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7"/>
  </p:notesMasterIdLst>
  <p:sldIdLst>
    <p:sldId id="256" r:id="rId2"/>
    <p:sldId id="298" r:id="rId3"/>
    <p:sldId id="281" r:id="rId4"/>
    <p:sldId id="299" r:id="rId5"/>
    <p:sldId id="306" r:id="rId6"/>
    <p:sldId id="259" r:id="rId7"/>
    <p:sldId id="296" r:id="rId8"/>
    <p:sldId id="297" r:id="rId9"/>
    <p:sldId id="267" r:id="rId10"/>
    <p:sldId id="305" r:id="rId11"/>
    <p:sldId id="268" r:id="rId12"/>
    <p:sldId id="264" r:id="rId13"/>
    <p:sldId id="290" r:id="rId14"/>
    <p:sldId id="300" r:id="rId15"/>
    <p:sldId id="271" r:id="rId16"/>
    <p:sldId id="272" r:id="rId17"/>
    <p:sldId id="273" r:id="rId18"/>
    <p:sldId id="274" r:id="rId19"/>
    <p:sldId id="304" r:id="rId20"/>
    <p:sldId id="302" r:id="rId21"/>
    <p:sldId id="303" r:id="rId22"/>
    <p:sldId id="278" r:id="rId23"/>
    <p:sldId id="279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0105" autoAdjust="0"/>
  </p:normalViewPr>
  <p:slideViewPr>
    <p:cSldViewPr>
      <p:cViewPr>
        <p:scale>
          <a:sx n="70" d="100"/>
          <a:sy n="70" d="100"/>
        </p:scale>
        <p:origin x="-83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aplan\Desktop\hmn-sites\MSNBC.od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aplan\Desktop\hmn-sites\LA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+mn-ea"/>
                <a:cs typeface="+mn-cs"/>
              </a:rPr>
              <a:t>MSNBC-Home</a:t>
            </a:r>
          </a:p>
        </c:rich>
      </c:tx>
      <c:layout>
        <c:manualLayout>
          <c:xMode val="edge"/>
          <c:yMode val="edge"/>
          <c:x val="0.33877021420709508"/>
          <c:y val="2.5974025974025976E-2"/>
        </c:manualLayout>
      </c:layout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3C6494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963D3B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799244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634D7E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39869B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C27535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4978B1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B34A47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91AF53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775D97"/>
              </a:solidFill>
              <a:ln>
                <a:noFill/>
              </a:ln>
            </c:spPr>
          </c:dPt>
          <c:dPt>
            <c:idx val="10"/>
            <c:bubble3D val="0"/>
            <c:spPr>
              <a:solidFill>
                <a:srgbClr val="46A1B9"/>
              </a:solidFill>
              <a:ln>
                <a:noFill/>
              </a:ln>
            </c:spPr>
          </c:dPt>
          <c:dPt>
            <c:idx val="11"/>
            <c:bubble3D val="0"/>
            <c:spPr>
              <a:solidFill>
                <a:srgbClr val="E78C41"/>
              </a:solidFill>
              <a:ln>
                <a:noFill/>
              </a:ln>
            </c:spPr>
          </c:dPt>
          <c:dPt>
            <c:idx val="12"/>
            <c:bubble3D val="0"/>
            <c:spPr>
              <a:solidFill>
                <a:srgbClr val="7E9BC8"/>
              </a:solidFill>
              <a:ln>
                <a:noFill/>
              </a:ln>
            </c:spPr>
          </c:dPt>
          <c:dPt>
            <c:idx val="13"/>
            <c:bubble3D val="0"/>
            <c:spPr>
              <a:solidFill>
                <a:srgbClr val="CA7E7D"/>
              </a:solidFill>
              <a:ln>
                <a:noFill/>
              </a:ln>
            </c:spPr>
          </c:dPt>
          <c:dPt>
            <c:idx val="14"/>
            <c:bubble3D val="0"/>
            <c:spPr>
              <a:solidFill>
                <a:srgbClr val="AEC683"/>
              </a:solidFill>
              <a:ln>
                <a:noFill/>
              </a:ln>
            </c:spPr>
          </c:dPt>
          <c:dPt>
            <c:idx val="15"/>
            <c:bubble3D val="0"/>
            <c:spPr>
              <a:solidFill>
                <a:srgbClr val="9B89B3"/>
              </a:solidFill>
              <a:ln>
                <a:noFill/>
              </a:ln>
            </c:spPr>
          </c:dPt>
          <c:dPt>
            <c:idx val="16"/>
            <c:bubble3D val="0"/>
            <c:spPr>
              <a:solidFill>
                <a:srgbClr val="7CBBCF"/>
              </a:solidFill>
              <a:ln>
                <a:noFill/>
              </a:ln>
            </c:spPr>
          </c:dPt>
          <c:dPt>
            <c:idx val="17"/>
            <c:bubble3D val="0"/>
            <c:spPr>
              <a:solidFill>
                <a:srgbClr val="F8AA79"/>
              </a:solidFill>
              <a:ln>
                <a:noFill/>
              </a:ln>
            </c:spPr>
          </c:dPt>
          <c:dPt>
            <c:idx val="18"/>
            <c:bubble3D val="0"/>
            <c:spPr>
              <a:solidFill>
                <a:srgbClr val="B6C3DC"/>
              </a:solidFill>
              <a:ln>
                <a:noFill/>
              </a:ln>
            </c:spPr>
          </c:dPt>
          <c:dPt>
            <c:idx val="19"/>
            <c:bubble3D val="0"/>
            <c:spPr>
              <a:solidFill>
                <a:srgbClr val="DDB6B5"/>
              </a:solidFill>
              <a:ln>
                <a:noFill/>
              </a:ln>
            </c:spPr>
          </c:dPt>
          <c:dPt>
            <c:idx val="20"/>
            <c:bubble3D val="0"/>
            <c:spPr>
              <a:solidFill>
                <a:srgbClr val="CDDBB8"/>
              </a:solidFill>
              <a:ln>
                <a:noFill/>
              </a:ln>
            </c:spPr>
          </c:dPt>
          <c:dPt>
            <c:idx val="21"/>
            <c:bubble3D val="0"/>
            <c:spPr>
              <a:solidFill>
                <a:srgbClr val="C3BAD0"/>
              </a:solidFill>
              <a:ln>
                <a:noFill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3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Sheet1!$D$168:$D$189</c:f>
              <c:strCache>
                <c:ptCount val="22"/>
                <c:pt idx="0">
                  <c:v>http://a2.twimg.com/</c:v>
                </c:pt>
                <c:pt idx="1">
                  <c:v>http://ads1.msn.com</c:v>
                </c:pt>
                <c:pt idx="2">
                  <c:v>http://api.bing.net</c:v>
                </c:pt>
                <c:pt idx="3">
                  <c:v>http://assets2c.msnbc.msn.com</c:v>
                </c:pt>
                <c:pt idx="4">
                  <c:v>http://b.scorecardresearch.com</c:v>
                </c:pt>
                <c:pt idx="5">
                  <c:v>http://beacon.jump-time.net</c:v>
                </c:pt>
                <c:pt idx="6">
                  <c:v>http://c.msn.com/</c:v>
                </c:pt>
                <c:pt idx="7">
                  <c:v>http://cdn.lib.newsvine.com</c:v>
                </c:pt>
                <c:pt idx="8">
                  <c:v>http://i.pgcdn.com</c:v>
                </c:pt>
                <c:pt idx="9">
                  <c:v>http://msnbc.112.2o7.net</c:v>
                </c:pt>
                <c:pt idx="10">
                  <c:v>http://msnbc.jump-time.net</c:v>
                </c:pt>
                <c:pt idx="11">
                  <c:v>http://msnbc.msn.com</c:v>
                </c:pt>
                <c:pt idx="12">
                  <c:v>http://msnbcmedia.msn.com</c:v>
                </c:pt>
                <c:pt idx="13">
                  <c:v>http://msnbcmedia1.msn.com</c:v>
                </c:pt>
                <c:pt idx="14">
                  <c:v>http://msnbcmedia2.msn.com</c:v>
                </c:pt>
                <c:pt idx="15">
                  <c:v>http://msnbcmedia3.msn.com</c:v>
                </c:pt>
                <c:pt idx="16">
                  <c:v>http://msnbcmedia4.msn.com/</c:v>
                </c:pt>
                <c:pt idx="17">
                  <c:v>http://nbcsportsmedia1.msnbc.com</c:v>
                </c:pt>
                <c:pt idx="18">
                  <c:v>http://nbcsportsmedia4.msnbc.com</c:v>
                </c:pt>
                <c:pt idx="19">
                  <c:v>http://udc.msn.com</c:v>
                </c:pt>
                <c:pt idx="20">
                  <c:v>http://www.msnbc.msn.com</c:v>
                </c:pt>
                <c:pt idx="21">
                  <c:v>http://www.polls.newsvine.com</c:v>
                </c:pt>
              </c:strCache>
            </c:strRef>
          </c:cat>
          <c:val>
            <c:numRef>
              <c:f>Sheet1!$E$168:$E$189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38</c:v>
                </c:pt>
                <c:pt idx="13">
                  <c:v>14</c:v>
                </c:pt>
                <c:pt idx="14">
                  <c:v>19</c:v>
                </c:pt>
                <c:pt idx="15">
                  <c:v>16</c:v>
                </c:pt>
                <c:pt idx="16">
                  <c:v>18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38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+mn-ea"/>
                <a:cs typeface="+mn-cs"/>
              </a:rPr>
              <a:t>LA-Home</a:t>
            </a:r>
          </a:p>
        </c:rich>
      </c:tx>
      <c:layout>
        <c:manualLayout>
          <c:xMode val="edge"/>
          <c:yMode val="edge"/>
          <c:x val="0.40158974358974359"/>
          <c:y val="2.5974025974025976E-2"/>
        </c:manualLayout>
      </c:layout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3C6494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963D3B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799244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634D7E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39869B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C27535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4978B1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B34A47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91AF53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775D97"/>
              </a:solidFill>
              <a:ln>
                <a:noFill/>
              </a:ln>
            </c:spPr>
          </c:dPt>
          <c:dPt>
            <c:idx val="10"/>
            <c:bubble3D val="0"/>
            <c:spPr>
              <a:solidFill>
                <a:srgbClr val="46A1B9"/>
              </a:solidFill>
              <a:ln>
                <a:noFill/>
              </a:ln>
            </c:spPr>
          </c:dPt>
          <c:dPt>
            <c:idx val="11"/>
            <c:bubble3D val="0"/>
            <c:spPr>
              <a:solidFill>
                <a:srgbClr val="E78C41"/>
              </a:solidFill>
              <a:ln>
                <a:noFill/>
              </a:ln>
            </c:spPr>
          </c:dPt>
          <c:dPt>
            <c:idx val="12"/>
            <c:bubble3D val="0"/>
            <c:spPr>
              <a:solidFill>
                <a:srgbClr val="7E9BC8"/>
              </a:solidFill>
              <a:ln>
                <a:noFill/>
              </a:ln>
            </c:spPr>
          </c:dPt>
          <c:dPt>
            <c:idx val="13"/>
            <c:bubble3D val="0"/>
            <c:spPr>
              <a:solidFill>
                <a:srgbClr val="CA7E7D"/>
              </a:solidFill>
              <a:ln>
                <a:noFill/>
              </a:ln>
            </c:spPr>
          </c:dPt>
          <c:dPt>
            <c:idx val="14"/>
            <c:bubble3D val="0"/>
            <c:spPr>
              <a:solidFill>
                <a:srgbClr val="AEC683"/>
              </a:solidFill>
              <a:ln>
                <a:noFill/>
              </a:ln>
            </c:spPr>
          </c:dPt>
          <c:dPt>
            <c:idx val="15"/>
            <c:bubble3D val="0"/>
            <c:spPr>
              <a:solidFill>
                <a:srgbClr val="9B89B3"/>
              </a:solidFill>
              <a:ln>
                <a:noFill/>
              </a:ln>
            </c:spPr>
          </c:dPt>
          <c:dPt>
            <c:idx val="16"/>
            <c:bubble3D val="0"/>
            <c:spPr>
              <a:solidFill>
                <a:srgbClr val="7CBBCF"/>
              </a:solidFill>
              <a:ln>
                <a:noFill/>
              </a:ln>
            </c:spPr>
          </c:dPt>
          <c:dPt>
            <c:idx val="17"/>
            <c:bubble3D val="0"/>
            <c:spPr>
              <a:solidFill>
                <a:srgbClr val="F8AA79"/>
              </a:solidFill>
              <a:ln>
                <a:noFill/>
              </a:ln>
            </c:spPr>
          </c:dPt>
          <c:dPt>
            <c:idx val="18"/>
            <c:bubble3D val="0"/>
            <c:spPr>
              <a:solidFill>
                <a:srgbClr val="B6C3DC"/>
              </a:solidFill>
              <a:ln>
                <a:noFill/>
              </a:ln>
            </c:spPr>
          </c:dPt>
          <c:dPt>
            <c:idx val="19"/>
            <c:bubble3D val="0"/>
            <c:spPr>
              <a:solidFill>
                <a:srgbClr val="DDB6B5"/>
              </a:solidFill>
              <a:ln>
                <a:noFill/>
              </a:ln>
            </c:spPr>
          </c:dPt>
          <c:dPt>
            <c:idx val="20"/>
            <c:bubble3D val="0"/>
            <c:spPr>
              <a:solidFill>
                <a:srgbClr val="CDDBB8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.31216293155663244"/>
                  <c:y val="3.28097624160616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layout>
                <c:manualLayout>
                  <c:x val="0.21039612356147788"/>
                  <c:y val="-0.229403313222210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layout>
                <c:manualLayout>
                  <c:x val="-0.30695861094286292"/>
                  <c:y val="1.96076626785288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300" b="0" i="0" u="none" strike="noStrike" kern="0" baseline="0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Sheet1!$D$213:$D$233</c:f>
              <c:strCache>
                <c:ptCount val="21"/>
                <c:pt idx="0">
                  <c:v>http://b.scorecardresearch.com</c:v>
                </c:pt>
                <c:pt idx="1">
                  <c:v>http://b.static.ak.fbcdn.net</c:v>
                </c:pt>
                <c:pt idx="2">
                  <c:v>http://d3lvr7yuk4uaui.cloudfront.net</c:v>
                </c:pt>
                <c:pt idx="3">
                  <c:v>http://js.revsci.net/</c:v>
                </c:pt>
                <c:pt idx="4">
                  <c:v>http://latimesblogs.latimes.com</c:v>
                </c:pt>
                <c:pt idx="5">
                  <c:v>http://log.enquisite.com</c:v>
                </c:pt>
                <c:pt idx="6">
                  <c:v>http://m.trb.com/</c:v>
                </c:pt>
                <c:pt idx="7">
                  <c:v>http://media.trb.com/</c:v>
                </c:pt>
                <c:pt idx="8">
                  <c:v>http://ocsp.godaddy.com/</c:v>
                </c:pt>
                <c:pt idx="9">
                  <c:v>http://ping.chartbeat.net</c:v>
                </c:pt>
                <c:pt idx="10">
                  <c:v>http://pix04.revsci.net/</c:v>
                </c:pt>
                <c:pt idx="11">
                  <c:v>http://secure-us.imrworldwide.com</c:v>
                </c:pt>
                <c:pt idx="12">
                  <c:v>http://static.ak.fbcdn.net/</c:v>
                </c:pt>
                <c:pt idx="13">
                  <c:v>http://static.chartbeat.com</c:v>
                </c:pt>
                <c:pt idx="14">
                  <c:v>http://www.chicagotribune.com</c:v>
                </c:pt>
                <c:pt idx="15">
                  <c:v>http://www.facebook.com/</c:v>
                </c:pt>
                <c:pt idx="16">
                  <c:v>http://www.google-analytics.com/</c:v>
                </c:pt>
                <c:pt idx="17">
                  <c:v>http://www.latimes.com</c:v>
                </c:pt>
                <c:pt idx="18">
                  <c:v>https://ajax.googleapis.com</c:v>
                </c:pt>
                <c:pt idx="19">
                  <c:v>https://d3lvr7yuk4uaui.cloudfront.net</c:v>
                </c:pt>
                <c:pt idx="20">
                  <c:v>https://latimes.signon.trb.com/</c:v>
                </c:pt>
              </c:strCache>
            </c:strRef>
          </c:cat>
          <c:val>
            <c:numRef>
              <c:f>Sheet1!$E$213:$E$233</c:f>
              <c:numCache>
                <c:formatCode>General</c:formatCode>
                <c:ptCount val="21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9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7">
                  <c:v>158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C5AF1-2AA8-4413-8B63-DDBDAB49B0C7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6916-95FF-4C6B-B269-596737D98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weizhang/docs/pagestats.xpi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t&amp;rct=j&amp;q=&amp;esrc=s&amp;source=web&amp;cd=1&amp;sqi=2&amp;ved=0CDEQFjAA&amp;url=http://www.fiddler2.com/&amp;ei=R7_MTsvwF9SO0QGSnq0-&amp;usg=AFQjCNGyVxcKeoiBFf3LsfsM8apoKVxKLQ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“Social Networking Websites Review,” http://social-networkingwebsites-review.toptenreviews.com.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“Top 15 Most Popular Comparison Shopping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Websites,”http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://www.ebizmba.com/articles/shopping-websites.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38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PD provides predictions with effectively 0 stars of error 80% of the time for shopping and 60% of the time for social networking.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Korea [1]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Economic Co-operation and Development (OECD)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OECD reports "The future of news and the Internet “, Organization for Economic Cooperation and Development, June 2009. http://www.oecd.org/document/48/0,3343,en_2649_34223_45449136_1_1_1_1,00.html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[2]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Jorden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Newspaper Website Design http://www.ejordanweb.com/index.php?option=com_content&amp;view=article&amp;id=62:newspaper-website-design&amp;catid=19:news&amp;Itemid=176 , 2010.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</a:t>
            </a:r>
            <a:r>
              <a:rPr lang="en-US" dirty="0" err="1" smtClean="0"/>
              <a:t>Pagestats</a:t>
            </a:r>
            <a:r>
              <a:rPr lang="en-US" dirty="0" smtClean="0"/>
              <a:t>,</a:t>
            </a:r>
            <a:r>
              <a:rPr lang="en-US" baseline="0" dirty="0" smtClean="0"/>
              <a:t> a plugin by WPI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http://web.cs.wpi.edu/~weizhang/docs/pagestats.xpi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BrowserScope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,” http://www.browserscope.org.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</a:t>
            </a:r>
            <a:r>
              <a:rPr lang="en-US" baseline="0" dirty="0" smtClean="0"/>
              <a:t> has big number of objects and 78% of its objects come from one domain.</a:t>
            </a:r>
          </a:p>
          <a:p>
            <a:r>
              <a:rPr lang="en-US" baseline="0" dirty="0" smtClean="0"/>
              <a:t>While MSN and NYT the biggest percentage of object number is only 24% and 31% respectively.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5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distribution of objects among</a:t>
            </a:r>
            <a:r>
              <a:rPr lang="en-US" baseline="0" dirty="0" smtClean="0"/>
              <a:t> the domains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6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different behaviors for different Web</a:t>
            </a:r>
            <a:r>
              <a:rPr lang="en-US" baseline="0" dirty="0" smtClean="0"/>
              <a:t> browsers </a:t>
            </a:r>
          </a:p>
          <a:p>
            <a:r>
              <a:rPr lang="en-US" baseline="0" dirty="0" smtClean="0"/>
              <a:t>[12]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Fiddler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 Web Debugger - A free web debugging tool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fiddler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2.com/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2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7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difference between actual page download time and the four models.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give the </a:t>
            </a:r>
            <a:r>
              <a:rPr lang="en-US" dirty="0" err="1" smtClean="0"/>
              <a:t>aoudiance</a:t>
            </a:r>
            <a:r>
              <a:rPr lang="en-US" dirty="0" smtClean="0"/>
              <a:t> a better understanding of</a:t>
            </a:r>
            <a:r>
              <a:rPr lang="en-US" baseline="0" dirty="0" smtClean="0"/>
              <a:t> HMN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E6916-95FF-4C6B-B269-596737D98A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FB7B-A9EB-4D0F-8C36-71838A4235F8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12D5-C944-4163-A7AA-78E749BC3F51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D15-19C2-462B-BCAB-6FFC3F337C9E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96A-CAED-4EFB-8DDC-6D0C9CA9B54E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1B-292F-44C4-880A-DC6A4C4EDC40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C4F-C4A1-4351-A98C-A584807D0B00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074B-FE4F-47C3-AA99-FC45795A4658}" type="datetime1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44F6-475D-4E0A-8860-18347E42E7C9}" type="datetime1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AFD2-6BD4-4D60-9F94-4F6EA980803D}" type="datetime1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F7D9-EFA9-4A49-959B-108372942F36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189F-503D-49F5-A950-E80438BE9B9B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91052D-AF94-425B-96F1-2D3885E6700F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-lab.org/" TargetMode="External"/><Relationship Id="rId2" Type="http://schemas.openxmlformats.org/officeDocument/2006/relationships/hyperlink" Target="http://www.speedtest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cs.wpi.edu/~weizhang/docs/pagestats.xp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77200" cy="2003425"/>
          </a:xfrm>
        </p:spPr>
        <p:txBody>
          <a:bodyPr/>
          <a:lstStyle/>
          <a:p>
            <a:r>
              <a:rPr lang="en-US" sz="3600" dirty="0">
                <a:latin typeface="+mn-lt"/>
              </a:rPr>
              <a:t>How’s My Network? 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Predicting </a:t>
            </a:r>
            <a:r>
              <a:rPr lang="en-US" sz="3600" dirty="0">
                <a:latin typeface="+mn-lt"/>
              </a:rPr>
              <a:t>Performance From Within a Web Browser Sandbox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6294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Murad Kaplan	</a:t>
            </a:r>
          </a:p>
          <a:p>
            <a:pPr algn="ctr"/>
            <a:r>
              <a:rPr lang="en-US" dirty="0" smtClean="0"/>
              <a:t>University of Colorado, Boulder, MA</a:t>
            </a:r>
          </a:p>
          <a:p>
            <a:endParaRPr lang="en-US" dirty="0" smtClean="0"/>
          </a:p>
          <a:p>
            <a:r>
              <a:rPr lang="en-US" dirty="0" smtClean="0"/>
              <a:t>Mihajlo Zeljkovic</a:t>
            </a:r>
          </a:p>
          <a:p>
            <a:r>
              <a:rPr lang="en-US" dirty="0" smtClean="0"/>
              <a:t>Mark Claypool</a:t>
            </a:r>
          </a:p>
          <a:p>
            <a:r>
              <a:rPr lang="en-US" dirty="0" smtClean="0"/>
              <a:t>Craig Wills </a:t>
            </a:r>
          </a:p>
          <a:p>
            <a:pPr algn="ctr"/>
            <a:r>
              <a:rPr lang="en-US" dirty="0" smtClean="0"/>
              <a:t>Worcester Polytechnic Institute, Worcester, MA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0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18257"/>
              </p:ext>
            </p:extLst>
          </p:nvPr>
        </p:nvGraphicFramePr>
        <p:xfrm>
          <a:off x="-152400" y="304800"/>
          <a:ext cx="472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424466"/>
              </p:ext>
            </p:extLst>
          </p:nvPr>
        </p:nvGraphicFramePr>
        <p:xfrm>
          <a:off x="4343400" y="304800"/>
          <a:ext cx="495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urad\Desktop\New Bitmap Image (3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914400"/>
            <a:ext cx="44767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4381500" cy="666750"/>
          </a:xfrm>
        </p:spPr>
        <p:txBody>
          <a:bodyPr>
            <a:noAutofit/>
          </a:bodyPr>
          <a:lstStyle/>
          <a:p>
            <a:r>
              <a:rPr lang="en-US" sz="3600" dirty="0" smtClean="0"/>
              <a:t>Browsers Behaviors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58" y="4835236"/>
            <a:ext cx="73802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667000" y="12954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0" y="1828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IE, CNN home page </a:t>
            </a:r>
          </a:p>
          <a:p>
            <a:endParaRPr lang="en-US" dirty="0"/>
          </a:p>
          <a:p>
            <a:r>
              <a:rPr lang="en-US" dirty="0" smtClean="0"/>
              <a:t>Fiddler </a:t>
            </a:r>
            <a:r>
              <a:rPr lang="en-US" sz="1200" dirty="0" smtClean="0"/>
              <a:t>[fiddler Web debugger]</a:t>
            </a:r>
            <a:endParaRPr lang="en-US" sz="1200" dirty="0"/>
          </a:p>
        </p:txBody>
      </p:sp>
      <p:pic>
        <p:nvPicPr>
          <p:cNvPr id="1027" name="Picture 3" descr="C:\Users\Murad\Desktop\New Bitmap Image (4)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914400"/>
            <a:ext cx="8961437" cy="387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91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Prediction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144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Characterization Observation </a:t>
            </a:r>
          </a:p>
          <a:p>
            <a:pPr lvl="1"/>
            <a:r>
              <a:rPr lang="en-US" sz="1400" dirty="0" smtClean="0"/>
              <a:t>Container loading.</a:t>
            </a:r>
          </a:p>
          <a:p>
            <a:pPr lvl="1"/>
            <a:r>
              <a:rPr lang="en-US" sz="1400" dirty="0" smtClean="0"/>
              <a:t>Domains that browsers retrieves its objects from.</a:t>
            </a:r>
          </a:p>
          <a:p>
            <a:pPr lvl="1"/>
            <a:r>
              <a:rPr lang="en-US" sz="1400" dirty="0" smtClean="0"/>
              <a:t>Serial vs. Parallel downloads.</a:t>
            </a:r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54409" y="4495800"/>
            <a:ext cx="3994068" cy="1802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200" dirty="0" smtClean="0"/>
          </a:p>
          <a:p>
            <a:r>
              <a:rPr lang="en-US" sz="2000" dirty="0" smtClean="0"/>
              <a:t>Model 4.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Parallel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Dominant </a:t>
            </a:r>
            <a:r>
              <a:rPr lang="en-US" sz="2000" dirty="0"/>
              <a:t>P</a:t>
            </a:r>
            <a:r>
              <a:rPr lang="en-US" sz="2000" dirty="0" smtClean="0"/>
              <a:t>D</a:t>
            </a:r>
          </a:p>
          <a:p>
            <a:pPr lvl="1"/>
            <a:r>
              <a:rPr lang="en-US" sz="1400" dirty="0" smtClean="0"/>
              <a:t>Download Container</a:t>
            </a:r>
          </a:p>
          <a:p>
            <a:pPr lvl="1"/>
            <a:r>
              <a:rPr lang="en-US" sz="1400" dirty="0" smtClean="0"/>
              <a:t>Download Average Object Size six times in parallel</a:t>
            </a:r>
          </a:p>
          <a:p>
            <a:pPr lvl="1"/>
            <a:r>
              <a:rPr lang="en-US" sz="1400" dirty="0" smtClean="0"/>
              <a:t>Use Total number of objects in the dominant domain only</a:t>
            </a:r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3870" y="3082873"/>
            <a:ext cx="3810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Model 1. </a:t>
            </a:r>
            <a:r>
              <a:rPr lang="en-US" sz="2000" dirty="0" smtClean="0">
                <a:solidFill>
                  <a:srgbClr val="FF0000"/>
                </a:solidFill>
              </a:rPr>
              <a:t>Serial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606BA"/>
                </a:solidFill>
              </a:rPr>
              <a:t>Total </a:t>
            </a:r>
            <a:r>
              <a:rPr lang="en-US" sz="2000" dirty="0" smtClean="0"/>
              <a:t>ST</a:t>
            </a:r>
          </a:p>
          <a:p>
            <a:pPr lvl="1"/>
            <a:r>
              <a:rPr lang="en-US" sz="1400" dirty="0" smtClean="0"/>
              <a:t>Download Container</a:t>
            </a:r>
          </a:p>
          <a:p>
            <a:pPr lvl="1"/>
            <a:r>
              <a:rPr lang="en-US" sz="1400" dirty="0" smtClean="0"/>
              <a:t>Download Average Object Size one time</a:t>
            </a:r>
          </a:p>
          <a:p>
            <a:pPr lvl="1"/>
            <a:r>
              <a:rPr lang="en-US" sz="1400" dirty="0" smtClean="0"/>
              <a:t>Use Total number of objects in the page (from all domains)</a:t>
            </a:r>
          </a:p>
          <a:p>
            <a:pPr lvl="1"/>
            <a:endParaRPr lang="en-US" sz="14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3870" y="4759273"/>
            <a:ext cx="3810000" cy="1652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Model 2. </a:t>
            </a:r>
            <a:r>
              <a:rPr lang="en-US" sz="2000" dirty="0" smtClean="0">
                <a:solidFill>
                  <a:srgbClr val="FF0000"/>
                </a:solidFill>
              </a:rPr>
              <a:t>Serial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B0F0"/>
                </a:solidFill>
              </a:rPr>
              <a:t>Dominant </a:t>
            </a:r>
            <a:r>
              <a:rPr lang="en-US" sz="2000" dirty="0" smtClean="0"/>
              <a:t>SD</a:t>
            </a:r>
          </a:p>
          <a:p>
            <a:pPr lvl="1"/>
            <a:r>
              <a:rPr lang="en-US" sz="1400" dirty="0" smtClean="0"/>
              <a:t>Download Container</a:t>
            </a:r>
          </a:p>
          <a:p>
            <a:pPr lvl="1"/>
            <a:r>
              <a:rPr lang="en-US" sz="1400" dirty="0" smtClean="0"/>
              <a:t>Download Average Object Size one time</a:t>
            </a:r>
          </a:p>
          <a:p>
            <a:pPr lvl="1"/>
            <a:r>
              <a:rPr lang="en-US" sz="1400" dirty="0" smtClean="0"/>
              <a:t>Use Total number of objects in the dominant domain only</a:t>
            </a:r>
          </a:p>
          <a:p>
            <a:pPr lvl="1"/>
            <a:endParaRPr lang="en-US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16640" y="2819400"/>
            <a:ext cx="3949536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200" dirty="0" smtClean="0"/>
          </a:p>
          <a:p>
            <a:r>
              <a:rPr lang="en-US" sz="2000" dirty="0" smtClean="0"/>
              <a:t>Model 3.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Parallel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606BA"/>
                </a:solidFill>
              </a:rPr>
              <a:t>T</a:t>
            </a:r>
            <a:r>
              <a:rPr lang="en-US" sz="2000" dirty="0" smtClean="0">
                <a:solidFill>
                  <a:srgbClr val="0606BA"/>
                </a:solidFill>
              </a:rPr>
              <a:t>otal </a:t>
            </a:r>
            <a:r>
              <a:rPr lang="en-US" sz="2000" dirty="0" smtClean="0"/>
              <a:t>PT</a:t>
            </a:r>
          </a:p>
          <a:p>
            <a:pPr lvl="1"/>
            <a:r>
              <a:rPr lang="en-US" sz="1400" dirty="0" smtClean="0"/>
              <a:t>Download Container</a:t>
            </a:r>
          </a:p>
          <a:p>
            <a:pPr lvl="1"/>
            <a:r>
              <a:rPr lang="en-US" sz="1400" dirty="0" smtClean="0"/>
              <a:t>Download Average Object Size six times in parallel </a:t>
            </a:r>
          </a:p>
          <a:p>
            <a:pPr lvl="1"/>
            <a:r>
              <a:rPr lang="en-US" sz="1400" dirty="0" smtClean="0"/>
              <a:t>Use Total number of objects in the page (from all domains)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1123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sz="1200" dirty="0" err="1" smtClean="0"/>
              <a:t>c</a:t>
            </a:r>
            <a:r>
              <a:rPr lang="en-US" sz="1200" dirty="0" smtClean="0"/>
              <a:t> </a:t>
            </a:r>
            <a:r>
              <a:rPr lang="en-US" dirty="0"/>
              <a:t>: time to download container</a:t>
            </a:r>
          </a:p>
          <a:p>
            <a:pPr lvl="1"/>
            <a:r>
              <a:rPr lang="en-US" dirty="0"/>
              <a:t>T</a:t>
            </a:r>
            <a:r>
              <a:rPr lang="en-US" sz="1200" dirty="0"/>
              <a:t>o </a:t>
            </a:r>
            <a:r>
              <a:rPr lang="en-US" dirty="0"/>
              <a:t>: time to download an average-size object </a:t>
            </a:r>
          </a:p>
          <a:p>
            <a:pPr lvl="1"/>
            <a:r>
              <a:rPr lang="en-US" dirty="0" err="1"/>
              <a:t>N</a:t>
            </a:r>
            <a:r>
              <a:rPr lang="en-US" sz="1600" dirty="0" err="1"/>
              <a:t>t</a:t>
            </a:r>
            <a:r>
              <a:rPr lang="en-US" sz="1600" dirty="0"/>
              <a:t> </a:t>
            </a:r>
            <a:r>
              <a:rPr lang="en-US" dirty="0"/>
              <a:t>: number of total objects, </a:t>
            </a:r>
          </a:p>
          <a:p>
            <a:pPr lvl="1"/>
            <a:r>
              <a:rPr lang="en-US" dirty="0" err="1"/>
              <a:t>N</a:t>
            </a:r>
            <a:r>
              <a:rPr lang="en-US" sz="1600" dirty="0" err="1"/>
              <a:t>d</a:t>
            </a:r>
            <a:r>
              <a:rPr lang="en-US" sz="1600" dirty="0"/>
              <a:t> </a:t>
            </a:r>
            <a:r>
              <a:rPr lang="en-US" dirty="0"/>
              <a:t>: number of objects in the dominant domain </a:t>
            </a:r>
          </a:p>
          <a:p>
            <a:pPr lvl="1"/>
            <a:r>
              <a:rPr lang="en-US" dirty="0"/>
              <a:t>P : number of downloads in parallel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49646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2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 of JavaScript in Web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2" y="1981200"/>
            <a:ext cx="8975678" cy="301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7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aplan\Desktop\dell-optiplex-gx280-desktop-p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8199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kaplan\Desktop\server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81990"/>
            <a:ext cx="1762257" cy="20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2514600" y="3061317"/>
            <a:ext cx="762000" cy="152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eth1</a:t>
            </a:r>
            <a:endParaRPr lang="en-US" dirty="0"/>
          </a:p>
        </p:txBody>
      </p:sp>
      <p:sp>
        <p:nvSpPr>
          <p:cNvPr id="5" name="Round Single Corner Rectangle 4"/>
          <p:cNvSpPr/>
          <p:nvPr/>
        </p:nvSpPr>
        <p:spPr>
          <a:xfrm>
            <a:off x="3733800" y="3400795"/>
            <a:ext cx="762000" cy="152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eth0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76400" y="3137517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456" y="4457700"/>
            <a:ext cx="204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DELL, Win 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9666" y="4421875"/>
            <a:ext cx="1409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Bridge, UNIX</a:t>
            </a:r>
            <a:endParaRPr lang="en-US" dirty="0"/>
          </a:p>
        </p:txBody>
      </p:sp>
      <p:pic>
        <p:nvPicPr>
          <p:cNvPr id="19" name="Picture 18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035" y="468868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924674" y="5885164"/>
            <a:ext cx="77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CNN</a:t>
            </a:r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09550" y="512064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Setup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1" name="Picture 30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058" y="468868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688" y="653533"/>
            <a:ext cx="1088571" cy="108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35" y="534400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0668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376" y="199451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341914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579" y="4342123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494" y="479120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C:\Users\Murad\Desktop\thesis work and drafts\10509-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4" y="5179939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>
            <a:stCxn id="1027" idx="3"/>
          </p:cNvCxnSpPr>
          <p:nvPr/>
        </p:nvCxnSpPr>
        <p:spPr>
          <a:xfrm flipV="1">
            <a:off x="4495800" y="1600200"/>
            <a:ext cx="538835" cy="17723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9" idx="2"/>
            <a:endCxn id="5" idx="3"/>
          </p:cNvCxnSpPr>
          <p:nvPr/>
        </p:nvCxnSpPr>
        <p:spPr>
          <a:xfrm flipH="1">
            <a:off x="4495800" y="1535668"/>
            <a:ext cx="1605635" cy="19413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2"/>
          </p:cNvCxnSpPr>
          <p:nvPr/>
        </p:nvCxnSpPr>
        <p:spPr>
          <a:xfrm flipH="1">
            <a:off x="4495800" y="1742104"/>
            <a:ext cx="2388174" cy="17348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2"/>
          </p:cNvCxnSpPr>
          <p:nvPr/>
        </p:nvCxnSpPr>
        <p:spPr>
          <a:xfrm flipH="1">
            <a:off x="4572000" y="2133600"/>
            <a:ext cx="3124199" cy="13433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2"/>
          </p:cNvCxnSpPr>
          <p:nvPr/>
        </p:nvCxnSpPr>
        <p:spPr>
          <a:xfrm flipH="1">
            <a:off x="4682058" y="3061317"/>
            <a:ext cx="3878718" cy="4156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0"/>
          </p:cNvCxnSpPr>
          <p:nvPr/>
        </p:nvCxnSpPr>
        <p:spPr>
          <a:xfrm flipH="1">
            <a:off x="4682058" y="3341914"/>
            <a:ext cx="3928542" cy="2112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0"/>
          </p:cNvCxnSpPr>
          <p:nvPr/>
        </p:nvCxnSpPr>
        <p:spPr>
          <a:xfrm flipH="1" flipV="1">
            <a:off x="4488109" y="3553195"/>
            <a:ext cx="1079926" cy="1790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9" idx="0"/>
          </p:cNvCxnSpPr>
          <p:nvPr/>
        </p:nvCxnSpPr>
        <p:spPr>
          <a:xfrm>
            <a:off x="4572000" y="3553195"/>
            <a:ext cx="1819274" cy="16267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0"/>
          </p:cNvCxnSpPr>
          <p:nvPr/>
        </p:nvCxnSpPr>
        <p:spPr>
          <a:xfrm flipH="1" flipV="1">
            <a:off x="4682058" y="3553195"/>
            <a:ext cx="2496836" cy="12380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7" idx="0"/>
          </p:cNvCxnSpPr>
          <p:nvPr/>
        </p:nvCxnSpPr>
        <p:spPr>
          <a:xfrm flipH="1" flipV="1">
            <a:off x="4812514" y="3553195"/>
            <a:ext cx="3157465" cy="7889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514600" y="174210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1Mbit/0.256Mbit</a:t>
            </a:r>
            <a:br>
              <a:rPr lang="en-US" dirty="0"/>
            </a:br>
            <a:r>
              <a:rPr lang="en-US" dirty="0"/>
              <a:t>50 </a:t>
            </a:r>
            <a:r>
              <a:rPr lang="en-US" dirty="0" err="1"/>
              <a:t>msec</a:t>
            </a:r>
            <a:r>
              <a:rPr lang="en-US" dirty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40227" y="5408923"/>
            <a:ext cx="64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291255" y="632936"/>
            <a:ext cx="78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900362" y="813547"/>
            <a:ext cx="78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974212" y="6399704"/>
            <a:ext cx="64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NYT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362395" y="4448601"/>
            <a:ext cx="78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BBC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37456" y="500439"/>
            <a:ext cx="78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445366" y="1692336"/>
            <a:ext cx="64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HPT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043291" y="6226141"/>
            <a:ext cx="79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MSN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189297" y="289251"/>
            <a:ext cx="64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UST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38201" y="5179939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Extend to 10 Most popular News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5 Times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3 Browsers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4 Models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617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glance of News sites download times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35789"/>
            <a:ext cx="6525018" cy="466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29734" y="4267200"/>
            <a:ext cx="1856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Difference </a:t>
            </a:r>
            <a:r>
              <a:rPr lang="en-US" dirty="0" smtClean="0"/>
              <a:t>DL time for one site across browsers (object types)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9734" y="2667000"/>
            <a:ext cx="1856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in DL time across news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vs. Parallel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9476"/>
            <a:ext cx="6705600" cy="487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00164" y="2779931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 methods always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User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Measured </a:t>
            </a:r>
            <a:r>
              <a:rPr lang="en-US" sz="2400" dirty="0"/>
              <a:t>time differences may be of interest for network </a:t>
            </a:r>
            <a:r>
              <a:rPr lang="en-US" sz="2400" dirty="0" smtClean="0"/>
              <a:t>researchers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ypical </a:t>
            </a:r>
            <a:r>
              <a:rPr lang="en-US" sz="2400" dirty="0"/>
              <a:t>user may not notice </a:t>
            </a:r>
            <a:r>
              <a:rPr lang="en-US" sz="2400" dirty="0" smtClean="0"/>
              <a:t>impact </a:t>
            </a:r>
            <a:r>
              <a:rPr lang="en-US" sz="2400"/>
              <a:t>of </a:t>
            </a:r>
            <a:r>
              <a:rPr lang="en-US" sz="2400" smtClean="0"/>
              <a:t>a few </a:t>
            </a:r>
            <a:r>
              <a:rPr lang="en-US" sz="2400" dirty="0" smtClean="0"/>
              <a:t>seconds of </a:t>
            </a:r>
            <a:r>
              <a:rPr lang="en-US" sz="2400" dirty="0"/>
              <a:t>page load </a:t>
            </a:r>
            <a:r>
              <a:rPr lang="en-US" sz="2400" dirty="0" smtClean="0"/>
              <a:t>time</a:t>
            </a:r>
          </a:p>
          <a:p>
            <a:r>
              <a:rPr lang="en-US" sz="2400" dirty="0" smtClean="0"/>
              <a:t>Provide performance </a:t>
            </a:r>
            <a:r>
              <a:rPr lang="en-US" sz="2400" dirty="0"/>
              <a:t>predictions intended to have more </a:t>
            </a:r>
            <a:r>
              <a:rPr lang="en-US" sz="2400" dirty="0" smtClean="0"/>
              <a:t>relevance than </a:t>
            </a:r>
            <a:r>
              <a:rPr lang="en-US" sz="2400" dirty="0"/>
              <a:t>time </a:t>
            </a:r>
            <a:r>
              <a:rPr lang="en-US" dirty="0"/>
              <a:t>alone </a:t>
            </a:r>
            <a:r>
              <a:rPr lang="en-US" sz="1400" dirty="0"/>
              <a:t>[Net </a:t>
            </a:r>
            <a:r>
              <a:rPr lang="en-US" sz="1400" dirty="0" smtClean="0"/>
              <a:t>Forecasts et al. 02] </a:t>
            </a:r>
            <a:r>
              <a:rPr lang="en-US" sz="1400" dirty="0"/>
              <a:t>[</a:t>
            </a:r>
            <a:r>
              <a:rPr lang="en-US" sz="1400" dirty="0" smtClean="0"/>
              <a:t>S. Souder. High Performance Web sites 09]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810619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HMW   hmn.cs.wpi.edu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7" name="Picture 3" descr="C:\Users\Murad\Desktop\New Bitmap Imag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429503"/>
            <a:ext cx="9248775" cy="51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urad\Desktop\New Bitmap Image (2)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429503"/>
            <a:ext cx="9248775" cy="51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Network measurement platforms and </a:t>
            </a:r>
            <a:r>
              <a:rPr lang="en-US" dirty="0" err="1" smtClean="0"/>
              <a:t>testbed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3300" dirty="0" smtClean="0"/>
              <a:t>Why </a:t>
            </a:r>
            <a:r>
              <a:rPr lang="en-US" sz="3300" dirty="0"/>
              <a:t>we need </a:t>
            </a:r>
            <a:r>
              <a:rPr lang="en-US" sz="3300" dirty="0" smtClean="0"/>
              <a:t>them</a:t>
            </a:r>
          </a:p>
          <a:p>
            <a:pPr lvl="1"/>
            <a:endParaRPr lang="en-US" sz="3300" dirty="0"/>
          </a:p>
          <a:p>
            <a:pPr lvl="1"/>
            <a:r>
              <a:rPr lang="en-US" sz="3300" dirty="0"/>
              <a:t>Where measurements </a:t>
            </a:r>
            <a:r>
              <a:rPr lang="en-US" sz="3300" dirty="0" smtClean="0"/>
              <a:t>occur</a:t>
            </a:r>
          </a:p>
          <a:p>
            <a:pPr lvl="1"/>
            <a:endParaRPr lang="en-US" sz="3300" dirty="0"/>
          </a:p>
          <a:p>
            <a:pPr lvl="1"/>
            <a:r>
              <a:rPr lang="en-US" sz="3300" dirty="0"/>
              <a:t>Challenging and problems of current </a:t>
            </a:r>
            <a:r>
              <a:rPr lang="en-US" sz="3300" dirty="0" smtClean="0"/>
              <a:t>platforms</a:t>
            </a:r>
          </a:p>
          <a:p>
            <a:pPr lvl="2"/>
            <a:r>
              <a:rPr lang="en-US" sz="2800" dirty="0" err="1"/>
              <a:t>Speedtest</a:t>
            </a:r>
            <a:r>
              <a:rPr lang="en-US" sz="2800" dirty="0"/>
              <a:t> </a:t>
            </a:r>
            <a:r>
              <a:rPr lang="en-US" sz="1200" dirty="0"/>
              <a:t>[3]</a:t>
            </a:r>
            <a:endParaRPr lang="en-US" sz="2800" dirty="0"/>
          </a:p>
          <a:p>
            <a:pPr lvl="3"/>
            <a:r>
              <a:rPr lang="en-US" sz="2400" dirty="0"/>
              <a:t>Limited incentives for typical users (download, upload, ping)</a:t>
            </a:r>
          </a:p>
          <a:p>
            <a:pPr lvl="3"/>
            <a:r>
              <a:rPr lang="en-US" sz="2400" dirty="0"/>
              <a:t>Not designed to inform network researchers </a:t>
            </a:r>
          </a:p>
          <a:p>
            <a:pPr lvl="1"/>
            <a:endParaRPr lang="en-US" sz="3300" dirty="0"/>
          </a:p>
          <a:p>
            <a:pPr lvl="2"/>
            <a:r>
              <a:rPr lang="en-US" sz="2800" dirty="0" err="1"/>
              <a:t>Netalyzer</a:t>
            </a:r>
            <a:r>
              <a:rPr lang="en-US" sz="2800" dirty="0"/>
              <a:t> </a:t>
            </a:r>
            <a:r>
              <a:rPr lang="en-US" sz="1200" dirty="0"/>
              <a:t>[3,4]</a:t>
            </a:r>
          </a:p>
          <a:p>
            <a:pPr lvl="3"/>
            <a:r>
              <a:rPr lang="en-US" sz="2400" dirty="0"/>
              <a:t>A broad range of network measurements</a:t>
            </a:r>
          </a:p>
          <a:p>
            <a:pPr lvl="3"/>
            <a:r>
              <a:rPr lang="en-US" sz="2400" dirty="0"/>
              <a:t>Output not meaningful for typical users</a:t>
            </a:r>
          </a:p>
          <a:p>
            <a:pPr lvl="3"/>
            <a:r>
              <a:rPr lang="en-US" sz="2400" dirty="0"/>
              <a:t>Required software to be installed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Prediction </a:t>
            </a:r>
            <a:r>
              <a:rPr lang="en-US" dirty="0" smtClean="0"/>
              <a:t>Error </a:t>
            </a:r>
            <a:r>
              <a:rPr lang="en-US" dirty="0"/>
              <a:t>for </a:t>
            </a:r>
            <a:r>
              <a:rPr lang="en-US" dirty="0" smtClean="0"/>
              <a:t>News </a:t>
            </a:r>
            <a:r>
              <a:rPr lang="en-US" dirty="0"/>
              <a:t>S</a:t>
            </a:r>
            <a:r>
              <a:rPr lang="en-US" dirty="0" smtClean="0"/>
              <a:t>ites </a:t>
            </a:r>
            <a:r>
              <a:rPr lang="en-US" dirty="0"/>
              <a:t>A</a:t>
            </a:r>
            <a:r>
              <a:rPr lang="en-US" dirty="0" smtClean="0"/>
              <a:t>cross </a:t>
            </a:r>
            <a:r>
              <a:rPr lang="en-US" dirty="0"/>
              <a:t>B</a:t>
            </a:r>
            <a:r>
              <a:rPr lang="en-US" dirty="0" smtClean="0"/>
              <a:t>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PD wins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971675"/>
            <a:ext cx="8915399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9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Error for Other </a:t>
            </a:r>
            <a:r>
              <a:rPr lang="en-US" dirty="0"/>
              <a:t>T</a:t>
            </a:r>
            <a:r>
              <a:rPr lang="en-US" dirty="0" smtClean="0"/>
              <a:t>ypes of </a:t>
            </a:r>
            <a:r>
              <a:rPr lang="en-US" dirty="0"/>
              <a:t>S</a:t>
            </a:r>
            <a:r>
              <a:rPr lang="en-US" dirty="0" smtClean="0"/>
              <a:t>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4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32437"/>
            <a:ext cx="8229600" cy="94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PD provides predictions with effectively 0 stars of error 80% of the time for shopping and 60% of the time for social networking.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5871438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7467600" y="5486400"/>
            <a:ext cx="685800" cy="3810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5791200"/>
            <a:ext cx="685800" cy="3810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Online news prediction techniques in HMN provide:</a:t>
            </a:r>
          </a:p>
          <a:p>
            <a:pPr lvl="1"/>
            <a:r>
              <a:rPr lang="en-US" dirty="0" smtClean="0"/>
              <a:t> low impediment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high incentive</a:t>
            </a:r>
          </a:p>
          <a:p>
            <a:pPr lvl="1"/>
            <a:r>
              <a:rPr lang="en-US" dirty="0" smtClean="0"/>
              <a:t> for researchers and </a:t>
            </a:r>
            <a:r>
              <a:rPr lang="en-US" dirty="0"/>
              <a:t>typical </a:t>
            </a:r>
            <a:r>
              <a:rPr lang="en-US" dirty="0" smtClean="0"/>
              <a:t>users</a:t>
            </a:r>
          </a:p>
          <a:p>
            <a:pPr lvl="1"/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sing number </a:t>
            </a:r>
            <a:r>
              <a:rPr lang="en-US" dirty="0"/>
              <a:t>of objects from </a:t>
            </a:r>
            <a:r>
              <a:rPr lang="en-US" i="1" dirty="0" smtClean="0"/>
              <a:t>dominant </a:t>
            </a:r>
            <a:r>
              <a:rPr lang="en-US" i="1" dirty="0"/>
              <a:t>domain</a:t>
            </a:r>
            <a:r>
              <a:rPr lang="en-US" dirty="0"/>
              <a:t> </a:t>
            </a:r>
            <a:r>
              <a:rPr lang="en-US" dirty="0" smtClean="0"/>
              <a:t>better </a:t>
            </a:r>
            <a:r>
              <a:rPr lang="en-US" dirty="0"/>
              <a:t>than using </a:t>
            </a:r>
            <a:r>
              <a:rPr lang="en-US" i="1" dirty="0" smtClean="0"/>
              <a:t>total </a:t>
            </a:r>
            <a:r>
              <a:rPr lang="en-US" i="1" dirty="0"/>
              <a:t>number</a:t>
            </a:r>
            <a:r>
              <a:rPr lang="en-US" dirty="0"/>
              <a:t> of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15% to 60% better</a:t>
            </a:r>
          </a:p>
          <a:p>
            <a:pPr lvl="1"/>
            <a:endParaRPr lang="en-US" dirty="0" smtClean="0"/>
          </a:p>
          <a:p>
            <a:r>
              <a:rPr lang="en-US" dirty="0"/>
              <a:t>Assuming objects download in parallel rather than serially provides </a:t>
            </a:r>
            <a:r>
              <a:rPr lang="en-US" dirty="0" smtClean="0"/>
              <a:t>generally better predictions</a:t>
            </a:r>
          </a:p>
          <a:p>
            <a:pPr lvl="1"/>
            <a:r>
              <a:rPr lang="en-US" dirty="0" smtClean="0"/>
              <a:t>15</a:t>
            </a:r>
            <a:r>
              <a:rPr lang="en-US" dirty="0"/>
              <a:t>% </a:t>
            </a:r>
            <a:r>
              <a:rPr lang="en-US" dirty="0" smtClean="0"/>
              <a:t>“perfect” predictions </a:t>
            </a:r>
            <a:r>
              <a:rPr lang="en-US" dirty="0"/>
              <a:t>for online </a:t>
            </a:r>
            <a:r>
              <a:rPr lang="en-US" dirty="0" smtClean="0"/>
              <a:t>news</a:t>
            </a:r>
          </a:p>
          <a:p>
            <a:pPr lvl="1"/>
            <a:endParaRPr lang="en-US" dirty="0" smtClean="0"/>
          </a:p>
          <a:p>
            <a:r>
              <a:rPr lang="en-US" dirty="0"/>
              <a:t>Our methods can be used for other Web </a:t>
            </a:r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80% zero stars of error for shopping sites</a:t>
            </a:r>
          </a:p>
          <a:p>
            <a:pPr lvl="1"/>
            <a:r>
              <a:rPr lang="en-US" dirty="0" smtClean="0"/>
              <a:t>60% zero stars of error for social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 Web characterization to different Web sites.</a:t>
            </a:r>
          </a:p>
          <a:p>
            <a:endParaRPr lang="en-US" dirty="0" smtClean="0"/>
          </a:p>
          <a:p>
            <a:r>
              <a:rPr lang="en-US" dirty="0"/>
              <a:t>Other </a:t>
            </a:r>
            <a:r>
              <a:rPr lang="en-US" dirty="0" smtClean="0"/>
              <a:t>activities</a:t>
            </a:r>
          </a:p>
          <a:p>
            <a:endParaRPr lang="en-US" dirty="0"/>
          </a:p>
          <a:p>
            <a:r>
              <a:rPr lang="en-US" dirty="0" smtClean="0"/>
              <a:t>HMN site development </a:t>
            </a:r>
            <a:r>
              <a:rPr lang="en-US" dirty="0"/>
              <a:t>- </a:t>
            </a:r>
            <a:r>
              <a:rPr lang="en-US" dirty="0" smtClean="0"/>
              <a:t>an </a:t>
            </a:r>
            <a:r>
              <a:rPr lang="en-US" dirty="0"/>
              <a:t>interface for all </a:t>
            </a:r>
            <a:r>
              <a:rPr lang="en-US" dirty="0" smtClean="0"/>
              <a:t>HMN activities</a:t>
            </a:r>
            <a:r>
              <a:rPr lang="en-US" dirty="0"/>
              <a:t>, </a:t>
            </a:r>
            <a:r>
              <a:rPr lang="en-US" dirty="0" smtClean="0"/>
              <a:t>testing </a:t>
            </a:r>
            <a:r>
              <a:rPr lang="en-US" dirty="0"/>
              <a:t>site, </a:t>
            </a:r>
            <a:r>
              <a:rPr lang="en-US" dirty="0" smtClean="0"/>
              <a:t>entertainment </a:t>
            </a:r>
            <a:r>
              <a:rPr lang="en-US" dirty="0"/>
              <a:t>activities (e.g. games</a:t>
            </a:r>
            <a:r>
              <a:rPr lang="en-US" dirty="0" smtClean="0"/>
              <a:t>), performance </a:t>
            </a:r>
            <a:r>
              <a:rPr lang="en-US" dirty="0"/>
              <a:t>data presentation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Mobile devices - providing HMN client services (network </a:t>
            </a:r>
            <a:r>
              <a:rPr lang="en-US" dirty="0" smtClean="0"/>
              <a:t>performance)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dirty="0" smtClean="0"/>
              <a:t>[1] The </a:t>
            </a:r>
            <a:r>
              <a:rPr lang="en-US" sz="1600" dirty="0"/>
              <a:t>OECD reports "The future of news and the Internet “, Organization for Economic Cooperation and Development, June 2009. </a:t>
            </a:r>
            <a:r>
              <a:rPr lang="en-US" sz="1600" u="sng" dirty="0"/>
              <a:t>http://www.oecd.org/document/48/0,3343,en_2649_34223_45449136_1_1_1_1,00.html </a:t>
            </a:r>
          </a:p>
          <a:p>
            <a:r>
              <a:rPr lang="en-US" sz="1600" dirty="0"/>
              <a:t>[</a:t>
            </a:r>
            <a:r>
              <a:rPr lang="en-US" sz="1600" dirty="0" smtClean="0"/>
              <a:t>2] E</a:t>
            </a:r>
            <a:r>
              <a:rPr lang="en-US" sz="1600" dirty="0"/>
              <a:t>. </a:t>
            </a:r>
            <a:r>
              <a:rPr lang="en-US" sz="1600" dirty="0" err="1"/>
              <a:t>Jorden</a:t>
            </a:r>
            <a:r>
              <a:rPr lang="en-US" sz="1600" dirty="0"/>
              <a:t>. Newspaper Website Design </a:t>
            </a:r>
            <a:r>
              <a:rPr lang="en-US" sz="1600" u="sng" dirty="0"/>
              <a:t>http://www.ejordanweb.com/index.php?option=com_content&amp;view=article&amp;id=62:newspaper-website-design&amp;catid=19:news&amp;Itemid=176 , 2010. </a:t>
            </a:r>
            <a:endParaRPr lang="en-US" sz="1600" u="sng" dirty="0" smtClean="0"/>
          </a:p>
          <a:p>
            <a:r>
              <a:rPr lang="en-US" sz="1600" dirty="0"/>
              <a:t>[3] </a:t>
            </a:r>
            <a:r>
              <a:rPr lang="en-US" sz="1600" dirty="0" err="1"/>
              <a:t>SpeedTest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http://www.speedtest.net/</a:t>
            </a:r>
            <a:endParaRPr lang="en-US" sz="1600" dirty="0"/>
          </a:p>
          <a:p>
            <a:r>
              <a:rPr lang="en-US" sz="1600" dirty="0"/>
              <a:t>[4] </a:t>
            </a:r>
            <a:r>
              <a:rPr lang="en-US" sz="1600" dirty="0" err="1"/>
              <a:t>Planetlab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http://www.planet-lab.org/ </a:t>
            </a:r>
            <a:endParaRPr lang="en-US" sz="1600" dirty="0"/>
          </a:p>
          <a:p>
            <a:r>
              <a:rPr lang="en-US" sz="1600" dirty="0"/>
              <a:t>[5] F. Papadopoulos and K. </a:t>
            </a:r>
            <a:r>
              <a:rPr lang="en-US" sz="1600" dirty="0" err="1"/>
              <a:t>Psounis</a:t>
            </a:r>
            <a:r>
              <a:rPr lang="en-US" sz="1600" dirty="0"/>
              <a:t>. Predicting the performance of Internet-like networks using scaled-down replicas. In ACM SIGMETRICS Performance Evaluation Review, Volume 35 Issue 3, December 2007 </a:t>
            </a:r>
          </a:p>
          <a:p>
            <a:r>
              <a:rPr lang="en-US" sz="1600" dirty="0"/>
              <a:t>[6] C. Xing, M. Chen, and L. Yang. Predicting Available Bandwidth of Internet Path with Ultra Metric </a:t>
            </a:r>
            <a:r>
              <a:rPr lang="en-US" sz="1600" dirty="0" smtClean="0"/>
              <a:t>Space</a:t>
            </a:r>
          </a:p>
          <a:p>
            <a:r>
              <a:rPr lang="en-US" sz="1600" dirty="0" smtClean="0"/>
              <a:t>[7]</a:t>
            </a:r>
            <a:r>
              <a:rPr lang="en-US" sz="1600" dirty="0"/>
              <a:t> </a:t>
            </a:r>
            <a:r>
              <a:rPr lang="en-US" sz="1600" dirty="0" err="1"/>
              <a:t>kc</a:t>
            </a:r>
            <a:r>
              <a:rPr lang="en-US" sz="1600" dirty="0"/>
              <a:t> </a:t>
            </a:r>
            <a:r>
              <a:rPr lang="en-US" sz="1600" dirty="0" err="1"/>
              <a:t>claffy</a:t>
            </a:r>
            <a:r>
              <a:rPr lang="en-US" sz="1600" dirty="0"/>
              <a:t>, Mark Crovella, </a:t>
            </a:r>
            <a:r>
              <a:rPr lang="en-US" sz="1600" dirty="0" err="1"/>
              <a:t>Timur</a:t>
            </a:r>
            <a:r>
              <a:rPr lang="en-US" sz="1600" dirty="0"/>
              <a:t> Friedman, Colleen Shannon, and Neil Spring. </a:t>
            </a:r>
            <a:r>
              <a:rPr lang="en-US" sz="1600" dirty="0" err="1" smtClean="0"/>
              <a:t>Communityoriented</a:t>
            </a:r>
            <a:r>
              <a:rPr lang="en-US" sz="1600" dirty="0" smtClean="0"/>
              <a:t> </a:t>
            </a:r>
            <a:r>
              <a:rPr lang="en-US" sz="1600" dirty="0"/>
              <a:t>network measurement infrastructure (CONMI) workshop report. SIGCOMM </a:t>
            </a:r>
            <a:r>
              <a:rPr lang="en-US" sz="1600" dirty="0" err="1" smtClean="0"/>
              <a:t>Comput</a:t>
            </a:r>
            <a:r>
              <a:rPr lang="en-US" sz="1600" dirty="0"/>
              <a:t>. </a:t>
            </a:r>
            <a:r>
              <a:rPr lang="en-US" sz="1600" dirty="0" err="1"/>
              <a:t>Commun</a:t>
            </a:r>
            <a:r>
              <a:rPr lang="en-US" sz="1600" dirty="0"/>
              <a:t>. Rev., 36(2):41–48, 2006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[8] J. </a:t>
            </a:r>
            <a:r>
              <a:rPr lang="en-US" sz="1600" dirty="0" err="1"/>
              <a:t>Pitkow</a:t>
            </a:r>
            <a:r>
              <a:rPr lang="en-US" sz="1600" dirty="0"/>
              <a:t>. Summary of WWW Characterizations. In Computer Networks and ISDN Systems, Volume 30 Issue 1-7, April 1, 1998. </a:t>
            </a:r>
          </a:p>
          <a:p>
            <a:r>
              <a:rPr lang="en-US" sz="1600" dirty="0"/>
              <a:t>[9]  E. O’Neill. OCLC, Online Computer Library Center, Web Characterization Project. Wcp.oclc.org, 2002 </a:t>
            </a:r>
            <a:endParaRPr lang="en-US" sz="1600" dirty="0" smtClean="0"/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en-US" sz="1600" dirty="0"/>
              <a:t>[10]</a:t>
            </a:r>
            <a:r>
              <a:rPr lang="en-US" sz="1600" u="sng" dirty="0">
                <a:hlinkClick r:id="rId4"/>
              </a:rPr>
              <a:t> http://web.cs.wpi.edu/~</a:t>
            </a:r>
            <a:r>
              <a:rPr lang="en-US" sz="1600" u="sng" dirty="0" smtClean="0">
                <a:hlinkClick r:id="rId4"/>
              </a:rPr>
              <a:t>weizhang/docs/pagestats.xpi</a:t>
            </a:r>
            <a:endParaRPr lang="en-US" sz="1600" u="sng" dirty="0" smtClean="0"/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en-US" sz="1600" dirty="0" smtClean="0"/>
              <a:t>[11]http</a:t>
            </a:r>
            <a:r>
              <a:rPr lang="en-US" sz="1600" dirty="0"/>
              <a:t>://</a:t>
            </a:r>
            <a:r>
              <a:rPr lang="en-US" sz="1600" dirty="0" smtClean="0"/>
              <a:t>www.ebizmba.com/articles/news-websites</a:t>
            </a:r>
          </a:p>
          <a:p>
            <a:r>
              <a:rPr lang="en-US" sz="1600" b="1" dirty="0"/>
              <a:t>Fiddler</a:t>
            </a:r>
            <a:r>
              <a:rPr lang="en-US" sz="1600" dirty="0"/>
              <a:t> Web Debugger - A free web debugging </a:t>
            </a:r>
            <a:r>
              <a:rPr lang="en-US" sz="1600" dirty="0" smtClean="0"/>
              <a:t>tool</a:t>
            </a:r>
            <a:r>
              <a:rPr lang="en-US" sz="1600" dirty="0"/>
              <a:t> </a:t>
            </a:r>
            <a:r>
              <a:rPr lang="en-US" sz="1600" u="sng" dirty="0" smtClean="0"/>
              <a:t>www.</a:t>
            </a:r>
            <a:r>
              <a:rPr lang="en-US" sz="1600" b="1" u="sng" dirty="0" smtClean="0"/>
              <a:t>fiddler</a:t>
            </a:r>
            <a:r>
              <a:rPr lang="en-US" sz="1600" u="sng" dirty="0" smtClean="0"/>
              <a:t>2.com</a:t>
            </a:r>
            <a:r>
              <a:rPr lang="en-US" sz="1600" u="sng" dirty="0"/>
              <a:t>/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My Network (HMN)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Overcome </a:t>
            </a:r>
            <a:r>
              <a:rPr lang="en-US" sz="2500" dirty="0"/>
              <a:t>the impediments in </a:t>
            </a:r>
            <a:r>
              <a:rPr lang="en-US" sz="2500" dirty="0" smtClean="0"/>
              <a:t>existing </a:t>
            </a:r>
            <a:r>
              <a:rPr lang="en-US" sz="2500" dirty="0"/>
              <a:t>measurement </a:t>
            </a:r>
            <a:r>
              <a:rPr lang="en-US" sz="2500" dirty="0" smtClean="0"/>
              <a:t>platforms</a:t>
            </a:r>
          </a:p>
          <a:p>
            <a:endParaRPr lang="en-US" sz="2500" dirty="0"/>
          </a:p>
          <a:p>
            <a:r>
              <a:rPr lang="en-US" sz="2500" dirty="0"/>
              <a:t>Increase </a:t>
            </a:r>
            <a:r>
              <a:rPr lang="en-US" sz="2500" dirty="0" smtClean="0"/>
              <a:t>incentives </a:t>
            </a:r>
            <a:r>
              <a:rPr lang="en-US" sz="2500" dirty="0"/>
              <a:t>for users/research </a:t>
            </a:r>
            <a:r>
              <a:rPr lang="en-US" sz="2500" dirty="0" smtClean="0"/>
              <a:t>experts</a:t>
            </a:r>
          </a:p>
          <a:p>
            <a:endParaRPr lang="en-US" sz="2500" dirty="0"/>
          </a:p>
          <a:p>
            <a:r>
              <a:rPr lang="en-US" sz="2500" dirty="0"/>
              <a:t>New </a:t>
            </a:r>
            <a:r>
              <a:rPr lang="en-US" sz="2500" dirty="0" smtClean="0"/>
              <a:t>techniques </a:t>
            </a:r>
            <a:r>
              <a:rPr lang="en-US" sz="2500" dirty="0"/>
              <a:t>using JavaScript and Flash from within Browser sandbox </a:t>
            </a:r>
            <a:r>
              <a:rPr lang="en-US" sz="2500" dirty="0" smtClean="0"/>
              <a:t>environment</a:t>
            </a:r>
          </a:p>
          <a:p>
            <a:endParaRPr lang="en-US" dirty="0" smtClean="0"/>
          </a:p>
          <a:p>
            <a:r>
              <a:rPr lang="en-US" sz="2500" dirty="0" smtClean="0"/>
              <a:t>Applied to real world Web applications (Web browsing, VoIP</a:t>
            </a:r>
            <a:r>
              <a:rPr lang="en-US" sz="2500" dirty="0"/>
              <a:t>, Video streaming </a:t>
            </a:r>
            <a:r>
              <a:rPr lang="en-US" sz="2500" dirty="0" err="1"/>
              <a:t>etc</a:t>
            </a:r>
            <a:r>
              <a:rPr lang="en-US" sz="2500" dirty="0"/>
              <a:t>)</a:t>
            </a:r>
          </a:p>
          <a:p>
            <a:r>
              <a:rPr lang="en-US" sz="2500" dirty="0" smtClean="0"/>
              <a:t> </a:t>
            </a:r>
            <a:endParaRPr lang="en-US" sz="25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HMN Approach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2800" dirty="0" smtClean="0"/>
              <a:t>Choose Web applications (Web browsing, VoIP, Video streaming, etc.)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Characterize chosen Web applications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Design prediction models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Set </a:t>
            </a:r>
            <a:r>
              <a:rPr lang="en-US" sz="2800" dirty="0"/>
              <a:t>up </a:t>
            </a:r>
            <a:r>
              <a:rPr lang="en-US" sz="2800" dirty="0" smtClean="0"/>
              <a:t>environment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Implement </a:t>
            </a:r>
            <a:r>
              <a:rPr lang="en-US" sz="2800" dirty="0"/>
              <a:t>models and evaluate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browsing</a:t>
            </a:r>
          </a:p>
          <a:p>
            <a:pPr lvl="1"/>
            <a:r>
              <a:rPr lang="en-US" dirty="0" smtClean="0"/>
              <a:t>Reading news online, social networking, shopping, etc.</a:t>
            </a:r>
          </a:p>
          <a:p>
            <a:endParaRPr lang="en-US" dirty="0" smtClean="0"/>
          </a:p>
          <a:p>
            <a:r>
              <a:rPr lang="en-US" dirty="0" smtClean="0"/>
              <a:t>VoIP and Video chatting </a:t>
            </a:r>
          </a:p>
          <a:p>
            <a:pPr lvl="1"/>
            <a:r>
              <a:rPr lang="en-US" dirty="0" smtClean="0"/>
              <a:t>Skype, Yahoo! Messenger, MSN,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Video streaming </a:t>
            </a:r>
          </a:p>
          <a:p>
            <a:pPr lvl="1"/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Hulu</a:t>
            </a:r>
            <a:r>
              <a:rPr lang="en-US" dirty="0" smtClean="0"/>
              <a:t>, </a:t>
            </a:r>
            <a:r>
              <a:rPr lang="en-US" dirty="0" err="1" smtClean="0"/>
              <a:t>Netflex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</a:t>
            </a:r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Increasingly </a:t>
            </a:r>
            <a:r>
              <a:rPr lang="en-US" dirty="0"/>
              <a:t>important </a:t>
            </a:r>
            <a:r>
              <a:rPr lang="en-US" dirty="0" smtClean="0"/>
              <a:t>Internet activity</a:t>
            </a:r>
            <a:r>
              <a:rPr lang="en-US" dirty="0"/>
              <a:t>. </a:t>
            </a:r>
            <a:endParaRPr lang="en-US" dirty="0" smtClean="0"/>
          </a:p>
          <a:p>
            <a:pPr marL="457200" lvl="2"/>
            <a:r>
              <a:rPr lang="en-US" sz="2200" dirty="0"/>
              <a:t>Korea, more than half of population reads news </a:t>
            </a:r>
            <a:r>
              <a:rPr lang="en-US" sz="2200" dirty="0" smtClean="0"/>
              <a:t>online</a:t>
            </a:r>
            <a:r>
              <a:rPr lang="en-US" sz="1400" dirty="0"/>
              <a:t> </a:t>
            </a:r>
            <a:r>
              <a:rPr lang="en-US" sz="1400" dirty="0" smtClean="0"/>
              <a:t>[The OECD Report. 2009]</a:t>
            </a:r>
          </a:p>
          <a:p>
            <a:pPr lvl="1"/>
            <a:r>
              <a:rPr lang="en-US" dirty="0" smtClean="0"/>
              <a:t>62% of US Internet users aged12-17 go online for news </a:t>
            </a:r>
            <a:r>
              <a:rPr lang="en-US" sz="1400" dirty="0"/>
              <a:t>[The guardian. 10</a:t>
            </a:r>
            <a:r>
              <a:rPr lang="en-US" sz="1400" dirty="0" smtClean="0"/>
              <a:t>]</a:t>
            </a:r>
          </a:p>
          <a:p>
            <a:pPr lvl="1"/>
            <a:r>
              <a:rPr lang="en-US" dirty="0" smtClean="0"/>
              <a:t>73% of Internet users read news online </a:t>
            </a:r>
            <a:r>
              <a:rPr lang="en-US" sz="1400" dirty="0" smtClean="0"/>
              <a:t>[The guardian. 10]</a:t>
            </a:r>
          </a:p>
          <a:p>
            <a:pPr lvl="1"/>
            <a:r>
              <a:rPr lang="en-US" dirty="0" smtClean="0"/>
              <a:t>“Mobile </a:t>
            </a:r>
            <a:r>
              <a:rPr lang="en-US" dirty="0"/>
              <a:t>access to </a:t>
            </a:r>
            <a:r>
              <a:rPr lang="en-US" dirty="0" smtClean="0"/>
              <a:t>Internet </a:t>
            </a:r>
            <a:r>
              <a:rPr lang="en-US" dirty="0"/>
              <a:t>is on the rise, and the reading of news on the platform is likely to follow this </a:t>
            </a:r>
            <a:r>
              <a:rPr lang="en-US" dirty="0" smtClean="0"/>
              <a:t>development” </a:t>
            </a:r>
            <a:r>
              <a:rPr lang="en-US" sz="1400" dirty="0" smtClean="0"/>
              <a:t>[</a:t>
            </a:r>
            <a:r>
              <a:rPr lang="en-US" sz="1400" dirty="0"/>
              <a:t>Pew Internet </a:t>
            </a:r>
            <a:r>
              <a:rPr lang="en-US" sz="1400" dirty="0" smtClean="0"/>
              <a:t>Project. 10]</a:t>
            </a:r>
          </a:p>
          <a:p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/>
              <a:t>sites must display a significant amount of content on the home page</a:t>
            </a:r>
            <a:r>
              <a:rPr lang="en-US" dirty="0" smtClean="0"/>
              <a:t>. </a:t>
            </a:r>
            <a:r>
              <a:rPr lang="en-US" sz="1400" dirty="0" smtClean="0"/>
              <a:t>[E. </a:t>
            </a:r>
            <a:r>
              <a:rPr lang="en-US" sz="1400" dirty="0" err="1" smtClean="0"/>
              <a:t>Jorden</a:t>
            </a:r>
            <a:r>
              <a:rPr lang="en-US" sz="1400" dirty="0" smtClean="0"/>
              <a:t>. 2010]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23884"/>
            <a:ext cx="10668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Online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Predict performance for online news sites by:</a:t>
            </a:r>
          </a:p>
          <a:p>
            <a:pPr lvl="1"/>
            <a:r>
              <a:rPr lang="en-US" dirty="0" smtClean="0"/>
              <a:t>Select characteristics of news sites to </a:t>
            </a:r>
            <a:r>
              <a:rPr lang="en-US" dirty="0"/>
              <a:t>be </a:t>
            </a:r>
            <a:r>
              <a:rPr lang="en-US" dirty="0" smtClean="0"/>
              <a:t>measured</a:t>
            </a:r>
          </a:p>
          <a:p>
            <a:pPr lvl="1"/>
            <a:r>
              <a:rPr lang="en-US" dirty="0" smtClean="0"/>
              <a:t>Select suitable methods of measuring</a:t>
            </a:r>
          </a:p>
          <a:p>
            <a:pPr lvl="1"/>
            <a:r>
              <a:rPr lang="en-US" dirty="0" smtClean="0"/>
              <a:t>Analyze collected data</a:t>
            </a:r>
          </a:p>
          <a:p>
            <a:pPr lvl="1"/>
            <a:r>
              <a:rPr lang="en-US" dirty="0" smtClean="0"/>
              <a:t>Build models based on analysis</a:t>
            </a:r>
          </a:p>
          <a:p>
            <a:pPr lvl="1"/>
            <a:r>
              <a:rPr lang="en-US" dirty="0" smtClean="0"/>
              <a:t>Evaluate 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performance from user prospective</a:t>
            </a:r>
          </a:p>
          <a:p>
            <a:pPr lvl="1"/>
            <a:r>
              <a:rPr lang="en-US" dirty="0" smtClean="0"/>
              <a:t>Choosing a specific news site</a:t>
            </a:r>
          </a:p>
          <a:p>
            <a:pPr lvl="1"/>
            <a:r>
              <a:rPr lang="en-US" dirty="0" smtClean="0"/>
              <a:t>Provide meaningful results (excellent, very good, good, bad, etc.)</a:t>
            </a:r>
          </a:p>
          <a:p>
            <a:pPr lvl="1"/>
            <a:r>
              <a:rPr lang="en-US" dirty="0"/>
              <a:t>Without the need to install any special </a:t>
            </a:r>
            <a:r>
              <a:rPr lang="en-US" dirty="0" smtClean="0"/>
              <a:t>software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Predict performance with small costs</a:t>
            </a:r>
          </a:p>
          <a:p>
            <a:pPr lvl="1"/>
            <a:r>
              <a:rPr lang="en-US" dirty="0" smtClean="0"/>
              <a:t>Little time (&lt; 3 seconds)</a:t>
            </a:r>
          </a:p>
          <a:p>
            <a:pPr lvl="1"/>
            <a:r>
              <a:rPr lang="en-US" dirty="0" smtClean="0"/>
              <a:t>Few downloads (Max 7 objects)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Apply to other sites</a:t>
            </a:r>
          </a:p>
          <a:p>
            <a:endParaRPr lang="en-US" dirty="0" smtClean="0"/>
          </a:p>
          <a:p>
            <a:r>
              <a:rPr lang="en-US" dirty="0" smtClean="0"/>
              <a:t>Implement in HMN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Characterization for News </a:t>
            </a:r>
            <a:r>
              <a:rPr lang="en-US" dirty="0" smtClean="0"/>
              <a:t>sites</a:t>
            </a:r>
          </a:p>
          <a:p>
            <a:pPr lvl="1"/>
            <a:r>
              <a:rPr lang="en-US" dirty="0"/>
              <a:t>Choose most popular News sites </a:t>
            </a:r>
            <a:r>
              <a:rPr lang="en-US" sz="1000" dirty="0"/>
              <a:t>[The </a:t>
            </a:r>
            <a:r>
              <a:rPr lang="en-US" sz="1000" dirty="0" err="1" smtClean="0"/>
              <a:t>EbizMbA</a:t>
            </a:r>
            <a:r>
              <a:rPr lang="en-US" sz="1000" dirty="0" smtClean="0"/>
              <a:t>. 2011]:  </a:t>
            </a:r>
            <a:r>
              <a:rPr lang="en-US" dirty="0"/>
              <a:t>:CNN, New </a:t>
            </a:r>
            <a:r>
              <a:rPr lang="en-US" dirty="0" smtClean="0"/>
              <a:t>York </a:t>
            </a:r>
            <a:r>
              <a:rPr lang="en-US" dirty="0"/>
              <a:t>Times, LA Times, and </a:t>
            </a:r>
            <a:r>
              <a:rPr lang="en-US" dirty="0" smtClean="0"/>
              <a:t>MSN</a:t>
            </a:r>
          </a:p>
          <a:p>
            <a:pPr lvl="1"/>
            <a:r>
              <a:rPr lang="en-US" dirty="0" smtClean="0"/>
              <a:t>Collect:</a:t>
            </a:r>
          </a:p>
          <a:p>
            <a:pPr lvl="2"/>
            <a:r>
              <a:rPr lang="en-US" dirty="0" smtClean="0"/>
              <a:t> Number </a:t>
            </a:r>
            <a:r>
              <a:rPr lang="en-US" dirty="0"/>
              <a:t>of </a:t>
            </a:r>
            <a:r>
              <a:rPr lang="en-US" dirty="0" smtClean="0"/>
              <a:t>objects per page</a:t>
            </a:r>
          </a:p>
          <a:p>
            <a:pPr lvl="2"/>
            <a:r>
              <a:rPr lang="en-US" dirty="0"/>
              <a:t> S</a:t>
            </a:r>
            <a:r>
              <a:rPr lang="en-US" dirty="0" smtClean="0"/>
              <a:t>izes of objects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Number of domains and number of objects come from (using </a:t>
            </a:r>
            <a:r>
              <a:rPr lang="en-US" dirty="0" err="1" smtClean="0"/>
              <a:t>pagestats</a:t>
            </a:r>
            <a:r>
              <a:rPr lang="en-US" dirty="0" smtClean="0"/>
              <a:t>)*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Web Browsers Behaviors </a:t>
            </a:r>
            <a:endParaRPr lang="en-US" dirty="0" smtClean="0"/>
          </a:p>
          <a:p>
            <a:pPr marL="457200" lvl="2"/>
            <a:r>
              <a:rPr lang="en-US" sz="2000" dirty="0"/>
              <a:t>Choose most popular </a:t>
            </a:r>
            <a:r>
              <a:rPr lang="en-US" sz="2000" dirty="0" smtClean="0"/>
              <a:t>Web browsers </a:t>
            </a:r>
            <a:r>
              <a:rPr lang="en-US" sz="1400" dirty="0" smtClean="0"/>
              <a:t>[</a:t>
            </a:r>
            <a:r>
              <a:rPr lang="en-US" sz="1400" dirty="0" err="1" smtClean="0"/>
              <a:t>Browserscope</a:t>
            </a:r>
            <a:r>
              <a:rPr lang="en-US" sz="1400" dirty="0" smtClean="0"/>
              <a:t>. 2011]</a:t>
            </a:r>
            <a:r>
              <a:rPr lang="en-US" sz="2000" dirty="0" smtClean="0"/>
              <a:t>: </a:t>
            </a:r>
            <a:r>
              <a:rPr lang="en-US" sz="2000" dirty="0"/>
              <a:t>Chrome </a:t>
            </a:r>
            <a:r>
              <a:rPr lang="en-US" sz="1300" dirty="0" smtClean="0"/>
              <a:t>v14</a:t>
            </a:r>
            <a:r>
              <a:rPr lang="en-US" sz="2000" dirty="0" smtClean="0"/>
              <a:t>, Firefox </a:t>
            </a:r>
            <a:r>
              <a:rPr lang="en-US" sz="1300" dirty="0" smtClean="0"/>
              <a:t>v3.6</a:t>
            </a:r>
            <a:r>
              <a:rPr lang="en-US" sz="2000" dirty="0"/>
              <a:t>, </a:t>
            </a:r>
            <a:r>
              <a:rPr lang="en-US" sz="2000" dirty="0" smtClean="0"/>
              <a:t>and Internet Explorer </a:t>
            </a:r>
            <a:r>
              <a:rPr lang="en-US" sz="1300" dirty="0" smtClean="0"/>
              <a:t>v8</a:t>
            </a:r>
            <a:r>
              <a:rPr lang="en-US" sz="2000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Analyze: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echanism </a:t>
            </a:r>
            <a:r>
              <a:rPr lang="en-US" dirty="0"/>
              <a:t>for retrieving Web </a:t>
            </a:r>
            <a:r>
              <a:rPr lang="en-US" dirty="0" smtClean="0"/>
              <a:t>pages</a:t>
            </a:r>
          </a:p>
          <a:p>
            <a:pPr lvl="2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connections </a:t>
            </a:r>
            <a:r>
              <a:rPr lang="en-US" dirty="0"/>
              <a:t>per </a:t>
            </a:r>
            <a:r>
              <a:rPr lang="en-US" dirty="0" smtClean="0"/>
              <a:t>hostname</a:t>
            </a:r>
          </a:p>
          <a:p>
            <a:pPr lvl="2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connections </a:t>
            </a:r>
            <a:r>
              <a:rPr lang="en-US" dirty="0"/>
              <a:t>for all </a:t>
            </a:r>
            <a:r>
              <a:rPr lang="en-US" dirty="0" smtClean="0"/>
              <a:t>hostnames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6805" y="41910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Similarity but there is some variance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83" y="1559626"/>
            <a:ext cx="836504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334000" cy="66675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Characterization Summary 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308282" y="3107635"/>
            <a:ext cx="533400" cy="2286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2819400"/>
            <a:ext cx="685800" cy="3048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19299" y="2220092"/>
            <a:ext cx="457200" cy="3048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96200" y="2819400"/>
            <a:ext cx="457200" cy="28823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01862" y="2802835"/>
            <a:ext cx="457200" cy="3048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4363</TotalTime>
  <Words>1457</Words>
  <Application>Microsoft Office PowerPoint</Application>
  <PresentationFormat>On-screen Show (4:3)</PresentationFormat>
  <Paragraphs>282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How’s My Network?  Predicting Performance From Within a Web Browser Sandbox</vt:lpstr>
      <vt:lpstr>Network measurement platforms and testbeds</vt:lpstr>
      <vt:lpstr>How is My Network (HMN) </vt:lpstr>
      <vt:lpstr>HMN Approach   </vt:lpstr>
      <vt:lpstr>Web Applications </vt:lpstr>
      <vt:lpstr>Online News</vt:lpstr>
      <vt:lpstr>Approach for Online News</vt:lpstr>
      <vt:lpstr>Characterization and Analysis</vt:lpstr>
      <vt:lpstr>Characterization Summary </vt:lpstr>
      <vt:lpstr>Domains</vt:lpstr>
      <vt:lpstr>Browsers Behaviors</vt:lpstr>
      <vt:lpstr>Prediction Methods</vt:lpstr>
      <vt:lpstr>Prediction Methods</vt:lpstr>
      <vt:lpstr>Use of JavaScript in Web Browsers</vt:lpstr>
      <vt:lpstr>Experiment Setup </vt:lpstr>
      <vt:lpstr>Evaluation</vt:lpstr>
      <vt:lpstr>Serial vs. Parallel</vt:lpstr>
      <vt:lpstr>Predicting User Experience </vt:lpstr>
      <vt:lpstr>HMW   hmn.cs.wpi.edu </vt:lpstr>
      <vt:lpstr>Prediction Error for News Sites Across Browsers</vt:lpstr>
      <vt:lpstr>Prediction Error for Other Types of Sites</vt:lpstr>
      <vt:lpstr>PowerPoint Presentation</vt:lpstr>
      <vt:lpstr>Conclusion  </vt:lpstr>
      <vt:lpstr>Future Work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How’s My Network?</dc:title>
  <dc:creator>Murad</dc:creator>
  <cp:lastModifiedBy>Murad Kablan</cp:lastModifiedBy>
  <cp:revision>143</cp:revision>
  <dcterms:created xsi:type="dcterms:W3CDTF">2006-08-16T00:00:00Z</dcterms:created>
  <dcterms:modified xsi:type="dcterms:W3CDTF">2012-10-22T02:28:41Z</dcterms:modified>
</cp:coreProperties>
</file>