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4"/>
  </p:notesMasterIdLst>
  <p:handoutMasterIdLst>
    <p:handoutMasterId r:id="rId45"/>
  </p:handoutMasterIdLst>
  <p:sldIdLst>
    <p:sldId id="256" r:id="rId2"/>
    <p:sldId id="522" r:id="rId3"/>
    <p:sldId id="529" r:id="rId4"/>
    <p:sldId id="526" r:id="rId5"/>
    <p:sldId id="538" r:id="rId6"/>
    <p:sldId id="530" r:id="rId7"/>
    <p:sldId id="531" r:id="rId8"/>
    <p:sldId id="523" r:id="rId9"/>
    <p:sldId id="525" r:id="rId10"/>
    <p:sldId id="527" r:id="rId11"/>
    <p:sldId id="532" r:id="rId12"/>
    <p:sldId id="533" r:id="rId13"/>
    <p:sldId id="534" r:id="rId14"/>
    <p:sldId id="535" r:id="rId15"/>
    <p:sldId id="564" r:id="rId16"/>
    <p:sldId id="536" r:id="rId17"/>
    <p:sldId id="557" r:id="rId18"/>
    <p:sldId id="559" r:id="rId19"/>
    <p:sldId id="560" r:id="rId20"/>
    <p:sldId id="537" r:id="rId21"/>
    <p:sldId id="539" r:id="rId22"/>
    <p:sldId id="558" r:id="rId23"/>
    <p:sldId id="540" r:id="rId24"/>
    <p:sldId id="541" r:id="rId25"/>
    <p:sldId id="543" r:id="rId26"/>
    <p:sldId id="544" r:id="rId27"/>
    <p:sldId id="545" r:id="rId28"/>
    <p:sldId id="547" r:id="rId29"/>
    <p:sldId id="550" r:id="rId30"/>
    <p:sldId id="551" r:id="rId31"/>
    <p:sldId id="554" r:id="rId32"/>
    <p:sldId id="546" r:id="rId33"/>
    <p:sldId id="548" r:id="rId34"/>
    <p:sldId id="565" r:id="rId35"/>
    <p:sldId id="556" r:id="rId36"/>
    <p:sldId id="553" r:id="rId37"/>
    <p:sldId id="555" r:id="rId38"/>
    <p:sldId id="563" r:id="rId39"/>
    <p:sldId id="549" r:id="rId40"/>
    <p:sldId id="287" r:id="rId41"/>
    <p:sldId id="561" r:id="rId42"/>
    <p:sldId id="562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3" autoAdjust="0"/>
  </p:normalViewPr>
  <p:slideViewPr>
    <p:cSldViewPr>
      <p:cViewPr>
        <p:scale>
          <a:sx n="90" d="100"/>
          <a:sy n="90" d="100"/>
        </p:scale>
        <p:origin x="-222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9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9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9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937">
              <a:defRPr sz="1200"/>
            </a:lvl1pPr>
          </a:lstStyle>
          <a:p>
            <a:pPr>
              <a:defRPr/>
            </a:pPr>
            <a:fld id="{E3FCB134-0E70-40E0-89B6-F4DF1EE7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>
            <a:lvl1pPr defTabSz="96527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>
            <a:lvl1pPr algn="r" defTabSz="96527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21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46" tIns="48322" rIns="96646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46" tIns="48322" rIns="96646" bIns="48322" numCol="1" anchor="b" anchorCtr="0" compatLnSpc="1">
            <a:prstTxWarp prst="textNoShape">
              <a:avLst/>
            </a:prstTxWarp>
          </a:bodyPr>
          <a:lstStyle>
            <a:lvl1pPr defTabSz="96527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46" tIns="48322" rIns="96646" bIns="48322" numCol="1" anchor="b" anchorCtr="0" compatLnSpc="1">
            <a:prstTxWarp prst="textNoShape">
              <a:avLst/>
            </a:prstTxWarp>
          </a:bodyPr>
          <a:lstStyle>
            <a:lvl1pPr algn="r" defTabSz="965276">
              <a:defRPr sz="1200"/>
            </a:lvl1pPr>
          </a:lstStyle>
          <a:p>
            <a:pPr>
              <a:defRPr/>
            </a:pPr>
            <a:fld id="{6341046B-B894-4346-8933-19E0C7A97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4F8DA6-A740-40BB-93D9-28BA65DF095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0063-3832-47B0-8A37-BEBAE62F0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5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1520-8379-40D6-A38E-A27B24CF3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47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0F6D-3EAB-47CC-8086-FBDBEA48F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F96B8-8CF4-47E1-98BA-ABBD9BAE1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17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C1A1-50E8-4CD0-A99E-49E4CED0C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72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8F1E4-68E5-4DB4-9DCC-B97ED74C8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6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2DAB-11C0-47D0-AD50-E703E48C32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2EE1B-F47C-426F-A324-96C8E87E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2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7920-29E2-4119-8B1E-1BAD8E95B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4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1EC0-8089-49D8-B0DE-2F4C6D502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08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2798-3693-48B6-80EC-638F39F43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3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5E4F-D19A-4052-8B43-D258FF764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10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CC87A69-6D41-46C6-A5E9-397C27DE3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demonstrations.wolfram.com/ForwardKinematic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demonstrations.wolfram.com/InverseKinematic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" TargetMode="External"/><Relationship Id="rId2" Type="http://schemas.openxmlformats.org/officeDocument/2006/relationships/hyperlink" Target="http://en.wikipedia.org/wiki/Inertial_frame_of_referenc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IMGD 3000: </a:t>
            </a:r>
            <a:r>
              <a:rPr lang="en-US" sz="3200" i="1" smtClean="0"/>
              <a:t>Basic</a:t>
            </a:r>
            <a:r>
              <a:rPr lang="en-US" sz="3200" smtClean="0"/>
              <a:t> </a:t>
            </a:r>
            <a:r>
              <a:rPr lang="en-US" sz="3200" i="1" smtClean="0"/>
              <a:t>Computer Graphics</a:t>
            </a:r>
            <a:endParaRPr lang="en-US" sz="3200" i="1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DiSanto</a:t>
            </a:r>
          </a:p>
          <a:p>
            <a:pPr eaLnBrk="1" hangingPunct="1"/>
            <a:endParaRPr lang="en-US" sz="2000" i="1" smtClean="0"/>
          </a:p>
          <a:p>
            <a:pPr eaLnBrk="1" hangingPunct="1"/>
            <a:r>
              <a:rPr lang="en-US" sz="2000" i="1" smtClean="0"/>
              <a:t>Computer Science Dept.</a:t>
            </a:r>
          </a:p>
          <a:p>
            <a:pPr eaLnBrk="1" hangingPunct="1"/>
            <a:r>
              <a:rPr lang="en-US" sz="2000" i="1" smtClean="0"/>
              <a:t>Worcester Polytechnic Institute (WPI)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411663"/>
          </a:xfrm>
        </p:spPr>
        <p:txBody>
          <a:bodyPr/>
          <a:lstStyle/>
          <a:p>
            <a:pPr lvl="1"/>
            <a:r>
              <a:rPr lang="en-US" smtClean="0"/>
              <a:t>Splines: interpolate around a set of control points</a:t>
            </a:r>
          </a:p>
          <a:p>
            <a:pPr lvl="1"/>
            <a:r>
              <a:rPr lang="en-US" smtClean="0"/>
              <a:t>Defined parametrically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2292" name="Picture 4" descr="C:\Users\willd\Desktop\imgd3000presentation\img\RTR3.13.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67000"/>
            <a:ext cx="56848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willd\Desktop\imgd3000presentation\img\RTR3.13.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67238"/>
            <a:ext cx="47863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NURBS / B-Spline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NURBS/B-Splines</a:t>
            </a:r>
          </a:p>
          <a:p>
            <a:pPr lvl="1"/>
            <a:r>
              <a:rPr lang="en-US" smtClean="0"/>
              <a:t>Local Editing</a:t>
            </a:r>
          </a:p>
          <a:p>
            <a:pPr lvl="1"/>
            <a:r>
              <a:rPr lang="en-US" smtClean="0"/>
              <a:t>Transform Invariant</a:t>
            </a:r>
          </a:p>
          <a:p>
            <a:pPr lvl="1"/>
            <a:r>
              <a:rPr lang="en-US" smtClean="0"/>
              <a:t>Control over continuity</a:t>
            </a:r>
          </a:p>
          <a:p>
            <a:pPr lvl="1"/>
            <a:r>
              <a:rPr lang="en-US" smtClean="0"/>
              <a:t>Well defined derivatives, normals, position</a:t>
            </a:r>
          </a:p>
          <a:p>
            <a:pPr lvl="1"/>
            <a:r>
              <a:rPr lang="en-US" smtClean="0"/>
              <a:t>Some editing techniques are expensive</a:t>
            </a:r>
          </a:p>
          <a:p>
            <a:pPr lvl="1"/>
            <a:r>
              <a:rPr lang="en-US" smtClean="0"/>
              <a:t>Can represent conics</a:t>
            </a:r>
          </a:p>
          <a:p>
            <a:pPr lvl="1"/>
            <a:r>
              <a:rPr lang="en-US" smtClean="0"/>
              <a:t>The NURBS Book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NURBS / B-Spline</a:t>
            </a:r>
          </a:p>
        </p:txBody>
      </p:sp>
      <p:pic>
        <p:nvPicPr>
          <p:cNvPr id="14339" name="Picture 4" descr="C:\Users\willd\Desktop\imgd3000presentation\Spore-Creature-character-ar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35213"/>
            <a:ext cx="5334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C:\Users\willd\Desktop\imgd3000presentation\pi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2781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C:\Users\willd\Desktop\imgd3000presentation\pi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229100"/>
            <a:ext cx="41576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447800"/>
            <a:ext cx="8229600" cy="4411663"/>
          </a:xfrm>
        </p:spPr>
        <p:txBody>
          <a:bodyPr/>
          <a:lstStyle/>
          <a:p>
            <a:pPr lvl="1"/>
            <a:r>
              <a:rPr lang="en-US" smtClean="0"/>
              <a:t>Decompose data into collection of equivalent scaled/modified basis functions </a:t>
            </a:r>
          </a:p>
          <a:p>
            <a:pPr lvl="2"/>
            <a:r>
              <a:rPr lang="en-US" smtClean="0"/>
              <a:t>Performance gain for certain operations</a:t>
            </a:r>
          </a:p>
          <a:p>
            <a:pPr lvl="2"/>
            <a:r>
              <a:rPr lang="en-US" smtClean="0"/>
              <a:t>Expensive to represent high detail objects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5364" name="Picture 3" descr="C:\Users\willd\Desktop\buuuuuuuuuuuuuunnnnnyyy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51192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Basis Function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Decompose data into collection of equivalent probability density functions</a:t>
            </a:r>
          </a:p>
          <a:p>
            <a:pPr lvl="2"/>
            <a:r>
              <a:rPr lang="en-US" smtClean="0"/>
              <a:t>Inexpensive</a:t>
            </a:r>
          </a:p>
          <a:p>
            <a:pPr lvl="2"/>
            <a:r>
              <a:rPr lang="en-US" smtClean="0"/>
              <a:t>Can model solid objects, dense objects, nebulous media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16388" name="Picture 4" descr="C:\Users\willd\Desktop\rbftest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290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willd\Desktop\rbftest1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433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Density Grid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925"/>
            <a:ext cx="8229600" cy="1252538"/>
          </a:xfrm>
        </p:spPr>
        <p:txBody>
          <a:bodyPr/>
          <a:lstStyle/>
          <a:p>
            <a:pPr lvl="1"/>
            <a:r>
              <a:rPr lang="en-US" smtClean="0"/>
              <a:t>Density data contained in a 3D grid</a:t>
            </a:r>
          </a:p>
          <a:p>
            <a:pPr lvl="1"/>
            <a:r>
              <a:rPr lang="en-US" smtClean="0"/>
              <a:t>Many ways to render</a:t>
            </a:r>
          </a:p>
          <a:p>
            <a:endParaRPr lang="en-US" smtClean="0"/>
          </a:p>
        </p:txBody>
      </p:sp>
      <p:pic>
        <p:nvPicPr>
          <p:cNvPr id="17412" name="Picture 2" descr="C:\Users\willd\Desktop\rbftest3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19375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3284538" y="6473825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Rendered with PBRT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 Models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lvl="1"/>
            <a:r>
              <a:rPr lang="en-US" smtClean="0"/>
              <a:t>Different ways of representing light sources of different shape and distance from rendering area.</a:t>
            </a:r>
          </a:p>
          <a:p>
            <a:pPr lvl="1"/>
            <a:r>
              <a:rPr lang="en-US" smtClean="0"/>
              <a:t>Shape can be defined with previously mentioned representations</a:t>
            </a:r>
          </a:p>
          <a:p>
            <a:pPr lvl="1"/>
            <a:r>
              <a:rPr lang="en-US" smtClean="0"/>
              <a:t>Simplified model of light used to allow faster rendering</a:t>
            </a:r>
          </a:p>
          <a:p>
            <a:endParaRPr lang="en-US" smtClean="0"/>
          </a:p>
        </p:txBody>
      </p:sp>
      <p:pic>
        <p:nvPicPr>
          <p:cNvPr id="18436" name="Picture 3" descr="C:\Users\willd\Desktop\ab1bce5e1341a3458f13569eab420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715000"/>
            <a:ext cx="7848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584450" y="4562475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 flipV="1">
            <a:off x="2355850" y="5029200"/>
            <a:ext cx="685800" cy="99695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 flipV="1">
            <a:off x="5905500" y="4891088"/>
            <a:ext cx="685800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34100" y="4562475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219700" y="4562475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 flipV="1">
            <a:off x="4991100" y="5354638"/>
            <a:ext cx="685800" cy="304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371600" y="4562475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V="1">
            <a:off x="1143000" y="5348288"/>
            <a:ext cx="685800" cy="304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733800" y="4527550"/>
            <a:ext cx="228600" cy="1135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 of Energy</a:t>
            </a:r>
          </a:p>
        </p:txBody>
      </p:sp>
      <p:pic>
        <p:nvPicPr>
          <p:cNvPr id="19459" name="Picture 2" descr="C:\Users\willd\Desktop\imgd3000presentation\img\RTR3.07.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3674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</a:t>
            </a:r>
          </a:p>
        </p:txBody>
      </p:sp>
      <p:pic>
        <p:nvPicPr>
          <p:cNvPr id="20483" name="Picture 2" descr="C:\Users\willd\Desktop\imgd3000presentation\img\RTR3.07.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2484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61950" y="1143000"/>
            <a:ext cx="83820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87425" indent="-293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Typical Simplifying Assumptions: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US" sz="2300">
                <a:latin typeface="Calibri" pitchFamily="34" charset="0"/>
              </a:rPr>
              <a:t>Unpolorized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US" sz="2300">
                <a:latin typeface="Calibri" pitchFamily="34" charset="0"/>
              </a:rPr>
              <a:t>Sample few wavelengths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US" sz="2300">
                <a:latin typeface="Calibri" pitchFamily="34" charset="0"/>
              </a:rPr>
              <a:t>Speed is not considered (considered with refraction)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en-US" sz="2300">
                <a:latin typeface="Calibri" pitchFamily="34" charset="0"/>
              </a:rPr>
              <a:t>Other assumptions where appropriate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 sz="23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Propagation of Light</a:t>
            </a:r>
          </a:p>
        </p:txBody>
      </p:sp>
      <p:pic>
        <p:nvPicPr>
          <p:cNvPr id="21507" name="Picture 2" descr="C:\Users\willd\Desktop\imgd3000presentation\img\RTR3.05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5274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381000" y="1258888"/>
            <a:ext cx="83820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87425" indent="-293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Calibri" pitchFamily="34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 sz="2300">
              <a:latin typeface="Calibri" pitchFamily="34" charset="0"/>
            </a:endParaRPr>
          </a:p>
        </p:txBody>
      </p:sp>
      <p:pic>
        <p:nvPicPr>
          <p:cNvPr id="21509" name="Picture 3" descr="C:\Users\willd\Desktop\imgd3000presentation\img\RTR3.05.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2113"/>
            <a:ext cx="4800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3820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Rays of light will reflect and refract depending on the nature of the object they hit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More rays produced, each go on to reflect and refract off other surfaces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Too expensive: reduce number of bounces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mtClean="0"/>
              <a:t>Extremely over-simplified view of graphics (60 min)</a:t>
            </a:r>
          </a:p>
          <a:p>
            <a:r>
              <a:rPr lang="en-US" smtClean="0"/>
              <a:t>Purpose of Computer Graphics in a Game Engine</a:t>
            </a:r>
          </a:p>
          <a:p>
            <a:r>
              <a:rPr lang="en-US" smtClean="0"/>
              <a:t>Representations of Data</a:t>
            </a:r>
          </a:p>
          <a:p>
            <a:pPr lvl="1"/>
            <a:r>
              <a:rPr lang="en-US" smtClean="0"/>
              <a:t>Geometry</a:t>
            </a:r>
          </a:p>
          <a:p>
            <a:pPr lvl="1"/>
            <a:r>
              <a:rPr lang="en-US" smtClean="0"/>
              <a:t>Light</a:t>
            </a:r>
          </a:p>
          <a:p>
            <a:pPr lvl="1"/>
            <a:r>
              <a:rPr lang="en-US" smtClean="0"/>
              <a:t>Maps</a:t>
            </a:r>
          </a:p>
          <a:p>
            <a:r>
              <a:rPr lang="en-US" smtClean="0"/>
              <a:t>Rendering</a:t>
            </a:r>
          </a:p>
          <a:p>
            <a:r>
              <a:rPr lang="en-US" smtClean="0"/>
              <a:t>Courses</a:t>
            </a:r>
          </a:p>
          <a:p>
            <a:endParaRPr lang="en-US" smtClean="0"/>
          </a:p>
        </p:txBody>
      </p:sp>
      <p:pic>
        <p:nvPicPr>
          <p:cNvPr id="4100" name="Picture 4" descr="C:\Users\willd\Desktop\imgd3000presentation\rtr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886200"/>
            <a:ext cx="55848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Spot + Directional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411663"/>
          </a:xfrm>
        </p:spPr>
        <p:txBody>
          <a:bodyPr/>
          <a:lstStyle/>
          <a:p>
            <a:pPr lvl="1"/>
            <a:r>
              <a:rPr lang="en-US" smtClean="0"/>
              <a:t>Light originates at a point or a infinite plane and moves in a direction (all rays in directional case are parallel)</a:t>
            </a:r>
          </a:p>
        </p:txBody>
      </p:sp>
      <p:pic>
        <p:nvPicPr>
          <p:cNvPr id="22532" name="Picture 4" descr="C:\Users\willd\Documents\pbrt-v2\scenes\PM\readme_images\spot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44775"/>
            <a:ext cx="48355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2589213" y="6311900"/>
            <a:ext cx="377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Spot Lighting PBRT: Not Real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 Lighting</a:t>
            </a:r>
          </a:p>
        </p:txBody>
      </p:sp>
      <p:pic>
        <p:nvPicPr>
          <p:cNvPr id="23555" name="Picture 5" descr="C:\Users\willd\Desktop\imgd3000presentation\img\RTR3.08.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1925"/>
            <a:ext cx="3810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C:\Users\willd\Desktop\imgd3000presentation\img\RTR3.08.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5063"/>
            <a:ext cx="43656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3820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Light originates from many locations on a surface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Many surfaces too complicated to integrate directly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Sample or average to increase frame rate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 Lighting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382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600">
              <a:latin typeface="Calibri" pitchFamily="34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Light originates from many locations on a surface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Many surfaces too complicated to integrate directly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Sample or average to increase frame rate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3000">
              <a:latin typeface="Calibri" pitchFamily="34" charset="0"/>
            </a:endParaRPr>
          </a:p>
        </p:txBody>
      </p:sp>
      <p:pic>
        <p:nvPicPr>
          <p:cNvPr id="24580" name="Picture 2" descr="C:\Users\willd\AppData\Local\Temp\Rar$DR55.823\RTR3.08.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00400"/>
            <a:ext cx="5118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Users\willd\Desktop\iso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5105400"/>
            <a:ext cx="48895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lvl="1"/>
            <a:r>
              <a:rPr lang="en-US" smtClean="0"/>
              <a:t>OpenGL DirectX support 2D + 3D textures</a:t>
            </a:r>
          </a:p>
          <a:p>
            <a:pPr lvl="1"/>
            <a:r>
              <a:rPr lang="en-US" smtClean="0"/>
              <a:t>Textures can be used to map information to other objects in ways that can improve rendering efficiency.</a:t>
            </a:r>
          </a:p>
          <a:p>
            <a:pPr lvl="2"/>
            <a:r>
              <a:rPr lang="en-US" smtClean="0"/>
              <a:t>Require the mapped-to object to store map coordinates</a:t>
            </a:r>
          </a:p>
          <a:p>
            <a:pPr lvl="1"/>
            <a:r>
              <a:rPr lang="en-US" smtClean="0"/>
              <a:t>They can be viewed as objects themselves:</a:t>
            </a:r>
          </a:p>
          <a:p>
            <a:pPr lvl="2"/>
            <a:r>
              <a:rPr lang="en-US" smtClean="0"/>
              <a:t>Vertex/index data can be written to texture</a:t>
            </a:r>
          </a:p>
          <a:p>
            <a:pPr lvl="2"/>
            <a:r>
              <a:rPr lang="en-US" smtClean="0"/>
              <a:t>Can be used as flat sprites</a:t>
            </a:r>
          </a:p>
          <a:p>
            <a:pPr lvl="2"/>
            <a:r>
              <a:rPr lang="en-US" smtClean="0"/>
              <a:t>3D textures as voxel grids (density/opacity)</a:t>
            </a:r>
          </a:p>
          <a:p>
            <a:pPr lvl="2"/>
            <a:r>
              <a:rPr lang="en-US" smtClean="0"/>
              <a:t>Can model any part of the rendering function</a:t>
            </a:r>
          </a:p>
        </p:txBody>
      </p:sp>
      <p:pic>
        <p:nvPicPr>
          <p:cNvPr id="25604" name="Picture 3" descr="C:\Users\willd\Desktop\ab1bce5e1341a3458f13569eab420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997575"/>
            <a:ext cx="7848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5400000" flipV="1">
            <a:off x="4205288" y="1997075"/>
            <a:ext cx="342900" cy="76930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Albedo Texturing</a:t>
            </a:r>
          </a:p>
        </p:txBody>
      </p:sp>
      <p:pic>
        <p:nvPicPr>
          <p:cNvPr id="26627" name="Picture 4" descr="C:\Users\willd\Desktop\imgd3000presentation\img\RTR3.02.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69342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3820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Set or modify the color of an object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Map pixels in texture to surface of triangles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Bump/Normal Mapping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457200" y="1719263"/>
            <a:ext cx="83820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92150" indent="-3476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600">
                <a:latin typeface="Calibri" pitchFamily="34" charset="0"/>
              </a:rPr>
              <a:t>Set or modify the normal of an object</a:t>
            </a:r>
          </a:p>
        </p:txBody>
      </p:sp>
      <p:pic>
        <p:nvPicPr>
          <p:cNvPr id="27652" name="Picture 4" descr="C:\Users\willd\Desktop\imgd3000presentation\fig8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514600"/>
            <a:ext cx="6591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Shadow/RSM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lvl="1"/>
            <a:r>
              <a:rPr lang="en-US" smtClean="0"/>
              <a:t>Render scene from perspective of light source</a:t>
            </a:r>
          </a:p>
          <a:p>
            <a:pPr lvl="1"/>
            <a:r>
              <a:rPr lang="en-US" smtClean="0"/>
              <a:t>Use pixels to indicate regions that receive light or generate indirect illumination </a:t>
            </a:r>
          </a:p>
        </p:txBody>
      </p:sp>
      <p:pic>
        <p:nvPicPr>
          <p:cNvPr id="28676" name="Picture 2" descr="C:\Users\willd\Documents\CS563\presentation2\pi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248025"/>
            <a:ext cx="4516437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Users\willd\Desktop\imgd3000presentation\img\RTR3.09.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133725"/>
            <a:ext cx="3905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Transformations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Matrix transformation of:</a:t>
            </a:r>
          </a:p>
          <a:p>
            <a:pPr lvl="1">
              <a:defRPr/>
            </a:pPr>
            <a:r>
              <a:rPr lang="en-US" dirty="0" smtClean="0"/>
              <a:t>Control Points</a:t>
            </a:r>
          </a:p>
          <a:p>
            <a:pPr lvl="1">
              <a:defRPr/>
            </a:pPr>
            <a:r>
              <a:rPr lang="en-US" dirty="0" smtClean="0"/>
              <a:t>Vertices, Normals, directions</a:t>
            </a:r>
          </a:p>
          <a:p>
            <a:pPr lvl="1">
              <a:defRPr/>
            </a:pPr>
            <a:r>
              <a:rPr lang="en-US" dirty="0" smtClean="0"/>
              <a:t>Centers</a:t>
            </a:r>
          </a:p>
          <a:p>
            <a:pPr lvl="1">
              <a:defRPr/>
            </a:pPr>
            <a:r>
              <a:rPr lang="en-US" dirty="0" smtClean="0"/>
              <a:t>Other matrix transforms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Rotate, Scale, Translate,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	Project, …</a:t>
            </a:r>
          </a:p>
          <a:p>
            <a:pPr>
              <a:defRPr/>
            </a:pPr>
            <a:r>
              <a:rPr lang="en-US" dirty="0" smtClean="0"/>
              <a:t>Performed on the GPU</a:t>
            </a:r>
          </a:p>
        </p:txBody>
      </p:sp>
      <p:pic>
        <p:nvPicPr>
          <p:cNvPr id="29700" name="Picture 4" descr="C:\Users\willd\Desktop\250px-Inertial_fr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area of study in its own right.</a:t>
            </a:r>
          </a:p>
          <a:p>
            <a:pPr lvl="1">
              <a:defRPr/>
            </a:pPr>
            <a:r>
              <a:rPr lang="en-US" dirty="0" smtClean="0"/>
              <a:t>Important to CG since animation transformations may take place on the graphics hardware</a:t>
            </a:r>
          </a:p>
          <a:p>
            <a:pPr lvl="1">
              <a:defRPr/>
            </a:pPr>
            <a:r>
              <a:rPr lang="en-US" dirty="0" smtClean="0"/>
              <a:t>We will ignore that animations:</a:t>
            </a:r>
          </a:p>
          <a:p>
            <a:pPr lvl="1">
              <a:defRPr/>
            </a:pPr>
            <a:r>
              <a:rPr lang="en-US" dirty="0" smtClean="0"/>
              <a:t>Can collide</a:t>
            </a:r>
          </a:p>
          <a:p>
            <a:pPr lvl="1">
              <a:defRPr/>
            </a:pPr>
            <a:r>
              <a:rPr lang="en-US" dirty="0" smtClean="0"/>
              <a:t>Have mass and acceleration</a:t>
            </a:r>
          </a:p>
          <a:p>
            <a:pPr lvl="1">
              <a:defRPr/>
            </a:pPr>
            <a:r>
              <a:rPr lang="en-US" dirty="0" smtClean="0"/>
              <a:t>Limited degrees of translational and rotational freedom</a:t>
            </a:r>
          </a:p>
          <a:p>
            <a:pPr lvl="1">
              <a:defRPr/>
            </a:pPr>
            <a:r>
              <a:rPr lang="en-US" dirty="0" smtClean="0"/>
              <a:t>Etc.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344487" lvl="1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Kinematic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5138737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Compute orientations of the armature </a:t>
            </a:r>
          </a:p>
          <a:p>
            <a:pPr lvl="2">
              <a:defRPr/>
            </a:pPr>
            <a:r>
              <a:rPr lang="en-US" dirty="0" smtClean="0"/>
              <a:t>from the root of the chain to the effector.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 smtClean="0">
              <a:hlinkClick r:id="rId2"/>
            </a:endParaRPr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>
              <a:hlinkClick r:id="rId2"/>
            </a:endParaRPr>
          </a:p>
          <a:p>
            <a:pPr marL="693737" lvl="2" indent="0">
              <a:buFont typeface="Wingdings" pitchFamily="2" charset="2"/>
              <a:buNone/>
              <a:defRPr/>
            </a:pPr>
            <a:r>
              <a:rPr lang="en-US" dirty="0" smtClean="0">
                <a:hlinkClick r:id="rId2"/>
              </a:rPr>
              <a:t>http://demonstrations.wolfram.com/ForwardKinematics/</a:t>
            </a:r>
            <a:r>
              <a:rPr lang="en-US" dirty="0" smtClean="0"/>
              <a:t>  </a:t>
            </a:r>
          </a:p>
        </p:txBody>
      </p:sp>
      <p:pic>
        <p:nvPicPr>
          <p:cNvPr id="31748" name="Picture 4" descr="C:\Users\willd\Desktop\imgd3000presentation\pi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4958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11663"/>
          </a:xfrm>
        </p:spPr>
        <p:txBody>
          <a:bodyPr/>
          <a:lstStyle/>
          <a:p>
            <a:r>
              <a:rPr lang="en-US" smtClean="0"/>
              <a:t>A first look at:</a:t>
            </a:r>
          </a:p>
          <a:p>
            <a:pPr lvl="1"/>
            <a:r>
              <a:rPr lang="en-US" smtClean="0"/>
              <a:t>Some kinds of graphical information games require</a:t>
            </a:r>
          </a:p>
          <a:p>
            <a:pPr lvl="1"/>
            <a:r>
              <a:rPr lang="en-US" smtClean="0"/>
              <a:t>Discussion on why some simplifications are made</a:t>
            </a:r>
          </a:p>
          <a:p>
            <a:pPr lvl="1"/>
            <a:r>
              <a:rPr lang="en-US" smtClean="0"/>
              <a:t>Free engines</a:t>
            </a:r>
          </a:p>
          <a:p>
            <a:pPr lvl="1"/>
            <a:r>
              <a:rPr lang="en-US" smtClean="0"/>
              <a:t>Where to find out more</a:t>
            </a:r>
          </a:p>
          <a:p>
            <a:pPr lvl="1"/>
            <a:r>
              <a:rPr lang="en-US" smtClean="0"/>
              <a:t>Some examples in games if we have time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Kinematic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986337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Compute orientations of the armature </a:t>
            </a:r>
          </a:p>
          <a:p>
            <a:pPr lvl="2">
              <a:defRPr/>
            </a:pPr>
            <a:r>
              <a:rPr lang="en-US" dirty="0" smtClean="0"/>
              <a:t>from the effector to the root</a:t>
            </a:r>
          </a:p>
          <a:p>
            <a:pPr lvl="2">
              <a:defRPr/>
            </a:pPr>
            <a:r>
              <a:rPr lang="en-US" dirty="0" smtClean="0"/>
              <a:t>Many solutions</a:t>
            </a: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/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 smtClean="0">
              <a:hlinkClick r:id="rId2"/>
            </a:endParaRPr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 smtClean="0">
              <a:hlinkClick r:id="rId2"/>
            </a:endParaRPr>
          </a:p>
          <a:p>
            <a:pPr marL="693737" lvl="2" indent="0">
              <a:buFont typeface="Wingdings" pitchFamily="2" charset="2"/>
              <a:buNone/>
              <a:defRPr/>
            </a:pPr>
            <a:r>
              <a:rPr lang="en-US" dirty="0" smtClean="0">
                <a:hlinkClick r:id="rId2"/>
              </a:rPr>
              <a:t>http://demonstrations.wolfram.com/InverseKinematics/</a:t>
            </a:r>
            <a:r>
              <a:rPr lang="en-US" dirty="0" smtClean="0"/>
              <a:t>  </a:t>
            </a:r>
          </a:p>
        </p:txBody>
      </p:sp>
      <p:pic>
        <p:nvPicPr>
          <p:cNvPr id="32772" name="Picture 4" descr="C:\Users\willd\Desktop\imgd3000presentation\pi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209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Projection: Perspective/Ortho</a:t>
            </a:r>
          </a:p>
        </p:txBody>
      </p:sp>
      <p:pic>
        <p:nvPicPr>
          <p:cNvPr id="33795" name="Picture 4" descr="C:\Users\willd\Desktop\imgd3000presentation\pi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94025"/>
            <a:ext cx="325278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C:\Users\willd\Desktop\imgd3000presentation\pi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402013"/>
            <a:ext cx="348615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71438" y="2449513"/>
            <a:ext cx="431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Rays from camera originate at a point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4464050" y="2849563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Rays from camera originate at a plane</a:t>
            </a:r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1409700" y="6362700"/>
            <a:ext cx="191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Perspective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6283325" y="6362700"/>
            <a:ext cx="102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Ortho</a:t>
            </a:r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660400" y="1684338"/>
            <a:ext cx="73914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>
                <a:latin typeface="Calibri" pitchFamily="34" charset="0"/>
              </a:rPr>
              <a:t>Sample the world with rays from the 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r>
              <a:rPr lang="en-US" smtClean="0"/>
              <a:t>Sample the world over a given interval</a:t>
            </a:r>
          </a:p>
          <a:p>
            <a:pPr lvl="1"/>
            <a:r>
              <a:rPr lang="en-US" smtClean="0"/>
              <a:t>Select w rays along which light energy is integrated</a:t>
            </a:r>
          </a:p>
          <a:p>
            <a:pPr lvl="1"/>
            <a:r>
              <a:rPr lang="en-US" smtClean="0"/>
              <a:t>Combine observations together with other effects</a:t>
            </a:r>
          </a:p>
          <a:p>
            <a:pPr lvl="2"/>
            <a:r>
              <a:rPr lang="en-US" smtClean="0"/>
              <a:t>Camera lenses distortion</a:t>
            </a:r>
          </a:p>
          <a:p>
            <a:pPr lvl="2"/>
            <a:r>
              <a:rPr lang="en-US" smtClean="0"/>
              <a:t>Focus/blur</a:t>
            </a:r>
          </a:p>
          <a:p>
            <a:pPr lvl="2"/>
            <a:r>
              <a:rPr lang="en-US" smtClean="0"/>
              <a:t>Pretty much anything from image processing</a:t>
            </a:r>
          </a:p>
        </p:txBody>
      </p:sp>
      <p:pic>
        <p:nvPicPr>
          <p:cNvPr id="34820" name="Picture 3" descr="C:\Users\willd\Desktop\ab1bce5e1341a3458f13569eab420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715000"/>
            <a:ext cx="7848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105400" y="502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629400" y="50165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22375" y="502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 flipV="1">
            <a:off x="1220787" y="5426076"/>
            <a:ext cx="231775" cy="609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 flipV="1">
            <a:off x="5103812" y="5426076"/>
            <a:ext cx="231775" cy="609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 flipV="1">
            <a:off x="6627812" y="5540376"/>
            <a:ext cx="231775" cy="381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819400" y="502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 flipV="1">
            <a:off x="2817812" y="5426076"/>
            <a:ext cx="231775" cy="6096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Pipeline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676400"/>
            <a:ext cx="8686800" cy="4411663"/>
          </a:xfrm>
        </p:spPr>
        <p:txBody>
          <a:bodyPr/>
          <a:lstStyle/>
          <a:p>
            <a:pPr lvl="1"/>
            <a:r>
              <a:rPr lang="en-US" smtClean="0"/>
              <a:t>Broken into stages: some controlled by shader programs</a:t>
            </a:r>
          </a:p>
          <a:p>
            <a:pPr marL="692150" lvl="2" indent="0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5844" name="Picture 5" descr="C:\Users\willd\Desktop\driver_graphics_pip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648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57200"/>
            <a:ext cx="7543800" cy="1295400"/>
          </a:xfrm>
        </p:spPr>
        <p:txBody>
          <a:bodyPr/>
          <a:lstStyle/>
          <a:p>
            <a:r>
              <a:rPr lang="en-US" smtClean="0"/>
              <a:t>DX11</a:t>
            </a:r>
          </a:p>
        </p:txBody>
      </p:sp>
      <p:pic>
        <p:nvPicPr>
          <p:cNvPr id="36867" name="Picture 2" descr="C:\Users\willd\Desktop\IC340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13"/>
            <a:ext cx="4010025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Engines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411663"/>
          </a:xfrm>
        </p:spPr>
        <p:txBody>
          <a:bodyPr/>
          <a:lstStyle/>
          <a:p>
            <a:r>
              <a:rPr lang="en-US" smtClean="0"/>
              <a:t>Ogre</a:t>
            </a:r>
          </a:p>
          <a:p>
            <a:endParaRPr lang="en-US" smtClean="0"/>
          </a:p>
          <a:p>
            <a:r>
              <a:rPr lang="en-US" smtClean="0"/>
              <a:t>Unity (to some degree)</a:t>
            </a:r>
          </a:p>
          <a:p>
            <a:endParaRPr lang="en-US" smtClean="0"/>
          </a:p>
          <a:p>
            <a:r>
              <a:rPr lang="en-US" smtClean="0"/>
              <a:t>Blender</a:t>
            </a:r>
          </a:p>
          <a:p>
            <a:endParaRPr lang="en-US" smtClean="0"/>
          </a:p>
          <a:p>
            <a:r>
              <a:rPr lang="en-US" smtClean="0"/>
              <a:t>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r>
              <a:rPr lang="en-US" smtClean="0"/>
              <a:t>Real time graphics is becoming increasingly influenced by physical models</a:t>
            </a:r>
          </a:p>
          <a:p>
            <a:pPr lvl="1"/>
            <a:r>
              <a:rPr lang="en-US" smtClean="0"/>
              <a:t>Most convincing renders are computed with information taken from experiment</a:t>
            </a:r>
          </a:p>
          <a:p>
            <a:pPr lvl="1"/>
            <a:r>
              <a:rPr lang="en-US" smtClean="0"/>
              <a:t>Graphics hardware has progressed to the point were some ray-trace scenes are realizable with at least interactive frame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CryENGINE: LPV, SSAO</a:t>
            </a:r>
          </a:p>
        </p:txBody>
      </p:sp>
      <p:pic>
        <p:nvPicPr>
          <p:cNvPr id="39939" name="Picture 4" descr="C:\Users\willd\Desktop\imgd3000presentation\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6734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C:\Users\willd\Desktop\imgd3000presentation\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6900"/>
            <a:ext cx="4800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C:\Users\willd\Documents\CS563\presentation2\pic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392613"/>
            <a:ext cx="35591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was Missed?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534400" cy="4267200"/>
          </a:xfrm>
        </p:spPr>
        <p:txBody>
          <a:bodyPr/>
          <a:lstStyle/>
          <a:p>
            <a:r>
              <a:rPr lang="en-US" smtClean="0"/>
              <a:t>How to do any of these things </a:t>
            </a:r>
          </a:p>
          <a:p>
            <a:r>
              <a:rPr lang="en-US" smtClean="0"/>
              <a:t>How to do them in an efficient manner</a:t>
            </a:r>
          </a:p>
          <a:p>
            <a:r>
              <a:rPr lang="en-US" smtClean="0"/>
              <a:t>How to program with OpenGL or DirectX</a:t>
            </a:r>
          </a:p>
          <a:p>
            <a:r>
              <a:rPr lang="en-US" smtClean="0"/>
              <a:t>How to program shaders</a:t>
            </a:r>
          </a:p>
          <a:p>
            <a:r>
              <a:rPr lang="en-US" smtClean="0"/>
              <a:t>Photorealistic techniques</a:t>
            </a:r>
          </a:p>
          <a:p>
            <a:r>
              <a:rPr lang="en-US" smtClean="0"/>
              <a:t>A whole lot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Graphics Oriented Classes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681537"/>
          </a:xfrm>
        </p:spPr>
        <p:txBody>
          <a:bodyPr/>
          <a:lstStyle/>
          <a:p>
            <a:pPr lvl="1">
              <a:defRPr/>
            </a:pPr>
            <a:r>
              <a:rPr lang="en-US" b="1" dirty="0" smtClean="0"/>
              <a:t>CS </a:t>
            </a:r>
            <a:r>
              <a:rPr lang="en-US" b="1" dirty="0"/>
              <a:t>4731 Computer </a:t>
            </a:r>
            <a:r>
              <a:rPr lang="en-US" b="1" dirty="0" smtClean="0"/>
              <a:t>Graphics</a:t>
            </a:r>
          </a:p>
          <a:p>
            <a:pPr lvl="1">
              <a:defRPr/>
            </a:pPr>
            <a:endParaRPr lang="en-US" b="1" dirty="0" smtClean="0"/>
          </a:p>
          <a:p>
            <a:pPr lvl="1">
              <a:defRPr/>
            </a:pPr>
            <a:r>
              <a:rPr lang="en-US" b="1" dirty="0" smtClean="0"/>
              <a:t>CS 545 Digital Image Processing</a:t>
            </a:r>
          </a:p>
          <a:p>
            <a:pPr lvl="1">
              <a:defRPr/>
            </a:pPr>
            <a:endParaRPr lang="en-US" b="1" dirty="0" smtClean="0"/>
          </a:p>
          <a:p>
            <a:pPr lvl="1">
              <a:defRPr/>
            </a:pPr>
            <a:r>
              <a:rPr lang="en-US" b="1" dirty="0"/>
              <a:t>CS 549 Computer Vision</a:t>
            </a:r>
          </a:p>
          <a:p>
            <a:pPr lvl="1">
              <a:defRPr/>
            </a:pPr>
            <a:endParaRPr lang="en-US" b="1" dirty="0"/>
          </a:p>
          <a:p>
            <a:pPr lvl="1">
              <a:defRPr/>
            </a:pPr>
            <a:r>
              <a:rPr lang="en-US" b="1" dirty="0" smtClean="0"/>
              <a:t>CS 563 Advanced Computer Graphics</a:t>
            </a:r>
          </a:p>
          <a:p>
            <a:pPr marL="693737" lvl="2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Courses will generally focus on aspects graphics itself rather than graphics as it applies to games in particular.</a:t>
            </a:r>
          </a:p>
          <a:p>
            <a:pPr lvl="2">
              <a:defRPr/>
            </a:pPr>
            <a:r>
              <a:rPr lang="en-US" dirty="0" smtClean="0"/>
              <a:t>Signals/Systems + Applied Math Classes may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Equation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Games/Real Time rendering:  </a:t>
            </a:r>
          </a:p>
          <a:p>
            <a:pPr lvl="1">
              <a:defRPr/>
            </a:pPr>
            <a:r>
              <a:rPr lang="en-US" dirty="0" smtClean="0"/>
              <a:t>Find ways to simplify the rendering equation</a:t>
            </a:r>
          </a:p>
          <a:p>
            <a:pPr lvl="1">
              <a:defRPr/>
            </a:pPr>
            <a:r>
              <a:rPr lang="en-US" dirty="0" smtClean="0"/>
              <a:t>Target ~30+ frames per second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will glance at a small portion of the devices used in making game images realistic or at least appealing.</a:t>
            </a:r>
            <a:endParaRPr lang="en-US" dirty="0"/>
          </a:p>
        </p:txBody>
      </p:sp>
      <p:pic>
        <p:nvPicPr>
          <p:cNvPr id="6148" name="Picture 3" descr="C:\Users\willd\Desktop\ab1bce5e1341a3458f13569eab420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051050"/>
            <a:ext cx="7848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162925" cy="457200"/>
          </a:xfrm>
        </p:spPr>
        <p:txBody>
          <a:bodyPr/>
          <a:lstStyle/>
          <a:p>
            <a:pPr eaLnBrk="1" hangingPunct="1"/>
            <a:r>
              <a:rPr lang="en-US" sz="3600" smtClean="0"/>
              <a:t>References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1663"/>
          </a:xfrm>
        </p:spPr>
        <p:txBody>
          <a:bodyPr/>
          <a:lstStyle/>
          <a:p>
            <a:pPr eaLnBrk="1" hangingPunct="1"/>
            <a:r>
              <a:rPr lang="en-US" sz="2800" i="1" smtClean="0"/>
              <a:t>Wan, L., Wong, T.‐T., and Leung, C.‐S. (2007). Isocube: Exploiting the Cubemap Hardware. IEEE Transactions on Visualization and Computer Graphics, 13(4):720–731.</a:t>
            </a:r>
          </a:p>
          <a:p>
            <a:pPr eaLnBrk="1" hangingPunct="1"/>
            <a:r>
              <a:rPr lang="en-US" sz="2800" i="1" smtClean="0"/>
              <a:t>Michael Kazhdan , Thomas Funkhouser , Szymon Rusinkiewicz, Rotation invariant spherical harmonic representation of 3D shape descriptors, Proceedings of the 2003 Eurographics/ACM SIGGRAPH symposium on Geometry processing, June 23-25, 2003, Aachen, Germany</a:t>
            </a:r>
          </a:p>
          <a:p>
            <a:pPr eaLnBrk="1" hangingPunct="1"/>
            <a:endParaRPr 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162925" cy="457200"/>
          </a:xfrm>
        </p:spPr>
        <p:txBody>
          <a:bodyPr/>
          <a:lstStyle/>
          <a:p>
            <a:pPr eaLnBrk="1" hangingPunct="1"/>
            <a:r>
              <a:rPr lang="en-US" sz="3600" smtClean="0"/>
              <a:t>References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 smtClean="0"/>
              <a:t>Carsten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Dachsbacher</a:t>
            </a:r>
            <a:r>
              <a:rPr lang="en-US" sz="2800" i="1" dirty="0" smtClean="0"/>
              <a:t> , Jan </a:t>
            </a:r>
            <a:r>
              <a:rPr lang="en-US" sz="2800" i="1" dirty="0" err="1" smtClean="0"/>
              <a:t>Kautz</a:t>
            </a:r>
            <a:r>
              <a:rPr lang="en-US" sz="2800" i="1" dirty="0" smtClean="0"/>
              <a:t>, Real-time global illumination for dynamic scenes, ACM SIGGRAPH 2009 Courses, p.1-217, August 03-07, 2009, New Orleans, Louisiana </a:t>
            </a:r>
          </a:p>
          <a:p>
            <a:pPr eaLnBrk="1" hangingPunct="1">
              <a:defRPr/>
            </a:pPr>
            <a:r>
              <a:rPr lang="en-US" sz="2800" dirty="0" smtClean="0">
                <a:hlinkClick r:id="rId2"/>
              </a:rPr>
              <a:t>http://en.wikipedia.org/wiki/Inertial_frame_of_reference</a:t>
            </a:r>
            <a:r>
              <a:rPr lang="en-US" sz="2800" dirty="0" smtClean="0"/>
              <a:t> (figure of reference frames)</a:t>
            </a:r>
          </a:p>
          <a:p>
            <a:pPr eaLnBrk="1" hangingPunct="1">
              <a:defRPr/>
            </a:pPr>
            <a:r>
              <a:rPr lang="en-US" sz="2800" dirty="0" smtClean="0">
                <a:hlinkClick r:id="rId3"/>
              </a:rPr>
              <a:t>https://developer.apple.com/library/mac/#documentation/graphicsimaging/conceptual/OpenGL-MacProgGuide/opengl_shaders/opengl_shaders.html</a:t>
            </a:r>
            <a:endParaRPr lang="en-US" sz="2800" i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(</a:t>
            </a:r>
            <a:r>
              <a:rPr lang="en-US" sz="2800" dirty="0" err="1" smtClean="0"/>
              <a:t>shader</a:t>
            </a:r>
            <a:r>
              <a:rPr lang="en-US" sz="2800" dirty="0" smtClean="0"/>
              <a:t> pipeline image)</a:t>
            </a:r>
          </a:p>
          <a:p>
            <a:pPr eaLnBrk="1" hangingPunct="1">
              <a:defRPr/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162925" cy="457200"/>
          </a:xfrm>
        </p:spPr>
        <p:txBody>
          <a:bodyPr/>
          <a:lstStyle/>
          <a:p>
            <a:pPr eaLnBrk="1" hangingPunct="1"/>
            <a:r>
              <a:rPr lang="en-US" sz="3600" smtClean="0"/>
              <a:t>References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92964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 smtClean="0"/>
              <a:t>Kaplanyan</a:t>
            </a:r>
            <a:r>
              <a:rPr lang="en-US" sz="2800" i="1" dirty="0" smtClean="0"/>
              <a:t>, A. (2009). Light propagation volumes in </a:t>
            </a:r>
            <a:r>
              <a:rPr lang="en-US" sz="2800" i="1" dirty="0" err="1" smtClean="0"/>
              <a:t>cryengine</a:t>
            </a:r>
            <a:r>
              <a:rPr lang="en-US" sz="2800" i="1" dirty="0" smtClean="0"/>
              <a:t> 3.</a:t>
            </a:r>
          </a:p>
          <a:p>
            <a:pPr eaLnBrk="1" hangingPunct="1">
              <a:defRPr/>
            </a:pPr>
            <a:r>
              <a:rPr lang="en-US" sz="2800" i="1" dirty="0" smtClean="0"/>
              <a:t>The CG Tutorial</a:t>
            </a:r>
          </a:p>
          <a:p>
            <a:pPr marL="342900" lvl="1" indent="0" eaLnBrk="1" hangingPunct="1">
              <a:buFont typeface="Wingdings" pitchFamily="2" charset="2"/>
              <a:buNone/>
              <a:defRPr/>
            </a:pPr>
            <a:r>
              <a:rPr lang="en-US" sz="2400" i="1" dirty="0" smtClean="0"/>
              <a:t>by </a:t>
            </a:r>
            <a:r>
              <a:rPr lang="en-US" sz="2400" i="1" dirty="0" err="1" smtClean="0"/>
              <a:t>Randima</a:t>
            </a:r>
            <a:r>
              <a:rPr lang="en-US" sz="2400" i="1" dirty="0" smtClean="0"/>
              <a:t> Fernando and Mark J. </a:t>
            </a:r>
            <a:r>
              <a:rPr lang="en-US" sz="2400" i="1" dirty="0" err="1" smtClean="0"/>
              <a:t>Kilgard</a:t>
            </a:r>
            <a:r>
              <a:rPr lang="en-US" sz="2400" i="1" dirty="0" smtClean="0"/>
              <a:t> </a:t>
            </a:r>
            <a:endParaRPr lang="en-US" sz="2800" i="1" dirty="0" smtClean="0"/>
          </a:p>
          <a:p>
            <a:pPr eaLnBrk="1" hangingPunct="1">
              <a:defRPr/>
            </a:pPr>
            <a:r>
              <a:rPr lang="en-US" sz="2800" i="1" dirty="0" smtClean="0"/>
              <a:t>Physically Based Ray Tracing </a:t>
            </a:r>
          </a:p>
          <a:p>
            <a:pPr marL="342900" lvl="1" indent="0" eaLnBrk="1" hangingPunct="1">
              <a:buFont typeface="Wingdings" pitchFamily="2" charset="2"/>
              <a:buNone/>
              <a:defRPr/>
            </a:pPr>
            <a:r>
              <a:rPr lang="en-US" sz="2400" i="1" dirty="0" smtClean="0"/>
              <a:t>by Matt Pharr and Greg Humphreys</a:t>
            </a:r>
          </a:p>
          <a:p>
            <a:pPr eaLnBrk="1" hangingPunct="1">
              <a:defRPr/>
            </a:pPr>
            <a:r>
              <a:rPr lang="en-US" sz="2800" i="1" dirty="0" smtClean="0"/>
              <a:t>Real Time Rendering</a:t>
            </a:r>
          </a:p>
          <a:p>
            <a:pPr marL="0" lvl="1" indent="0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400" i="1" dirty="0" smtClean="0"/>
              <a:t>     by Tomas </a:t>
            </a:r>
            <a:r>
              <a:rPr lang="en-US" sz="2400" i="1" dirty="0" err="1" smtClean="0"/>
              <a:t>Akenine-M</a:t>
            </a:r>
            <a:r>
              <a:rPr lang="en-US" sz="2400" dirty="0" err="1" smtClean="0"/>
              <a:t>ö</a:t>
            </a:r>
            <a:r>
              <a:rPr lang="en-US" sz="2400" i="1" dirty="0" err="1" smtClean="0"/>
              <a:t>ller</a:t>
            </a:r>
            <a:r>
              <a:rPr lang="en-US" sz="2400" i="1" dirty="0" smtClean="0"/>
              <a:t>, Eric Haines and </a:t>
            </a:r>
            <a:r>
              <a:rPr lang="en-US" sz="2400" i="1" dirty="0" err="1" smtClean="0"/>
              <a:t>Naty</a:t>
            </a:r>
            <a:r>
              <a:rPr lang="en-US" sz="2400" i="1" dirty="0" smtClean="0"/>
              <a:t> Hoffman</a:t>
            </a:r>
            <a:endParaRPr lang="en-US" sz="2800" i="1" dirty="0" smtClean="0"/>
          </a:p>
          <a:p>
            <a:pPr eaLnBrk="1" hangingPunct="1">
              <a:defRPr/>
            </a:pPr>
            <a:r>
              <a:rPr lang="en-US" sz="2800" i="1" dirty="0" smtClean="0"/>
              <a:t>http://msdn.microsoft.com/en-us/library/windows/desktop/ff476882%28v=vs.85%29.aspx</a:t>
            </a:r>
          </a:p>
          <a:p>
            <a:pPr marL="342900" lvl="1" indent="0" eaLnBrk="1" hangingPunct="1">
              <a:buFont typeface="Wingdings" pitchFamily="2" charset="2"/>
              <a:buNone/>
              <a:defRPr/>
            </a:pPr>
            <a:endParaRPr lang="en-US" sz="2400" i="1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Equation</a:t>
            </a:r>
          </a:p>
        </p:txBody>
      </p:sp>
      <p:pic>
        <p:nvPicPr>
          <p:cNvPr id="7171" name="Picture 3" descr="C:\Users\willd\Desktop\ab1bce5e1341a3458f13569eab420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06750"/>
            <a:ext cx="7848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16200000" flipV="1">
            <a:off x="2499519" y="3445669"/>
            <a:ext cx="685800" cy="111283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 flipV="1">
            <a:off x="4244182" y="3544094"/>
            <a:ext cx="1370012" cy="1600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r"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810000" y="2105025"/>
            <a:ext cx="228600" cy="1068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 flipV="1">
            <a:off x="6277769" y="2505869"/>
            <a:ext cx="363538" cy="1295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r">
              <a:defRPr/>
            </a:pP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 flipV="1">
            <a:off x="899319" y="2415381"/>
            <a:ext cx="685800" cy="111283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r">
              <a:defRPr/>
            </a:pP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16200000" flipV="1">
            <a:off x="7398544" y="3353594"/>
            <a:ext cx="382588" cy="914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r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8124161" y="3659876"/>
            <a:ext cx="264928" cy="1597923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9" name="TextBox 2"/>
          <p:cNvSpPr txBox="1">
            <a:spLocks noChangeArrowheads="1"/>
          </p:cNvSpPr>
          <p:nvPr/>
        </p:nvSpPr>
        <p:spPr bwMode="auto">
          <a:xfrm>
            <a:off x="71438" y="1781175"/>
            <a:ext cx="3452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Find the amount of light in some direction w to some point x on a surface.</a:t>
            </a:r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401638" y="4365625"/>
            <a:ext cx="345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point x may itself emit light.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3854450" y="1458913"/>
            <a:ext cx="345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Integrate over the hemisphere surrounding the point x.</a:t>
            </a:r>
          </a:p>
        </p:txBody>
      </p:sp>
      <p:sp>
        <p:nvSpPr>
          <p:cNvPr id="7182" name="TextBox 18"/>
          <p:cNvSpPr txBox="1">
            <a:spLocks noChangeArrowheads="1"/>
          </p:cNvSpPr>
          <p:nvPr/>
        </p:nvSpPr>
        <p:spPr bwMode="auto">
          <a:xfrm>
            <a:off x="2378075" y="5029200"/>
            <a:ext cx="3452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Consider, the material at point x may alter the reflected light in some way for different pairs of input and output directions.</a:t>
            </a:r>
          </a:p>
        </p:txBody>
      </p:sp>
      <p:sp>
        <p:nvSpPr>
          <p:cNvPr id="7183" name="TextBox 19"/>
          <p:cNvSpPr txBox="1">
            <a:spLocks noChangeArrowheads="1"/>
          </p:cNvSpPr>
          <p:nvPr/>
        </p:nvSpPr>
        <p:spPr bwMode="auto">
          <a:xfrm>
            <a:off x="6769100" y="5257800"/>
            <a:ext cx="237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Integrate with small solid angles. </a:t>
            </a:r>
          </a:p>
        </p:txBody>
      </p:sp>
      <p:sp>
        <p:nvSpPr>
          <p:cNvPr id="7184" name="TextBox 20"/>
          <p:cNvSpPr txBox="1">
            <a:spLocks noChangeArrowheads="1"/>
          </p:cNvSpPr>
          <p:nvPr/>
        </p:nvSpPr>
        <p:spPr bwMode="auto">
          <a:xfrm>
            <a:off x="6264275" y="3983038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Lambert’s Law</a:t>
            </a:r>
          </a:p>
        </p:txBody>
      </p:sp>
      <p:sp>
        <p:nvSpPr>
          <p:cNvPr id="7185" name="TextBox 21"/>
          <p:cNvSpPr txBox="1">
            <a:spLocks noChangeArrowheads="1"/>
          </p:cNvSpPr>
          <p:nvPr/>
        </p:nvSpPr>
        <p:spPr bwMode="auto">
          <a:xfrm>
            <a:off x="5459413" y="2381250"/>
            <a:ext cx="200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Incoming light for a direction w’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Representations of 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55738"/>
            <a:ext cx="8572500" cy="4411662"/>
          </a:xfrm>
        </p:spPr>
        <p:txBody>
          <a:bodyPr/>
          <a:lstStyle/>
          <a:p>
            <a:r>
              <a:rPr lang="en-US" smtClean="0"/>
              <a:t>Following slides present objects that have the following attributes:</a:t>
            </a:r>
          </a:p>
          <a:p>
            <a:pPr lvl="1"/>
            <a:r>
              <a:rPr lang="en-US" smtClean="0"/>
              <a:t>All are used in modern games/engines</a:t>
            </a:r>
          </a:p>
          <a:p>
            <a:pPr lvl="1"/>
            <a:r>
              <a:rPr lang="en-US" smtClean="0"/>
              <a:t>Relatively quick and easy to compute</a:t>
            </a:r>
          </a:p>
          <a:p>
            <a:pPr lvl="1"/>
            <a:r>
              <a:rPr lang="en-US" smtClean="0"/>
              <a:t>Can be fitted to real world data within some measure of accuracy</a:t>
            </a:r>
          </a:p>
          <a:p>
            <a:pPr lvl="1"/>
            <a:r>
              <a:rPr lang="en-US" smtClean="0"/>
              <a:t>Cannot necessarily represent real world data exactly</a:t>
            </a:r>
          </a:p>
          <a:p>
            <a:pPr lvl="1"/>
            <a:r>
              <a:rPr lang="en-US" smtClean="0"/>
              <a:t>For now consider the data to represent some solid object</a:t>
            </a:r>
          </a:p>
        </p:txBody>
      </p:sp>
      <p:pic>
        <p:nvPicPr>
          <p:cNvPr id="8196" name="Picture 3" descr="C:\Users\willd\Desktop\ab1bce5e1341a3458f13569eab420a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7848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620000" y="5257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43600" y="5257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305300" y="5257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362200" y="5257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5800" y="5257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mtClean="0"/>
              <a:t>Use equations, parametric functions, etc.</a:t>
            </a:r>
          </a:p>
          <a:p>
            <a:pPr lvl="1"/>
            <a:r>
              <a:rPr lang="en-US" smtClean="0"/>
              <a:t>Can be evaluated at arbitrary degree of accuracy</a:t>
            </a:r>
          </a:p>
          <a:p>
            <a:pPr lvl="2"/>
            <a:r>
              <a:rPr lang="en-US" smtClean="0"/>
              <a:t>Remember that your graphics card has limited accuracy </a:t>
            </a:r>
          </a:p>
        </p:txBody>
      </p:sp>
      <p:pic>
        <p:nvPicPr>
          <p:cNvPr id="9220" name="Picture 4" descr="C:\Users\willd\Desktop\imgd3000presentation\pic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willd\Desktop\imgd3000presentation\pic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6963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757738"/>
          </a:xfrm>
        </p:spPr>
        <p:txBody>
          <a:bodyPr/>
          <a:lstStyle/>
          <a:p>
            <a:pPr lvl="1"/>
            <a:r>
              <a:rPr lang="en-US" smtClean="0"/>
              <a:t>Mesh: connected set of vertices </a:t>
            </a:r>
          </a:p>
          <a:p>
            <a:pPr lvl="1"/>
            <a:r>
              <a:rPr lang="en-US" smtClean="0"/>
              <a:t>Maintained as lists of connections and vertex locations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Compact and malleable </a:t>
            </a:r>
          </a:p>
          <a:p>
            <a:pPr lvl="1"/>
            <a:r>
              <a:rPr lang="en-US" smtClean="0"/>
              <a:t>Used to establish boundaries in the game world</a:t>
            </a:r>
          </a:p>
        </p:txBody>
      </p:sp>
      <p:pic>
        <p:nvPicPr>
          <p:cNvPr id="10244" name="Picture 5" descr="C:\Users\willd\Desktop\imgd3000presentation\pi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9337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Subdivision Surface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new vertices and smooth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1268" name="Picture 4" descr="C:\Users\willd\Desktop\imgd3000presentation\img\RTR3.13.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4175"/>
            <a:ext cx="6629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willd\Desktop\imgd3000presentation\img\RTR3.13.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47913"/>
            <a:ext cx="73945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3888</TotalTime>
  <Words>1160</Words>
  <Application>Microsoft Office PowerPoint</Application>
  <PresentationFormat>On-screen Show (4:3)</PresentationFormat>
  <Paragraphs>248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Wingdings</vt:lpstr>
      <vt:lpstr>Times New Roman</vt:lpstr>
      <vt:lpstr>Network</vt:lpstr>
      <vt:lpstr>IMGD 3000: Basic Computer Graphics</vt:lpstr>
      <vt:lpstr>Overview</vt:lpstr>
      <vt:lpstr>Purpose</vt:lpstr>
      <vt:lpstr>Rendering Equation</vt:lpstr>
      <vt:lpstr>Rendering Equation</vt:lpstr>
      <vt:lpstr>Some Representations of Data</vt:lpstr>
      <vt:lpstr>Exact</vt:lpstr>
      <vt:lpstr>Mesh</vt:lpstr>
      <vt:lpstr>Subdivision Surface</vt:lpstr>
      <vt:lpstr>Spline</vt:lpstr>
      <vt:lpstr>NURBS / B-Spline</vt:lpstr>
      <vt:lpstr>NURBS / B-Spline</vt:lpstr>
      <vt:lpstr>Frequency</vt:lpstr>
      <vt:lpstr>Probabilistic Basis Function</vt:lpstr>
      <vt:lpstr>Density Grid</vt:lpstr>
      <vt:lpstr>Light Models</vt:lpstr>
      <vt:lpstr>Measure of Energy</vt:lpstr>
      <vt:lpstr>Light</vt:lpstr>
      <vt:lpstr>Propagation of Light</vt:lpstr>
      <vt:lpstr>Spot + Directional </vt:lpstr>
      <vt:lpstr>Area Lighting</vt:lpstr>
      <vt:lpstr>Environment Lighting</vt:lpstr>
      <vt:lpstr>Mappings</vt:lpstr>
      <vt:lpstr>Albedo Texturing</vt:lpstr>
      <vt:lpstr>Bump/Normal Mapping</vt:lpstr>
      <vt:lpstr>Shadow/RSM</vt:lpstr>
      <vt:lpstr>Transformations</vt:lpstr>
      <vt:lpstr>Animation</vt:lpstr>
      <vt:lpstr>Forward Kinematic</vt:lpstr>
      <vt:lpstr>Inverse Kinematic</vt:lpstr>
      <vt:lpstr>Projection: Perspective/Ortho</vt:lpstr>
      <vt:lpstr>Rendering</vt:lpstr>
      <vt:lpstr>Graphics Pipeline</vt:lpstr>
      <vt:lpstr>DX11</vt:lpstr>
      <vt:lpstr>Free Engines</vt:lpstr>
      <vt:lpstr>Miscellaneous</vt:lpstr>
      <vt:lpstr>CryENGINE: LPV, SSAO</vt:lpstr>
      <vt:lpstr>What was Missed?</vt:lpstr>
      <vt:lpstr>Graphics Oriented Classes</vt:lpstr>
      <vt:lpstr>References</vt:lpstr>
      <vt:lpstr>References</vt:lpstr>
      <vt:lpstr>References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Purpose Computations on Graphics Processing Units (GPGPU) for</dc:title>
  <dc:creator>Emmanuel Agu</dc:creator>
  <cp:lastModifiedBy>Mark Claypool</cp:lastModifiedBy>
  <cp:revision>833</cp:revision>
  <dcterms:created xsi:type="dcterms:W3CDTF">2008-09-02T17:50:42Z</dcterms:created>
  <dcterms:modified xsi:type="dcterms:W3CDTF">2012-10-04T14:18:11Z</dcterms:modified>
</cp:coreProperties>
</file>