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2"/>
  </p:handoutMasterIdLst>
  <p:sldIdLst>
    <p:sldId id="256" r:id="rId2"/>
    <p:sldId id="284" r:id="rId3"/>
    <p:sldId id="282" r:id="rId4"/>
    <p:sldId id="285" r:id="rId5"/>
    <p:sldId id="289" r:id="rId6"/>
    <p:sldId id="286" r:id="rId7"/>
    <p:sldId id="287" r:id="rId8"/>
    <p:sldId id="296" r:id="rId9"/>
    <p:sldId id="290" r:id="rId10"/>
    <p:sldId id="260" r:id="rId11"/>
    <p:sldId id="261" r:id="rId12"/>
    <p:sldId id="263" r:id="rId13"/>
    <p:sldId id="265" r:id="rId14"/>
    <p:sldId id="257" r:id="rId15"/>
    <p:sldId id="258" r:id="rId16"/>
    <p:sldId id="259" r:id="rId17"/>
    <p:sldId id="262" r:id="rId18"/>
    <p:sldId id="297" r:id="rId19"/>
    <p:sldId id="275" r:id="rId20"/>
    <p:sldId id="271" r:id="rId21"/>
    <p:sldId id="267" r:id="rId22"/>
    <p:sldId id="269" r:id="rId23"/>
    <p:sldId id="291" r:id="rId24"/>
    <p:sldId id="292" r:id="rId25"/>
    <p:sldId id="268" r:id="rId26"/>
    <p:sldId id="273" r:id="rId27"/>
    <p:sldId id="276" r:id="rId28"/>
    <p:sldId id="277" r:id="rId29"/>
    <p:sldId id="270" r:id="rId30"/>
    <p:sldId id="272" r:id="rId31"/>
    <p:sldId id="278" r:id="rId32"/>
    <p:sldId id="279" r:id="rId33"/>
    <p:sldId id="280" r:id="rId34"/>
    <p:sldId id="298" r:id="rId35"/>
    <p:sldId id="294" r:id="rId36"/>
    <p:sldId id="299" r:id="rId37"/>
    <p:sldId id="300" r:id="rId38"/>
    <p:sldId id="301" r:id="rId39"/>
    <p:sldId id="281" r:id="rId40"/>
    <p:sldId id="295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9900"/>
    <a:srgbClr val="0099CC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14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D4B4A-DB4E-4B93-B5B0-EB6B36A695D1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1507-6BF3-4E6F-880A-28FBC143BD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33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5338-CD9F-4DF2-AC3D-F5ED133A64CE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99EA-12B4-4570-B09F-B009FF41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201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5338-CD9F-4DF2-AC3D-F5ED133A64CE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99EA-12B4-4570-B09F-B009FF41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3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5338-CD9F-4DF2-AC3D-F5ED133A64CE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99EA-12B4-4570-B09F-B009FF41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39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5338-CD9F-4DF2-AC3D-F5ED133A64CE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99EA-12B4-4570-B09F-B009FF41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62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5338-CD9F-4DF2-AC3D-F5ED133A64CE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99EA-12B4-4570-B09F-B009FF41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4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5338-CD9F-4DF2-AC3D-F5ED133A64CE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99EA-12B4-4570-B09F-B009FF41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7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5338-CD9F-4DF2-AC3D-F5ED133A64CE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99EA-12B4-4570-B09F-B009FF41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243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5338-CD9F-4DF2-AC3D-F5ED133A64CE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99EA-12B4-4570-B09F-B009FF41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68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5338-CD9F-4DF2-AC3D-F5ED133A64CE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99EA-12B4-4570-B09F-B009FF41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11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5338-CD9F-4DF2-AC3D-F5ED133A64CE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99EA-12B4-4570-B09F-B009FF41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23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F5338-CD9F-4DF2-AC3D-F5ED133A64CE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B99EA-12B4-4570-B09F-B009FF41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320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F5338-CD9F-4DF2-AC3D-F5ED133A64CE}" type="datetimeFigureOut">
              <a:rPr lang="en-US" smtClean="0"/>
              <a:t>10/7/2012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B99EA-12B4-4570-B09F-B009FF41F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67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82GGLjyz3lY&amp;feature=youtu.b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freebsd.org/44doc/psd/18.gprof/paper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Performance Tuning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08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B</a:t>
            </a:r>
            <a:r>
              <a:rPr lang="en-US" dirty="0" smtClean="0">
                <a:solidFill>
                  <a:srgbClr val="0070C0"/>
                </a:solidFill>
              </a:rPr>
              <a:t>o</a:t>
            </a:r>
            <a:r>
              <a:rPr lang="en-US" dirty="0" smtClean="0">
                <a:solidFill>
                  <a:srgbClr val="C00000"/>
                </a:solidFill>
              </a:rPr>
              <a:t>u</a:t>
            </a:r>
            <a:r>
              <a:rPr lang="en-US" dirty="0" smtClean="0">
                <a:solidFill>
                  <a:srgbClr val="FF9900"/>
                </a:solidFill>
              </a:rPr>
              <a:t>n</a:t>
            </a:r>
            <a:r>
              <a:rPr lang="en-US" dirty="0" smtClean="0"/>
              <a:t>c</a:t>
            </a:r>
            <a:r>
              <a:rPr lang="en-US" dirty="0" smtClean="0">
                <a:solidFill>
                  <a:srgbClr val="0099CC"/>
                </a:solidFill>
              </a:rPr>
              <a:t>e</a:t>
            </a:r>
            <a:r>
              <a:rPr lang="en-US" dirty="0" smtClean="0"/>
              <a:t> –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benchmark designed to estimate Dragonfly performance</a:t>
            </a:r>
          </a:p>
          <a:p>
            <a:pPr lvl="1"/>
            <a:r>
              <a:rPr lang="en-US" dirty="0" smtClean="0"/>
              <a:t>Primarily dependent upon </a:t>
            </a:r>
            <a:r>
              <a:rPr lang="en-US" i="1" dirty="0" smtClean="0"/>
              <a:t>number of objects </a:t>
            </a:r>
            <a:r>
              <a:rPr lang="en-US" dirty="0" smtClean="0"/>
              <a:t>can support at target frame rate</a:t>
            </a:r>
          </a:p>
          <a:p>
            <a:r>
              <a:rPr lang="en-US" dirty="0" smtClean="0"/>
              <a:t>Assumes “standard” game creates many objects that move and interact</a:t>
            </a:r>
          </a:p>
          <a:p>
            <a:pPr lvl="1"/>
            <a:r>
              <a:rPr lang="en-US" dirty="0" smtClean="0"/>
              <a:t>Bounce stresses Dragonfly by creating many objects that move and collide</a:t>
            </a:r>
          </a:p>
          <a:p>
            <a:r>
              <a:rPr lang="en-US" dirty="0" smtClean="0"/>
              <a:t>When Dragonfly can’t keep up, has reached limit</a:t>
            </a:r>
          </a:p>
          <a:p>
            <a:r>
              <a:rPr lang="en-US" dirty="0" smtClean="0"/>
              <a:t>Record value – provides basis for comparison</a:t>
            </a:r>
          </a:p>
          <a:p>
            <a:pPr lvl="1"/>
            <a:r>
              <a:rPr lang="en-US" dirty="0" smtClean="0"/>
              <a:t>Compare other systems (e.g. faster processor), engine improvements (e.g. scene graph)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328530" y="156865"/>
            <a:ext cx="612988" cy="794266"/>
            <a:chOff x="8254759" y="337066"/>
            <a:chExt cx="612988" cy="794266"/>
          </a:xfrm>
        </p:grpSpPr>
        <p:sp>
          <p:nvSpPr>
            <p:cNvPr id="4" name="TextBox 3"/>
            <p:cNvSpPr txBox="1"/>
            <p:nvPr/>
          </p:nvSpPr>
          <p:spPr>
            <a:xfrm>
              <a:off x="8254759" y="36933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o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8407159" y="52173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o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561253" y="33706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o</a:t>
              </a:r>
              <a:endParaRPr lang="en-US" b="1" dirty="0">
                <a:solidFill>
                  <a:srgbClr val="008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479372" y="76200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9900"/>
                  </a:solidFill>
                  <a:latin typeface="Consolas" pitchFamily="49" charset="0"/>
                  <a:cs typeface="Consolas" pitchFamily="49" charset="0"/>
                </a:rPr>
                <a:t>o</a:t>
              </a:r>
              <a:endParaRPr lang="en-US" b="1" dirty="0">
                <a:solidFill>
                  <a:srgbClr val="FF9900"/>
                </a:solidFill>
                <a:latin typeface="Consolas" pitchFamily="49" charset="0"/>
                <a:cs typeface="Consolas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6240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195" y="156865"/>
            <a:ext cx="8229600" cy="1143000"/>
          </a:xfrm>
        </p:spPr>
        <p:txBody>
          <a:bodyPr/>
          <a:lstStyle/>
          <a:p>
            <a:r>
              <a:rPr lang="en-US" dirty="0" smtClean="0"/>
              <a:t>Screenshot/Demo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1124" y="1374447"/>
            <a:ext cx="41910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Steps to use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Download from Web page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Compile</a:t>
            </a:r>
          </a:p>
          <a:p>
            <a:pPr marL="400050" lvl="1" indent="0">
              <a:buNone/>
            </a:pPr>
            <a:r>
              <a:rPr lang="en-US" dirty="0" smtClean="0"/>
              <a:t>(Modify </a:t>
            </a:r>
            <a:r>
              <a:rPr lang="en-US" dirty="0" err="1" smtClean="0"/>
              <a:t>Makefile</a:t>
            </a:r>
            <a:r>
              <a:rPr lang="en-US" dirty="0" smtClean="0"/>
              <a:t> to point to Dragonfly)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Run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5040774" y="1374447"/>
            <a:ext cx="3665300" cy="4112578"/>
            <a:chOff x="5040774" y="1230868"/>
            <a:chExt cx="3665300" cy="4112578"/>
          </a:xfrm>
        </p:grpSpPr>
        <p:pic>
          <p:nvPicPr>
            <p:cNvPr id="4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9324" y="1230868"/>
              <a:ext cx="3368201" cy="32952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5040774" y="4697115"/>
              <a:ext cx="366530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hlinkClick r:id="rId3"/>
                </a:rPr>
                <a:t>http://www.youtube.com/watch?v=82GGLjyz3lY&amp;feature=youtu.be</a:t>
              </a:r>
              <a:r>
                <a:rPr lang="en-US" dirty="0" smtClean="0"/>
                <a:t> </a:t>
              </a:r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8328530" y="156865"/>
            <a:ext cx="612988" cy="794266"/>
            <a:chOff x="8254759" y="337066"/>
            <a:chExt cx="612988" cy="794266"/>
          </a:xfrm>
        </p:grpSpPr>
        <p:sp>
          <p:nvSpPr>
            <p:cNvPr id="8" name="TextBox 7"/>
            <p:cNvSpPr txBox="1"/>
            <p:nvPr/>
          </p:nvSpPr>
          <p:spPr>
            <a:xfrm>
              <a:off x="8254759" y="36933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o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407159" y="52173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o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61253" y="33706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o</a:t>
              </a:r>
              <a:endParaRPr lang="en-US" b="1" dirty="0">
                <a:solidFill>
                  <a:srgbClr val="008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479372" y="76200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9900"/>
                  </a:solidFill>
                  <a:latin typeface="Consolas" pitchFamily="49" charset="0"/>
                  <a:cs typeface="Consolas" pitchFamily="49" charset="0"/>
                </a:rPr>
                <a:t>o</a:t>
              </a:r>
              <a:endParaRPr lang="en-US" b="1" dirty="0">
                <a:solidFill>
                  <a:srgbClr val="FF9900"/>
                </a:solidFill>
                <a:latin typeface="Consolas" pitchFamily="49" charset="0"/>
                <a:cs typeface="Consolas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6456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Bounce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Balls random speed (0.1 to 1 spaces/step) and direction</a:t>
            </a:r>
          </a:p>
          <a:p>
            <a:r>
              <a:rPr lang="en-US" dirty="0" smtClean="0"/>
              <a:t>Balls solid, so collide with other objects and screen edge</a:t>
            </a:r>
          </a:p>
          <a:p>
            <a:r>
              <a:rPr lang="en-US" dirty="0" smtClean="0"/>
              <a:t>Start </a:t>
            </a:r>
            <a:r>
              <a:rPr lang="en-US" dirty="0" smtClean="0">
                <a:sym typeface="Wingdings" pitchFamily="2" charset="2"/>
              </a:rPr>
              <a:t> 0 Balls</a:t>
            </a:r>
            <a:endParaRPr lang="en-US" dirty="0" smtClean="0"/>
          </a:p>
          <a:p>
            <a:r>
              <a:rPr lang="en-US" dirty="0" smtClean="0"/>
              <a:t>Each step </a:t>
            </a:r>
            <a:r>
              <a:rPr lang="en-US" dirty="0" smtClean="0">
                <a:sym typeface="Wingdings" pitchFamily="2" charset="2"/>
              </a:rPr>
              <a:t> Create one ball </a:t>
            </a:r>
          </a:p>
          <a:p>
            <a:pPr lvl="1"/>
            <a:r>
              <a:rPr lang="en-US" dirty="0" smtClean="0"/>
              <a:t>So, about 30/second</a:t>
            </a:r>
          </a:p>
          <a:p>
            <a:r>
              <a:rPr lang="en-US" dirty="0" smtClean="0"/>
              <a:t>Record frame time for latest 30 steps</a:t>
            </a:r>
          </a:p>
          <a:p>
            <a:pPr lvl="1"/>
            <a:r>
              <a:rPr lang="en-US" dirty="0" smtClean="0"/>
              <a:t>So, about 1 second of time</a:t>
            </a:r>
          </a:p>
          <a:p>
            <a:r>
              <a:rPr lang="en-US" dirty="0" smtClean="0"/>
              <a:t>Compute median </a:t>
            </a:r>
          </a:p>
          <a:p>
            <a:r>
              <a:rPr lang="en-US" dirty="0" smtClean="0"/>
              <a:t>If median 10% over target frame time (33 </a:t>
            </a:r>
            <a:r>
              <a:rPr lang="en-US" dirty="0" err="1" smtClean="0"/>
              <a:t>ms</a:t>
            </a:r>
            <a:r>
              <a:rPr lang="en-US" dirty="0" smtClean="0"/>
              <a:t>) , stop iteration</a:t>
            </a:r>
          </a:p>
          <a:p>
            <a:r>
              <a:rPr lang="en-US" dirty="0" smtClean="0"/>
              <a:t>Record number of Balls created</a:t>
            </a:r>
          </a:p>
          <a:p>
            <a:r>
              <a:rPr lang="en-US" dirty="0" smtClean="0"/>
              <a:t>After three iterations </a:t>
            </a:r>
            <a:r>
              <a:rPr lang="en-US" dirty="0" smtClean="0">
                <a:sym typeface="Wingdings" pitchFamily="2" charset="2"/>
              </a:rPr>
              <a:t> average Balls/iteration is ma</a:t>
            </a:r>
            <a:r>
              <a:rPr lang="en-US" dirty="0" smtClean="0"/>
              <a:t>x objects (</a:t>
            </a:r>
            <a:r>
              <a:rPr lang="en-US" i="1" dirty="0" smtClean="0"/>
              <a:t>bounce-mark</a:t>
            </a:r>
            <a:r>
              <a:rPr lang="en-US" dirty="0" smtClean="0"/>
              <a:t>)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8328530" y="156865"/>
            <a:ext cx="612988" cy="794266"/>
            <a:chOff x="8254759" y="337066"/>
            <a:chExt cx="612988" cy="794266"/>
          </a:xfrm>
        </p:grpSpPr>
        <p:sp>
          <p:nvSpPr>
            <p:cNvPr id="5" name="TextBox 4"/>
            <p:cNvSpPr txBox="1"/>
            <p:nvPr/>
          </p:nvSpPr>
          <p:spPr>
            <a:xfrm>
              <a:off x="8254759" y="36933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o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407159" y="52173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o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561253" y="33706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o</a:t>
              </a:r>
              <a:endParaRPr lang="en-US" b="1" dirty="0">
                <a:solidFill>
                  <a:srgbClr val="008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479372" y="76200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9900"/>
                  </a:solidFill>
                  <a:latin typeface="Consolas" pitchFamily="49" charset="0"/>
                  <a:cs typeface="Consolas" pitchFamily="49" charset="0"/>
                </a:rPr>
                <a:t>o</a:t>
              </a:r>
              <a:endParaRPr lang="en-US" b="1" dirty="0">
                <a:solidFill>
                  <a:srgbClr val="FF9900"/>
                </a:solidFill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1981200" y="6162020"/>
            <a:ext cx="4573881" cy="461665"/>
          </a:xfrm>
          <a:prstGeom prst="rect">
            <a:avLst/>
          </a:prstGeom>
          <a:ln w="12700">
            <a:solidFill>
              <a:schemeClr val="tx1"/>
            </a:solidFill>
            <a:prstDash val="sysDash"/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(Show code: Ball, Bouncer, bounce)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4754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195" y="139363"/>
            <a:ext cx="8229600" cy="1143000"/>
          </a:xfrm>
        </p:spPr>
        <p:txBody>
          <a:bodyPr/>
          <a:lstStyle/>
          <a:p>
            <a:r>
              <a:rPr lang="en-US" dirty="0" smtClean="0"/>
              <a:t>Bounce Data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2362200"/>
          </a:xfrm>
        </p:spPr>
        <p:txBody>
          <a:bodyPr/>
          <a:lstStyle/>
          <a:p>
            <a:r>
              <a:rPr lang="en-US" dirty="0" err="1" smtClean="0"/>
              <a:t>grep</a:t>
            </a:r>
            <a:r>
              <a:rPr lang="en-US" dirty="0" smtClean="0"/>
              <a:t> BOUNCE dragonfly.log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328530" y="156865"/>
            <a:ext cx="612988" cy="794266"/>
            <a:chOff x="8254759" y="337066"/>
            <a:chExt cx="612988" cy="794266"/>
          </a:xfrm>
        </p:grpSpPr>
        <p:sp>
          <p:nvSpPr>
            <p:cNvPr id="5" name="TextBox 4"/>
            <p:cNvSpPr txBox="1"/>
            <p:nvPr/>
          </p:nvSpPr>
          <p:spPr>
            <a:xfrm>
              <a:off x="8254759" y="36933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o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407159" y="52173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o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561253" y="33706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o</a:t>
              </a:r>
              <a:endParaRPr lang="en-US" b="1" dirty="0">
                <a:solidFill>
                  <a:srgbClr val="008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479372" y="76200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9900"/>
                  </a:solidFill>
                  <a:latin typeface="Consolas" pitchFamily="49" charset="0"/>
                  <a:cs typeface="Consolas" pitchFamily="49" charset="0"/>
                </a:rPr>
                <a:t>o</a:t>
              </a:r>
              <a:endParaRPr lang="en-US" b="1" dirty="0">
                <a:solidFill>
                  <a:srgbClr val="FF9900"/>
                </a:solidFill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609600" y="2819400"/>
            <a:ext cx="6934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05:29:36 BOUNCE: Frame 1 - 33 of 33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msec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( median is 0 )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05:29:36 BOUNCE: Frame 2 - 33 of 33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msec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( median is 0 )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05:29:36 BOUNCE: Frame 3 - 33 of 33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msec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( median is 0 )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…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05:30:30 BOUNCE: Frame 1634 - 34 of 33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msec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( median is 33 )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05:30:30 BOUNCE: Frame 1635 - 34 of 33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msec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( median is 34 )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05:30:30 BOUNCE: Frame 1636 - 37 of 33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msec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( median is 34 )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05:30:30 BOUNCE: Frame 1637 - 33 of 33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msec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( median is 33 )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…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05:32:34 BOUNCE: Frame 1772 - 38 of 33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msec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( median is 36 )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05:32:34 BOUNCE: Frame 1773 - 39 of 33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msec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( median is 37 )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05:32:34 BOUNCE: Iteration 3 - max objects: 1773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05:32:34 BOUNCE: Done. Average max objects: 1780</a:t>
            </a:r>
          </a:p>
          <a:p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9536" y="1219200"/>
            <a:ext cx="7848600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Bounce - a Dragonfly Benchmark (v1.0)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** Average maximum number of objects (bounce-mark): </a:t>
            </a:r>
            <a:r>
              <a:rPr lang="en-US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1803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**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2180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Bounce Data (2 of 2)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56058" y="5181600"/>
            <a:ext cx="292708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u="sng" dirty="0" smtClean="0"/>
              <a:t>System</a:t>
            </a:r>
          </a:p>
          <a:p>
            <a:r>
              <a:rPr lang="en-US" sz="1600" dirty="0" smtClean="0"/>
              <a:t>Intel I5-2500, 3.30 GHz</a:t>
            </a:r>
          </a:p>
          <a:p>
            <a:r>
              <a:rPr lang="en-US" sz="1600" dirty="0" smtClean="0"/>
              <a:t>8GB RAM</a:t>
            </a:r>
          </a:p>
          <a:p>
            <a:r>
              <a:rPr lang="en-US" sz="1600" dirty="0" smtClean="0"/>
              <a:t>Windows 7 64-bit, Service Pack 1</a:t>
            </a:r>
            <a:endParaRPr lang="en-US" sz="1600" dirty="0"/>
          </a:p>
          <a:p>
            <a:r>
              <a:rPr lang="en-US" sz="1600" dirty="0" smtClean="0"/>
              <a:t>Cygwin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371600"/>
            <a:ext cx="60960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" name="Group 17"/>
          <p:cNvGrpSpPr/>
          <p:nvPr/>
        </p:nvGrpSpPr>
        <p:grpSpPr>
          <a:xfrm>
            <a:off x="8328530" y="156865"/>
            <a:ext cx="612988" cy="794266"/>
            <a:chOff x="8254759" y="337066"/>
            <a:chExt cx="612988" cy="794266"/>
          </a:xfrm>
        </p:grpSpPr>
        <p:sp>
          <p:nvSpPr>
            <p:cNvPr id="19" name="TextBox 18"/>
            <p:cNvSpPr txBox="1"/>
            <p:nvPr/>
          </p:nvSpPr>
          <p:spPr>
            <a:xfrm>
              <a:off x="8254759" y="36933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o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407159" y="52173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o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561253" y="33706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o</a:t>
              </a:r>
              <a:endParaRPr lang="en-US" b="1" dirty="0">
                <a:solidFill>
                  <a:srgbClr val="008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479372" y="76200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9900"/>
                  </a:solidFill>
                  <a:latin typeface="Consolas" pitchFamily="49" charset="0"/>
                  <a:cs typeface="Consolas" pitchFamily="49" charset="0"/>
                </a:rPr>
                <a:t>o</a:t>
              </a:r>
              <a:endParaRPr lang="en-US" b="1" dirty="0">
                <a:solidFill>
                  <a:srgbClr val="FF9900"/>
                </a:solidFill>
                <a:latin typeface="Consolas" pitchFamily="49" charset="0"/>
                <a:cs typeface="Consolas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95627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Bounce Results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61x20 squares.  Dependent upon resolution?</a:t>
            </a:r>
          </a:p>
          <a:p>
            <a:pPr lvl="1"/>
            <a:r>
              <a:rPr lang="en-US" dirty="0" smtClean="0"/>
              <a:t>2400x1250 pixels </a:t>
            </a:r>
            <a:r>
              <a:rPr lang="en-US" dirty="0" smtClean="0">
                <a:sym typeface="Wingdings" pitchFamily="2" charset="2"/>
              </a:rPr>
              <a:t> 360 objects</a:t>
            </a:r>
            <a:endParaRPr lang="en-US" dirty="0" smtClean="0"/>
          </a:p>
          <a:p>
            <a:pPr lvl="1"/>
            <a:r>
              <a:rPr lang="en-US" dirty="0" smtClean="0"/>
              <a:t>500x300 pixels </a:t>
            </a:r>
            <a:r>
              <a:rPr lang="en-US" dirty="0" smtClean="0">
                <a:sym typeface="Wingdings" pitchFamily="2" charset="2"/>
              </a:rPr>
              <a:t>353 objects</a:t>
            </a:r>
            <a:endParaRPr lang="en-US" dirty="0" smtClean="0"/>
          </a:p>
          <a:p>
            <a:r>
              <a:rPr lang="en-US" dirty="0" smtClean="0"/>
              <a:t>290x100 squares.  Dependent upon squares?</a:t>
            </a:r>
          </a:p>
          <a:p>
            <a:pPr lvl="1"/>
            <a:r>
              <a:rPr lang="en-US" dirty="0" smtClean="0"/>
              <a:t>~2400x1250 pixels </a:t>
            </a:r>
            <a:r>
              <a:rPr lang="en-US" dirty="0" smtClean="0">
                <a:sym typeface="Wingdings" pitchFamily="2" charset="2"/>
              </a:rPr>
              <a:t>331</a:t>
            </a:r>
            <a:endParaRPr lang="en-US" dirty="0" smtClean="0"/>
          </a:p>
          <a:p>
            <a:pPr lvl="1"/>
            <a:r>
              <a:rPr lang="en-US" dirty="0" smtClean="0"/>
              <a:t>~500x300 pixels </a:t>
            </a:r>
            <a:r>
              <a:rPr lang="en-US" dirty="0" smtClean="0">
                <a:sym typeface="Wingdings" pitchFamily="2" charset="2"/>
              </a:rPr>
              <a:t>350</a:t>
            </a:r>
            <a:endParaRPr lang="en-US" dirty="0" smtClean="0"/>
          </a:p>
          <a:p>
            <a:r>
              <a:rPr lang="en-US" dirty="0" smtClean="0">
                <a:sym typeface="Wingdings" pitchFamily="2" charset="2"/>
              </a:rPr>
              <a:t>May want to take minimum bounce-mark.  Or, may want take “typical” setup.  Or, may want </a:t>
            </a:r>
            <a:r>
              <a:rPr lang="en-US" i="1" dirty="0" smtClean="0">
                <a:sym typeface="Wingdings" pitchFamily="2" charset="2"/>
              </a:rPr>
              <a:t>your</a:t>
            </a:r>
            <a:r>
              <a:rPr lang="en-US" dirty="0" smtClean="0">
                <a:sym typeface="Wingdings" pitchFamily="2" charset="2"/>
              </a:rPr>
              <a:t> setup.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Will definitely want setup that meets target specifications!</a:t>
            </a:r>
          </a:p>
          <a:p>
            <a:endParaRPr lang="en-US" dirty="0" smtClean="0">
              <a:sym typeface="Wingdings" pitchFamily="2" charset="2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8328530" y="156865"/>
            <a:ext cx="612988" cy="794266"/>
            <a:chOff x="8254759" y="337066"/>
            <a:chExt cx="612988" cy="794266"/>
          </a:xfrm>
        </p:grpSpPr>
        <p:sp>
          <p:nvSpPr>
            <p:cNvPr id="11" name="TextBox 10"/>
            <p:cNvSpPr txBox="1"/>
            <p:nvPr/>
          </p:nvSpPr>
          <p:spPr>
            <a:xfrm>
              <a:off x="8254759" y="36933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o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407159" y="52173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o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561253" y="33706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o</a:t>
              </a:r>
              <a:endParaRPr lang="en-US" b="1" dirty="0">
                <a:solidFill>
                  <a:srgbClr val="008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8479372" y="76200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9900"/>
                  </a:solidFill>
                  <a:latin typeface="Consolas" pitchFamily="49" charset="0"/>
                  <a:cs typeface="Consolas" pitchFamily="49" charset="0"/>
                </a:rPr>
                <a:t>o</a:t>
              </a:r>
              <a:endParaRPr lang="en-US" b="1" dirty="0">
                <a:solidFill>
                  <a:srgbClr val="FF9900"/>
                </a:solidFill>
                <a:latin typeface="Consolas" pitchFamily="49" charset="0"/>
                <a:cs typeface="Consolas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09153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Bounce – What Does it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Provides target maximum number of moving objects Engine can support</a:t>
            </a:r>
          </a:p>
          <a:p>
            <a:r>
              <a:rPr lang="en-US" dirty="0" smtClean="0"/>
              <a:t>Note, game-code computations “cost”, too, so will decrease max</a:t>
            </a:r>
          </a:p>
          <a:p>
            <a:r>
              <a:rPr lang="en-US" dirty="0" smtClean="0"/>
              <a:t>Note, if single moving object, can support about </a:t>
            </a:r>
            <a:r>
              <a:rPr lang="en-US" b="1" dirty="0" smtClean="0">
                <a:solidFill>
                  <a:srgbClr val="0000FF"/>
                </a:solidFill>
              </a:rPr>
              <a:t>n</a:t>
            </a:r>
            <a:r>
              <a:rPr lang="en-US" b="1" baseline="30000" dirty="0" smtClean="0">
                <a:solidFill>
                  <a:srgbClr val="0000FF"/>
                </a:solidFill>
              </a:rPr>
              <a:t>2</a:t>
            </a:r>
            <a:r>
              <a:rPr lang="en-US" dirty="0" smtClean="0"/>
              <a:t> as many objects (e.g. Walls)</a:t>
            </a:r>
          </a:p>
          <a:p>
            <a:r>
              <a:rPr lang="en-US" dirty="0" smtClean="0"/>
              <a:t>In general: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= estimated maximum reported by Bounce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smtClean="0">
                <a:solidFill>
                  <a:srgbClr val="0000FF"/>
                </a:solidFill>
                <a:sym typeface="Wingdings" pitchFamily="2" charset="2"/>
              </a:rPr>
              <a:t>M</a:t>
            </a:r>
            <a:r>
              <a:rPr lang="en-US" dirty="0" smtClean="0">
                <a:sym typeface="Wingdings" pitchFamily="2" charset="2"/>
              </a:rPr>
              <a:t> = number of moving objects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smtClean="0">
                <a:solidFill>
                  <a:srgbClr val="008000"/>
                </a:solidFill>
                <a:sym typeface="Wingdings" pitchFamily="2" charset="2"/>
              </a:rPr>
              <a:t>S</a:t>
            </a:r>
            <a:r>
              <a:rPr lang="en-US" dirty="0" smtClean="0">
                <a:sym typeface="Wingdings" pitchFamily="2" charset="2"/>
              </a:rPr>
              <a:t> = number of static (non-moving) objects</a:t>
            </a:r>
          </a:p>
          <a:p>
            <a:pPr marL="0" indent="0" algn="ctr">
              <a:buNone/>
            </a:pPr>
            <a:r>
              <a:rPr lang="en-US" dirty="0" smtClean="0">
                <a:sym typeface="Wingdings" pitchFamily="2" charset="2"/>
              </a:rPr>
              <a:t>Need  </a:t>
            </a:r>
            <a:r>
              <a:rPr lang="en-US" dirty="0" smtClean="0">
                <a:solidFill>
                  <a:srgbClr val="0000FF"/>
                </a:solidFill>
                <a:sym typeface="Wingdings" pitchFamily="2" charset="2"/>
              </a:rPr>
              <a:t>M</a:t>
            </a:r>
            <a:r>
              <a:rPr lang="en-US" dirty="0" smtClean="0">
                <a:solidFill>
                  <a:srgbClr val="008000"/>
                </a:solidFill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* (</a:t>
            </a:r>
            <a:r>
              <a:rPr lang="en-US" dirty="0" smtClean="0">
                <a:solidFill>
                  <a:srgbClr val="0000FF"/>
                </a:solidFill>
                <a:sym typeface="Wingdings" pitchFamily="2" charset="2"/>
              </a:rPr>
              <a:t>M</a:t>
            </a:r>
            <a:r>
              <a:rPr lang="en-US" dirty="0" smtClean="0">
                <a:solidFill>
                  <a:srgbClr val="008000"/>
                </a:solidFill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+</a:t>
            </a:r>
            <a:r>
              <a:rPr lang="en-US" dirty="0" smtClean="0">
                <a:solidFill>
                  <a:srgbClr val="008000"/>
                </a:solidFill>
                <a:sym typeface="Wingdings" pitchFamily="2" charset="2"/>
              </a:rPr>
              <a:t> S</a:t>
            </a:r>
            <a:r>
              <a:rPr lang="en-US" dirty="0" smtClean="0">
                <a:sym typeface="Wingdings" pitchFamily="2" charset="2"/>
              </a:rPr>
              <a:t>) &lt;=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B</a:t>
            </a:r>
            <a:r>
              <a:rPr lang="en-US" baseline="30000" dirty="0" smtClean="0">
                <a:sym typeface="Wingdings" pitchFamily="2" charset="2"/>
              </a:rPr>
              <a:t>2</a:t>
            </a:r>
          </a:p>
          <a:p>
            <a:r>
              <a:rPr lang="en-US" dirty="0" smtClean="0">
                <a:sym typeface="Wingdings" pitchFamily="2" charset="2"/>
              </a:rPr>
              <a:t>Note, this could be refined with “velocity” for more accuracy (and more complications)</a:t>
            </a:r>
            <a:endParaRPr lang="en-US" baseline="30000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328530" y="156865"/>
            <a:ext cx="612988" cy="794266"/>
            <a:chOff x="8254759" y="337066"/>
            <a:chExt cx="612988" cy="794266"/>
          </a:xfrm>
        </p:grpSpPr>
        <p:sp>
          <p:nvSpPr>
            <p:cNvPr id="5" name="TextBox 4"/>
            <p:cNvSpPr txBox="1"/>
            <p:nvPr/>
          </p:nvSpPr>
          <p:spPr>
            <a:xfrm>
              <a:off x="8254759" y="36933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o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407159" y="52173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o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561253" y="33706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o</a:t>
              </a:r>
              <a:endParaRPr lang="en-US" b="1" dirty="0">
                <a:solidFill>
                  <a:srgbClr val="008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479372" y="76200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9900"/>
                  </a:solidFill>
                  <a:latin typeface="Consolas" pitchFamily="49" charset="0"/>
                  <a:cs typeface="Consolas" pitchFamily="49" charset="0"/>
                </a:rPr>
                <a:t>o</a:t>
              </a:r>
              <a:endParaRPr lang="en-US" b="1" dirty="0">
                <a:solidFill>
                  <a:srgbClr val="FF9900"/>
                </a:solidFill>
                <a:latin typeface="Consolas" pitchFamily="49" charset="0"/>
                <a:cs typeface="Consolas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4598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How to Use for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562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Say Bounce reports 500 objects for target setup (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= 500)</a:t>
            </a:r>
          </a:p>
          <a:p>
            <a:r>
              <a:rPr lang="en-US" dirty="0" smtClean="0"/>
              <a:t>Making game, say a maze runner</a:t>
            </a:r>
          </a:p>
          <a:p>
            <a:pPr lvl="1"/>
            <a:r>
              <a:rPr lang="en-US" dirty="0" smtClean="0"/>
              <a:t>100x100 walls</a:t>
            </a:r>
          </a:p>
          <a:p>
            <a:pPr lvl="1"/>
            <a:r>
              <a:rPr lang="en-US" dirty="0" smtClean="0"/>
              <a:t>Hero and up to 10 bad guys</a:t>
            </a:r>
          </a:p>
          <a:p>
            <a:pPr lvl="1"/>
            <a:r>
              <a:rPr lang="en-US" dirty="0" smtClean="0"/>
              <a:t>Can Dragonfly support?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M</a:t>
            </a:r>
            <a:r>
              <a:rPr lang="en-US" dirty="0" smtClean="0"/>
              <a:t> = 11, </a:t>
            </a:r>
            <a:r>
              <a:rPr lang="en-US" dirty="0" smtClean="0">
                <a:solidFill>
                  <a:srgbClr val="008000"/>
                </a:solidFill>
              </a:rPr>
              <a:t>S</a:t>
            </a:r>
            <a:r>
              <a:rPr lang="en-US" dirty="0" smtClean="0"/>
              <a:t> = 10000 </a:t>
            </a:r>
          </a:p>
          <a:p>
            <a:pPr marL="914400" lvl="2" indent="0">
              <a:buNone/>
            </a:pPr>
            <a:r>
              <a:rPr lang="en-US" dirty="0" smtClean="0">
                <a:sym typeface="Wingdings" pitchFamily="2" charset="2"/>
              </a:rPr>
              <a:t> 11 * (11 + 10000) &lt;= 500*500 ?</a:t>
            </a:r>
          </a:p>
          <a:p>
            <a:pPr marL="914400" lvl="2" indent="0">
              <a:buNone/>
            </a:pPr>
            <a:r>
              <a:rPr lang="en-US" dirty="0" smtClean="0">
                <a:sym typeface="Wingdings" pitchFamily="2" charset="2"/>
              </a:rPr>
              <a:t> 110,121 &lt;= 250,000 (</a:t>
            </a:r>
            <a:r>
              <a:rPr lang="en-US" b="1" dirty="0" smtClean="0">
                <a:solidFill>
                  <a:srgbClr val="0070C0"/>
                </a:solidFill>
                <a:sym typeface="Wingdings" pitchFamily="2" charset="2"/>
              </a:rPr>
              <a:t>yes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 smtClean="0"/>
          </a:p>
          <a:p>
            <a:r>
              <a:rPr lang="en-US" dirty="0" smtClean="0"/>
              <a:t>Say 10x bigger world.  And bullets, up to 50 “in flight” during firefight</a:t>
            </a:r>
          </a:p>
          <a:p>
            <a:pPr lvl="1"/>
            <a:r>
              <a:rPr lang="en-US" dirty="0" smtClean="0"/>
              <a:t>Can Dragonfly support?  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M</a:t>
            </a:r>
            <a:r>
              <a:rPr lang="en-US" dirty="0" smtClean="0"/>
              <a:t> = 61, </a:t>
            </a:r>
            <a:r>
              <a:rPr lang="en-US" dirty="0" smtClean="0">
                <a:solidFill>
                  <a:srgbClr val="008000"/>
                </a:solidFill>
              </a:rPr>
              <a:t>S</a:t>
            </a:r>
            <a:r>
              <a:rPr lang="en-US" dirty="0" smtClean="0"/>
              <a:t> = 100000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 61 * (61 + 100000) &lt;= 250000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 6,103,721 &lt;= 250,000 (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no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 smtClean="0"/>
          </a:p>
          <a:p>
            <a:r>
              <a:rPr lang="en-US" dirty="0" smtClean="0"/>
              <a:t>What to do?</a:t>
            </a:r>
          </a:p>
          <a:p>
            <a:pPr lvl="1"/>
            <a:r>
              <a:rPr lang="en-US" dirty="0" smtClean="0"/>
              <a:t>Tune code (more later)</a:t>
            </a:r>
          </a:p>
          <a:p>
            <a:pPr lvl="1"/>
            <a:r>
              <a:rPr lang="en-US" dirty="0" smtClean="0"/>
              <a:t>Design differently</a:t>
            </a:r>
          </a:p>
          <a:p>
            <a:pPr lvl="2"/>
            <a:r>
              <a:rPr lang="en-US" dirty="0" smtClean="0"/>
              <a:t>Don’t spawn bad guys until Hero can see them</a:t>
            </a:r>
          </a:p>
          <a:p>
            <a:pPr lvl="2"/>
            <a:r>
              <a:rPr lang="en-US" dirty="0" smtClean="0"/>
              <a:t>Make levels smaller (but have more of them)</a:t>
            </a:r>
          </a:p>
          <a:p>
            <a:pPr lvl="2"/>
            <a:r>
              <a:rPr lang="en-US" dirty="0" smtClean="0"/>
              <a:t>Make sections of walls combined </a:t>
            </a:r>
            <a:r>
              <a:rPr lang="en-US" dirty="0" smtClean="0">
                <a:sym typeface="Wingdings" pitchFamily="2" charset="2"/>
              </a:rPr>
              <a:t> multiple objects to one</a:t>
            </a:r>
            <a:endParaRPr lang="en-US" dirty="0" smtClean="0"/>
          </a:p>
          <a:p>
            <a:pPr lvl="2"/>
            <a:r>
              <a:rPr lang="en-US" dirty="0" smtClean="0"/>
              <a:t>Reduce movement speed / fire rate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22034" y="2057400"/>
            <a:ext cx="1984839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solidFill>
                  <a:srgbClr val="008000"/>
                </a:solidFill>
                <a:sym typeface="Wingdings" pitchFamily="2" charset="2"/>
              </a:rPr>
              <a:t>M * (M + S) &lt;= B</a:t>
            </a:r>
            <a:r>
              <a:rPr lang="en-US" sz="2000" baseline="30000" dirty="0" smtClean="0">
                <a:solidFill>
                  <a:srgbClr val="008000"/>
                </a:solidFill>
                <a:sym typeface="Wingdings" pitchFamily="2" charset="2"/>
              </a:rPr>
              <a:t>2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8328530" y="156865"/>
            <a:ext cx="612988" cy="794266"/>
            <a:chOff x="8254759" y="337066"/>
            <a:chExt cx="612988" cy="794266"/>
          </a:xfrm>
        </p:grpSpPr>
        <p:sp>
          <p:nvSpPr>
            <p:cNvPr id="6" name="TextBox 5"/>
            <p:cNvSpPr txBox="1"/>
            <p:nvPr/>
          </p:nvSpPr>
          <p:spPr>
            <a:xfrm>
              <a:off x="8254759" y="36933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C00000"/>
                  </a:solidFill>
                </a:rPr>
                <a:t>o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8407159" y="521732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</a:rPr>
                <a:t>o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561253" y="337066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008000"/>
                  </a:solidFill>
                </a:rPr>
                <a:t>o</a:t>
              </a:r>
              <a:endParaRPr lang="en-US" b="1" dirty="0">
                <a:solidFill>
                  <a:srgbClr val="008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479372" y="762000"/>
              <a:ext cx="3113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9900"/>
                  </a:solidFill>
                  <a:latin typeface="Consolas" pitchFamily="49" charset="0"/>
                  <a:cs typeface="Consolas" pitchFamily="49" charset="0"/>
                </a:rPr>
                <a:t>o</a:t>
              </a:r>
              <a:endParaRPr lang="en-US" b="1" dirty="0">
                <a:solidFill>
                  <a:srgbClr val="FF9900"/>
                </a:solidFill>
                <a:latin typeface="Consolas" pitchFamily="49" charset="0"/>
                <a:cs typeface="Consolas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378139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457200" algn="l"/>
              </a:tabLst>
            </a:pPr>
            <a:r>
              <a:rPr lang="en-US" dirty="0" smtClean="0"/>
              <a:t>Introduction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Timing 	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Benchmarks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Profiling				(</a:t>
            </a:r>
            <a:r>
              <a:rPr lang="en-US" dirty="0" smtClean="0">
                <a:solidFill>
                  <a:srgbClr val="FF0000"/>
                </a:solidFill>
              </a:rPr>
              <a:t>next</a:t>
            </a:r>
            <a:r>
              <a:rPr lang="en-US" dirty="0" smtClean="0"/>
              <a:t>)</a:t>
            </a:r>
          </a:p>
          <a:p>
            <a:r>
              <a:rPr lang="en-US" dirty="0" smtClean="0"/>
              <a:t>Tuning	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5295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r>
              <a:rPr lang="en-US" dirty="0" smtClean="0"/>
              <a:t>Profiling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Learn where program spent time executing</a:t>
            </a:r>
          </a:p>
          <a:p>
            <a:pPr lvl="2"/>
            <a:r>
              <a:rPr lang="en-US" dirty="0" smtClean="0"/>
              <a:t>Which functions called</a:t>
            </a:r>
          </a:p>
          <a:p>
            <a:pPr lvl="1"/>
            <a:r>
              <a:rPr lang="en-US" dirty="0" smtClean="0"/>
              <a:t>Can help understand where complex program spends its time</a:t>
            </a:r>
          </a:p>
          <a:p>
            <a:pPr lvl="1"/>
            <a:r>
              <a:rPr lang="en-US" dirty="0" smtClean="0"/>
              <a:t>Can help find bugs</a:t>
            </a:r>
          </a:p>
          <a:p>
            <a:r>
              <a:rPr lang="en-US" dirty="0" smtClean="0"/>
              <a:t>How?</a:t>
            </a:r>
          </a:p>
          <a:p>
            <a:pPr lvl="1"/>
            <a:r>
              <a:rPr lang="en-US" dirty="0" smtClean="0"/>
              <a:t>Re-compile so every function call records some info</a:t>
            </a:r>
          </a:p>
          <a:p>
            <a:pPr lvl="1"/>
            <a:r>
              <a:rPr lang="en-US" dirty="0" smtClean="0"/>
              <a:t>After running, profiler figures out what called, how many times</a:t>
            </a:r>
          </a:p>
          <a:p>
            <a:pPr lvl="1"/>
            <a:r>
              <a:rPr lang="en-US" dirty="0" smtClean="0"/>
              <a:t>Also, takes samples to see where program is (about 100/sec)</a:t>
            </a:r>
          </a:p>
          <a:p>
            <a:pPr lvl="2"/>
            <a:r>
              <a:rPr lang="en-US" dirty="0" smtClean="0"/>
              <a:t>Keeps histogram</a:t>
            </a:r>
          </a:p>
        </p:txBody>
      </p:sp>
    </p:spTree>
    <p:extLst>
      <p:ext uri="{BB962C8B-B14F-4D97-AF65-F5344CB8AC3E}">
        <p14:creationId xmlns:p14="http://schemas.microsoft.com/office/powerpoint/2010/main" val="378826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The Need for Tuning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You don’t need to tune your code!</a:t>
            </a:r>
          </a:p>
          <a:p>
            <a:r>
              <a:rPr lang="en-US" dirty="0" smtClean="0"/>
              <a:t>Most important </a:t>
            </a:r>
            <a:r>
              <a:rPr lang="en-US" dirty="0" smtClean="0">
                <a:sym typeface="Wingdings" pitchFamily="2" charset="2"/>
              </a:rPr>
              <a:t> Code that works</a:t>
            </a:r>
          </a:p>
          <a:p>
            <a:r>
              <a:rPr lang="en-US" dirty="0" smtClean="0">
                <a:sym typeface="Wingdings" pitchFamily="2" charset="2"/>
              </a:rPr>
              <a:t>Most important  Code that is clear, readable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It </a:t>
            </a:r>
            <a:r>
              <a:rPr lang="en-US" i="1" dirty="0" smtClean="0">
                <a:sym typeface="Wingdings" pitchFamily="2" charset="2"/>
              </a:rPr>
              <a:t>will</a:t>
            </a:r>
            <a:r>
              <a:rPr lang="en-US" dirty="0" smtClean="0">
                <a:sym typeface="Wingdings" pitchFamily="2" charset="2"/>
              </a:rPr>
              <a:t> be re-factored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It </a:t>
            </a:r>
            <a:r>
              <a:rPr lang="en-US" i="1" dirty="0" smtClean="0">
                <a:sym typeface="Wingdings" pitchFamily="2" charset="2"/>
              </a:rPr>
              <a:t>will</a:t>
            </a:r>
            <a:r>
              <a:rPr lang="en-US" dirty="0" smtClean="0">
                <a:sym typeface="Wingdings" pitchFamily="2" charset="2"/>
              </a:rPr>
              <a:t> be modified by others (even you!)</a:t>
            </a:r>
          </a:p>
          <a:p>
            <a:r>
              <a:rPr lang="en-US" dirty="0" smtClean="0">
                <a:sym typeface="Wingdings" pitchFamily="2" charset="2"/>
              </a:rPr>
              <a:t>Less important  Code that is efficient, fast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Is performance really the issue?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Can a hardware upgrade fix performance problems?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Can game design fix performance problems?</a:t>
            </a:r>
          </a:p>
          <a:p>
            <a:r>
              <a:rPr lang="en-US" dirty="0" smtClean="0">
                <a:sym typeface="Wingdings" pitchFamily="2" charset="2"/>
              </a:rPr>
              <a:t>Ok, so you do really need to improve performance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All good game programmers should know how to …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88628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err="1" smtClean="0"/>
              <a:t>gprof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GNU profiler</a:t>
            </a:r>
          </a:p>
          <a:p>
            <a:pPr lvl="1"/>
            <a:r>
              <a:rPr lang="en-US" dirty="0" smtClean="0"/>
              <a:t>Linux, and can install with </a:t>
            </a:r>
            <a:r>
              <a:rPr lang="en-US" dirty="0" err="1" smtClean="0"/>
              <a:t>cygwin</a:t>
            </a:r>
            <a:r>
              <a:rPr lang="en-US" dirty="0" smtClean="0"/>
              <a:t>, too</a:t>
            </a:r>
          </a:p>
          <a:p>
            <a:r>
              <a:rPr lang="en-US" dirty="0" smtClean="0"/>
              <a:t>Works for any language GNU compiler supports: C, C++, Objective-C, Java, Ada, Fortran, Pascal …</a:t>
            </a:r>
          </a:p>
          <a:p>
            <a:pPr lvl="1"/>
            <a:r>
              <a:rPr lang="en-US" dirty="0" smtClean="0"/>
              <a:t>For us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g++</a:t>
            </a:r>
          </a:p>
          <a:p>
            <a:r>
              <a:rPr lang="en-US" dirty="0" smtClean="0"/>
              <a:t>Broadly, after profiling, outputs: </a:t>
            </a:r>
            <a:r>
              <a:rPr lang="en-US" i="1" dirty="0" smtClean="0"/>
              <a:t>flat profile </a:t>
            </a:r>
            <a:r>
              <a:rPr lang="en-US" dirty="0" smtClean="0"/>
              <a:t>and </a:t>
            </a:r>
            <a:r>
              <a:rPr lang="en-US" i="1" dirty="0" smtClean="0"/>
              <a:t>call graph</a:t>
            </a:r>
          </a:p>
          <a:p>
            <a:r>
              <a:rPr lang="en-US" i="1" dirty="0" smtClean="0"/>
              <a:t>Flat profile </a:t>
            </a:r>
            <a:r>
              <a:rPr lang="en-US" dirty="0" smtClean="0"/>
              <a:t>provides overall “burn” perspective</a:t>
            </a:r>
          </a:p>
          <a:p>
            <a:pPr lvl="1"/>
            <a:r>
              <a:rPr lang="en-US" dirty="0" smtClean="0"/>
              <a:t>How much time program spent in each function</a:t>
            </a:r>
          </a:p>
          <a:p>
            <a:pPr lvl="1"/>
            <a:r>
              <a:rPr lang="en-US" dirty="0" smtClean="0"/>
              <a:t>How many times function was called</a:t>
            </a:r>
          </a:p>
          <a:p>
            <a:r>
              <a:rPr lang="en-US" i="1" dirty="0" smtClean="0"/>
              <a:t>Call graph </a:t>
            </a:r>
            <a:r>
              <a:rPr lang="en-US" dirty="0" smtClean="0"/>
              <a:t>shows individual execution profile for each function</a:t>
            </a:r>
          </a:p>
          <a:p>
            <a:pPr lvl="1"/>
            <a:r>
              <a:rPr lang="en-US" dirty="0" smtClean="0"/>
              <a:t>Which functions called it</a:t>
            </a:r>
          </a:p>
          <a:p>
            <a:pPr lvl="1"/>
            <a:r>
              <a:rPr lang="en-US" dirty="0" smtClean="0"/>
              <a:t>Which other functions it called</a:t>
            </a:r>
          </a:p>
          <a:p>
            <a:pPr lvl="1"/>
            <a:r>
              <a:rPr lang="en-US" dirty="0" smtClean="0"/>
              <a:t>How many times</a:t>
            </a:r>
          </a:p>
          <a:p>
            <a:pPr lvl="1"/>
            <a:r>
              <a:rPr lang="en-US" dirty="0" smtClean="0"/>
              <a:t>Estimate how much time in subroutines of each function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43050" y="5999202"/>
            <a:ext cx="53470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http://docs.freebsd.org/44doc/psd/18.gprof/paper.pdf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2351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</a:t>
            </a:r>
            <a:r>
              <a:rPr lang="en-US" dirty="0" err="1" smtClean="0"/>
              <a:t>gprof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1) Compile with 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–</a:t>
            </a:r>
            <a:r>
              <a:rPr lang="en-US" sz="2800" dirty="0" err="1" smtClean="0">
                <a:latin typeface="Consolas" pitchFamily="49" charset="0"/>
                <a:cs typeface="Consolas" pitchFamily="49" charset="0"/>
              </a:rPr>
              <a:t>pg</a:t>
            </a:r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/>
              <a:t>flag</a:t>
            </a:r>
          </a:p>
          <a:p>
            <a:pPr lvl="1"/>
            <a:r>
              <a:rPr lang="en-US" dirty="0" smtClean="0"/>
              <a:t>Need for creating all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.o</a:t>
            </a:r>
            <a:r>
              <a:rPr lang="en-US" sz="2400" dirty="0" smtClean="0"/>
              <a:t> </a:t>
            </a:r>
            <a:r>
              <a:rPr lang="en-US" dirty="0" smtClean="0"/>
              <a:t>files</a:t>
            </a:r>
          </a:p>
          <a:p>
            <a:pPr lvl="1"/>
            <a:r>
              <a:rPr lang="en-US" dirty="0" smtClean="0"/>
              <a:t>And need when linking!</a:t>
            </a:r>
          </a:p>
          <a:p>
            <a:pPr marL="0" indent="0">
              <a:buNone/>
            </a:pPr>
            <a:r>
              <a:rPr lang="en-US" dirty="0" smtClean="0"/>
              <a:t>2) Run program normally</a:t>
            </a:r>
          </a:p>
          <a:p>
            <a:pPr lvl="1"/>
            <a:r>
              <a:rPr lang="en-US" dirty="0" smtClean="0"/>
              <a:t>Produces file “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gmon.out</a:t>
            </a:r>
            <a:r>
              <a:rPr lang="en-US" dirty="0" smtClean="0"/>
              <a:t>” (overwritten if there)</a:t>
            </a:r>
          </a:p>
          <a:p>
            <a:pPr lvl="1"/>
            <a:r>
              <a:rPr lang="en-US" dirty="0" smtClean="0"/>
              <a:t>Note, program must exit normally! (e.g. via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exit()</a:t>
            </a:r>
            <a:r>
              <a:rPr lang="en-US" sz="2600" dirty="0" smtClean="0"/>
              <a:t> </a:t>
            </a:r>
            <a:r>
              <a:rPr lang="en-US" dirty="0" smtClean="0"/>
              <a:t>or return from 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main()</a:t>
            </a:r>
            <a:r>
              <a:rPr lang="en-US" sz="2600" dirty="0" smtClean="0"/>
              <a:t>)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3) Run </a:t>
            </a:r>
            <a:r>
              <a:rPr lang="en-US" dirty="0" err="1" smtClean="0"/>
              <a:t>gprof</a:t>
            </a:r>
            <a:r>
              <a:rPr lang="en-US" dirty="0" smtClean="0"/>
              <a:t> on program </a:t>
            </a:r>
          </a:p>
          <a:p>
            <a:pPr lvl="1"/>
            <a:r>
              <a:rPr lang="en-US" dirty="0" smtClean="0"/>
              <a:t>Uses data from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gmon.out</a:t>
            </a: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sz="3000" dirty="0" smtClean="0">
                <a:cs typeface="Consolas" pitchFamily="49" charset="0"/>
              </a:rPr>
              <a:t>Often, redirect to file via ‘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&gt;</a:t>
            </a:r>
            <a:r>
              <a:rPr lang="en-US" sz="3000" dirty="0" smtClean="0">
                <a:cs typeface="Consolas" pitchFamily="49" charset="0"/>
              </a:rPr>
              <a:t>’</a:t>
            </a:r>
            <a:endParaRPr lang="en-US" sz="3500" dirty="0" smtClean="0"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/>
              <a:t>4) Analyze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663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Bounce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5697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Compile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Run</a:t>
            </a:r>
          </a:p>
          <a:p>
            <a:endParaRPr lang="en-US" dirty="0" smtClean="0"/>
          </a:p>
          <a:p>
            <a:r>
              <a:rPr lang="en-US" dirty="0" smtClean="0"/>
              <a:t>Profile</a:t>
            </a:r>
          </a:p>
          <a:p>
            <a:endParaRPr lang="en-US" dirty="0"/>
          </a:p>
          <a:p>
            <a:r>
              <a:rPr lang="en-US" dirty="0" smtClean="0"/>
              <a:t>Analyze		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62200" y="1676400"/>
            <a:ext cx="6400800" cy="107721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g++  -c </a:t>
            </a:r>
            <a:r>
              <a:rPr lang="en-US" sz="160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–</a:t>
            </a:r>
            <a:r>
              <a:rPr lang="en-US" sz="1600" dirty="0" err="1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pg</a:t>
            </a:r>
            <a:r>
              <a:rPr lang="en-US" sz="160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-I../../dragonfly Ball.cpp -o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Ball.o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g++  -c </a:t>
            </a:r>
            <a:r>
              <a:rPr lang="en-US" sz="160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–</a:t>
            </a:r>
            <a:r>
              <a:rPr lang="en-US" sz="1600" dirty="0" err="1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pg</a:t>
            </a:r>
            <a:r>
              <a:rPr lang="en-US" sz="160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-I../../dragonfly Bouncer.cpp -o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Bouncer.o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g++  bounce.cpp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Ball.o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Bouncer.o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libdragonfly.a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–</a:t>
            </a:r>
            <a:r>
              <a:rPr lang="en-US" sz="1600" dirty="0" err="1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pg</a:t>
            </a:r>
            <a:r>
              <a:rPr lang="en-US" sz="160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-o 	bounce -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lncurses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-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lrt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62200" y="3433894"/>
            <a:ext cx="6400800" cy="33855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./bounce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2200" y="4495800"/>
            <a:ext cx="6400800" cy="33855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gprof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bounce &gt; out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32264" y="5527222"/>
            <a:ext cx="6430736" cy="33855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i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i="1" dirty="0" err="1" smtClean="0">
                <a:latin typeface="Consolas" pitchFamily="49" charset="0"/>
                <a:cs typeface="Consolas" pitchFamily="49" charset="0"/>
              </a:rPr>
              <a:t>emacs</a:t>
            </a:r>
            <a:r>
              <a:rPr lang="en-US" sz="1600" i="1" dirty="0" smtClean="0">
                <a:latin typeface="Consolas" pitchFamily="49" charset="0"/>
                <a:cs typeface="Consolas" pitchFamily="49" charset="0"/>
              </a:rPr>
              <a:t> or vi or </a:t>
            </a:r>
            <a:r>
              <a:rPr lang="en-US" sz="1600" i="1" dirty="0" err="1" smtClean="0">
                <a:latin typeface="Consolas" pitchFamily="49" charset="0"/>
                <a:cs typeface="Consolas" pitchFamily="49" charset="0"/>
              </a:rPr>
              <a:t>pico</a:t>
            </a:r>
            <a:r>
              <a:rPr lang="en-US" sz="1600" i="1" dirty="0" smtClean="0">
                <a:latin typeface="Consolas" pitchFamily="49" charset="0"/>
                <a:cs typeface="Consolas" pitchFamily="49" charset="0"/>
              </a:rPr>
              <a:t> or less)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out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1560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264" y="27214"/>
            <a:ext cx="8229600" cy="1143000"/>
          </a:xfrm>
        </p:spPr>
        <p:txBody>
          <a:bodyPr/>
          <a:lstStyle/>
          <a:p>
            <a:r>
              <a:rPr lang="en-US" dirty="0" err="1" smtClean="0"/>
              <a:t>Gprof</a:t>
            </a:r>
            <a:r>
              <a:rPr lang="en-US" dirty="0" smtClean="0"/>
              <a:t> – Flat Profile (e.g. </a:t>
            </a:r>
            <a:r>
              <a:rPr lang="en-US" dirty="0" err="1" smtClean="0"/>
              <a:t>QuickSort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63121"/>
            <a:ext cx="4419600" cy="304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u="sng" dirty="0" smtClean="0"/>
              <a:t>Explanations</a:t>
            </a:r>
          </a:p>
          <a:p>
            <a:r>
              <a:rPr lang="en-US" sz="1600" dirty="0" smtClean="0"/>
              <a:t>Each line describes one function</a:t>
            </a:r>
          </a:p>
          <a:p>
            <a:r>
              <a:rPr lang="en-US" sz="1600" dirty="0" smtClean="0">
                <a:solidFill>
                  <a:srgbClr val="008000"/>
                </a:solidFill>
              </a:rPr>
              <a:t>name</a:t>
            </a:r>
            <a:r>
              <a:rPr lang="en-US" sz="1600" dirty="0" smtClean="0"/>
              <a:t>: name of function</a:t>
            </a:r>
          </a:p>
          <a:p>
            <a:r>
              <a:rPr lang="en-US" sz="1600" dirty="0" smtClean="0">
                <a:solidFill>
                  <a:srgbClr val="008000"/>
                </a:solidFill>
              </a:rPr>
              <a:t>%time</a:t>
            </a:r>
            <a:r>
              <a:rPr lang="en-US" sz="1600" dirty="0" smtClean="0"/>
              <a:t>: percentage of time spent </a:t>
            </a:r>
            <a:r>
              <a:rPr lang="en-US" sz="1600" dirty="0" err="1" smtClean="0"/>
              <a:t>exececuting</a:t>
            </a:r>
            <a:endParaRPr lang="en-US" sz="1600" dirty="0" smtClean="0"/>
          </a:p>
          <a:p>
            <a:r>
              <a:rPr lang="en-US" sz="1600" dirty="0" smtClean="0">
                <a:solidFill>
                  <a:srgbClr val="008000"/>
                </a:solidFill>
              </a:rPr>
              <a:t>cumulative seconds</a:t>
            </a:r>
            <a:r>
              <a:rPr lang="en-US" sz="1600" dirty="0" smtClean="0"/>
              <a:t>: total time spent</a:t>
            </a:r>
          </a:p>
          <a:p>
            <a:r>
              <a:rPr lang="en-US" sz="1600" dirty="0" smtClean="0">
                <a:solidFill>
                  <a:srgbClr val="008000"/>
                </a:solidFill>
              </a:rPr>
              <a:t>self seconds</a:t>
            </a:r>
            <a:r>
              <a:rPr lang="en-US" sz="1600" dirty="0" smtClean="0"/>
              <a:t>: time spent executing</a:t>
            </a:r>
          </a:p>
          <a:p>
            <a:r>
              <a:rPr lang="en-US" sz="1600" dirty="0" smtClean="0">
                <a:solidFill>
                  <a:srgbClr val="008000"/>
                </a:solidFill>
              </a:rPr>
              <a:t>calls</a:t>
            </a:r>
            <a:r>
              <a:rPr lang="en-US" sz="1600" dirty="0" smtClean="0"/>
              <a:t>: number of times function called (excluding recursive)</a:t>
            </a:r>
          </a:p>
          <a:p>
            <a:r>
              <a:rPr lang="en-US" sz="1600" dirty="0" smtClean="0">
                <a:solidFill>
                  <a:srgbClr val="008000"/>
                </a:solidFill>
              </a:rPr>
              <a:t>self s/call</a:t>
            </a:r>
            <a:r>
              <a:rPr lang="en-US" sz="1600" dirty="0" smtClean="0"/>
              <a:t>: </a:t>
            </a:r>
            <a:r>
              <a:rPr lang="en-US" sz="1600" dirty="0" err="1" smtClean="0"/>
              <a:t>avg</a:t>
            </a:r>
            <a:r>
              <a:rPr lang="en-US" sz="1600" dirty="0" smtClean="0"/>
              <a:t> time per exec (excluding </a:t>
            </a:r>
            <a:r>
              <a:rPr lang="en-US" sz="1600" dirty="0" err="1" smtClean="0"/>
              <a:t>descendents</a:t>
            </a:r>
            <a:r>
              <a:rPr lang="en-US" sz="1600" dirty="0" smtClean="0"/>
              <a:t>)</a:t>
            </a:r>
          </a:p>
          <a:p>
            <a:r>
              <a:rPr lang="en-US" sz="1600" dirty="0" smtClean="0">
                <a:solidFill>
                  <a:srgbClr val="008000"/>
                </a:solidFill>
              </a:rPr>
              <a:t>total s/call</a:t>
            </a:r>
            <a:r>
              <a:rPr lang="en-US" sz="1600" dirty="0" smtClean="0"/>
              <a:t>: </a:t>
            </a:r>
            <a:r>
              <a:rPr lang="en-US" sz="1600" dirty="0" err="1" smtClean="0"/>
              <a:t>avg</a:t>
            </a:r>
            <a:r>
              <a:rPr lang="en-US" sz="1600" dirty="0" smtClean="0"/>
              <a:t> time per exec (including </a:t>
            </a:r>
            <a:r>
              <a:rPr lang="en-US" sz="1600" dirty="0" err="1" smtClean="0"/>
              <a:t>descendents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05845"/>
            <a:ext cx="8304439" cy="1727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800599" y="2971800"/>
            <a:ext cx="411343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dirty="0" smtClean="0"/>
              <a:t>Observations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swap() </a:t>
            </a:r>
            <a:r>
              <a:rPr lang="en-US" dirty="0" smtClean="0"/>
              <a:t>called many times, but each fast 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US" sz="1600" dirty="0" smtClean="0"/>
              <a:t>consumes only 9% of overall time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partition() </a:t>
            </a:r>
            <a:r>
              <a:rPr lang="en-US" dirty="0" smtClean="0"/>
              <a:t>called many times, fast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US" sz="1600" dirty="0" smtClean="0"/>
              <a:t>consumes 85% of overall time</a:t>
            </a:r>
          </a:p>
          <a:p>
            <a:endParaRPr lang="en-US" dirty="0" smtClean="0"/>
          </a:p>
          <a:p>
            <a:r>
              <a:rPr lang="en-US" u="sng" dirty="0" smtClean="0"/>
              <a:t>Conclusions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Improve performance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make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partition() </a:t>
            </a:r>
            <a:r>
              <a:rPr lang="en-US" dirty="0" smtClean="0"/>
              <a:t>faster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Don’t try to make </a:t>
            </a:r>
            <a:r>
              <a:rPr lang="en-US" dirty="0" err="1" smtClean="0"/>
              <a:t>fillArray</a:t>
            </a:r>
            <a:r>
              <a:rPr lang="en-US" dirty="0" smtClean="0"/>
              <a:t>() or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quicksort() </a:t>
            </a:r>
            <a:r>
              <a:rPr lang="en-US" dirty="0" smtClean="0"/>
              <a:t>faster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5824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14" y="35379"/>
            <a:ext cx="8229600" cy="1143000"/>
          </a:xfrm>
        </p:spPr>
        <p:txBody>
          <a:bodyPr/>
          <a:lstStyle/>
          <a:p>
            <a:r>
              <a:rPr lang="en-US" dirty="0" err="1" smtClean="0"/>
              <a:t>Gprof</a:t>
            </a:r>
            <a:r>
              <a:rPr lang="en-US" dirty="0" smtClean="0"/>
              <a:t> – Call Graph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035" y="4648200"/>
            <a:ext cx="8229600" cy="17827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Each section describes one function</a:t>
            </a:r>
          </a:p>
          <a:p>
            <a:pPr lvl="1"/>
            <a:r>
              <a:rPr lang="en-US" dirty="0" smtClean="0"/>
              <a:t>Which functions called it, and how much time was consumed</a:t>
            </a:r>
          </a:p>
          <a:p>
            <a:pPr lvl="1"/>
            <a:r>
              <a:rPr lang="en-US" dirty="0" smtClean="0"/>
              <a:t>Which functions it calls, how many times, and for how long</a:t>
            </a:r>
          </a:p>
          <a:p>
            <a:r>
              <a:rPr lang="en-US" dirty="0" smtClean="0"/>
              <a:t>Usually overkill </a:t>
            </a:r>
            <a:r>
              <a:rPr lang="en-US" dirty="0" smtClean="0">
                <a:sym typeface="Wingdings" pitchFamily="2" charset="2"/>
              </a:rPr>
              <a:t> we won’t look at it in too much detail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48" y="1143000"/>
            <a:ext cx="8943975" cy="326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87030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0" y="10886"/>
            <a:ext cx="4572000" cy="827314"/>
          </a:xfrm>
        </p:spPr>
        <p:txBody>
          <a:bodyPr>
            <a:normAutofit/>
          </a:bodyPr>
          <a:lstStyle/>
          <a:p>
            <a:r>
              <a:rPr lang="en-US" dirty="0" smtClean="0"/>
              <a:t>Example - Bounce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%    cumulative   self             </a:t>
            </a:r>
          </a:p>
          <a:p>
            <a:pPr marL="0" indent="0">
              <a:buNone/>
            </a:pPr>
            <a:r>
              <a:rPr lang="en-US" u="sng" dirty="0" smtClean="0">
                <a:latin typeface="Consolas" pitchFamily="49" charset="0"/>
                <a:cs typeface="Consolas" pitchFamily="49" charset="0"/>
              </a:rPr>
              <a:t>  time   seconds   </a:t>
            </a:r>
            <a:r>
              <a:rPr lang="en-US" u="sng" dirty="0" err="1" smtClean="0">
                <a:latin typeface="Consolas" pitchFamily="49" charset="0"/>
                <a:cs typeface="Consolas" pitchFamily="49" charset="0"/>
              </a:rPr>
              <a:t>seconds</a:t>
            </a:r>
            <a:r>
              <a:rPr lang="en-US" u="sng" dirty="0" smtClean="0">
                <a:latin typeface="Consolas" pitchFamily="49" charset="0"/>
                <a:cs typeface="Consolas" pitchFamily="49" charset="0"/>
              </a:rPr>
              <a:t>  calls    name    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29.89      0.52     0.52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15986054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boxIntersectsBox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(Box,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Box)                                                                               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16.09      0.80     0.28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303902763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Position::~Position()    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12.07      1.01     0.21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206448124  Box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getCorner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        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6.90      1.13     0.12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15986054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getWorldBox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GameObject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*)  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6.32      1.24     0.11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73253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WorldManager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isCollision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GameObject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*,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Pos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                                                        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5.17      1.33     0.09 127780828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Position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        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4.02      1.40     0.07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31676507  Box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getVertical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       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2.87      1.45     0.05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16176361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ObjectListIterator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::next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                                                                              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2.87      1.50     0.05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79953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ObjectList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ObjectList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 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1.72      1.53     0.03 127781828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Position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        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1.72      1.56     0.03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48402042  Box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::~Box()               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1.72      1.59     0.03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16059309  Box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setCorner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(Position)  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1.72      1.62     0.03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16059307  Object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getBox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        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1.15      1.64     0.02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32122197  Object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getPosition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    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1.15      1.66     0.02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31674366  Box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getHorizontal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     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1.15      1.68     0.02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16064131  Position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setX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       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1.15      1.70     0.02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16060277  Position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setY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       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0.57      1.71     0.01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16266646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ObjectListIterator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isDone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                                                                            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0.57      1.72     0.01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16176361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ObjectListIterator:currentObject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                                                                     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0.57      1.73     0.01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186921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WorldManager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getInstance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                                                                              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0.57      1.74     0.01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73253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SceneGraph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solidGameObjects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                                                                          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0.00      1.74     0.00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361538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WorldManager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getView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   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0.00      1.74     0.00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312676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getVelocityStep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(float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&amp;,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&amp;)                                                                          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0.00      1.74     0.00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280748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Position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::Position(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                                                                             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0.00      1.74     0.00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179804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worldToView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(Position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     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0.00      1.74     0.00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179804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GraphicsManager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drawCh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6309462"/>
            <a:ext cx="6915419" cy="369332"/>
          </a:xfrm>
          <a:prstGeom prst="rect">
            <a:avLst/>
          </a:prstGeom>
          <a:ln w="12700">
            <a:solidFill>
              <a:schemeClr val="tx1"/>
            </a:solidFill>
            <a:prstDash val="sysDash"/>
          </a:ln>
        </p:spPr>
        <p:txBody>
          <a:bodyPr wrap="none">
            <a:spAutoFit/>
          </a:bodyPr>
          <a:lstStyle/>
          <a:p>
            <a:r>
              <a:rPr lang="en-US" dirty="0" smtClean="0"/>
              <a:t>Each is a </a:t>
            </a:r>
            <a:r>
              <a:rPr lang="en-US" i="1" dirty="0" smtClean="0"/>
              <a:t>sample</a:t>
            </a:r>
            <a:r>
              <a:rPr lang="en-US" dirty="0" smtClean="0"/>
              <a:t> taken every 0.01 seconds </a:t>
            </a:r>
            <a:r>
              <a:rPr lang="en-US" dirty="0" smtClean="0">
                <a:sym typeface="Wingdings" pitchFamily="2" charset="2"/>
              </a:rPr>
              <a:t> 1319 samples (more later)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7239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Saucer Shoot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%   cumulative   self                         </a:t>
            </a:r>
          </a:p>
          <a:p>
            <a:pPr marL="0" indent="0">
              <a:buNone/>
            </a:pPr>
            <a:r>
              <a:rPr lang="en-US" sz="1600" u="sng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u="sng" dirty="0" smtClean="0">
                <a:latin typeface="Consolas" pitchFamily="49" charset="0"/>
                <a:cs typeface="Consolas" pitchFamily="49" charset="0"/>
              </a:rPr>
              <a:t> time   seconds  </a:t>
            </a:r>
            <a:r>
              <a:rPr lang="en-US" sz="1600" u="sng" dirty="0" err="1" smtClean="0">
                <a:latin typeface="Consolas" pitchFamily="49" charset="0"/>
                <a:cs typeface="Consolas" pitchFamily="49" charset="0"/>
              </a:rPr>
              <a:t>seconds</a:t>
            </a:r>
            <a:r>
              <a:rPr lang="en-US" sz="1600" u="sng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u="sng" dirty="0" smtClean="0">
                <a:latin typeface="Consolas" pitchFamily="49" charset="0"/>
                <a:cs typeface="Consolas" pitchFamily="49" charset="0"/>
              </a:rPr>
              <a:t>  calls  name                        </a:t>
            </a:r>
            <a:r>
              <a:rPr lang="en-US" sz="1600" u="sng" dirty="0" smtClean="0">
                <a:latin typeface="Consolas" pitchFamily="49" charset="0"/>
                <a:cs typeface="Consolas" pitchFamily="49" charset="0"/>
              </a:rPr>
              <a:t>_      </a:t>
            </a:r>
          </a:p>
          <a:p>
            <a:pPr marL="0" indent="0"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20.00      0.06     0.06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29179995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Position::~Position()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20.00      0.12     0.06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1265573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boxIntersectsBox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(Box, Box)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16.67      0.17     0.05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29255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ObjectList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ObjectList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10.00      0.20     0.03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1275432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getWorldBox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GameObject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*)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 6.67      0.22     0.02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16743168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Box::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getCorner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 3.33      0.23     0.01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12840584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Position::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getX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 3.33      0.24     0.01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2247840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Box::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getVertical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 3.33      0.25     0.01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1297989 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Object::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getBox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 3.33      0.26     0.01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755020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worldToView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(Position)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 3.33      0.27     0.01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58662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ObjectListIterator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::~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ObjectListIterator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 3.33      0.28     0.01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27206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WorldManager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moveGameObject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 3.33      0.29     0.01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22555 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WorldManager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isCollision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 3.33      0.30     0.01     2025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WorldManager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::draw()</a:t>
            </a:r>
          </a:p>
          <a:p>
            <a:pPr marL="0" indent="0">
              <a:buNone/>
            </a:pPr>
            <a:r>
              <a:rPr lang="en-US" sz="1600" dirty="0">
                <a:latin typeface="Consolas" pitchFamily="49" charset="0"/>
                <a:cs typeface="Consolas" pitchFamily="49" charset="0"/>
              </a:rPr>
              <a:t>  0.00      0.30     0.00 12376988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Position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::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getY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()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4481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14" y="0"/>
            <a:ext cx="8229600" cy="921836"/>
          </a:xfrm>
        </p:spPr>
        <p:txBody>
          <a:bodyPr/>
          <a:lstStyle/>
          <a:p>
            <a:r>
              <a:rPr lang="en-US" dirty="0" smtClean="0"/>
              <a:t>Example – Bounce (call graph)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[1]    100.0    0.00    2.12                 main [1]</a:t>
            </a:r>
          </a:p>
          <a:p>
            <a:pPr marL="0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            0.00    2.12       1/1          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GameManager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::run() [3]</a:t>
            </a:r>
          </a:p>
          <a:p>
            <a:pPr marL="0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            0.00    0.00       1/1          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GameManager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startUp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() [40]</a:t>
            </a:r>
          </a:p>
          <a:p>
            <a:pPr marL="0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            0.00    0.00       1/1           Bouncer::Bouncer() [41]</a:t>
            </a:r>
          </a:p>
          <a:p>
            <a:pPr marL="0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            0.00    0.00       1/1          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GameManager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shutDown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() [46]</a:t>
            </a:r>
          </a:p>
          <a:p>
            <a:pPr marL="0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            0.00    0.00       1/2          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GameManager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getInstance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() [107]</a:t>
            </a:r>
          </a:p>
          <a:p>
            <a:pPr marL="0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-----------------------------------------------</a:t>
            </a:r>
          </a:p>
          <a:p>
            <a:pPr marL="0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            0.00    2.12       1/1          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GameManager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::run() [3]</a:t>
            </a:r>
          </a:p>
          <a:p>
            <a:pPr marL="0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[2]    100.0    0.00    2.12       1         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GameManager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::run(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) [2]</a:t>
            </a:r>
          </a:p>
          <a:p>
            <a:pPr marL="0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            0.00    2.08     975/975        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WorldManager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::update() [4]</a:t>
            </a:r>
          </a:p>
          <a:p>
            <a:pPr marL="0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            0.01    0.03     976/976        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WorldManager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::draw() [18]</a:t>
            </a:r>
          </a:p>
          <a:p>
            <a:pPr marL="0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            0.00    0.00       1/162708     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WorldManager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getInstance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() [42]</a:t>
            </a:r>
          </a:p>
          <a:p>
            <a:pPr marL="0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            0.00    0.00    1950/2925        Clock::delta() [74]</a:t>
            </a:r>
          </a:p>
          <a:p>
            <a:pPr marL="0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            0.00    0.00     976/976        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GraphicsManager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swapBuffers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() [88]</a:t>
            </a:r>
          </a:p>
          <a:p>
            <a:pPr marL="0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            0.00    0.00     975/975        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InputManager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getInput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() [91]</a:t>
            </a:r>
          </a:p>
          <a:p>
            <a:pPr marL="0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            0.00    0.00     138/1132       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LogManager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writeLog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(char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const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*, ...) [80]</a:t>
            </a:r>
          </a:p>
          <a:p>
            <a:pPr marL="0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            0.00    0.00       1/159811     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GraphicsManager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getInstance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() [56]</a:t>
            </a:r>
          </a:p>
          <a:p>
            <a:pPr marL="0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            0.00    0.00       1/3          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InputManager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getInstance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() [106]</a:t>
            </a:r>
          </a:p>
          <a:p>
            <a:pPr marL="0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            0.00    0.00       1/1610        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LogManager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en-US" sz="1200" dirty="0" err="1" smtClean="0">
                <a:latin typeface="Consolas" pitchFamily="49" charset="0"/>
                <a:cs typeface="Consolas" pitchFamily="49" charset="0"/>
              </a:rPr>
              <a:t>getInstance</a:t>
            </a: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() [76]</a:t>
            </a:r>
          </a:p>
          <a:p>
            <a:pPr marL="0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                0.00    0.00       1/2           Clock::Clock() [110]</a:t>
            </a:r>
          </a:p>
          <a:p>
            <a:pPr marL="0" indent="0">
              <a:buNone/>
            </a:pPr>
            <a:endParaRPr lang="en-US" sz="12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914400" y="1556657"/>
            <a:ext cx="838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333500" y="1389117"/>
            <a:ext cx="190500" cy="16754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90600" y="775553"/>
            <a:ext cx="18863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Total time in function or children (percent)</a:t>
            </a:r>
            <a:endParaRPr lang="en-US" sz="1600" dirty="0"/>
          </a:p>
        </p:txBody>
      </p:sp>
      <p:sp>
        <p:nvSpPr>
          <p:cNvPr id="15" name="Oval 14"/>
          <p:cNvSpPr/>
          <p:nvPr/>
        </p:nvSpPr>
        <p:spPr>
          <a:xfrm>
            <a:off x="1629329" y="2209800"/>
            <a:ext cx="838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>
            <a:endCxn id="15" idx="2"/>
          </p:cNvCxnSpPr>
          <p:nvPr/>
        </p:nvCxnSpPr>
        <p:spPr>
          <a:xfrm>
            <a:off x="1428750" y="2400300"/>
            <a:ext cx="200579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20725" y="2107912"/>
            <a:ext cx="12083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Time in function</a:t>
            </a:r>
            <a:endParaRPr lang="en-US" sz="1600" dirty="0"/>
          </a:p>
        </p:txBody>
      </p:sp>
      <p:sp>
        <p:nvSpPr>
          <p:cNvPr id="20" name="Oval 19"/>
          <p:cNvSpPr/>
          <p:nvPr/>
        </p:nvSpPr>
        <p:spPr>
          <a:xfrm>
            <a:off x="2362200" y="1556657"/>
            <a:ext cx="8382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3200400" y="1556657"/>
            <a:ext cx="457200" cy="12518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369129" y="921836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Total time in function or children (percent)</a:t>
            </a:r>
            <a:endParaRPr lang="en-US" sz="1600" dirty="0"/>
          </a:p>
        </p:txBody>
      </p:sp>
      <p:sp>
        <p:nvSpPr>
          <p:cNvPr id="25" name="Oval 24"/>
          <p:cNvSpPr/>
          <p:nvPr/>
        </p:nvSpPr>
        <p:spPr>
          <a:xfrm>
            <a:off x="4435928" y="2285999"/>
            <a:ext cx="2345871" cy="22860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6781799" y="2283277"/>
            <a:ext cx="457200" cy="12518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051220" y="2011852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Function name</a:t>
            </a:r>
            <a:endParaRPr lang="en-US" sz="1600" dirty="0"/>
          </a:p>
        </p:txBody>
      </p:sp>
      <p:sp>
        <p:nvSpPr>
          <p:cNvPr id="29" name="Oval 28"/>
          <p:cNvSpPr/>
          <p:nvPr/>
        </p:nvSpPr>
        <p:spPr>
          <a:xfrm>
            <a:off x="3268436" y="2526680"/>
            <a:ext cx="685801" cy="22860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1143000" y="2726872"/>
            <a:ext cx="2188029" cy="192132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21595" y="4659086"/>
            <a:ext cx="13856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Number of times called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95790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‘-A’ to annotate code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‘-l’ to profile by lines, not functions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971800" y="2286000"/>
            <a:ext cx="5638800" cy="286232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366 -&gt;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Sprite::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getHeight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   return height;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}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        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6 -&gt; void Sprite::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setHeight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new_height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   height 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new_height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}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        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5300 -&gt;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Sprite::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getFrameCount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   return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frame_count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 }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209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543" y="54429"/>
            <a:ext cx="8229600" cy="1143000"/>
          </a:xfrm>
        </p:spPr>
        <p:txBody>
          <a:bodyPr/>
          <a:lstStyle/>
          <a:p>
            <a:r>
              <a:rPr lang="en-US" dirty="0" smtClean="0"/>
              <a:t>Using Profiling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Determine where to optimize</a:t>
            </a:r>
          </a:p>
          <a:p>
            <a:pPr lvl="1"/>
            <a:r>
              <a:rPr lang="en-US" dirty="0" smtClean="0"/>
              <a:t>Pick the </a:t>
            </a:r>
            <a:r>
              <a:rPr lang="en-US" dirty="0" smtClean="0">
                <a:solidFill>
                  <a:srgbClr val="008000"/>
                </a:solidFill>
              </a:rPr>
              <a:t>bottleneck </a:t>
            </a:r>
            <a:r>
              <a:rPr lang="en-US" dirty="0" smtClean="0"/>
              <a:t>and make more efficient</a:t>
            </a:r>
          </a:p>
          <a:p>
            <a:pPr lvl="1"/>
            <a:r>
              <a:rPr lang="en-US" dirty="0" smtClean="0"/>
              <a:t>This provides most “bang for the buck” (buck = time, often!)</a:t>
            </a:r>
          </a:p>
          <a:p>
            <a:r>
              <a:rPr lang="en-US" dirty="0" smtClean="0"/>
              <a:t>E.g. </a:t>
            </a:r>
          </a:p>
          <a:p>
            <a:pPr lvl="1"/>
            <a:r>
              <a:rPr lang="en-US" dirty="0" smtClean="0"/>
              <a:t>Program takes </a:t>
            </a:r>
            <a:r>
              <a:rPr lang="en-US" dirty="0" smtClean="0">
                <a:solidFill>
                  <a:srgbClr val="0000FF"/>
                </a:solidFill>
              </a:rPr>
              <a:t>10 seconds </a:t>
            </a:r>
            <a:r>
              <a:rPr lang="en-US" dirty="0" smtClean="0"/>
              <a:t>to execute</a:t>
            </a:r>
          </a:p>
          <a:p>
            <a:pPr lvl="1"/>
            <a:r>
              <a:rPr lang="en-US" dirty="0" smtClean="0"/>
              <a:t>Function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A() </a:t>
            </a:r>
            <a:r>
              <a:rPr lang="en-US" dirty="0" smtClean="0"/>
              <a:t>takes 10% of the time</a:t>
            </a:r>
          </a:p>
          <a:p>
            <a:pPr lvl="1"/>
            <a:r>
              <a:rPr lang="en-US" dirty="0" smtClean="0"/>
              <a:t>Make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A()</a:t>
            </a:r>
            <a:r>
              <a:rPr lang="en-US" dirty="0" smtClean="0"/>
              <a:t> 90% more efficient!</a:t>
            </a:r>
          </a:p>
          <a:p>
            <a:pPr lvl="1"/>
            <a:r>
              <a:rPr lang="en-US" dirty="0" smtClean="0"/>
              <a:t>How long does program take?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0000FF"/>
                </a:solidFill>
                <a:sym typeface="Wingdings" pitchFamily="2" charset="2"/>
              </a:rPr>
              <a:t>9.1 seconds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Function </a:t>
            </a:r>
            <a:r>
              <a:rPr lang="en-US" sz="24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B()</a:t>
            </a:r>
            <a:r>
              <a:rPr lang="en-US" dirty="0" smtClean="0">
                <a:sym typeface="Wingdings" pitchFamily="2" charset="2"/>
              </a:rPr>
              <a:t> takes 90% of the time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Instead of working on </a:t>
            </a:r>
            <a:r>
              <a:rPr lang="en-US" sz="24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A()</a:t>
            </a:r>
            <a:r>
              <a:rPr lang="en-US" dirty="0" smtClean="0">
                <a:sym typeface="Wingdings" pitchFamily="2" charset="2"/>
              </a:rPr>
              <a:t>, make </a:t>
            </a:r>
            <a:r>
              <a:rPr lang="en-US" sz="2400" dirty="0" smtClean="0">
                <a:latin typeface="Consolas" pitchFamily="49" charset="0"/>
                <a:cs typeface="Consolas" pitchFamily="49" charset="0"/>
                <a:sym typeface="Wingdings" pitchFamily="2" charset="2"/>
              </a:rPr>
              <a:t>B()</a:t>
            </a:r>
            <a:r>
              <a:rPr lang="en-US" dirty="0" smtClean="0">
                <a:sym typeface="Wingdings" pitchFamily="2" charset="2"/>
              </a:rPr>
              <a:t> 50% more </a:t>
            </a:r>
            <a:r>
              <a:rPr lang="en-US" dirty="0" smtClean="0">
                <a:sym typeface="Wingdings" pitchFamily="2" charset="2"/>
              </a:rPr>
              <a:t>efficient!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/>
              <a:t>How long does program take?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0000FF"/>
                </a:solidFill>
                <a:sym typeface="Wingdings" pitchFamily="2" charset="2"/>
              </a:rPr>
              <a:t>5.5 seconds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Bottleneck will then move </a:t>
            </a:r>
            <a:r>
              <a:rPr lang="en-US" dirty="0" smtClean="0">
                <a:sym typeface="Wingdings" pitchFamily="2" charset="2"/>
              </a:rPr>
              <a:t> this is ok and expected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Repeat, as needed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2575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 for Tuning 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most </a:t>
            </a:r>
            <a:r>
              <a:rPr lang="en-US" dirty="0"/>
              <a:t>l</a:t>
            </a:r>
            <a:r>
              <a:rPr lang="en-US" dirty="0" smtClean="0"/>
              <a:t>arge games, typically small amount of code uses most CPU time (or memory)</a:t>
            </a:r>
          </a:p>
          <a:p>
            <a:pPr lvl="1"/>
            <a:r>
              <a:rPr lang="en-US" dirty="0" smtClean="0"/>
              <a:t>Good programmer knows how to identify such code</a:t>
            </a:r>
          </a:p>
          <a:p>
            <a:pPr lvl="1"/>
            <a:r>
              <a:rPr lang="en-US" dirty="0" smtClean="0"/>
              <a:t>Good programmer knows techniques to improve performance</a:t>
            </a:r>
          </a:p>
          <a:p>
            <a:r>
              <a:rPr lang="en-US" dirty="0" smtClean="0"/>
              <a:t>Questions you (as a good programmer) may want answered:</a:t>
            </a:r>
          </a:p>
          <a:p>
            <a:pPr lvl="1"/>
            <a:r>
              <a:rPr lang="en-US" dirty="0" smtClean="0"/>
              <a:t>How slow is my game?</a:t>
            </a:r>
          </a:p>
          <a:p>
            <a:pPr lvl="1"/>
            <a:r>
              <a:rPr lang="en-US" dirty="0" smtClean="0"/>
              <a:t>Where is my game slow?</a:t>
            </a:r>
          </a:p>
          <a:p>
            <a:pPr lvl="1"/>
            <a:r>
              <a:rPr lang="en-US" dirty="0" smtClean="0"/>
              <a:t>Why is my game slow?</a:t>
            </a:r>
          </a:p>
          <a:p>
            <a:pPr lvl="1"/>
            <a:r>
              <a:rPr lang="en-US" dirty="0" smtClean="0"/>
              <a:t>How can I make my game run faster?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1327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Using Profiling 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Warning! </a:t>
            </a:r>
            <a:r>
              <a:rPr lang="en-US" dirty="0"/>
              <a:t>J</a:t>
            </a:r>
            <a:r>
              <a:rPr lang="en-US" dirty="0" smtClean="0"/>
              <a:t>ust </a:t>
            </a:r>
            <a:r>
              <a:rPr lang="en-US" dirty="0" smtClean="0"/>
              <a:t>because bottleneck moves does </a:t>
            </a:r>
            <a:r>
              <a:rPr lang="en-US" i="1" dirty="0" smtClean="0"/>
              <a:t>not</a:t>
            </a:r>
            <a:r>
              <a:rPr lang="en-US" dirty="0" smtClean="0"/>
              <a:t> mean performance is improving!</a:t>
            </a:r>
          </a:p>
          <a:p>
            <a:r>
              <a:rPr lang="en-US" dirty="0" smtClean="0"/>
              <a:t>E.g. Say </a:t>
            </a:r>
            <a:r>
              <a:rPr lang="en-US" sz="3100" dirty="0" err="1" smtClean="0">
                <a:latin typeface="Consolas" pitchFamily="49" charset="0"/>
                <a:cs typeface="Consolas" pitchFamily="49" charset="0"/>
              </a:rPr>
              <a:t>boxIntersectsBox</a:t>
            </a:r>
            <a:r>
              <a:rPr lang="en-US" sz="3100" dirty="0" smtClean="0">
                <a:latin typeface="Consolas" pitchFamily="49" charset="0"/>
                <a:cs typeface="Consolas" pitchFamily="49" charset="0"/>
              </a:rPr>
              <a:t>()</a:t>
            </a:r>
            <a:r>
              <a:rPr lang="en-US" dirty="0" smtClean="0"/>
              <a:t> </a:t>
            </a:r>
            <a:r>
              <a:rPr lang="en-US" dirty="0" smtClean="0"/>
              <a:t>is bottleneck</a:t>
            </a:r>
          </a:p>
          <a:p>
            <a:pPr lvl="1"/>
            <a:r>
              <a:rPr lang="en-US" dirty="0" smtClean="0"/>
              <a:t>Could alleviate by checking distance between objects before doing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boxesIntersect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lvl="1"/>
            <a:r>
              <a:rPr lang="en-US" dirty="0" smtClean="0"/>
              <a:t>Then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boxIntersectsBox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()</a:t>
            </a:r>
            <a:r>
              <a:rPr lang="en-US" dirty="0" smtClean="0"/>
              <a:t> </a:t>
            </a:r>
            <a:r>
              <a:rPr lang="en-US" dirty="0" smtClean="0"/>
              <a:t>called less often would be small</a:t>
            </a:r>
          </a:p>
          <a:p>
            <a:pPr lvl="1"/>
            <a:r>
              <a:rPr lang="en-US" dirty="0" smtClean="0"/>
              <a:t>But,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distanceObjects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()</a:t>
            </a:r>
            <a:r>
              <a:rPr lang="en-US" dirty="0" smtClean="0"/>
              <a:t> now huge!</a:t>
            </a:r>
          </a:p>
          <a:p>
            <a:pPr lvl="1"/>
            <a:r>
              <a:rPr lang="en-US" dirty="0" smtClean="0"/>
              <a:t>Is this better?  Could be </a:t>
            </a:r>
            <a:r>
              <a:rPr lang="en-US" dirty="0" smtClean="0">
                <a:sym typeface="Wingdings" pitchFamily="2" charset="2"/>
              </a:rPr>
              <a:t> but only if distance test “cheaper” than intersection test</a:t>
            </a:r>
            <a:endParaRPr lang="en-US" dirty="0" smtClean="0"/>
          </a:p>
          <a:p>
            <a:r>
              <a:rPr lang="en-US" dirty="0" smtClean="0"/>
              <a:t>Can’t make code more efficient (e.g. library)? </a:t>
            </a:r>
            <a:r>
              <a:rPr lang="en-US" dirty="0" smtClean="0">
                <a:sym typeface="Wingdings" pitchFamily="2" charset="2"/>
              </a:rPr>
              <a:t> may be able to redesign game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Q: Consider Mario-type </a:t>
            </a:r>
            <a:r>
              <a:rPr lang="en-US" dirty="0" err="1" smtClean="0">
                <a:sym typeface="Wingdings" pitchFamily="2" charset="2"/>
              </a:rPr>
              <a:t>platformer</a:t>
            </a:r>
            <a:r>
              <a:rPr lang="en-US" dirty="0" smtClean="0">
                <a:sym typeface="Wingdings" pitchFamily="2" charset="2"/>
              </a:rPr>
              <a:t> that “can’t keep up”.  How to redesign to improve performance?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A: make levels smaller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A: spawn/move objects only when Hero is near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A: perhaps new type of object – “platform” for movement?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2613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Inaccuracies (1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Count of function calls is accurate</a:t>
            </a:r>
          </a:p>
          <a:p>
            <a:r>
              <a:rPr lang="en-US" dirty="0" smtClean="0"/>
              <a:t>Time/percent for function calls may not be </a:t>
            </a:r>
            <a:r>
              <a:rPr lang="en-US" dirty="0" smtClean="0">
                <a:sym typeface="Wingdings" pitchFamily="2" charset="2"/>
              </a:rPr>
              <a:t> they sampled</a:t>
            </a:r>
            <a:endParaRPr lang="en-US" dirty="0" smtClean="0"/>
          </a:p>
          <a:p>
            <a:r>
              <a:rPr lang="en-US" dirty="0" smtClean="0"/>
              <a:t>Samples only during run-time</a:t>
            </a:r>
          </a:p>
          <a:p>
            <a:pPr lvl="1"/>
            <a:r>
              <a:rPr lang="en-US" dirty="0" smtClean="0"/>
              <a:t>So, if game waiting on I/O (say, file or input) won’t show up even if it </a:t>
            </a:r>
            <a:r>
              <a:rPr lang="en-US" i="1" dirty="0" smtClean="0"/>
              <a:t>caused</a:t>
            </a:r>
            <a:r>
              <a:rPr lang="en-US" dirty="0" smtClean="0"/>
              <a:t> big I/O</a:t>
            </a:r>
          </a:p>
          <a:p>
            <a:r>
              <a:rPr lang="en-US" dirty="0" smtClean="0"/>
              <a:t>Beware that periodic samples may exactly miss some routines</a:t>
            </a:r>
          </a:p>
          <a:p>
            <a:r>
              <a:rPr lang="en-US" i="1" dirty="0" smtClean="0"/>
              <a:t>Observer effect </a:t>
            </a:r>
            <a:r>
              <a:rPr lang="en-US" dirty="0" smtClean="0"/>
              <a:t>– by observing behavior of program, we change it</a:t>
            </a:r>
          </a:p>
          <a:p>
            <a:pPr lvl="1"/>
            <a:r>
              <a:rPr lang="en-US" dirty="0" smtClean="0"/>
              <a:t>This is true for almost any measurements</a:t>
            </a:r>
          </a:p>
          <a:p>
            <a:pPr lvl="1"/>
            <a:r>
              <a:rPr lang="en-US" dirty="0" smtClean="0"/>
              <a:t>Certainly true for profiling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5367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Inaccuracies (2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Actual error larger than </a:t>
            </a:r>
            <a:r>
              <a:rPr lang="en-US" dirty="0"/>
              <a:t>one sampling </a:t>
            </a:r>
            <a:r>
              <a:rPr lang="en-US" dirty="0" smtClean="0"/>
              <a:t>period</a:t>
            </a:r>
          </a:p>
          <a:p>
            <a:r>
              <a:rPr lang="en-US" dirty="0" smtClean="0"/>
              <a:t>The more samples, the larger the cumulative error</a:t>
            </a:r>
          </a:p>
          <a:p>
            <a:r>
              <a:rPr lang="en-US" dirty="0" smtClean="0"/>
              <a:t>Guideline: value </a:t>
            </a:r>
            <a:r>
              <a:rPr lang="en-US" i="1" dirty="0" smtClean="0"/>
              <a:t>n</a:t>
            </a:r>
            <a:r>
              <a:rPr lang="en-US" dirty="0"/>
              <a:t> times </a:t>
            </a:r>
            <a:r>
              <a:rPr lang="en-US" dirty="0" smtClean="0"/>
              <a:t>sampling period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i="1" dirty="0" smtClean="0"/>
              <a:t>expected</a:t>
            </a:r>
            <a:r>
              <a:rPr lang="en-US" dirty="0"/>
              <a:t> </a:t>
            </a:r>
            <a:r>
              <a:rPr lang="en-US" dirty="0" smtClean="0"/>
              <a:t>error is square-root </a:t>
            </a:r>
            <a:r>
              <a:rPr lang="en-US" dirty="0"/>
              <a:t>of </a:t>
            </a:r>
            <a:r>
              <a:rPr lang="en-US" i="1" dirty="0"/>
              <a:t>n</a:t>
            </a:r>
            <a:r>
              <a:rPr lang="en-US" dirty="0"/>
              <a:t> sampling </a:t>
            </a:r>
            <a:r>
              <a:rPr lang="en-US" dirty="0" smtClean="0"/>
              <a:t>periods</a:t>
            </a:r>
          </a:p>
          <a:p>
            <a:pPr lvl="1"/>
            <a:r>
              <a:rPr lang="en-US" dirty="0" smtClean="0">
                <a:cs typeface="Consolas" pitchFamily="49" charset="0"/>
              </a:rPr>
              <a:t>Say, 0.5 seconds for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GameObjectListItrtr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isDone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()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 smtClean="0"/>
              <a:t>Sample period is 0.01 seconds, so 50 times as large</a:t>
            </a:r>
          </a:p>
          <a:p>
            <a:pPr lvl="1"/>
            <a:r>
              <a:rPr lang="en-US" dirty="0" smtClean="0"/>
              <a:t>So, average error is </a:t>
            </a:r>
            <a:r>
              <a:rPr lang="en-US" dirty="0" err="1" smtClean="0"/>
              <a:t>sqrt</a:t>
            </a:r>
            <a:r>
              <a:rPr lang="en-US" dirty="0" smtClean="0"/>
              <a:t>(50) = ~</a:t>
            </a:r>
            <a:r>
              <a:rPr lang="en-US" dirty="0" smtClean="0">
                <a:sym typeface="Wingdings" pitchFamily="2" charset="2"/>
              </a:rPr>
              <a:t>7 sample periods  0.07 seconds (maybe more)</a:t>
            </a:r>
            <a:endParaRPr lang="en-US" dirty="0"/>
          </a:p>
          <a:p>
            <a:r>
              <a:rPr lang="en-US" dirty="0" smtClean="0"/>
              <a:t>Note, small run-time (less than sample period) could still be useful</a:t>
            </a:r>
          </a:p>
          <a:p>
            <a:pPr lvl="1"/>
            <a:r>
              <a:rPr lang="en-US" dirty="0" smtClean="0"/>
              <a:t>E.g. Program's</a:t>
            </a:r>
            <a:r>
              <a:rPr lang="en-US" dirty="0"/>
              <a:t> </a:t>
            </a:r>
            <a:r>
              <a:rPr lang="en-US" i="1" dirty="0"/>
              <a:t>total</a:t>
            </a:r>
            <a:r>
              <a:rPr lang="en-US" dirty="0"/>
              <a:t> run-time </a:t>
            </a:r>
            <a:r>
              <a:rPr lang="en-US" dirty="0" smtClean="0"/>
              <a:t>large</a:t>
            </a:r>
            <a:r>
              <a:rPr lang="en-US" dirty="0"/>
              <a:t>, </a:t>
            </a:r>
            <a:r>
              <a:rPr lang="en-US" dirty="0" smtClean="0"/>
              <a:t>then small </a:t>
            </a:r>
            <a:r>
              <a:rPr lang="en-US" dirty="0"/>
              <a:t>run-time for one function </a:t>
            </a:r>
            <a:r>
              <a:rPr lang="en-US" dirty="0" smtClean="0"/>
              <a:t>says that </a:t>
            </a:r>
            <a:r>
              <a:rPr lang="en-US" dirty="0"/>
              <a:t>function used </a:t>
            </a:r>
            <a:r>
              <a:rPr lang="en-US" dirty="0" smtClean="0"/>
              <a:t>little of whole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not </a:t>
            </a:r>
            <a:r>
              <a:rPr lang="en-US" dirty="0"/>
              <a:t>worth </a:t>
            </a:r>
            <a:r>
              <a:rPr lang="en-US" dirty="0" smtClean="0"/>
              <a:t>optimizing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0136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Inaccuracies (3 of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get more accuracy, run program longer</a:t>
            </a:r>
          </a:p>
          <a:p>
            <a:r>
              <a:rPr lang="en-US" dirty="0" smtClean="0"/>
              <a:t>Or, combine data from several runs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Run program once (e.g. </a:t>
            </a:r>
            <a:r>
              <a:rPr lang="en-US" i="1" dirty="0" err="1" smtClean="0"/>
              <a:t>a.out</a:t>
            </a:r>
            <a:r>
              <a:rPr lang="en-US" dirty="0" smtClean="0"/>
              <a:t>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Move “</a:t>
            </a:r>
            <a:r>
              <a:rPr lang="en-US" dirty="0" err="1" smtClean="0"/>
              <a:t>gmon.out</a:t>
            </a:r>
            <a:r>
              <a:rPr lang="en-US" dirty="0" smtClean="0"/>
              <a:t>” to “</a:t>
            </a:r>
            <a:r>
              <a:rPr lang="en-US" dirty="0" err="1" smtClean="0"/>
              <a:t>gmon.sum</a:t>
            </a:r>
            <a:r>
              <a:rPr lang="en-US" dirty="0" smtClean="0"/>
              <a:t>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Run program again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Merge:</a:t>
            </a:r>
          </a:p>
          <a:p>
            <a:pPr marL="400050" lvl="1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gprof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-s</a:t>
            </a:r>
            <a:r>
              <a:rPr lang="en-US" i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a.out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gmon.out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gmon.sum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/>
              <a:t>Repeat </a:t>
            </a:r>
            <a:r>
              <a:rPr lang="en-US" dirty="0" smtClean="0"/>
              <a:t>steps 3 and 4, as needed</a:t>
            </a:r>
            <a:endParaRPr lang="en-US" dirty="0"/>
          </a:p>
          <a:p>
            <a:r>
              <a:rPr lang="en-US" dirty="0" smtClean="0"/>
              <a:t>Combine the </a:t>
            </a:r>
            <a:r>
              <a:rPr lang="en-US" dirty="0"/>
              <a:t>cumulative </a:t>
            </a:r>
            <a:r>
              <a:rPr lang="en-US" dirty="0" smtClean="0"/>
              <a:t>data then analyze:</a:t>
            </a:r>
          </a:p>
          <a:p>
            <a:pPr marL="457200" lvl="1" indent="0">
              <a:buNone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gprof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i="1" dirty="0" err="1" smtClean="0">
                <a:latin typeface="Consolas" pitchFamily="49" charset="0"/>
                <a:cs typeface="Consolas" pitchFamily="49" charset="0"/>
              </a:rPr>
              <a:t>a.out</a:t>
            </a:r>
            <a:r>
              <a:rPr lang="en-US" i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gmon.sum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&gt; </a:t>
            </a:r>
            <a:r>
              <a:rPr lang="en-US" i="1" dirty="0">
                <a:latin typeface="Consolas" pitchFamily="49" charset="0"/>
                <a:cs typeface="Consolas" pitchFamily="49" charset="0"/>
              </a:rPr>
              <a:t>output-file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05039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457200" algn="l"/>
              </a:tabLst>
            </a:pPr>
            <a:r>
              <a:rPr lang="en-US" dirty="0" smtClean="0"/>
              <a:t>Introduction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Timing 	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Benchmarks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Profiling	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Tuning				(</a:t>
            </a:r>
            <a:r>
              <a:rPr lang="en-US" dirty="0" smtClean="0">
                <a:solidFill>
                  <a:srgbClr val="FF0000"/>
                </a:solidFill>
              </a:rPr>
              <a:t>next</a:t>
            </a:r>
            <a:r>
              <a:rPr lang="en-US" dirty="0" smtClean="0"/>
              <a:t>)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6633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Tuning (1 of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Can choose better algorithms or data structures</a:t>
            </a:r>
          </a:p>
          <a:p>
            <a:pPr lvl="1"/>
            <a:r>
              <a:rPr lang="en-US" dirty="0" err="1" smtClean="0"/>
              <a:t>Mergesort</a:t>
            </a:r>
            <a:r>
              <a:rPr lang="en-US" dirty="0" smtClean="0"/>
              <a:t> instead of Quicksort?</a:t>
            </a:r>
          </a:p>
          <a:p>
            <a:pPr lvl="1"/>
            <a:r>
              <a:rPr lang="en-US" dirty="0" smtClean="0"/>
              <a:t>Linked List instead of Array?</a:t>
            </a:r>
          </a:p>
          <a:p>
            <a:r>
              <a:rPr lang="en-US" dirty="0" smtClean="0"/>
              <a:t>Compiler optimizations</a:t>
            </a:r>
          </a:p>
          <a:p>
            <a:pPr lvl="1"/>
            <a:r>
              <a:rPr lang="en-US" dirty="0" err="1" smtClean="0">
                <a:latin typeface="Consolas" pitchFamily="49" charset="0"/>
                <a:cs typeface="Consolas" pitchFamily="49" charset="0"/>
              </a:rPr>
              <a:t>gcc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–O</a:t>
            </a:r>
            <a:r>
              <a:rPr lang="en-US" i="1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x</a:t>
            </a:r>
          </a:p>
          <a:p>
            <a:pPr lvl="2"/>
            <a:r>
              <a:rPr lang="en-US" dirty="0" smtClean="0"/>
              <a:t>X from </a:t>
            </a:r>
            <a:r>
              <a:rPr lang="en-US" dirty="0" smtClean="0">
                <a:solidFill>
                  <a:srgbClr val="008000"/>
                </a:solidFill>
              </a:rPr>
              <a:t>1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8000"/>
                </a:solidFill>
              </a:rPr>
              <a:t>3</a:t>
            </a:r>
            <a:r>
              <a:rPr lang="en-US" dirty="0" smtClean="0"/>
              <a:t>, with </a:t>
            </a:r>
            <a:r>
              <a:rPr lang="en-US" i="1" dirty="0" smtClean="0"/>
              <a:t>some</a:t>
            </a:r>
            <a:r>
              <a:rPr lang="en-US" dirty="0" smtClean="0"/>
              <a:t> to </a:t>
            </a:r>
            <a:r>
              <a:rPr lang="en-US" i="1" dirty="0" smtClean="0"/>
              <a:t>more</a:t>
            </a:r>
            <a:r>
              <a:rPr lang="en-US" dirty="0" smtClean="0"/>
              <a:t> optimizations</a:t>
            </a:r>
          </a:p>
          <a:p>
            <a:pPr lvl="2"/>
            <a:r>
              <a:rPr lang="en-US" dirty="0" smtClean="0">
                <a:latin typeface="Consolas" pitchFamily="49" charset="0"/>
                <a:cs typeface="Consolas" pitchFamily="49" charset="0"/>
              </a:rPr>
              <a:t>man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gcc</a:t>
            </a:r>
            <a:r>
              <a:rPr lang="en-US" dirty="0" smtClean="0"/>
              <a:t>, for details</a:t>
            </a:r>
          </a:p>
          <a:p>
            <a:r>
              <a:rPr lang="en-US" dirty="0" smtClean="0"/>
              <a:t>Unroll loops (compiler optimizations sometimes do this automatically)</a:t>
            </a:r>
          </a:p>
          <a:p>
            <a:r>
              <a:rPr lang="en-US" dirty="0" smtClean="0"/>
              <a:t>Re-write in assembly (but many compilers excellent)</a:t>
            </a:r>
          </a:p>
          <a:p>
            <a:r>
              <a:rPr lang="en-US" dirty="0" smtClean="0"/>
              <a:t>Inline function calls</a:t>
            </a:r>
          </a:p>
        </p:txBody>
      </p:sp>
    </p:spTree>
    <p:extLst>
      <p:ext uri="{BB962C8B-B14F-4D97-AF65-F5344CB8AC3E}">
        <p14:creationId xmlns:p14="http://schemas.microsoft.com/office/powerpoint/2010/main" val="4305727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Tuning (2 of 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Better memory efficiency</a:t>
            </a:r>
          </a:p>
          <a:p>
            <a:pPr lvl="1"/>
            <a:r>
              <a:rPr lang="en-US" dirty="0" smtClean="0"/>
              <a:t>Memory is cheap, so not reduce memory for cost</a:t>
            </a:r>
          </a:p>
          <a:p>
            <a:pPr lvl="1"/>
            <a:r>
              <a:rPr lang="en-US" dirty="0" smtClean="0"/>
              <a:t>Rather, reduce use for performance 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less access often means keeping CPU busier</a:t>
            </a:r>
          </a:p>
          <a:p>
            <a:pPr lvl="1"/>
            <a:r>
              <a:rPr lang="en-US" dirty="0" smtClean="0"/>
              <a:t>Keep locality of reference to improve performance</a:t>
            </a:r>
          </a:p>
          <a:p>
            <a:pPr lvl="2"/>
            <a:r>
              <a:rPr lang="en-US" dirty="0" smtClean="0"/>
              <a:t>Pointers tend to scatter locality</a:t>
            </a:r>
          </a:p>
          <a:p>
            <a:pPr lvl="2"/>
            <a:r>
              <a:rPr lang="en-US" dirty="0" smtClean="0"/>
              <a:t>Arrays preserve locality</a:t>
            </a:r>
          </a:p>
          <a:p>
            <a:pPr lvl="1"/>
            <a:r>
              <a:rPr lang="en-US" dirty="0" smtClean="0"/>
              <a:t>Use smaller data structures if possible</a:t>
            </a:r>
          </a:p>
          <a:p>
            <a:pPr lvl="2"/>
            <a:r>
              <a:rPr lang="en-US" dirty="0" smtClean="0"/>
              <a:t>E.g.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short</a:t>
            </a:r>
            <a:r>
              <a:rPr lang="en-US" dirty="0" smtClean="0"/>
              <a:t> instead of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lvl="2"/>
            <a:r>
              <a:rPr lang="en-US" dirty="0" smtClean="0"/>
              <a:t>E.g. smaller max size on arrays</a:t>
            </a:r>
          </a:p>
          <a:p>
            <a:pPr lvl="1"/>
            <a:r>
              <a:rPr lang="en-US" dirty="0" smtClean="0"/>
              <a:t>Compiler option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-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Os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/>
              <a:t>(for size optimization)</a:t>
            </a:r>
          </a:p>
        </p:txBody>
      </p:sp>
    </p:spTree>
    <p:extLst>
      <p:ext uri="{BB962C8B-B14F-4D97-AF65-F5344CB8AC3E}">
        <p14:creationId xmlns:p14="http://schemas.microsoft.com/office/powerpoint/2010/main" val="21501010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Tuning (3 of 4) – Multi-threading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Many modern CPU’s have multiple cores</a:t>
            </a:r>
          </a:p>
          <a:p>
            <a:pPr lvl="1"/>
            <a:r>
              <a:rPr lang="en-US" dirty="0" smtClean="0"/>
              <a:t>Can think of each as a separate CPU</a:t>
            </a:r>
          </a:p>
          <a:p>
            <a:r>
              <a:rPr lang="en-US" dirty="0" smtClean="0"/>
              <a:t>Great if doing 2 independent tasks at once</a:t>
            </a:r>
          </a:p>
          <a:p>
            <a:pPr lvl="1"/>
            <a:r>
              <a:rPr lang="en-US" dirty="0" smtClean="0"/>
              <a:t>E.g. surfing web while playing </a:t>
            </a:r>
            <a:r>
              <a:rPr lang="en-US" dirty="0"/>
              <a:t>m</a:t>
            </a:r>
            <a:r>
              <a:rPr lang="en-US" dirty="0" smtClean="0"/>
              <a:t>usic</a:t>
            </a:r>
          </a:p>
          <a:p>
            <a:r>
              <a:rPr lang="en-US" i="1" dirty="0" smtClean="0"/>
              <a:t>Potential</a:t>
            </a:r>
            <a:r>
              <a:rPr lang="en-US" dirty="0" smtClean="0"/>
              <a:t> speedup is enormous (</a:t>
            </a:r>
            <a:r>
              <a:rPr lang="en-US" dirty="0" smtClean="0"/>
              <a:t>e.g. </a:t>
            </a:r>
            <a:r>
              <a:rPr lang="en-US" dirty="0" smtClean="0"/>
              <a:t>4 core CPU may run up to 4 times faster or support 4 times as many objects)</a:t>
            </a:r>
          </a:p>
          <a:p>
            <a:r>
              <a:rPr lang="en-US" dirty="0" smtClean="0"/>
              <a:t>How to take advantage of for single application (e.g. game)?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Concurrency through m</a:t>
            </a:r>
            <a:r>
              <a:rPr lang="en-US" dirty="0" smtClean="0"/>
              <a:t>ulti-threading</a:t>
            </a:r>
          </a:p>
          <a:p>
            <a:r>
              <a:rPr lang="en-US" dirty="0" smtClean="0"/>
              <a:t>How to this?</a:t>
            </a:r>
          </a:p>
          <a:p>
            <a:pPr lvl="1"/>
            <a:r>
              <a:rPr lang="en-US" dirty="0" smtClean="0"/>
              <a:t>Easy on the surface (see right)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So, what’s the problem?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Need to share data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Thread execution order not deterministic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Threads need to synchronize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91200" y="3810000"/>
            <a:ext cx="3214341" cy="255454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a[max];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DoStuff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 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for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=0;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&lt;max;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++)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a[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] 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main() {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beginThread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DoStuff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for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=0;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&lt;max;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++)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a[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] = max -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361747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Tuning (4 of 4) – Multi-threading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partition tasks</a:t>
            </a:r>
          </a:p>
          <a:p>
            <a:pPr lvl="1"/>
            <a:r>
              <a:rPr lang="en-US" dirty="0" smtClean="0"/>
              <a:t>e.g</a:t>
            </a:r>
            <a:r>
              <a:rPr lang="en-US" dirty="0" smtClean="0"/>
              <a:t>. Half of array for each thread</a:t>
            </a:r>
          </a:p>
          <a:p>
            <a:r>
              <a:rPr lang="en-US" dirty="0" smtClean="0"/>
              <a:t>Could “lock” data when using</a:t>
            </a:r>
          </a:p>
          <a:p>
            <a:pPr lvl="1"/>
            <a:r>
              <a:rPr lang="en-US" dirty="0" smtClean="0"/>
              <a:t>But wastes CPU time when other thread waiting</a:t>
            </a:r>
          </a:p>
          <a:p>
            <a:r>
              <a:rPr lang="en-US" dirty="0" smtClean="0"/>
              <a:t>Threading best speedup for independent tasks that minimize thread synchronization</a:t>
            </a:r>
          </a:p>
          <a:p>
            <a:r>
              <a:rPr lang="en-US" dirty="0" smtClean="0"/>
              <a:t>In Dragonfly, would multithreading help?  How would you implement it?</a:t>
            </a:r>
          </a:p>
        </p:txBody>
      </p:sp>
    </p:spTree>
    <p:extLst>
      <p:ext uri="{BB962C8B-B14F-4D97-AF65-F5344CB8AC3E}">
        <p14:creationId xmlns:p14="http://schemas.microsoft.com/office/powerpoint/2010/main" val="38229270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Final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906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Improving performance is not the first task of a programmer.  Nor the second.  Nor the third.  In fact, it might </a:t>
            </a:r>
            <a:r>
              <a:rPr lang="en-US" i="1" dirty="0" smtClean="0"/>
              <a:t>never</a:t>
            </a:r>
            <a:r>
              <a:rPr lang="en-US" dirty="0" smtClean="0"/>
              <a:t> be a task!</a:t>
            </a:r>
          </a:p>
          <a:p>
            <a:r>
              <a:rPr lang="en-US" dirty="0" smtClean="0"/>
              <a:t>Correctly working code is more important than performance</a:t>
            </a:r>
          </a:p>
          <a:p>
            <a:r>
              <a:rPr lang="en-US" dirty="0" smtClean="0"/>
              <a:t>Code clarity is more important the performance</a:t>
            </a:r>
          </a:p>
          <a:p>
            <a:r>
              <a:rPr lang="en-US" dirty="0" smtClean="0"/>
              <a:t>Don’t improve performance unless you have to!</a:t>
            </a:r>
          </a:p>
          <a:p>
            <a:r>
              <a:rPr lang="en-US" dirty="0" smtClean="0"/>
              <a:t>Improving performance is not the last task of a programmer</a:t>
            </a:r>
          </a:p>
          <a:p>
            <a:pPr lvl="1"/>
            <a:r>
              <a:rPr lang="en-US" dirty="0" smtClean="0"/>
              <a:t>You must test thoroughly after tuning </a:t>
            </a:r>
            <a:r>
              <a:rPr lang="en-US" dirty="0" smtClean="0">
                <a:sym typeface="Wingdings" pitchFamily="2" charset="2"/>
              </a:rPr>
              <a:t> may introduce bugs!</a:t>
            </a:r>
            <a:endParaRPr lang="en-US" dirty="0" smtClean="0"/>
          </a:p>
          <a:p>
            <a:r>
              <a:rPr lang="en-US" dirty="0" smtClean="0"/>
              <a:t>However, when performance becomes the last obstacle between a working, playable, fun game -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you better know how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Requires “deep” technical knowledge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4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for Tuning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performance</a:t>
            </a:r>
          </a:p>
          <a:p>
            <a:pPr lvl="1"/>
            <a:r>
              <a:rPr lang="en-US" dirty="0" smtClean="0"/>
              <a:t>Timing and profiling</a:t>
            </a:r>
          </a:p>
          <a:p>
            <a:r>
              <a:rPr lang="en-US" dirty="0" smtClean="0"/>
              <a:t>Identify “hot spots”</a:t>
            </a:r>
          </a:p>
          <a:p>
            <a:pPr lvl="1"/>
            <a:r>
              <a:rPr lang="en-US" dirty="0" smtClean="0"/>
              <a:t>Where code spends the most time/resources</a:t>
            </a:r>
          </a:p>
          <a:p>
            <a:r>
              <a:rPr lang="en-US" dirty="0" smtClean="0"/>
              <a:t>Apply techniques to improve performance</a:t>
            </a:r>
          </a:p>
          <a:p>
            <a:pPr lvl="1"/>
            <a:r>
              <a:rPr lang="en-US" dirty="0" smtClean="0"/>
              <a:t>Tune</a:t>
            </a:r>
          </a:p>
          <a:p>
            <a:r>
              <a:rPr lang="en-US" dirty="0" smtClean="0"/>
              <a:t>Re-evaluate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6761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Tune performance when necessary</a:t>
            </a:r>
          </a:p>
          <a:p>
            <a:pPr lvl="1"/>
            <a:r>
              <a:rPr lang="en-US" smtClean="0"/>
              <a:t>(Are </a:t>
            </a:r>
            <a:r>
              <a:rPr lang="en-US" dirty="0" smtClean="0"/>
              <a:t>there easier solutions to </a:t>
            </a:r>
            <a:r>
              <a:rPr lang="en-US" smtClean="0"/>
              <a:t>the problem?)</a:t>
            </a:r>
            <a:endParaRPr lang="en-US" dirty="0" smtClean="0"/>
          </a:p>
          <a:p>
            <a:r>
              <a:rPr lang="en-US" dirty="0" smtClean="0"/>
              <a:t>Need measures of performance to gauge potential improvements</a:t>
            </a:r>
          </a:p>
          <a:p>
            <a:pPr lvl="1"/>
            <a:r>
              <a:rPr lang="en-US" dirty="0" smtClean="0"/>
              <a:t>Timing</a:t>
            </a:r>
          </a:p>
          <a:p>
            <a:pPr lvl="1"/>
            <a:r>
              <a:rPr lang="en-US" dirty="0" smtClean="0"/>
              <a:t>Benchmarks</a:t>
            </a:r>
          </a:p>
          <a:p>
            <a:pPr lvl="1"/>
            <a:r>
              <a:rPr lang="en-US" dirty="0" smtClean="0"/>
              <a:t>Profile sections of code</a:t>
            </a:r>
          </a:p>
          <a:p>
            <a:r>
              <a:rPr lang="en-US" dirty="0" smtClean="0"/>
              <a:t>Identify bottlenecks where most time spent</a:t>
            </a:r>
          </a:p>
          <a:p>
            <a:pPr lvl="1"/>
            <a:r>
              <a:rPr lang="en-US" dirty="0" smtClean="0"/>
              <a:t>That is where improvements should be targeted</a:t>
            </a:r>
          </a:p>
          <a:p>
            <a:r>
              <a:rPr lang="en-US" dirty="0" smtClean="0"/>
              <a:t>Apply techniques to improve performance</a:t>
            </a:r>
          </a:p>
          <a:p>
            <a:pPr lvl="1"/>
            <a:r>
              <a:rPr lang="en-US" dirty="0" smtClean="0"/>
              <a:t>Data structures, algorithms, compiler optimizations, multithreading …</a:t>
            </a:r>
          </a:p>
          <a:p>
            <a:pPr lvl="1"/>
            <a:r>
              <a:rPr lang="en-US" dirty="0" smtClean="0"/>
              <a:t>Pick the right tool for the job!</a:t>
            </a:r>
          </a:p>
          <a:p>
            <a:r>
              <a:rPr lang="en-US" dirty="0" smtClean="0"/>
              <a:t>Re-test when done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212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457200" algn="l"/>
              </a:tabLst>
            </a:pPr>
            <a:r>
              <a:rPr lang="en-US" dirty="0" smtClean="0"/>
              <a:t>Introduction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Timing 				(</a:t>
            </a:r>
            <a:r>
              <a:rPr lang="en-US" dirty="0" smtClean="0">
                <a:solidFill>
                  <a:srgbClr val="FF0000"/>
                </a:solidFill>
              </a:rPr>
              <a:t>next</a:t>
            </a:r>
            <a:r>
              <a:rPr lang="en-US" dirty="0" smtClean="0"/>
              <a:t>)</a:t>
            </a:r>
          </a:p>
          <a:p>
            <a:r>
              <a:rPr lang="en-US" dirty="0" smtClean="0"/>
              <a:t>Benchmarks</a:t>
            </a:r>
          </a:p>
          <a:p>
            <a:r>
              <a:rPr lang="en-US" dirty="0" smtClean="0"/>
              <a:t>Profiling</a:t>
            </a:r>
          </a:p>
          <a:p>
            <a:r>
              <a:rPr lang="en-US" dirty="0" smtClean="0"/>
              <a:t>Tuning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042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5443"/>
            <a:ext cx="8229600" cy="1143000"/>
          </a:xfrm>
        </p:spPr>
        <p:txBody>
          <a:bodyPr/>
          <a:lstStyle/>
          <a:p>
            <a:r>
              <a:rPr lang="en-US" dirty="0" smtClean="0"/>
              <a:t>Time Your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 smtClean="0">
                <a:latin typeface="Consolas" pitchFamily="49" charset="0"/>
                <a:cs typeface="Consolas" pitchFamily="49" charset="0"/>
              </a:rPr>
              <a:t>/</a:t>
            </a:r>
            <a:r>
              <a:rPr lang="en-US" sz="3000" dirty="0" err="1" smtClean="0">
                <a:latin typeface="Consolas" pitchFamily="49" charset="0"/>
                <a:cs typeface="Consolas" pitchFamily="49" charset="0"/>
              </a:rPr>
              <a:t>usr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/bin/time </a:t>
            </a:r>
            <a:r>
              <a:rPr lang="en-US" dirty="0" smtClean="0"/>
              <a:t>(Windows has </a:t>
            </a:r>
            <a:r>
              <a:rPr lang="en-US" sz="3000" dirty="0" smtClean="0">
                <a:latin typeface="Consolas" pitchFamily="49" charset="0"/>
                <a:cs typeface="Consolas" pitchFamily="49" charset="0"/>
              </a:rPr>
              <a:t>timeit.exe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sz="1600" dirty="0" smtClean="0"/>
          </a:p>
          <a:p>
            <a:pPr marL="0" indent="0">
              <a:buNone/>
            </a:pPr>
            <a:r>
              <a:rPr lang="en-US" sz="2100" dirty="0" smtClean="0"/>
              <a:t> 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Elapsed</a:t>
            </a:r>
            <a:r>
              <a:rPr lang="en-US" dirty="0" smtClean="0"/>
              <a:t>: Wall-clock time from start to finish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User</a:t>
            </a:r>
            <a:r>
              <a:rPr lang="en-US" dirty="0" smtClean="0"/>
              <a:t>: CPU time spent executing game </a:t>
            </a:r>
          </a:p>
          <a:p>
            <a:r>
              <a:rPr lang="en-US" dirty="0" smtClean="0">
                <a:solidFill>
                  <a:srgbClr val="996633"/>
                </a:solidFill>
              </a:rPr>
              <a:t>System</a:t>
            </a:r>
            <a:r>
              <a:rPr lang="en-US" dirty="0" smtClean="0"/>
              <a:t>: CPU time spent within OS game’s behalf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CPU</a:t>
            </a:r>
            <a:r>
              <a:rPr lang="en-US" dirty="0" smtClean="0"/>
              <a:t>: Percent time processing </a:t>
            </a:r>
            <a:r>
              <a:rPr lang="en-US" dirty="0" err="1" smtClean="0"/>
              <a:t>vs</a:t>
            </a:r>
            <a:r>
              <a:rPr lang="en-US" dirty="0" smtClean="0"/>
              <a:t> blocked for I/O</a:t>
            </a:r>
          </a:p>
          <a:p>
            <a:r>
              <a:rPr lang="en-US" dirty="0" smtClean="0"/>
              <a:t>Useful, since provides a guideline for user-code (that can be optimized) and general processing/waiting</a:t>
            </a:r>
          </a:p>
          <a:p>
            <a:pPr lvl="1"/>
            <a:r>
              <a:rPr lang="en-US" dirty="0" smtClean="0"/>
              <a:t>However, I/O accounting isn’t always accurate</a:t>
            </a:r>
          </a:p>
          <a:p>
            <a:r>
              <a:rPr lang="en-US" dirty="0" smtClean="0"/>
              <a:t>But …  which </a:t>
            </a:r>
            <a:r>
              <a:rPr lang="en-US" i="1" dirty="0" smtClean="0"/>
              <a:t>parts</a:t>
            </a:r>
            <a:r>
              <a:rPr lang="en-US" dirty="0" smtClean="0"/>
              <a:t> are most time consuming?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02229" y="1676400"/>
            <a:ext cx="5470071" cy="135421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claypool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54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fulham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% /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usr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/bin/time saucer-shoot</a:t>
            </a:r>
          </a:p>
          <a:p>
            <a:r>
              <a:rPr lang="en-US" sz="160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2:24.04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elapsed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minutes:seconds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16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13.26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smtClean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user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(seconds)</a:t>
            </a:r>
          </a:p>
          <a:p>
            <a:r>
              <a:rPr lang="en-US" sz="1600" dirty="0" smtClean="0">
                <a:solidFill>
                  <a:srgbClr val="996633"/>
                </a:solidFill>
                <a:latin typeface="Consolas" pitchFamily="49" charset="0"/>
                <a:cs typeface="Consolas" pitchFamily="49" charset="0"/>
              </a:rPr>
              <a:t>2.74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1600" dirty="0" smtClean="0">
                <a:solidFill>
                  <a:srgbClr val="996633"/>
                </a:solidFill>
                <a:latin typeface="Consolas" pitchFamily="49" charset="0"/>
                <a:cs typeface="Consolas" pitchFamily="49" charset="0"/>
              </a:rPr>
              <a:t>system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(seconds)</a:t>
            </a:r>
          </a:p>
          <a:p>
            <a:r>
              <a:rPr lang="en-US" sz="1600" dirty="0" smtClean="0">
                <a:solidFill>
                  <a:srgbClr val="C00000"/>
                </a:solidFill>
                <a:latin typeface="Consolas" pitchFamily="49" charset="0"/>
                <a:cs typeface="Consolas" pitchFamily="49" charset="0"/>
              </a:rPr>
              <a:t>11%      CPU </a:t>
            </a:r>
            <a:endParaRPr lang="en-US" sz="1600" dirty="0">
              <a:solidFill>
                <a:srgbClr val="C0000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624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Time Parts of Your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Call before and after</a:t>
            </a:r>
          </a:p>
          <a:p>
            <a:pPr marL="0" indent="0"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	start =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getTime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600" i="1" dirty="0" smtClean="0">
                <a:latin typeface="Consolas" pitchFamily="49" charset="0"/>
                <a:cs typeface="Consolas" pitchFamily="49" charset="0"/>
              </a:rPr>
              <a:t>// do stuff</a:t>
            </a:r>
          </a:p>
          <a:p>
            <a:pPr marL="0" indent="0">
              <a:buNone/>
            </a:pPr>
            <a:r>
              <a:rPr lang="en-US" sz="2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stop =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getTime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	elapsed = stop - start</a:t>
            </a:r>
          </a:p>
          <a:p>
            <a:r>
              <a:rPr lang="en-US" dirty="0" smtClean="0"/>
              <a:t>(Where did we do this before?)</a:t>
            </a:r>
          </a:p>
          <a:p>
            <a:r>
              <a:rPr lang="en-US" dirty="0" smtClean="0"/>
              <a:t>Use Dragonfly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Clock</a:t>
            </a:r>
            <a:endParaRPr lang="en-US" dirty="0" smtClean="0"/>
          </a:p>
          <a:p>
            <a:pPr lvl="1"/>
            <a:r>
              <a:rPr lang="en-US" dirty="0" smtClean="0"/>
              <a:t>Remember, this is </a:t>
            </a:r>
            <a:r>
              <a:rPr lang="en-US" i="1" dirty="0" smtClean="0"/>
              <a:t>not</a:t>
            </a:r>
            <a:r>
              <a:rPr lang="en-US" dirty="0" smtClean="0"/>
              <a:t> a singleton </a:t>
            </a:r>
          </a:p>
          <a:p>
            <a:r>
              <a:rPr lang="en-US" dirty="0" smtClean="0"/>
              <a:t>E.g.</a:t>
            </a:r>
          </a:p>
          <a:p>
            <a:pPr marL="457200" lvl="1" indent="0">
              <a:buNone/>
            </a:pP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clock.delta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()			</a:t>
            </a:r>
            <a:r>
              <a:rPr lang="en-US" sz="2600" i="1" dirty="0" smtClean="0">
                <a:latin typeface="Consolas" pitchFamily="49" charset="0"/>
                <a:cs typeface="Consolas" pitchFamily="49" charset="0"/>
              </a:rPr>
              <a:t>// start timer</a:t>
            </a:r>
          </a:p>
          <a:p>
            <a:pPr marL="457200" lvl="1" indent="0">
              <a:buNone/>
            </a:pP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Pathfind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()		 	</a:t>
            </a:r>
            <a:r>
              <a:rPr lang="en-US" sz="2600" i="1" dirty="0" smtClean="0">
                <a:latin typeface="Consolas" pitchFamily="49" charset="0"/>
                <a:cs typeface="Consolas" pitchFamily="49" charset="0"/>
              </a:rPr>
              <a:t>// do stuff</a:t>
            </a:r>
          </a:p>
          <a:p>
            <a:pPr marL="457200" lvl="1" indent="0">
              <a:buNone/>
            </a:pP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elapsed = </a:t>
            </a:r>
            <a:r>
              <a:rPr lang="en-US" sz="2600" dirty="0" err="1" smtClean="0">
                <a:latin typeface="Consolas" pitchFamily="49" charset="0"/>
                <a:cs typeface="Consolas" pitchFamily="49" charset="0"/>
              </a:rPr>
              <a:t>clock.delta</a:t>
            </a:r>
            <a:r>
              <a:rPr lang="en-US" sz="2600" dirty="0" smtClean="0">
                <a:latin typeface="Consolas" pitchFamily="49" charset="0"/>
                <a:cs typeface="Consolas" pitchFamily="49" charset="0"/>
              </a:rPr>
              <a:t>()    </a:t>
            </a:r>
            <a:r>
              <a:rPr lang="en-US" sz="2600" i="1" dirty="0" smtClean="0">
                <a:latin typeface="Consolas" pitchFamily="49" charset="0"/>
                <a:cs typeface="Consolas" pitchFamily="49" charset="0"/>
              </a:rPr>
              <a:t>// compute elapsed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362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457200" algn="l"/>
              </a:tabLst>
            </a:pPr>
            <a:r>
              <a:rPr lang="en-US" dirty="0" smtClean="0"/>
              <a:t>Introduction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Timing 	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Benchmarks			(</a:t>
            </a:r>
            <a:r>
              <a:rPr lang="en-US" dirty="0" smtClean="0">
                <a:solidFill>
                  <a:srgbClr val="FF0000"/>
                </a:solidFill>
              </a:rPr>
              <a:t>next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Profiling</a:t>
            </a:r>
          </a:p>
          <a:p>
            <a:r>
              <a:rPr lang="en-US" dirty="0" smtClean="0"/>
              <a:t>Tuning</a:t>
            </a:r>
          </a:p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039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i="1" dirty="0" smtClean="0"/>
              <a:t>Benchmark</a:t>
            </a:r>
            <a:r>
              <a:rPr lang="en-US" dirty="0" smtClean="0"/>
              <a:t> – a program to assess relative performance</a:t>
            </a:r>
          </a:p>
          <a:p>
            <a:pPr lvl="1"/>
            <a:r>
              <a:rPr lang="en-US" dirty="0" smtClean="0"/>
              <a:t>e.g. Compare ATI and NVIDIA video cards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 Compare Google Chrome to Mozilla Firefox</a:t>
            </a:r>
          </a:p>
          <a:p>
            <a:r>
              <a:rPr lang="en-US" dirty="0" smtClean="0"/>
              <a:t>A “good” benchmark will assess performance using typical workload</a:t>
            </a:r>
          </a:p>
          <a:p>
            <a:pPr lvl="1"/>
            <a:r>
              <a:rPr lang="en-US" dirty="0" smtClean="0"/>
              <a:t>Getting “typical” workload often difficult part</a:t>
            </a:r>
          </a:p>
          <a:p>
            <a:r>
              <a:rPr lang="en-US" dirty="0" smtClean="0"/>
              <a:t>Use benchmark to compare performance before and after performance.  e.g. </a:t>
            </a:r>
          </a:p>
          <a:p>
            <a:pPr lvl="1"/>
            <a:r>
              <a:rPr lang="en-US" dirty="0" smtClean="0"/>
              <a:t>Run benchmark on Dragonfly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old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Tune performance</a:t>
            </a:r>
          </a:p>
          <a:p>
            <a:pPr lvl="1"/>
            <a:r>
              <a:rPr lang="en-US" dirty="0" smtClean="0"/>
              <a:t>Run benchmark on Dragonfly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008000"/>
                </a:solidFill>
                <a:sym typeface="Wingdings" pitchFamily="2" charset="2"/>
              </a:rPr>
              <a:t>new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Is </a:t>
            </a:r>
            <a:r>
              <a:rPr lang="en-US" dirty="0" smtClean="0">
                <a:solidFill>
                  <a:srgbClr val="008000"/>
                </a:solidFill>
                <a:sym typeface="Wingdings" pitchFamily="2" charset="2"/>
              </a:rPr>
              <a:t>new</a:t>
            </a:r>
            <a:r>
              <a:rPr lang="en-US" dirty="0" smtClean="0">
                <a:sym typeface="Wingdings" pitchFamily="2" charset="2"/>
              </a:rPr>
              <a:t> better than </a:t>
            </a:r>
            <a:r>
              <a:rPr lang="en-US" dirty="0" smtClean="0">
                <a:solidFill>
                  <a:srgbClr val="0070C0"/>
                </a:solidFill>
                <a:sym typeface="Wingdings" pitchFamily="2" charset="2"/>
              </a:rPr>
              <a:t>old</a:t>
            </a:r>
            <a:r>
              <a:rPr lang="en-US" dirty="0" smtClean="0">
                <a:sym typeface="Wingdings" pitchFamily="2" charset="2"/>
              </a:rPr>
              <a:t>?</a:t>
            </a:r>
          </a:p>
          <a:p>
            <a:r>
              <a:rPr lang="en-US" dirty="0" smtClean="0">
                <a:sym typeface="Wingdings" pitchFamily="2" charset="2"/>
              </a:rPr>
              <a:t>What is a good benchmark for Dragonfly?  What should it do?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5722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3708</TotalTime>
  <Words>3274</Words>
  <Application>Microsoft Office PowerPoint</Application>
  <PresentationFormat>On-screen Show (4:3)</PresentationFormat>
  <Paragraphs>529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Performance Tuning</vt:lpstr>
      <vt:lpstr>The Need for Tuning (1 of 2)</vt:lpstr>
      <vt:lpstr>The Need for Tuning (2 of 2)</vt:lpstr>
      <vt:lpstr>Steps for Tuning Performance</vt:lpstr>
      <vt:lpstr>Outline</vt:lpstr>
      <vt:lpstr>Time Your Game</vt:lpstr>
      <vt:lpstr>Time Parts of Your Game</vt:lpstr>
      <vt:lpstr>Outline</vt:lpstr>
      <vt:lpstr>Benchmark</vt:lpstr>
      <vt:lpstr>Bounce – What is it?</vt:lpstr>
      <vt:lpstr>Screenshot/Demo</vt:lpstr>
      <vt:lpstr>Bounce Details</vt:lpstr>
      <vt:lpstr>Bounce Data (1 of 2)</vt:lpstr>
      <vt:lpstr>Bounce Data (2 of 2)</vt:lpstr>
      <vt:lpstr>Bounce Results</vt:lpstr>
      <vt:lpstr>Bounce – What Does it Mean?</vt:lpstr>
      <vt:lpstr>How to Use for Planning</vt:lpstr>
      <vt:lpstr>Outline</vt:lpstr>
      <vt:lpstr>Profiling</vt:lpstr>
      <vt:lpstr>gprof</vt:lpstr>
      <vt:lpstr>Running gprof </vt:lpstr>
      <vt:lpstr>Example - Bounce</vt:lpstr>
      <vt:lpstr>Gprof – Flat Profile (e.g. QuickSort)</vt:lpstr>
      <vt:lpstr>Gprof – Call Graph Profile</vt:lpstr>
      <vt:lpstr>Example - Bounce</vt:lpstr>
      <vt:lpstr>Example – Saucer Shoot</vt:lpstr>
      <vt:lpstr>Example – Bounce (call graph)</vt:lpstr>
      <vt:lpstr>Additional Options</vt:lpstr>
      <vt:lpstr>Using Profiling (1 of 2)</vt:lpstr>
      <vt:lpstr>Using Profiling (2 of 2)</vt:lpstr>
      <vt:lpstr>Statistical Inaccuracies (1 of 3)</vt:lpstr>
      <vt:lpstr>Statistical Inaccuracies (2 of 3)</vt:lpstr>
      <vt:lpstr>Statistical Inaccuracies (3 of 3)</vt:lpstr>
      <vt:lpstr>Outline</vt:lpstr>
      <vt:lpstr>Tuning (1 of 4)</vt:lpstr>
      <vt:lpstr>Tuning (2 of 4)</vt:lpstr>
      <vt:lpstr>Tuning (3 of 4) – Multi-threading</vt:lpstr>
      <vt:lpstr>Tuning (4 of 4) – Multi-threading</vt:lpstr>
      <vt:lpstr>Final Notes</vt:lpstr>
      <vt:lpstr>Summary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Tuning</dc:title>
  <dc:creator>Mark Claypool</dc:creator>
  <cp:lastModifiedBy>Mark Claypool</cp:lastModifiedBy>
  <cp:revision>125</cp:revision>
  <cp:lastPrinted>2012-10-08T01:25:43Z</cp:lastPrinted>
  <dcterms:created xsi:type="dcterms:W3CDTF">2012-02-18T22:51:15Z</dcterms:created>
  <dcterms:modified xsi:type="dcterms:W3CDTF">2012-10-08T01:32:09Z</dcterms:modified>
</cp:coreProperties>
</file>