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0" r:id="rId4"/>
    <p:sldId id="292" r:id="rId5"/>
    <p:sldId id="298" r:id="rId6"/>
    <p:sldId id="258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69" r:id="rId15"/>
    <p:sldId id="271" r:id="rId16"/>
    <p:sldId id="272" r:id="rId17"/>
    <p:sldId id="275" r:id="rId18"/>
    <p:sldId id="31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4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F8D79-2A62-4561-B446-32918B76F1C9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0DE1A-3A38-46A0-8A3A-F29329F28B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863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cs.wisc.edu/graphics/Courses/679-f2003/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from IMGD3000</a:t>
            </a:r>
            <a:r>
              <a:rPr lang="en-US" baseline="0" dirty="0" smtClean="0"/>
              <a:t> C-term 2011 (Robert Lindeman)</a:t>
            </a:r>
          </a:p>
          <a:p>
            <a:r>
              <a:rPr lang="en-US" baseline="0" dirty="0" smtClean="0"/>
              <a:t>Some from Ultimate 3D Game Engine Design and Architecture by Allen Sherrod</a:t>
            </a:r>
          </a:p>
          <a:p>
            <a:r>
              <a:rPr lang="en-US" baseline="0" dirty="0" smtClean="0"/>
              <a:t>Some from Game Engine Architecture by Jason Gregory </a:t>
            </a:r>
          </a:p>
          <a:p>
            <a:r>
              <a:rPr lang="en-US" baseline="0" dirty="0" smtClean="0"/>
              <a:t>Some from </a:t>
            </a:r>
            <a:r>
              <a:rPr lang="en-US" dirty="0" smtClean="0">
                <a:hlinkClick r:id="rId3"/>
              </a:rPr>
              <a:t>http://research.cs.wisc.edu/graphics/Courses/679-f2003/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DE1A-3A38-46A0-8A3A-F29329F28B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5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0DE1A-3A38-46A0-8A3A-F29329F28B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73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2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642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85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23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3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3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099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44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0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81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C1072-0343-420D-BDB7-2C9002BE6C20}" type="datetimeFigureOut">
              <a:rPr lang="en-US" smtClean="0"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C95F4-F91C-4CDE-81C6-55294A5E78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9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Scene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4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node has exactly 4 children</a:t>
            </a:r>
          </a:p>
          <a:p>
            <a:r>
              <a:rPr lang="en-US" dirty="0" smtClean="0"/>
              <a:t>For 2-d space, subdivide into 4 regions</a:t>
            </a:r>
          </a:p>
          <a:p>
            <a:r>
              <a:rPr lang="en-US" dirty="0" smtClean="0"/>
              <a:t>Split until (max-1) objects in each cell</a:t>
            </a:r>
          </a:p>
          <a:p>
            <a:pPr lvl="1"/>
            <a:r>
              <a:rPr lang="en-US" dirty="0" smtClean="0"/>
              <a:t>E.g. 1 object in each</a:t>
            </a:r>
            <a:endParaRPr lang="en-US" dirty="0"/>
          </a:p>
        </p:txBody>
      </p:sp>
      <p:pic>
        <p:nvPicPr>
          <p:cNvPr id="5122" name="Picture 2" descr="File:Point quadtree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37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Binary Space Partitioning (BSP) 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Recursively sub-divide space into convex sets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3-d polygon scenes, can apply painter’s algorithm </a:t>
            </a:r>
          </a:p>
          <a:p>
            <a:pPr lvl="1"/>
            <a:r>
              <a:rPr lang="en-US" dirty="0" smtClean="0"/>
              <a:t>Draw leaves of tree up (back polygons written first)</a:t>
            </a:r>
          </a:p>
          <a:p>
            <a:pPr lvl="1"/>
            <a:r>
              <a:rPr lang="en-US" dirty="0" smtClean="0"/>
              <a:t>(Originally used in Doom before </a:t>
            </a:r>
            <a:r>
              <a:rPr lang="en-US" dirty="0" err="1" smtClean="0"/>
              <a:t>zbuffer</a:t>
            </a:r>
            <a:r>
              <a:rPr lang="en-US" dirty="0" smtClean="0"/>
              <a:t> to get fast rendering)</a:t>
            </a:r>
          </a:p>
          <a:p>
            <a:r>
              <a:rPr lang="en-US" dirty="0" smtClean="0"/>
              <a:t>Efficient to traverse, expensive to make so often done on static (not moving) geometry, pre-calculated</a:t>
            </a:r>
          </a:p>
          <a:p>
            <a:pPr lvl="1"/>
            <a:r>
              <a:rPr lang="en-US" dirty="0" smtClean="0"/>
              <a:t>Can use z-buffer to merge dynamic objects with scene</a:t>
            </a:r>
            <a:endParaRPr lang="en-US" dirty="0"/>
          </a:p>
        </p:txBody>
      </p:sp>
      <p:pic>
        <p:nvPicPr>
          <p:cNvPr id="6146" name="Picture 2" descr="File:Binary space partition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10395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llustration of a convex set, which looks somewhat like a disk: A (green) convex set contains the (black) line-segment joining the points x and y. The entire line segment lies in the interior of the convex s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1066800"/>
            <a:ext cx="1047751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14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K-D tree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276600" cy="4525963"/>
          </a:xfrm>
        </p:spPr>
        <p:txBody>
          <a:bodyPr/>
          <a:lstStyle/>
          <a:p>
            <a:r>
              <a:rPr lang="en-US" dirty="0" smtClean="0"/>
              <a:t>Instead of nodes being 2 dimensions (binary), nodes are k-dimensions</a:t>
            </a:r>
            <a:endParaRPr lang="en-US" dirty="0"/>
          </a:p>
        </p:txBody>
      </p:sp>
      <p:pic>
        <p:nvPicPr>
          <p:cNvPr id="7170" name="Picture 2" descr="File:3dtre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600200"/>
            <a:ext cx="521970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04800" y="4191000"/>
            <a:ext cx="3810000" cy="1754326"/>
          </a:xfrm>
          <a:prstGeom prst="rect">
            <a:avLst/>
          </a:prstGeom>
          <a:ln w="127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en-US" dirty="0" smtClean="0"/>
              <a:t>3-dimensional</a:t>
            </a:r>
            <a:r>
              <a:rPr lang="en-US" dirty="0"/>
              <a:t> </a:t>
            </a:r>
            <a:r>
              <a:rPr lang="en-US" i="1" dirty="0"/>
              <a:t>k</a:t>
            </a:r>
            <a:r>
              <a:rPr lang="en-US" dirty="0"/>
              <a:t>-d tree. </a:t>
            </a:r>
            <a:r>
              <a:rPr lang="en-US" dirty="0" smtClean="0"/>
              <a:t>First </a:t>
            </a:r>
            <a:r>
              <a:rPr lang="en-US" dirty="0"/>
              <a:t>split (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) cuts </a:t>
            </a:r>
            <a:r>
              <a:rPr lang="en-US" dirty="0" smtClean="0"/>
              <a:t>root </a:t>
            </a:r>
            <a:r>
              <a:rPr lang="en-US" dirty="0"/>
              <a:t>cell (white) into two </a:t>
            </a:r>
            <a:r>
              <a:rPr lang="en-US" dirty="0" err="1"/>
              <a:t>subcells</a:t>
            </a:r>
            <a:r>
              <a:rPr lang="en-US" dirty="0"/>
              <a:t>, each of which </a:t>
            </a:r>
            <a:r>
              <a:rPr lang="en-US" dirty="0" smtClean="0"/>
              <a:t>is split </a:t>
            </a:r>
            <a:r>
              <a:rPr lang="en-US" dirty="0"/>
              <a:t>(</a:t>
            </a:r>
            <a:r>
              <a:rPr lang="en-US" dirty="0">
                <a:solidFill>
                  <a:srgbClr val="008000"/>
                </a:solidFill>
              </a:rPr>
              <a:t>green</a:t>
            </a:r>
            <a:r>
              <a:rPr lang="en-US" dirty="0"/>
              <a:t>) into two </a:t>
            </a:r>
            <a:r>
              <a:rPr lang="en-US" dirty="0" err="1"/>
              <a:t>subcells</a:t>
            </a:r>
            <a:r>
              <a:rPr lang="en-US" dirty="0"/>
              <a:t>. Finally, each </a:t>
            </a:r>
            <a:r>
              <a:rPr lang="en-US" dirty="0" smtClean="0"/>
              <a:t>is </a:t>
            </a:r>
            <a:r>
              <a:rPr lang="en-US" dirty="0"/>
              <a:t>split (</a:t>
            </a:r>
            <a:r>
              <a:rPr lang="en-US" dirty="0">
                <a:solidFill>
                  <a:srgbClr val="0066CC"/>
                </a:solidFill>
              </a:rPr>
              <a:t>blue</a:t>
            </a:r>
            <a:r>
              <a:rPr lang="en-US" dirty="0"/>
              <a:t>) into two </a:t>
            </a:r>
            <a:r>
              <a:rPr lang="en-US" dirty="0" smtClean="0"/>
              <a:t>sub-cells</a:t>
            </a:r>
            <a:r>
              <a:rPr lang="en-US" dirty="0"/>
              <a:t>. </a:t>
            </a:r>
            <a:r>
              <a:rPr lang="en-US" dirty="0" smtClean="0"/>
              <a:t> Final </a:t>
            </a:r>
            <a:r>
              <a:rPr lang="en-US" dirty="0"/>
              <a:t>eight </a:t>
            </a:r>
            <a:r>
              <a:rPr lang="en-US" dirty="0" smtClean="0"/>
              <a:t>called </a:t>
            </a:r>
            <a:r>
              <a:rPr lang="en-US" dirty="0"/>
              <a:t>leaf cells.</a:t>
            </a:r>
          </a:p>
        </p:txBody>
      </p:sp>
    </p:spTree>
    <p:extLst>
      <p:ext uri="{BB962C8B-B14F-4D97-AF65-F5344CB8AC3E}">
        <p14:creationId xmlns:p14="http://schemas.microsoft.com/office/powerpoint/2010/main" val="2033324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Cell-Portal Structures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/>
              <a:t>Cell-Portal data structures dispense with </a:t>
            </a:r>
            <a:r>
              <a:rPr lang="en-US" dirty="0" smtClean="0"/>
              <a:t> </a:t>
            </a:r>
            <a:r>
              <a:rPr lang="en-US" dirty="0"/>
              <a:t>hierarchy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just </a:t>
            </a:r>
            <a:r>
              <a:rPr lang="en-US" dirty="0"/>
              <a:t>store neighbor information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Makes </a:t>
            </a:r>
            <a:r>
              <a:rPr lang="en-US" dirty="0"/>
              <a:t>them graphs, not trees</a:t>
            </a:r>
          </a:p>
          <a:p>
            <a:pPr>
              <a:lnSpc>
                <a:spcPct val="80000"/>
              </a:lnSpc>
            </a:pPr>
            <a:r>
              <a:rPr lang="en-US" dirty="0"/>
              <a:t>Cells </a:t>
            </a:r>
            <a:r>
              <a:rPr lang="en-US" dirty="0" smtClean="0"/>
              <a:t>described </a:t>
            </a:r>
            <a:r>
              <a:rPr lang="en-US" dirty="0"/>
              <a:t>by bounding polygons</a:t>
            </a:r>
          </a:p>
          <a:p>
            <a:pPr>
              <a:lnSpc>
                <a:spcPct val="80000"/>
              </a:lnSpc>
            </a:pPr>
            <a:r>
              <a:rPr lang="en-US" dirty="0"/>
              <a:t>Portals </a:t>
            </a:r>
            <a:r>
              <a:rPr lang="en-US" dirty="0" smtClean="0"/>
              <a:t>polygonal </a:t>
            </a:r>
            <a:r>
              <a:rPr lang="en-US" dirty="0"/>
              <a:t>openings between cells</a:t>
            </a:r>
          </a:p>
          <a:p>
            <a:pPr>
              <a:lnSpc>
                <a:spcPct val="80000"/>
              </a:lnSpc>
            </a:pPr>
            <a:r>
              <a:rPr lang="en-US" dirty="0"/>
              <a:t>Good for visibility culling algorithms, OK for collision detection and ray-casting</a:t>
            </a:r>
          </a:p>
          <a:p>
            <a:pPr>
              <a:lnSpc>
                <a:spcPct val="80000"/>
              </a:lnSpc>
            </a:pPr>
            <a:r>
              <a:rPr lang="en-US" dirty="0"/>
              <a:t>Several ways to construct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By hand, as part of </a:t>
            </a:r>
            <a:r>
              <a:rPr lang="en-US" dirty="0" smtClean="0"/>
              <a:t>authoring </a:t>
            </a:r>
            <a:r>
              <a:rPr lang="en-US" dirty="0"/>
              <a:t>process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Automatically, starting with </a:t>
            </a:r>
            <a:r>
              <a:rPr lang="en-US" dirty="0" smtClean="0"/>
              <a:t>BSP or k-d tree </a:t>
            </a:r>
            <a:r>
              <a:rPr lang="en-US" dirty="0"/>
              <a:t>and extracting cells and portals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Explicitly, as part of </a:t>
            </a:r>
            <a:r>
              <a:rPr lang="en-US" dirty="0" smtClean="0"/>
              <a:t>automated </a:t>
            </a:r>
            <a:r>
              <a:rPr lang="en-US" dirty="0"/>
              <a:t>modeling </a:t>
            </a:r>
            <a:r>
              <a:rPr lang="en-US" dirty="0" smtClean="0"/>
              <a:t>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187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Cell-Portal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track of which cell viewer is in</a:t>
            </a:r>
          </a:p>
          <a:p>
            <a:r>
              <a:rPr lang="en-US" dirty="0" smtClean="0"/>
              <a:t>Enumerate all visible regions</a:t>
            </a:r>
          </a:p>
          <a:p>
            <a:r>
              <a:rPr lang="en-US" dirty="0" smtClean="0"/>
              <a:t>Preprocess to identify </a:t>
            </a:r>
            <a:r>
              <a:rPr lang="en-US" i="1" dirty="0" smtClean="0"/>
              <a:t>potentially visible set </a:t>
            </a:r>
            <a:r>
              <a:rPr lang="en-US" dirty="0" smtClean="0"/>
              <a:t>(PVS) for each cell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388725" y="1866900"/>
            <a:ext cx="2590800" cy="4038600"/>
            <a:chOff x="304800" y="1981200"/>
            <a:chExt cx="2590800" cy="4038600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304800" y="1981200"/>
              <a:ext cx="2590800" cy="403860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600200" y="198120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>
              <a:off x="1600200" y="4800600"/>
              <a:ext cx="0" cy="1219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1" name="Line 7"/>
            <p:cNvSpPr>
              <a:spLocks noChangeShapeType="1"/>
            </p:cNvSpPr>
            <p:nvPr/>
          </p:nvSpPr>
          <p:spPr bwMode="auto">
            <a:xfrm>
              <a:off x="1143000" y="30480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2514600" y="3048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>
              <a:off x="304800" y="3048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4" name="Line 10"/>
            <p:cNvSpPr>
              <a:spLocks noChangeShapeType="1"/>
            </p:cNvSpPr>
            <p:nvPr/>
          </p:nvSpPr>
          <p:spPr bwMode="auto">
            <a:xfrm>
              <a:off x="1143000" y="4953000"/>
              <a:ext cx="9144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>
              <a:off x="304800" y="4953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>
              <a:off x="2514600" y="4953000"/>
              <a:ext cx="3810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>
              <a:off x="1600200" y="39624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18" name="Text Box 14"/>
            <p:cNvSpPr txBox="1">
              <a:spLocks noChangeArrowheads="1"/>
            </p:cNvSpPr>
            <p:nvPr/>
          </p:nvSpPr>
          <p:spPr bwMode="auto">
            <a:xfrm>
              <a:off x="762000" y="2286000"/>
              <a:ext cx="39305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</a:p>
          </p:txBody>
        </p:sp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>
              <a:off x="2057400" y="2286000"/>
              <a:ext cx="38023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 dirty="0"/>
                <a:t>B</a:t>
              </a:r>
            </a:p>
          </p:txBody>
        </p:sp>
        <p:sp>
          <p:nvSpPr>
            <p:cNvPr id="20" name="Text Box 16"/>
            <p:cNvSpPr txBox="1">
              <a:spLocks noChangeArrowheads="1"/>
            </p:cNvSpPr>
            <p:nvPr/>
          </p:nvSpPr>
          <p:spPr bwMode="auto">
            <a:xfrm>
              <a:off x="762000" y="3733800"/>
              <a:ext cx="38735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2800"/>
                <a:t>C</a:t>
              </a:r>
            </a:p>
          </p:txBody>
        </p:sp>
        <p:sp>
          <p:nvSpPr>
            <p:cNvPr id="21" name="Text Box 17"/>
            <p:cNvSpPr txBox="1">
              <a:spLocks noChangeArrowheads="1"/>
            </p:cNvSpPr>
            <p:nvPr/>
          </p:nvSpPr>
          <p:spPr bwMode="auto">
            <a:xfrm>
              <a:off x="2057400" y="3733800"/>
              <a:ext cx="40588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D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762000" y="5257800"/>
              <a:ext cx="35939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E</a:t>
              </a:r>
            </a:p>
          </p:txBody>
        </p:sp>
        <p:sp>
          <p:nvSpPr>
            <p:cNvPr id="23" name="Text Box 19"/>
            <p:cNvSpPr txBox="1">
              <a:spLocks noChangeArrowheads="1"/>
            </p:cNvSpPr>
            <p:nvPr/>
          </p:nvSpPr>
          <p:spPr bwMode="auto">
            <a:xfrm>
              <a:off x="2133600" y="5257800"/>
              <a:ext cx="349776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F</a:t>
              </a: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>
              <a:off x="685800" y="4953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5" name="Line 21"/>
            <p:cNvSpPr>
              <a:spLocks noChangeShapeType="1"/>
            </p:cNvSpPr>
            <p:nvPr/>
          </p:nvSpPr>
          <p:spPr bwMode="auto">
            <a:xfrm>
              <a:off x="2057400" y="4953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057400" y="3048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>
              <a:off x="685800" y="3048000"/>
              <a:ext cx="457200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1600200" y="3200400"/>
              <a:ext cx="0" cy="7620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600200" y="4419600"/>
              <a:ext cx="0" cy="38100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</p:spTree>
    <p:extLst>
      <p:ext uri="{BB962C8B-B14F-4D97-AF65-F5344CB8AC3E}">
        <p14:creationId xmlns:p14="http://schemas.microsoft.com/office/powerpoint/2010/main" val="42052584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Potentially Visible Set (PVS)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PVS</a:t>
            </a:r>
            <a:r>
              <a:rPr lang="en-US" dirty="0"/>
              <a:t>: </a:t>
            </a:r>
            <a:r>
              <a:rPr lang="en-US" dirty="0" smtClean="0"/>
              <a:t>Set </a:t>
            </a:r>
            <a:r>
              <a:rPr lang="en-US" dirty="0"/>
              <a:t>of </a:t>
            </a:r>
            <a:r>
              <a:rPr lang="en-US" dirty="0" smtClean="0"/>
              <a:t>cells/regions/objects/polygons that </a:t>
            </a:r>
            <a:r>
              <a:rPr lang="en-US" dirty="0"/>
              <a:t>m</a:t>
            </a:r>
            <a:r>
              <a:rPr lang="en-US" dirty="0" smtClean="0"/>
              <a:t>an </a:t>
            </a:r>
            <a:r>
              <a:rPr lang="en-US" dirty="0"/>
              <a:t>be seen from </a:t>
            </a:r>
            <a:r>
              <a:rPr lang="en-US" dirty="0" smtClean="0"/>
              <a:t>particular </a:t>
            </a:r>
            <a:r>
              <a:rPr lang="en-US" dirty="0"/>
              <a:t>cell </a:t>
            </a:r>
          </a:p>
          <a:p>
            <a:pPr lvl="1"/>
            <a:r>
              <a:rPr lang="en-US" dirty="0" smtClean="0"/>
              <a:t>Want to identify </a:t>
            </a:r>
            <a:r>
              <a:rPr lang="en-US" dirty="0"/>
              <a:t>objects that can be seen </a:t>
            </a:r>
          </a:p>
          <a:p>
            <a:pPr lvl="1"/>
            <a:r>
              <a:rPr lang="en-US" dirty="0" smtClean="0"/>
              <a:t>Trade-off </a:t>
            </a:r>
            <a:r>
              <a:rPr lang="en-US" dirty="0"/>
              <a:t>is memory consumption </a:t>
            </a:r>
            <a:r>
              <a:rPr lang="en-US" dirty="0" smtClean="0"/>
              <a:t>vs. </a:t>
            </a:r>
            <a:r>
              <a:rPr lang="en-US" dirty="0"/>
              <a:t>accurate </a:t>
            </a:r>
            <a:r>
              <a:rPr lang="en-US" dirty="0" smtClean="0"/>
              <a:t>visibility </a:t>
            </a:r>
            <a:endParaRPr lang="en-US" dirty="0"/>
          </a:p>
          <a:p>
            <a:r>
              <a:rPr lang="en-US" dirty="0" smtClean="0"/>
              <a:t>Computed </a:t>
            </a:r>
            <a:r>
              <a:rPr lang="en-US" dirty="0"/>
              <a:t>as </a:t>
            </a:r>
            <a:r>
              <a:rPr lang="en-US" dirty="0" smtClean="0"/>
              <a:t>pre-process </a:t>
            </a:r>
          </a:p>
          <a:p>
            <a:pPr lvl="1"/>
            <a:r>
              <a:rPr lang="en-US" dirty="0" smtClean="0"/>
              <a:t>Easy for static objects (e.g. cells)</a:t>
            </a:r>
            <a:endParaRPr lang="en-US" dirty="0"/>
          </a:p>
          <a:p>
            <a:pPr lvl="1"/>
            <a:r>
              <a:rPr lang="en-US" dirty="0" smtClean="0"/>
              <a:t>Need strategy </a:t>
            </a:r>
            <a:r>
              <a:rPr lang="en-US" dirty="0"/>
              <a:t>to manage dynamic objects </a:t>
            </a:r>
          </a:p>
          <a:p>
            <a:r>
              <a:rPr lang="en-US" dirty="0" smtClean="0"/>
              <a:t>Used </a:t>
            </a:r>
            <a:r>
              <a:rPr lang="en-US" dirty="0"/>
              <a:t>in various ways: </a:t>
            </a:r>
          </a:p>
          <a:p>
            <a:pPr lvl="1"/>
            <a:r>
              <a:rPr lang="en-US" dirty="0" smtClean="0"/>
              <a:t>As only </a:t>
            </a:r>
            <a:r>
              <a:rPr lang="en-US" dirty="0"/>
              <a:t>visibility computation - render everything </a:t>
            </a:r>
            <a:r>
              <a:rPr lang="en-US" dirty="0" smtClean="0"/>
              <a:t>in PVS </a:t>
            </a:r>
            <a:r>
              <a:rPr lang="en-US" dirty="0"/>
              <a:t>for </a:t>
            </a:r>
            <a:r>
              <a:rPr lang="en-US" dirty="0" smtClean="0"/>
              <a:t>viewer’s </a:t>
            </a:r>
            <a:r>
              <a:rPr lang="en-US" dirty="0"/>
              <a:t>current cell </a:t>
            </a:r>
          </a:p>
          <a:p>
            <a:pPr lvl="1"/>
            <a:r>
              <a:rPr lang="en-US" dirty="0" smtClean="0"/>
              <a:t>As first </a:t>
            </a:r>
            <a:r>
              <a:rPr lang="en-US" dirty="0"/>
              <a:t>step - identify regions </a:t>
            </a:r>
            <a:r>
              <a:rPr lang="en-US" dirty="0" smtClean="0"/>
              <a:t>of interest, then apply more </a:t>
            </a:r>
            <a:r>
              <a:rPr lang="en-US" dirty="0"/>
              <a:t>accurate run-time algorithms</a:t>
            </a:r>
          </a:p>
        </p:txBody>
      </p:sp>
    </p:spTree>
    <p:extLst>
      <p:ext uri="{BB962C8B-B14F-4D97-AF65-F5344CB8AC3E}">
        <p14:creationId xmlns:p14="http://schemas.microsoft.com/office/powerpoint/2010/main" val="41851977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Cell-to-Cell PVS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/>
              <a:t>Cell A </a:t>
            </a:r>
            <a:r>
              <a:rPr lang="en-US" dirty="0" smtClean="0"/>
              <a:t>in cell </a:t>
            </a:r>
            <a:r>
              <a:rPr lang="en-US" dirty="0"/>
              <a:t>B's PVS if </a:t>
            </a:r>
            <a:r>
              <a:rPr lang="en-US" i="1" dirty="0" smtClean="0"/>
              <a:t>stabbing line </a:t>
            </a:r>
            <a:r>
              <a:rPr lang="en-US" dirty="0"/>
              <a:t>from </a:t>
            </a:r>
            <a:r>
              <a:rPr lang="en-US" dirty="0" smtClean="0"/>
              <a:t>portal </a:t>
            </a:r>
            <a:r>
              <a:rPr lang="en-US" dirty="0"/>
              <a:t>of B to </a:t>
            </a:r>
            <a:r>
              <a:rPr lang="en-US" dirty="0" smtClean="0"/>
              <a:t>portal </a:t>
            </a:r>
            <a:r>
              <a:rPr lang="en-US" dirty="0"/>
              <a:t>of A </a:t>
            </a:r>
          </a:p>
          <a:p>
            <a:pPr lvl="1"/>
            <a:r>
              <a:rPr lang="en-US" i="1" dirty="0" smtClean="0"/>
              <a:t>Stabbing line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line </a:t>
            </a:r>
            <a:r>
              <a:rPr lang="en-US" dirty="0"/>
              <a:t>segment intersecting only portals </a:t>
            </a:r>
            <a:endParaRPr lang="en-US" dirty="0" smtClean="0"/>
          </a:p>
          <a:p>
            <a:pPr lvl="1"/>
            <a:r>
              <a:rPr lang="en-US" dirty="0" smtClean="0"/>
              <a:t>Neighbor </a:t>
            </a:r>
            <a:r>
              <a:rPr lang="en-US" dirty="0"/>
              <a:t>cells are trivially in </a:t>
            </a:r>
            <a:r>
              <a:rPr lang="en-US" dirty="0" smtClean="0"/>
              <a:t>PVS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114800"/>
            <a:ext cx="5705475" cy="246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6499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dirty="0" smtClean="0"/>
              <a:t>“best” </a:t>
            </a:r>
            <a:r>
              <a:rPr lang="en-US" dirty="0"/>
              <a:t>solution </a:t>
            </a:r>
            <a:r>
              <a:rPr lang="en-US" dirty="0" smtClean="0"/>
              <a:t>often combination </a:t>
            </a:r>
            <a:endParaRPr lang="en-US" dirty="0"/>
          </a:p>
          <a:p>
            <a:pPr lvl="1"/>
            <a:r>
              <a:rPr lang="en-US" dirty="0" smtClean="0"/>
              <a:t>Static </a:t>
            </a:r>
            <a:r>
              <a:rPr lang="en-US" dirty="0"/>
              <a:t>things </a:t>
            </a:r>
          </a:p>
          <a:p>
            <a:pPr lvl="2"/>
            <a:r>
              <a:rPr lang="en-US" dirty="0" smtClean="0"/>
              <a:t>E.g. quad-tree </a:t>
            </a:r>
            <a:r>
              <a:rPr lang="en-US" dirty="0"/>
              <a:t>for terrain </a:t>
            </a:r>
          </a:p>
          <a:p>
            <a:pPr lvl="2"/>
            <a:r>
              <a:rPr lang="en-US" dirty="0" smtClean="0"/>
              <a:t>E.g. cells </a:t>
            </a:r>
            <a:r>
              <a:rPr lang="en-US" dirty="0"/>
              <a:t>and portals for interior structures </a:t>
            </a:r>
          </a:p>
          <a:p>
            <a:pPr lvl="1"/>
            <a:r>
              <a:rPr lang="en-US" dirty="0" smtClean="0"/>
              <a:t>Dynamic </a:t>
            </a:r>
            <a:r>
              <a:rPr lang="en-US" dirty="0"/>
              <a:t>things </a:t>
            </a:r>
          </a:p>
          <a:p>
            <a:pPr lvl="2"/>
            <a:r>
              <a:rPr lang="en-US" dirty="0" smtClean="0"/>
              <a:t>E.g. quick </a:t>
            </a:r>
            <a:r>
              <a:rPr lang="en-US" dirty="0"/>
              <a:t>reject using bounding spheres </a:t>
            </a:r>
          </a:p>
          <a:p>
            <a:r>
              <a:rPr lang="en-US" dirty="0" smtClean="0"/>
              <a:t>Balance </a:t>
            </a:r>
            <a:r>
              <a:rPr lang="en-US" dirty="0"/>
              <a:t>between pre-computation and </a:t>
            </a:r>
            <a:r>
              <a:rPr lang="en-US" dirty="0" smtClean="0"/>
              <a:t>run-time </a:t>
            </a:r>
            <a:r>
              <a:rPr lang="en-US" dirty="0"/>
              <a:t>computation </a:t>
            </a:r>
          </a:p>
        </p:txBody>
      </p:sp>
    </p:spTree>
    <p:extLst>
      <p:ext uri="{BB962C8B-B14F-4D97-AF65-F5344CB8AC3E}">
        <p14:creationId xmlns:p14="http://schemas.microsoft.com/office/powerpoint/2010/main" val="3171906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(See </a:t>
            </a:r>
            <a:r>
              <a:rPr lang="en-US" dirty="0" err="1" smtClean="0"/>
              <a:t>SceneGraph</a:t>
            </a:r>
            <a:r>
              <a:rPr lang="en-US" dirty="0" smtClean="0"/>
              <a:t> </a:t>
            </a:r>
            <a:r>
              <a:rPr lang="en-US" smtClean="0"/>
              <a:t>in Dragonfly)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65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Graphics cards can render a lot, and fast</a:t>
            </a:r>
          </a:p>
          <a:p>
            <a:pPr lvl="1"/>
            <a:r>
              <a:rPr lang="en-US" dirty="0" smtClean="0"/>
              <a:t>But never as much or as fast as we’d like!</a:t>
            </a:r>
          </a:p>
          <a:p>
            <a:r>
              <a:rPr lang="en-US" dirty="0" smtClean="0"/>
              <a:t>Updating the game world can involve a lot of objects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doing collision detection</a:t>
            </a:r>
          </a:p>
          <a:p>
            <a:r>
              <a:rPr lang="en-US" dirty="0" smtClean="0"/>
              <a:t>Intelligent scene management </a:t>
            </a:r>
          </a:p>
          <a:p>
            <a:pPr lvl="1"/>
            <a:r>
              <a:rPr lang="en-US" dirty="0" smtClean="0"/>
              <a:t>Squeezes more graphics performance out of limited resources</a:t>
            </a:r>
          </a:p>
          <a:p>
            <a:pPr lvl="1"/>
            <a:r>
              <a:rPr lang="en-US" dirty="0" smtClean="0"/>
              <a:t>Provides structures for more efficient world management</a:t>
            </a:r>
          </a:p>
        </p:txBody>
      </p:sp>
    </p:spTree>
    <p:extLst>
      <p:ext uri="{BB962C8B-B14F-4D97-AF65-F5344CB8AC3E}">
        <p14:creationId xmlns:p14="http://schemas.microsoft.com/office/powerpoint/2010/main" val="303591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Motivation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game with people, in a car, on a road</a:t>
            </a:r>
          </a:p>
          <a:p>
            <a:r>
              <a:rPr lang="en-US" dirty="0" smtClean="0"/>
              <a:t>People move around inside car, don’t affect the position of car in world</a:t>
            </a:r>
          </a:p>
          <a:p>
            <a:r>
              <a:rPr lang="en-US" dirty="0" smtClean="0"/>
              <a:t>But car moving in world affects position of people in world</a:t>
            </a:r>
          </a:p>
          <a:p>
            <a:r>
              <a:rPr lang="en-US" dirty="0" smtClean="0"/>
              <a:t>If massive hand picks up road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affects location of car and people!</a:t>
            </a:r>
          </a:p>
          <a:p>
            <a:r>
              <a:rPr lang="en-US" dirty="0" smtClean="0"/>
              <a:t>Exists beyond positions, too</a:t>
            </a:r>
          </a:p>
          <a:p>
            <a:pPr lvl="1"/>
            <a:r>
              <a:rPr lang="en-US" dirty="0" smtClean="0"/>
              <a:t>Consider animations or textures tied to skeletons</a:t>
            </a:r>
          </a:p>
          <a:p>
            <a:r>
              <a:rPr lang="en-US" dirty="0" smtClean="0"/>
              <a:t>To make movement/drawing more efficient, structure that supports such relationships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Scene graphs</a:t>
            </a:r>
            <a:endParaRPr lang="en-US" i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83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Motivation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Consider </a:t>
            </a:r>
            <a:r>
              <a:rPr lang="en-US" dirty="0" smtClean="0">
                <a:solidFill>
                  <a:srgbClr val="008000"/>
                </a:solidFill>
              </a:rPr>
              <a:t>Dragonfly</a:t>
            </a:r>
          </a:p>
          <a:p>
            <a:r>
              <a:rPr lang="en-US" dirty="0" smtClean="0"/>
              <a:t>Drawing order of objects depends upon altitude, and </a:t>
            </a:r>
            <a:r>
              <a:rPr lang="en-US" dirty="0" err="1" smtClean="0"/>
              <a:t>ViewObjects</a:t>
            </a:r>
            <a:r>
              <a:rPr lang="en-US" dirty="0" smtClean="0"/>
              <a:t> drawn last</a:t>
            </a:r>
          </a:p>
          <a:p>
            <a:pPr lvl="1"/>
            <a:r>
              <a:rPr lang="en-US" dirty="0" smtClean="0"/>
              <a:t>Can we group to make drawing more efficient?</a:t>
            </a:r>
          </a:p>
          <a:p>
            <a:r>
              <a:rPr lang="en-US" dirty="0" smtClean="0"/>
              <a:t>Collisions don’t occur for SPECTRAL objects</a:t>
            </a:r>
          </a:p>
          <a:p>
            <a:pPr lvl="1"/>
            <a:r>
              <a:rPr lang="en-US" dirty="0" smtClean="0"/>
              <a:t>Can we group to make collision detection more efficient?</a:t>
            </a:r>
          </a:p>
          <a:p>
            <a:r>
              <a:rPr lang="en-US" dirty="0"/>
              <a:t>To make movement/drawing more efficient, structure that supports such relationships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i="1" dirty="0">
                <a:sym typeface="Wingdings" pitchFamily="2" charset="2"/>
              </a:rPr>
              <a:t>Scene graphs</a:t>
            </a:r>
            <a:endParaRPr lang="en-US" i="1" dirty="0"/>
          </a:p>
          <a:p>
            <a:endParaRPr lang="en-US" dirty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524000"/>
            <a:ext cx="532015" cy="532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7996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Scene graphs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Scene partitioning</a:t>
            </a:r>
          </a:p>
          <a:p>
            <a:r>
              <a:rPr lang="en-US" dirty="0"/>
              <a:t>Visibility </a:t>
            </a:r>
            <a:r>
              <a:rPr lang="en-US" dirty="0" smtClean="0"/>
              <a:t>calculations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Dragonfly</a:t>
            </a:r>
            <a:r>
              <a:rPr lang="en-US" dirty="0" smtClean="0"/>
              <a:t> </a:t>
            </a:r>
            <a:r>
              <a:rPr lang="en-US" dirty="0" err="1" smtClean="0"/>
              <a:t>SceneGraph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341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Specification of object and attribute relationships</a:t>
            </a:r>
          </a:p>
          <a:p>
            <a:pPr lvl="1"/>
            <a:r>
              <a:rPr lang="en-US" dirty="0" smtClean="0"/>
              <a:t>Spatial (where is it, i.e. position)</a:t>
            </a:r>
          </a:p>
          <a:p>
            <a:pPr lvl="1"/>
            <a:r>
              <a:rPr lang="en-US" dirty="0" smtClean="0"/>
              <a:t>Hierarchical (relationship to other objects, e.g. inside)</a:t>
            </a:r>
          </a:p>
          <a:p>
            <a:pPr lvl="1"/>
            <a:r>
              <a:rPr lang="en-US" dirty="0" smtClean="0"/>
              <a:t>Material properties (e.g. solidness)</a:t>
            </a:r>
          </a:p>
          <a:p>
            <a:r>
              <a:rPr lang="en-US" dirty="0" smtClean="0"/>
              <a:t>Easy to “attach” objects together</a:t>
            </a:r>
          </a:p>
          <a:p>
            <a:pPr lvl="1"/>
            <a:r>
              <a:rPr lang="en-US" dirty="0" smtClean="0"/>
              <a:t>E.g. Riding in a vehicle</a:t>
            </a:r>
          </a:p>
          <a:p>
            <a:r>
              <a:rPr lang="en-US" dirty="0" smtClean="0"/>
              <a:t>Easy to query to get objects with same properties</a:t>
            </a:r>
          </a:p>
          <a:p>
            <a:pPr lvl="1"/>
            <a:r>
              <a:rPr lang="en-US" dirty="0" smtClean="0"/>
              <a:t>E.g. All solid objects, all objects near (x, y)</a:t>
            </a:r>
          </a:p>
          <a:p>
            <a:r>
              <a:rPr lang="en-US" dirty="0" smtClean="0"/>
              <a:t>Implementation </a:t>
            </a:r>
            <a:r>
              <a:rPr lang="en-US" dirty="0"/>
              <a:t>does not need </a:t>
            </a:r>
            <a:r>
              <a:rPr lang="en-US" dirty="0" smtClean="0"/>
              <a:t>to be objects </a:t>
            </a:r>
            <a:r>
              <a:rPr lang="en-US" dirty="0"/>
              <a:t>in tree</a:t>
            </a:r>
          </a:p>
          <a:p>
            <a:pPr lvl="1"/>
            <a:r>
              <a:rPr lang="en-US" dirty="0"/>
              <a:t>Can </a:t>
            </a:r>
            <a:r>
              <a:rPr lang="en-US" dirty="0" smtClean="0"/>
              <a:t>use pointers </a:t>
            </a:r>
            <a:r>
              <a:rPr lang="en-US" dirty="0"/>
              <a:t>(e.g. to textures, sprites) instead</a:t>
            </a:r>
          </a:p>
          <a:p>
            <a:r>
              <a:rPr lang="en-US" dirty="0" smtClean="0"/>
              <a:t>Logical and spatial relationships</a:t>
            </a:r>
          </a:p>
          <a:p>
            <a:pPr lvl="1"/>
            <a:r>
              <a:rPr lang="en-US" dirty="0" smtClean="0"/>
              <a:t>Often goal is to make it easy to discard large swaths so do not need to render</a:t>
            </a: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Spatial </a:t>
            </a:r>
            <a:r>
              <a:rPr lang="en-US" i="1" dirty="0">
                <a:sym typeface="Wingdings" pitchFamily="2" charset="2"/>
              </a:rPr>
              <a:t>d</a:t>
            </a:r>
            <a:r>
              <a:rPr lang="en-US" i="1" dirty="0" smtClean="0">
                <a:sym typeface="Wingdings" pitchFamily="2" charset="2"/>
              </a:rPr>
              <a:t>ata structures </a:t>
            </a:r>
            <a:r>
              <a:rPr lang="en-US" dirty="0" smtClean="0">
                <a:sym typeface="Wingdings" pitchFamily="2" charset="2"/>
              </a:rPr>
              <a:t>(next)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59746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Spatial Data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Spatial data structures store data indexed </a:t>
            </a:r>
            <a:r>
              <a:rPr lang="en-US" dirty="0" smtClean="0"/>
              <a:t>by location</a:t>
            </a:r>
            <a:endParaRPr lang="en-US" dirty="0"/>
          </a:p>
          <a:p>
            <a:pPr lvl="1"/>
            <a:r>
              <a:rPr lang="en-US" dirty="0" smtClean="0"/>
              <a:t>E.g. Store according to Position </a:t>
            </a:r>
            <a:r>
              <a:rPr lang="en-US" dirty="0"/>
              <a:t>…</a:t>
            </a:r>
          </a:p>
          <a:p>
            <a:pPr lvl="1"/>
            <a:r>
              <a:rPr lang="en-US" dirty="0" smtClean="0"/>
              <a:t>Without graphics, used </a:t>
            </a:r>
            <a:r>
              <a:rPr lang="en-US" dirty="0"/>
              <a:t>for queries like “Where is the nearest hotel?” or “Which stars are </a:t>
            </a:r>
            <a:r>
              <a:rPr lang="en-US" dirty="0" smtClean="0"/>
              <a:t>near enough </a:t>
            </a:r>
            <a:r>
              <a:rPr lang="en-US" dirty="0"/>
              <a:t>to influence the sun?”</a:t>
            </a:r>
          </a:p>
          <a:p>
            <a:r>
              <a:rPr lang="en-US" dirty="0"/>
              <a:t>Multitude of uses in computer games</a:t>
            </a:r>
          </a:p>
          <a:p>
            <a:pPr lvl="1"/>
            <a:r>
              <a:rPr lang="en-US" i="1" dirty="0"/>
              <a:t>Visibility</a:t>
            </a:r>
            <a:r>
              <a:rPr lang="en-US" dirty="0"/>
              <a:t> - What can </a:t>
            </a:r>
            <a:r>
              <a:rPr lang="en-US" dirty="0" smtClean="0"/>
              <a:t>player see</a:t>
            </a:r>
            <a:r>
              <a:rPr lang="en-US" dirty="0"/>
              <a:t>?</a:t>
            </a:r>
          </a:p>
          <a:p>
            <a:pPr lvl="1"/>
            <a:r>
              <a:rPr lang="en-US" i="1" dirty="0" smtClean="0"/>
              <a:t>Collision </a:t>
            </a:r>
            <a:r>
              <a:rPr lang="en-US" i="1" dirty="0"/>
              <a:t>detection </a:t>
            </a:r>
            <a:r>
              <a:rPr lang="en-US" dirty="0"/>
              <a:t>- Did </a:t>
            </a:r>
            <a:r>
              <a:rPr lang="en-US" dirty="0" smtClean="0"/>
              <a:t>bullet just </a:t>
            </a:r>
            <a:r>
              <a:rPr lang="en-US" dirty="0"/>
              <a:t>hit </a:t>
            </a:r>
            <a:r>
              <a:rPr lang="en-US" dirty="0" smtClean="0"/>
              <a:t>wall</a:t>
            </a:r>
            <a:r>
              <a:rPr lang="en-US" dirty="0"/>
              <a:t>?</a:t>
            </a:r>
          </a:p>
          <a:p>
            <a:pPr lvl="1"/>
            <a:r>
              <a:rPr lang="en-US" i="1" dirty="0"/>
              <a:t>Proximity queries </a:t>
            </a:r>
            <a:r>
              <a:rPr lang="en-US" dirty="0"/>
              <a:t>- Where is </a:t>
            </a:r>
            <a:r>
              <a:rPr lang="en-US" dirty="0" smtClean="0"/>
              <a:t>nearest health-pack?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reduce “cost” with </a:t>
            </a:r>
            <a:r>
              <a:rPr lang="en-US" dirty="0"/>
              <a:t>fast, </a:t>
            </a:r>
            <a:r>
              <a:rPr lang="en-US" dirty="0" smtClean="0"/>
              <a:t>approximate queries that eliminate </a:t>
            </a:r>
            <a:r>
              <a:rPr lang="en-US" dirty="0"/>
              <a:t>most </a:t>
            </a:r>
            <a:r>
              <a:rPr lang="en-US" dirty="0" smtClean="0"/>
              <a:t>irrelevant objects </a:t>
            </a:r>
            <a:r>
              <a:rPr lang="en-US" dirty="0"/>
              <a:t>quickly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Trees with containment </a:t>
            </a:r>
            <a:r>
              <a:rPr lang="en-US" dirty="0"/>
              <a:t>property </a:t>
            </a:r>
            <a:r>
              <a:rPr lang="en-US" dirty="0" smtClean="0"/>
              <a:t>enable this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Cell </a:t>
            </a:r>
            <a:r>
              <a:rPr lang="en-US" dirty="0"/>
              <a:t>of </a:t>
            </a:r>
            <a:r>
              <a:rPr lang="en-US" dirty="0" smtClean="0"/>
              <a:t>parent </a:t>
            </a:r>
            <a:r>
              <a:rPr lang="en-US" dirty="0"/>
              <a:t>completely contains all </a:t>
            </a:r>
            <a:r>
              <a:rPr lang="en-US" dirty="0" smtClean="0"/>
              <a:t>cells </a:t>
            </a:r>
            <a:r>
              <a:rPr lang="en-US" dirty="0"/>
              <a:t>of </a:t>
            </a:r>
            <a:r>
              <a:rPr lang="en-US" dirty="0" smtClean="0"/>
              <a:t>children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query </a:t>
            </a:r>
            <a:r>
              <a:rPr lang="en-US" dirty="0"/>
              <a:t>fails for </a:t>
            </a:r>
            <a:r>
              <a:rPr lang="en-US" dirty="0" smtClean="0"/>
              <a:t>cell</a:t>
            </a:r>
            <a:r>
              <a:rPr lang="en-US" dirty="0"/>
              <a:t>, </a:t>
            </a:r>
            <a:r>
              <a:rPr lang="en-US" dirty="0" smtClean="0"/>
              <a:t>it </a:t>
            </a:r>
            <a:r>
              <a:rPr lang="en-US" dirty="0"/>
              <a:t>will fail for all </a:t>
            </a:r>
            <a:r>
              <a:rPr lang="en-US" dirty="0" smtClean="0"/>
              <a:t>children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If </a:t>
            </a:r>
            <a:r>
              <a:rPr lang="en-US" dirty="0" smtClean="0"/>
              <a:t>query </a:t>
            </a:r>
            <a:r>
              <a:rPr lang="en-US" dirty="0"/>
              <a:t>succeeds, </a:t>
            </a:r>
            <a:r>
              <a:rPr lang="en-US" dirty="0" smtClean="0"/>
              <a:t>try </a:t>
            </a:r>
            <a:r>
              <a:rPr lang="en-US" dirty="0"/>
              <a:t>it for </a:t>
            </a:r>
            <a:r>
              <a:rPr lang="en-US" dirty="0" smtClean="0"/>
              <a:t>children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Cost?  </a:t>
            </a:r>
            <a:r>
              <a:rPr lang="en-US" dirty="0" smtClean="0">
                <a:sym typeface="Wingdings" pitchFamily="2" charset="2"/>
              </a:rPr>
              <a:t> Depends on object distribution, but roughly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 O(log </a:t>
            </a:r>
            <a:r>
              <a:rPr lang="en-US" i="1" dirty="0" smtClean="0">
                <a:solidFill>
                  <a:srgbClr val="0033CC"/>
                </a:solidFill>
                <a:sym typeface="Wingdings" pitchFamily="2" charset="2"/>
              </a:rPr>
              <a:t>n</a:t>
            </a:r>
            <a:r>
              <a:rPr lang="en-US" dirty="0" smtClean="0">
                <a:solidFill>
                  <a:srgbClr val="0033CC"/>
                </a:solidFill>
                <a:sym typeface="Wingdings" pitchFamily="2" charset="2"/>
              </a:rPr>
              <a:t>)</a:t>
            </a:r>
            <a:endParaRPr lang="en-US" dirty="0">
              <a:solidFill>
                <a:srgbClr val="0033CC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ree Dragonfly Clip Art 2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8976" y="1828800"/>
            <a:ext cx="303414" cy="303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2907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Spatial </a:t>
            </a:r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004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For games, focus </a:t>
            </a:r>
            <a:r>
              <a:rPr lang="en-US" dirty="0"/>
              <a:t>on spatial data structures that partition space into regions, or </a:t>
            </a:r>
            <a:r>
              <a:rPr lang="en-US" i="1" dirty="0"/>
              <a:t>cells</a:t>
            </a:r>
            <a:r>
              <a:rPr lang="en-US" dirty="0"/>
              <a:t>, of some type</a:t>
            </a:r>
          </a:p>
          <a:p>
            <a:pPr lvl="1"/>
            <a:r>
              <a:rPr lang="en-US" dirty="0"/>
              <a:t>Generally, cut up space with planes that separate regions</a:t>
            </a:r>
          </a:p>
          <a:p>
            <a:r>
              <a:rPr lang="en-US" dirty="0"/>
              <a:t>Uniform Grids </a:t>
            </a:r>
          </a:p>
          <a:p>
            <a:pPr lvl="1"/>
            <a:r>
              <a:rPr lang="en-US" dirty="0"/>
              <a:t>Split space up into equal </a:t>
            </a:r>
            <a:r>
              <a:rPr lang="en-US" dirty="0" smtClean="0"/>
              <a:t>size cells </a:t>
            </a:r>
            <a:endParaRPr lang="en-US" dirty="0"/>
          </a:p>
          <a:p>
            <a:r>
              <a:rPr lang="en-US" dirty="0"/>
              <a:t>Quad </a:t>
            </a:r>
            <a:r>
              <a:rPr lang="en-US" dirty="0" smtClean="0"/>
              <a:t>(or Oct</a:t>
            </a:r>
            <a:r>
              <a:rPr lang="en-US" dirty="0"/>
              <a:t>) Trees </a:t>
            </a:r>
          </a:p>
          <a:p>
            <a:pPr lvl="1"/>
            <a:r>
              <a:rPr lang="en-US" dirty="0"/>
              <a:t>Recursively split space into 4 </a:t>
            </a:r>
            <a:r>
              <a:rPr lang="en-US" dirty="0" smtClean="0"/>
              <a:t>(or 8</a:t>
            </a:r>
            <a:r>
              <a:rPr lang="en-US" dirty="0"/>
              <a:t>) equal-sized </a:t>
            </a:r>
            <a:r>
              <a:rPr lang="en-US" dirty="0" smtClean="0"/>
              <a:t>regions</a:t>
            </a:r>
          </a:p>
          <a:p>
            <a:pPr lvl="1"/>
            <a:r>
              <a:rPr lang="en-US" dirty="0" smtClean="0"/>
              <a:t>Can do with sphere, too</a:t>
            </a:r>
            <a:endParaRPr lang="en-US" dirty="0"/>
          </a:p>
          <a:p>
            <a:r>
              <a:rPr lang="en-US" dirty="0"/>
              <a:t>Binary-Space Partitioning (BSP) trees </a:t>
            </a:r>
          </a:p>
          <a:p>
            <a:pPr lvl="1"/>
            <a:r>
              <a:rPr lang="en-US" dirty="0"/>
              <a:t>Recursively divide space along </a:t>
            </a:r>
            <a:r>
              <a:rPr lang="en-US" dirty="0" smtClean="0"/>
              <a:t>single</a:t>
            </a:r>
            <a:r>
              <a:rPr lang="en-US" dirty="0"/>
              <a:t>, arbitrary plane </a:t>
            </a:r>
          </a:p>
          <a:p>
            <a:r>
              <a:rPr lang="en-US" dirty="0"/>
              <a:t>k-dimensional trees (k-d trees) </a:t>
            </a:r>
          </a:p>
          <a:p>
            <a:pPr lvl="1"/>
            <a:r>
              <a:rPr lang="en-US" dirty="0" smtClean="0"/>
              <a:t>Recursively partition in k dimensions until termination condition (e.g. 1 object per cell)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65368" y="5934440"/>
            <a:ext cx="3031856" cy="46166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(Example of each next)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6006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Uniform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Cells can be approximately size of view distance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Only need consider objects in cell and neighbor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Pro</a:t>
            </a:r>
            <a:r>
              <a:rPr lang="en-US" dirty="0" smtClean="0"/>
              <a:t>: Easy to find, compute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</a:t>
            </a:r>
            <a:r>
              <a:rPr lang="en-US" dirty="0" smtClean="0"/>
              <a:t>: Not effective if many objects in one cell</a:t>
            </a:r>
            <a:endParaRPr lang="en-US" dirty="0"/>
          </a:p>
        </p:txBody>
      </p:sp>
      <p:pic>
        <p:nvPicPr>
          <p:cNvPr id="4" name="Picture 4" descr="partitioningspacewithgri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218" y="2286000"/>
            <a:ext cx="4495800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959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3482</TotalTime>
  <Words>1029</Words>
  <Application>Microsoft Office PowerPoint</Application>
  <PresentationFormat>On-screen Show (4:3)</PresentationFormat>
  <Paragraphs>153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Scene Management</vt:lpstr>
      <vt:lpstr>Introduction</vt:lpstr>
      <vt:lpstr>Motivation (1 of 2)</vt:lpstr>
      <vt:lpstr>Motivation (2 of 2)</vt:lpstr>
      <vt:lpstr>Outline</vt:lpstr>
      <vt:lpstr>Scene Graphs</vt:lpstr>
      <vt:lpstr>Spatial Data Structures</vt:lpstr>
      <vt:lpstr>Spatial Data Structures</vt:lpstr>
      <vt:lpstr>Uniform Grid</vt:lpstr>
      <vt:lpstr>Quad Tree</vt:lpstr>
      <vt:lpstr>Binary Space Partitioning (BSP) Tree</vt:lpstr>
      <vt:lpstr>K-D tree</vt:lpstr>
      <vt:lpstr>Cell-Portal Structures</vt:lpstr>
      <vt:lpstr>Cell-Portal Visibility</vt:lpstr>
      <vt:lpstr>Potentially Visible Set (PVS)</vt:lpstr>
      <vt:lpstr>Cell-to-Cell PVS</vt:lpstr>
      <vt:lpstr>Putting It All Together</vt:lpstr>
      <vt:lpstr>(See SceneGraph in Dragonfly)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Scene Management</dc:title>
  <dc:creator>Mark Claypool</dc:creator>
  <cp:lastModifiedBy>Mark Claypool</cp:lastModifiedBy>
  <cp:revision>108</cp:revision>
  <dcterms:created xsi:type="dcterms:W3CDTF">2012-02-12T21:13:42Z</dcterms:created>
  <dcterms:modified xsi:type="dcterms:W3CDTF">2012-10-03T21:08:16Z</dcterms:modified>
</cp:coreProperties>
</file>