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9" r:id="rId13"/>
    <p:sldId id="271" r:id="rId14"/>
    <p:sldId id="272" r:id="rId15"/>
    <p:sldId id="275" r:id="rId16"/>
    <p:sldId id="276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1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F8D79-2A62-4561-B446-32918B76F1C9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0DE1A-3A38-46A0-8A3A-F29329F2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6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cs.wisc.edu/graphics/Courses/679-f2003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from IMGD3000</a:t>
            </a:r>
            <a:r>
              <a:rPr lang="en-US" baseline="0" dirty="0" smtClean="0"/>
              <a:t> C-term 2011 (Robert Lindeman)</a:t>
            </a:r>
          </a:p>
          <a:p>
            <a:r>
              <a:rPr lang="en-US" baseline="0" dirty="0" smtClean="0"/>
              <a:t>Some from Ultimate 3D Game Engine Design and Architecture by Allen Sherrod</a:t>
            </a:r>
          </a:p>
          <a:p>
            <a:r>
              <a:rPr lang="en-US" baseline="0" dirty="0" smtClean="0"/>
              <a:t>Some from Game Engine Architecture by Jason Gregory </a:t>
            </a:r>
          </a:p>
          <a:p>
            <a:r>
              <a:rPr lang="en-US" baseline="0" dirty="0" smtClean="0"/>
              <a:t>Some from </a:t>
            </a:r>
            <a:r>
              <a:rPr lang="en-US" dirty="0" smtClean="0">
                <a:hlinkClick r:id="rId3"/>
              </a:rPr>
              <a:t>http://research.cs.wisc.edu/graphics/Courses/679-f2003/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DE1A-3A38-46A0-8A3A-F29329F28B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DE1A-3A38-46A0-8A3A-F29329F28B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9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2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4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0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1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1072-0343-420D-BDB7-2C9002BE6C2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9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Scene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K-D tree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Instead of 2 dimensions (binary) can use k-dimensions</a:t>
            </a:r>
            <a:endParaRPr lang="en-US" dirty="0"/>
          </a:p>
        </p:txBody>
      </p:sp>
      <p:pic>
        <p:nvPicPr>
          <p:cNvPr id="7170" name="Picture 2" descr="File:3dtr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21970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4191000"/>
            <a:ext cx="3810000" cy="1754326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smtClean="0"/>
              <a:t>3-dimensional</a:t>
            </a:r>
            <a:r>
              <a:rPr lang="en-US" dirty="0"/>
              <a:t> </a:t>
            </a:r>
            <a:r>
              <a:rPr lang="en-US" i="1" dirty="0"/>
              <a:t>k</a:t>
            </a:r>
            <a:r>
              <a:rPr lang="en-US" dirty="0"/>
              <a:t>-d tree. </a:t>
            </a:r>
            <a:r>
              <a:rPr lang="en-US" dirty="0" smtClean="0"/>
              <a:t>First </a:t>
            </a:r>
            <a:r>
              <a:rPr lang="en-US" dirty="0"/>
              <a:t>split (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) cuts </a:t>
            </a:r>
            <a:r>
              <a:rPr lang="en-US" dirty="0" smtClean="0"/>
              <a:t>root </a:t>
            </a:r>
            <a:r>
              <a:rPr lang="en-US" dirty="0"/>
              <a:t>cell (white) into two </a:t>
            </a:r>
            <a:r>
              <a:rPr lang="en-US" dirty="0" err="1"/>
              <a:t>subcells</a:t>
            </a:r>
            <a:r>
              <a:rPr lang="en-US" dirty="0"/>
              <a:t>, each of which </a:t>
            </a:r>
            <a:r>
              <a:rPr lang="en-US" dirty="0" smtClean="0"/>
              <a:t>is split 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) into two </a:t>
            </a:r>
            <a:r>
              <a:rPr lang="en-US" dirty="0" err="1"/>
              <a:t>subcells</a:t>
            </a:r>
            <a:r>
              <a:rPr lang="en-US" dirty="0"/>
              <a:t>. Finally, each </a:t>
            </a:r>
            <a:r>
              <a:rPr lang="en-US" dirty="0" smtClean="0"/>
              <a:t>is </a:t>
            </a:r>
            <a:r>
              <a:rPr lang="en-US" dirty="0"/>
              <a:t>split (</a:t>
            </a:r>
            <a:r>
              <a:rPr lang="en-US" dirty="0">
                <a:solidFill>
                  <a:srgbClr val="0066CC"/>
                </a:solidFill>
              </a:rPr>
              <a:t>blue</a:t>
            </a:r>
            <a:r>
              <a:rPr lang="en-US" dirty="0"/>
              <a:t>) into two </a:t>
            </a:r>
            <a:r>
              <a:rPr lang="en-US" dirty="0" smtClean="0"/>
              <a:t>sub-cells</a:t>
            </a:r>
            <a:r>
              <a:rPr lang="en-US" dirty="0"/>
              <a:t>. </a:t>
            </a:r>
            <a:r>
              <a:rPr lang="en-US" dirty="0" smtClean="0"/>
              <a:t> Final </a:t>
            </a:r>
            <a:r>
              <a:rPr lang="en-US" dirty="0"/>
              <a:t>eight </a:t>
            </a:r>
            <a:r>
              <a:rPr lang="en-US" dirty="0" smtClean="0"/>
              <a:t>called </a:t>
            </a:r>
            <a:r>
              <a:rPr lang="en-US" dirty="0"/>
              <a:t>leaf cells.</a:t>
            </a:r>
          </a:p>
        </p:txBody>
      </p:sp>
    </p:spTree>
    <p:extLst>
      <p:ext uri="{BB962C8B-B14F-4D97-AF65-F5344CB8AC3E}">
        <p14:creationId xmlns:p14="http://schemas.microsoft.com/office/powerpoint/2010/main" val="203332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Cell-Portal Structures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Cell-Portal data structures dispense with </a:t>
            </a:r>
            <a:r>
              <a:rPr lang="en-US" dirty="0" smtClean="0"/>
              <a:t> </a:t>
            </a:r>
            <a:r>
              <a:rPr lang="en-US" dirty="0"/>
              <a:t>hierarchy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just </a:t>
            </a:r>
            <a:r>
              <a:rPr lang="en-US" dirty="0"/>
              <a:t>store neighbor information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Makes </a:t>
            </a:r>
            <a:r>
              <a:rPr lang="en-US" dirty="0"/>
              <a:t>them graphs, not trees</a:t>
            </a:r>
          </a:p>
          <a:p>
            <a:pPr>
              <a:lnSpc>
                <a:spcPct val="80000"/>
              </a:lnSpc>
            </a:pPr>
            <a:r>
              <a:rPr lang="en-US" dirty="0"/>
              <a:t>Cells </a:t>
            </a:r>
            <a:r>
              <a:rPr lang="en-US" dirty="0" smtClean="0"/>
              <a:t>described </a:t>
            </a:r>
            <a:r>
              <a:rPr lang="en-US" dirty="0"/>
              <a:t>by bounding polygons</a:t>
            </a:r>
          </a:p>
          <a:p>
            <a:pPr>
              <a:lnSpc>
                <a:spcPct val="80000"/>
              </a:lnSpc>
            </a:pPr>
            <a:r>
              <a:rPr lang="en-US" dirty="0"/>
              <a:t>Portals </a:t>
            </a:r>
            <a:r>
              <a:rPr lang="en-US" dirty="0" smtClean="0"/>
              <a:t>polygonal </a:t>
            </a:r>
            <a:r>
              <a:rPr lang="en-US" dirty="0"/>
              <a:t>openings between cells</a:t>
            </a:r>
          </a:p>
          <a:p>
            <a:pPr>
              <a:lnSpc>
                <a:spcPct val="80000"/>
              </a:lnSpc>
            </a:pPr>
            <a:r>
              <a:rPr lang="en-US" dirty="0"/>
              <a:t>Good for visibility culling algorithms, OK for collision detection and ray-casting</a:t>
            </a:r>
          </a:p>
          <a:p>
            <a:pPr>
              <a:lnSpc>
                <a:spcPct val="80000"/>
              </a:lnSpc>
            </a:pPr>
            <a:r>
              <a:rPr lang="en-US" dirty="0"/>
              <a:t>Several ways to construct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By hand, as part of </a:t>
            </a:r>
            <a:r>
              <a:rPr lang="en-US" dirty="0" smtClean="0"/>
              <a:t>authoring </a:t>
            </a:r>
            <a:r>
              <a:rPr lang="en-US" dirty="0"/>
              <a:t>process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Automatically, starting with </a:t>
            </a:r>
            <a:r>
              <a:rPr lang="en-US" dirty="0" smtClean="0"/>
              <a:t>BSP or k-d tree </a:t>
            </a:r>
            <a:r>
              <a:rPr lang="en-US" dirty="0"/>
              <a:t>and extracting cells and portals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Explicitly, as part of </a:t>
            </a:r>
            <a:r>
              <a:rPr lang="en-US" dirty="0" smtClean="0"/>
              <a:t>automated </a:t>
            </a:r>
            <a:r>
              <a:rPr lang="en-US" dirty="0"/>
              <a:t>modeling </a:t>
            </a:r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87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Cell-Portal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track of which cell viewer is in</a:t>
            </a:r>
          </a:p>
          <a:p>
            <a:r>
              <a:rPr lang="en-US" dirty="0" smtClean="0"/>
              <a:t>Enumerate all visible regions</a:t>
            </a:r>
          </a:p>
          <a:p>
            <a:r>
              <a:rPr lang="en-US" dirty="0" smtClean="0"/>
              <a:t>Preprocess to identify </a:t>
            </a:r>
            <a:r>
              <a:rPr lang="en-US" i="1" dirty="0" smtClean="0"/>
              <a:t>potentially visible set </a:t>
            </a:r>
            <a:r>
              <a:rPr lang="en-US" dirty="0" smtClean="0"/>
              <a:t>(PVS) for each cell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88725" y="1866900"/>
            <a:ext cx="2590800" cy="4038600"/>
            <a:chOff x="304800" y="1981200"/>
            <a:chExt cx="2590800" cy="40386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04800" y="1981200"/>
              <a:ext cx="2590800" cy="4038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600200" y="198120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600200" y="480060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143000" y="30480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514600" y="3048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04800" y="3048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143000" y="49530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304800" y="4953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514600" y="4953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600200" y="39624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762000" y="2286000"/>
              <a:ext cx="39305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057400" y="2286000"/>
              <a:ext cx="38023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762000" y="3733800"/>
              <a:ext cx="3873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C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057400" y="3733800"/>
              <a:ext cx="40588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D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762000" y="5257800"/>
              <a:ext cx="35939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E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133600" y="5257800"/>
              <a:ext cx="34977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F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5800" y="4953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057400" y="4953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057400" y="3048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685800" y="3048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600200" y="3200400"/>
              <a:ext cx="0" cy="7620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1600200" y="4419600"/>
              <a:ext cx="0" cy="3810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420525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Potentially Visible Set (PVS)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PVS</a:t>
            </a:r>
            <a:r>
              <a:rPr lang="en-US" dirty="0"/>
              <a:t>: </a:t>
            </a:r>
            <a:r>
              <a:rPr lang="en-US" dirty="0" smtClean="0"/>
              <a:t>Set </a:t>
            </a:r>
            <a:r>
              <a:rPr lang="en-US" dirty="0"/>
              <a:t>of </a:t>
            </a:r>
            <a:r>
              <a:rPr lang="en-US" dirty="0" smtClean="0"/>
              <a:t>cells/regions/objects/polygons that </a:t>
            </a:r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/>
              <a:t>be seen from </a:t>
            </a:r>
            <a:r>
              <a:rPr lang="en-US" dirty="0" smtClean="0"/>
              <a:t>particular </a:t>
            </a:r>
            <a:r>
              <a:rPr lang="en-US" dirty="0"/>
              <a:t>cell </a:t>
            </a:r>
          </a:p>
          <a:p>
            <a:pPr lvl="1"/>
            <a:r>
              <a:rPr lang="en-US" dirty="0" smtClean="0"/>
              <a:t>Want to identify </a:t>
            </a:r>
            <a:r>
              <a:rPr lang="en-US" dirty="0"/>
              <a:t>objects that can be seen </a:t>
            </a:r>
          </a:p>
          <a:p>
            <a:pPr lvl="1"/>
            <a:r>
              <a:rPr lang="en-US" dirty="0" smtClean="0"/>
              <a:t>Trade-off </a:t>
            </a:r>
            <a:r>
              <a:rPr lang="en-US" dirty="0"/>
              <a:t>is memory consumption </a:t>
            </a:r>
            <a:r>
              <a:rPr lang="en-US" dirty="0" smtClean="0"/>
              <a:t>vs. </a:t>
            </a:r>
            <a:r>
              <a:rPr lang="en-US" dirty="0"/>
              <a:t>accurate </a:t>
            </a:r>
            <a:r>
              <a:rPr lang="en-US" dirty="0" smtClean="0"/>
              <a:t>visibility </a:t>
            </a:r>
            <a:endParaRPr lang="en-US" dirty="0"/>
          </a:p>
          <a:p>
            <a:r>
              <a:rPr lang="en-US" dirty="0" smtClean="0"/>
              <a:t>Computed </a:t>
            </a:r>
            <a:r>
              <a:rPr lang="en-US" dirty="0"/>
              <a:t>as </a:t>
            </a:r>
            <a:r>
              <a:rPr lang="en-US" dirty="0" smtClean="0"/>
              <a:t>pre-process </a:t>
            </a:r>
          </a:p>
          <a:p>
            <a:pPr lvl="1"/>
            <a:r>
              <a:rPr lang="en-US" dirty="0" smtClean="0"/>
              <a:t>Easy for static objects (e.g. cells)</a:t>
            </a:r>
            <a:endParaRPr lang="en-US" dirty="0"/>
          </a:p>
          <a:p>
            <a:pPr lvl="1"/>
            <a:r>
              <a:rPr lang="en-US" dirty="0" smtClean="0"/>
              <a:t>Need strategy </a:t>
            </a:r>
            <a:r>
              <a:rPr lang="en-US" dirty="0"/>
              <a:t>to manage dynamic objects </a:t>
            </a:r>
          </a:p>
          <a:p>
            <a:r>
              <a:rPr lang="en-US" dirty="0" smtClean="0"/>
              <a:t>Used </a:t>
            </a:r>
            <a:r>
              <a:rPr lang="en-US" dirty="0"/>
              <a:t>in various ways: </a:t>
            </a:r>
          </a:p>
          <a:p>
            <a:pPr lvl="1"/>
            <a:r>
              <a:rPr lang="en-US" dirty="0" smtClean="0"/>
              <a:t>As only </a:t>
            </a:r>
            <a:r>
              <a:rPr lang="en-US" dirty="0"/>
              <a:t>visibility computation - render everything </a:t>
            </a:r>
            <a:r>
              <a:rPr lang="en-US" dirty="0" smtClean="0"/>
              <a:t>in PVS </a:t>
            </a:r>
            <a:r>
              <a:rPr lang="en-US" dirty="0"/>
              <a:t>for </a:t>
            </a:r>
            <a:r>
              <a:rPr lang="en-US" dirty="0" smtClean="0"/>
              <a:t>viewer’s </a:t>
            </a:r>
            <a:r>
              <a:rPr lang="en-US" dirty="0"/>
              <a:t>current cell </a:t>
            </a:r>
          </a:p>
          <a:p>
            <a:pPr lvl="1"/>
            <a:r>
              <a:rPr lang="en-US" dirty="0" smtClean="0"/>
              <a:t>As first </a:t>
            </a:r>
            <a:r>
              <a:rPr lang="en-US" dirty="0"/>
              <a:t>step - identify regions </a:t>
            </a:r>
            <a:r>
              <a:rPr lang="en-US" dirty="0" smtClean="0"/>
              <a:t>of interest, then apply more </a:t>
            </a:r>
            <a:r>
              <a:rPr lang="en-US" dirty="0"/>
              <a:t>accurate run-time algorithms</a:t>
            </a:r>
          </a:p>
        </p:txBody>
      </p:sp>
    </p:spTree>
    <p:extLst>
      <p:ext uri="{BB962C8B-B14F-4D97-AF65-F5344CB8AC3E}">
        <p14:creationId xmlns:p14="http://schemas.microsoft.com/office/powerpoint/2010/main" val="418519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Cell-to-Cell PVS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Cell A </a:t>
            </a:r>
            <a:r>
              <a:rPr lang="en-US" dirty="0" smtClean="0"/>
              <a:t>in cell </a:t>
            </a:r>
            <a:r>
              <a:rPr lang="en-US" dirty="0"/>
              <a:t>B's PVS if </a:t>
            </a:r>
            <a:r>
              <a:rPr lang="en-US" i="1" dirty="0" smtClean="0"/>
              <a:t>stabbing line </a:t>
            </a:r>
            <a:r>
              <a:rPr lang="en-US" dirty="0"/>
              <a:t>from </a:t>
            </a:r>
            <a:r>
              <a:rPr lang="en-US" dirty="0" smtClean="0"/>
              <a:t>portal </a:t>
            </a:r>
            <a:r>
              <a:rPr lang="en-US" dirty="0"/>
              <a:t>of B to </a:t>
            </a:r>
            <a:r>
              <a:rPr lang="en-US" dirty="0" smtClean="0"/>
              <a:t>portal </a:t>
            </a:r>
            <a:r>
              <a:rPr lang="en-US" dirty="0"/>
              <a:t>of A </a:t>
            </a:r>
          </a:p>
          <a:p>
            <a:pPr lvl="1"/>
            <a:r>
              <a:rPr lang="en-US" i="1" dirty="0" smtClean="0"/>
              <a:t>Stabbing line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line </a:t>
            </a:r>
            <a:r>
              <a:rPr lang="en-US" dirty="0"/>
              <a:t>segment intersecting only portals </a:t>
            </a:r>
            <a:endParaRPr lang="en-US" dirty="0" smtClean="0"/>
          </a:p>
          <a:p>
            <a:pPr lvl="1"/>
            <a:r>
              <a:rPr lang="en-US" dirty="0" smtClean="0"/>
              <a:t>Neighbor </a:t>
            </a:r>
            <a:r>
              <a:rPr lang="en-US" dirty="0"/>
              <a:t>cells are trivially in </a:t>
            </a:r>
            <a:r>
              <a:rPr lang="en-US" dirty="0" smtClean="0"/>
              <a:t>PVS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5705475" cy="24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499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"best" solution will be a combination </a:t>
            </a:r>
          </a:p>
          <a:p>
            <a:pPr lvl="1"/>
            <a:r>
              <a:rPr lang="en-US" dirty="0" smtClean="0"/>
              <a:t>Static </a:t>
            </a:r>
            <a:r>
              <a:rPr lang="en-US" dirty="0"/>
              <a:t>things </a:t>
            </a:r>
          </a:p>
          <a:p>
            <a:pPr lvl="2"/>
            <a:r>
              <a:rPr lang="en-US" dirty="0" smtClean="0"/>
              <a:t>E.g. quad-tree </a:t>
            </a:r>
            <a:r>
              <a:rPr lang="en-US" dirty="0"/>
              <a:t>for terrain </a:t>
            </a:r>
          </a:p>
          <a:p>
            <a:pPr lvl="2"/>
            <a:r>
              <a:rPr lang="en-US" dirty="0" smtClean="0"/>
              <a:t>E.g. cells </a:t>
            </a:r>
            <a:r>
              <a:rPr lang="en-US" dirty="0"/>
              <a:t>and portals for interior structures 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things </a:t>
            </a:r>
          </a:p>
          <a:p>
            <a:pPr lvl="2"/>
            <a:r>
              <a:rPr lang="en-US" dirty="0" smtClean="0"/>
              <a:t>E.g. quick </a:t>
            </a:r>
            <a:r>
              <a:rPr lang="en-US" dirty="0"/>
              <a:t>reject using bounding spheres </a:t>
            </a:r>
          </a:p>
          <a:p>
            <a:r>
              <a:rPr lang="en-US" dirty="0" smtClean="0"/>
              <a:t>Balance </a:t>
            </a:r>
            <a:r>
              <a:rPr lang="en-US" dirty="0"/>
              <a:t>between pre-computation and </a:t>
            </a:r>
            <a:r>
              <a:rPr lang="en-US" dirty="0" smtClean="0"/>
              <a:t>run-time </a:t>
            </a:r>
            <a:r>
              <a:rPr lang="en-US" dirty="0"/>
              <a:t>computation </a:t>
            </a:r>
          </a:p>
        </p:txBody>
      </p:sp>
    </p:spTree>
    <p:extLst>
      <p:ext uri="{BB962C8B-B14F-4D97-AF65-F5344CB8AC3E}">
        <p14:creationId xmlns:p14="http://schemas.microsoft.com/office/powerpoint/2010/main" val="3171906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you want to </a:t>
            </a:r>
            <a:r>
              <a:rPr lang="en-US" dirty="0" err="1" smtClean="0"/>
              <a:t>SceneManager</a:t>
            </a:r>
            <a:r>
              <a:rPr lang="en-US" dirty="0" smtClean="0"/>
              <a:t> for Dragonfly</a:t>
            </a:r>
          </a:p>
          <a:p>
            <a:r>
              <a:rPr lang="en-US" dirty="0" smtClean="0"/>
              <a:t>Support: Altitude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Keep current levels, but have more efficient data structure</a:t>
            </a:r>
          </a:p>
          <a:p>
            <a:r>
              <a:rPr lang="en-US" dirty="0" smtClean="0"/>
              <a:t>Design </a:t>
            </a:r>
            <a:r>
              <a:rPr lang="en-US" dirty="0" err="1" smtClean="0"/>
              <a:t>SceneManager</a:t>
            </a:r>
            <a:endParaRPr lang="en-US" dirty="0" smtClean="0"/>
          </a:p>
          <a:p>
            <a:pPr lvl="1"/>
            <a:r>
              <a:rPr lang="en-US" dirty="0" smtClean="0"/>
              <a:t>Attributes (data structures)?</a:t>
            </a:r>
          </a:p>
          <a:p>
            <a:pPr lvl="1"/>
            <a:r>
              <a:rPr lang="en-US" dirty="0" smtClean="0"/>
              <a:t>Methods?</a:t>
            </a:r>
          </a:p>
          <a:p>
            <a:r>
              <a:rPr lang="en-US" dirty="0" smtClean="0"/>
              <a:t>What existing code needs refactoring?</a:t>
            </a:r>
          </a:p>
        </p:txBody>
      </p:sp>
      <p:pic>
        <p:nvPicPr>
          <p:cNvPr id="4098" name="Picture 2" descr="Free Dragonfly Clip Art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"/>
            <a:ext cx="1221971" cy="122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49684" y="2286000"/>
            <a:ext cx="4950229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for alt = -MAX_ALTITUDE to MAX_ALTITUDE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iterate 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through all objects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if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p_temp_go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getAltitude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== alt)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// draw</a:t>
            </a:r>
          </a:p>
        </p:txBody>
      </p:sp>
    </p:spTree>
    <p:extLst>
      <p:ext uri="{BB962C8B-B14F-4D97-AF65-F5344CB8AC3E}">
        <p14:creationId xmlns:p14="http://schemas.microsoft.com/office/powerpoint/2010/main" val="1845601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17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additional Scene Management functionality</a:t>
            </a:r>
          </a:p>
          <a:p>
            <a:pPr lvl="1"/>
            <a:r>
              <a:rPr lang="en-US" dirty="0" smtClean="0"/>
              <a:t>More efficient collision detection</a:t>
            </a:r>
          </a:p>
          <a:p>
            <a:r>
              <a:rPr lang="en-US" dirty="0" smtClean="0"/>
              <a:t>Consider simple first (list), then advanced (grid)</a:t>
            </a:r>
          </a:p>
          <a:p>
            <a:r>
              <a:rPr lang="en-US" dirty="0" smtClean="0"/>
              <a:t>To support, what is needed …</a:t>
            </a:r>
          </a:p>
          <a:p>
            <a:pPr lvl="1"/>
            <a:r>
              <a:rPr lang="en-US" dirty="0" smtClean="0"/>
              <a:t>Attributes (data structures)?</a:t>
            </a:r>
          </a:p>
          <a:p>
            <a:pPr lvl="1"/>
            <a:r>
              <a:rPr lang="en-US" dirty="0" smtClean="0"/>
              <a:t>Methods?</a:t>
            </a:r>
          </a:p>
          <a:p>
            <a:r>
              <a:rPr lang="en-US" dirty="0" smtClean="0"/>
              <a:t>What existing code needs refactoring?</a:t>
            </a:r>
          </a:p>
        </p:txBody>
      </p:sp>
      <p:pic>
        <p:nvPicPr>
          <p:cNvPr id="4098" name="Picture 2" descr="Free Dragonfly Clip Art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"/>
            <a:ext cx="1221971" cy="122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702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17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views with </a:t>
            </a:r>
            <a:r>
              <a:rPr lang="en-US" dirty="0" err="1" smtClean="0"/>
              <a:t>SceneManager</a:t>
            </a:r>
            <a:r>
              <a:rPr lang="en-US" dirty="0" smtClean="0"/>
              <a:t> grid</a:t>
            </a:r>
          </a:p>
          <a:p>
            <a:pPr lvl="1"/>
            <a:r>
              <a:rPr lang="en-US" dirty="0" smtClean="0"/>
              <a:t>How can they be used for more efficient drawing with views?</a:t>
            </a:r>
          </a:p>
          <a:p>
            <a:r>
              <a:rPr lang="en-US" dirty="0" smtClean="0"/>
              <a:t>Sketch out </a:t>
            </a:r>
            <a:r>
              <a:rPr lang="en-US" dirty="0" smtClean="0"/>
              <a:t>algorithm</a:t>
            </a:r>
          </a:p>
          <a:p>
            <a:endParaRPr lang="en-US" dirty="0"/>
          </a:p>
          <a:p>
            <a:r>
              <a:rPr lang="en-US" smtClean="0"/>
              <a:t>See notes: SCENE.txt</a:t>
            </a:r>
            <a:endParaRPr lang="en-US" smtClean="0"/>
          </a:p>
          <a:p>
            <a:endParaRPr lang="en-US" dirty="0" smtClean="0"/>
          </a:p>
        </p:txBody>
      </p:sp>
      <p:pic>
        <p:nvPicPr>
          <p:cNvPr id="4098" name="Picture 2" descr="Free Dragonfly Clip Art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"/>
            <a:ext cx="1221971" cy="122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07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Graphics cards can render a lot, and fast</a:t>
            </a:r>
          </a:p>
          <a:p>
            <a:pPr lvl="1"/>
            <a:r>
              <a:rPr lang="en-US" dirty="0" smtClean="0"/>
              <a:t>But never as much or as fast as we’d like!</a:t>
            </a:r>
          </a:p>
          <a:p>
            <a:r>
              <a:rPr lang="en-US" dirty="0" smtClean="0"/>
              <a:t>Intelligent scene management squeezes more graphics performance out of limited resources</a:t>
            </a:r>
          </a:p>
          <a:p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Scene graphs</a:t>
            </a:r>
          </a:p>
          <a:p>
            <a:pPr lvl="1"/>
            <a:r>
              <a:rPr lang="en-US" dirty="0" smtClean="0"/>
              <a:t>Scene partitioning</a:t>
            </a:r>
          </a:p>
          <a:p>
            <a:pPr lvl="1"/>
            <a:r>
              <a:rPr lang="en-US" dirty="0" smtClean="0"/>
              <a:t>Visibility calculations</a:t>
            </a:r>
          </a:p>
        </p:txBody>
      </p:sp>
    </p:spTree>
    <p:extLst>
      <p:ext uri="{BB962C8B-B14F-4D97-AF65-F5344CB8AC3E}">
        <p14:creationId xmlns:p14="http://schemas.microsoft.com/office/powerpoint/2010/main" val="303591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Scene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Consider game with people, in a car, on a road</a:t>
            </a:r>
          </a:p>
          <a:p>
            <a:r>
              <a:rPr lang="en-US" dirty="0" smtClean="0"/>
              <a:t>People move around the car, don’t affect the position of car</a:t>
            </a:r>
          </a:p>
          <a:p>
            <a:r>
              <a:rPr lang="en-US" dirty="0" smtClean="0"/>
              <a:t>But car moving affects position of people</a:t>
            </a:r>
          </a:p>
          <a:p>
            <a:r>
              <a:rPr lang="en-US" dirty="0" smtClean="0"/>
              <a:t>If massive hand picks up road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affects location of car and people!</a:t>
            </a:r>
          </a:p>
          <a:p>
            <a:r>
              <a:rPr lang="en-US" dirty="0" smtClean="0"/>
              <a:t>Exists beyond positions, too</a:t>
            </a:r>
          </a:p>
          <a:p>
            <a:pPr lvl="1"/>
            <a:r>
              <a:rPr lang="en-US" dirty="0" smtClean="0"/>
              <a:t>Consider animations or textures tied to skeletons</a:t>
            </a:r>
          </a:p>
          <a:p>
            <a:r>
              <a:rPr lang="en-US" dirty="0" smtClean="0"/>
              <a:t>To make movement/drawing more efficient, structure that supports such relationships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Scene graphs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Specification of object and attribute relationships</a:t>
            </a:r>
          </a:p>
          <a:p>
            <a:pPr lvl="1"/>
            <a:r>
              <a:rPr lang="en-US" dirty="0" smtClean="0"/>
              <a:t>Spatial</a:t>
            </a:r>
          </a:p>
          <a:p>
            <a:pPr lvl="1"/>
            <a:r>
              <a:rPr lang="en-US" dirty="0" smtClean="0"/>
              <a:t>Hierarchical</a:t>
            </a:r>
          </a:p>
          <a:p>
            <a:pPr lvl="1"/>
            <a:r>
              <a:rPr lang="en-US" dirty="0" smtClean="0"/>
              <a:t>Material properties</a:t>
            </a:r>
          </a:p>
          <a:p>
            <a:r>
              <a:rPr lang="en-US" dirty="0" smtClean="0"/>
              <a:t>Easy to “attach” objects together</a:t>
            </a:r>
          </a:p>
          <a:p>
            <a:pPr lvl="1"/>
            <a:r>
              <a:rPr lang="en-US" dirty="0" smtClean="0"/>
              <a:t>E.g. Riding in a vehicle</a:t>
            </a:r>
          </a:p>
          <a:p>
            <a:r>
              <a:rPr lang="en-US" dirty="0" smtClean="0"/>
              <a:t>Implementation </a:t>
            </a:r>
            <a:r>
              <a:rPr lang="en-US" dirty="0"/>
              <a:t>does not need </a:t>
            </a:r>
            <a:r>
              <a:rPr lang="en-US" dirty="0" smtClean="0"/>
              <a:t>to be objects </a:t>
            </a:r>
            <a:r>
              <a:rPr lang="en-US" dirty="0"/>
              <a:t>in tree</a:t>
            </a:r>
          </a:p>
          <a:p>
            <a:pPr lvl="1"/>
            <a:r>
              <a:rPr lang="en-US" dirty="0"/>
              <a:t>Can </a:t>
            </a:r>
            <a:r>
              <a:rPr lang="en-US" dirty="0" smtClean="0"/>
              <a:t>use pointers </a:t>
            </a:r>
            <a:r>
              <a:rPr lang="en-US" dirty="0"/>
              <a:t>(e.g. to textures, sprites) instead</a:t>
            </a:r>
          </a:p>
          <a:p>
            <a:r>
              <a:rPr lang="en-US" dirty="0" smtClean="0"/>
              <a:t>Logical and possibly spatial relationships</a:t>
            </a:r>
          </a:p>
          <a:p>
            <a:pPr lvl="1"/>
            <a:r>
              <a:rPr lang="en-US" dirty="0" smtClean="0"/>
              <a:t>Often goal is to make it easy to discard large swaths so do not need to render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Spatial </a:t>
            </a:r>
            <a:r>
              <a:rPr lang="en-US" i="1" dirty="0">
                <a:sym typeface="Wingdings" pitchFamily="2" charset="2"/>
              </a:rPr>
              <a:t>d</a:t>
            </a:r>
            <a:r>
              <a:rPr lang="en-US" i="1" dirty="0" smtClean="0">
                <a:sym typeface="Wingdings" pitchFamily="2" charset="2"/>
              </a:rPr>
              <a:t>ata structures </a:t>
            </a:r>
            <a:r>
              <a:rPr lang="en-US" dirty="0" smtClean="0">
                <a:sym typeface="Wingdings" pitchFamily="2" charset="2"/>
              </a:rPr>
              <a:t>(next)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97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Spatial data structures store data indexed </a:t>
            </a:r>
            <a:r>
              <a:rPr lang="en-US" dirty="0" smtClean="0"/>
              <a:t>by location</a:t>
            </a:r>
            <a:endParaRPr lang="en-US" dirty="0"/>
          </a:p>
          <a:p>
            <a:pPr lvl="1"/>
            <a:r>
              <a:rPr lang="en-US" dirty="0" smtClean="0"/>
              <a:t>E.g. Store according to Position </a:t>
            </a:r>
            <a:r>
              <a:rPr lang="en-US" dirty="0"/>
              <a:t>…</a:t>
            </a:r>
          </a:p>
          <a:p>
            <a:pPr lvl="1"/>
            <a:r>
              <a:rPr lang="en-US" dirty="0" smtClean="0"/>
              <a:t>Without graphics, used </a:t>
            </a:r>
            <a:r>
              <a:rPr lang="en-US" dirty="0"/>
              <a:t>for queries like “Where is the nearest hotel?” or “Which stars are </a:t>
            </a:r>
            <a:r>
              <a:rPr lang="en-US" dirty="0" smtClean="0"/>
              <a:t>near enough </a:t>
            </a:r>
            <a:r>
              <a:rPr lang="en-US" dirty="0"/>
              <a:t>to influence the sun?”</a:t>
            </a:r>
          </a:p>
          <a:p>
            <a:r>
              <a:rPr lang="en-US" dirty="0"/>
              <a:t>Multitude of uses in computer games</a:t>
            </a:r>
          </a:p>
          <a:p>
            <a:pPr lvl="1"/>
            <a:r>
              <a:rPr lang="en-US" i="1" dirty="0"/>
              <a:t>Visibility</a:t>
            </a:r>
            <a:r>
              <a:rPr lang="en-US" dirty="0"/>
              <a:t> - What can </a:t>
            </a:r>
            <a:r>
              <a:rPr lang="en-US" dirty="0" smtClean="0"/>
              <a:t>player see</a:t>
            </a:r>
            <a:r>
              <a:rPr lang="en-US" dirty="0"/>
              <a:t>?</a:t>
            </a:r>
          </a:p>
          <a:p>
            <a:pPr lvl="1"/>
            <a:r>
              <a:rPr lang="en-US" i="1" dirty="0" smtClean="0"/>
              <a:t>Collision </a:t>
            </a:r>
            <a:r>
              <a:rPr lang="en-US" i="1" dirty="0"/>
              <a:t>detection </a:t>
            </a:r>
            <a:r>
              <a:rPr lang="en-US" dirty="0"/>
              <a:t>- Did </a:t>
            </a:r>
            <a:r>
              <a:rPr lang="en-US" dirty="0" smtClean="0"/>
              <a:t>bullet just </a:t>
            </a:r>
            <a:r>
              <a:rPr lang="en-US" dirty="0"/>
              <a:t>hit </a:t>
            </a:r>
            <a:r>
              <a:rPr lang="en-US" dirty="0" smtClean="0"/>
              <a:t>wall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Proximity queries </a:t>
            </a:r>
            <a:r>
              <a:rPr lang="en-US" dirty="0"/>
              <a:t>- Where is </a:t>
            </a:r>
            <a:r>
              <a:rPr lang="en-US" dirty="0" smtClean="0"/>
              <a:t>nearest health-pack?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reduce “cost” with </a:t>
            </a:r>
            <a:r>
              <a:rPr lang="en-US" dirty="0"/>
              <a:t>fast, </a:t>
            </a:r>
            <a:r>
              <a:rPr lang="en-US" dirty="0" smtClean="0"/>
              <a:t>approximate queries that eliminate </a:t>
            </a:r>
            <a:r>
              <a:rPr lang="en-US" dirty="0"/>
              <a:t>most </a:t>
            </a:r>
            <a:r>
              <a:rPr lang="en-US" dirty="0" smtClean="0"/>
              <a:t>irrelevant objects </a:t>
            </a:r>
            <a:r>
              <a:rPr lang="en-US" dirty="0"/>
              <a:t>quickly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Trees </a:t>
            </a:r>
            <a:r>
              <a:rPr lang="en-US" dirty="0" smtClean="0"/>
              <a:t>with containment </a:t>
            </a:r>
            <a:r>
              <a:rPr lang="en-US" dirty="0"/>
              <a:t>property </a:t>
            </a:r>
            <a:r>
              <a:rPr lang="en-US" dirty="0" smtClean="0"/>
              <a:t>enable this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Cell </a:t>
            </a:r>
            <a:r>
              <a:rPr lang="en-US" dirty="0"/>
              <a:t>of </a:t>
            </a:r>
            <a:r>
              <a:rPr lang="en-US" dirty="0" smtClean="0"/>
              <a:t>parent </a:t>
            </a:r>
            <a:r>
              <a:rPr lang="en-US" dirty="0"/>
              <a:t>completely contains all </a:t>
            </a:r>
            <a:r>
              <a:rPr lang="en-US" dirty="0" smtClean="0"/>
              <a:t>cells </a:t>
            </a:r>
            <a:r>
              <a:rPr lang="en-US" dirty="0"/>
              <a:t>of </a:t>
            </a:r>
            <a:r>
              <a:rPr lang="en-US" dirty="0" smtClean="0"/>
              <a:t>children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smtClean="0"/>
              <a:t>query </a:t>
            </a:r>
            <a:r>
              <a:rPr lang="en-US" dirty="0"/>
              <a:t>fails for </a:t>
            </a:r>
            <a:r>
              <a:rPr lang="en-US" dirty="0" smtClean="0"/>
              <a:t>cell</a:t>
            </a:r>
            <a:r>
              <a:rPr lang="en-US" dirty="0"/>
              <a:t>, </a:t>
            </a:r>
            <a:r>
              <a:rPr lang="en-US" dirty="0" smtClean="0"/>
              <a:t>it </a:t>
            </a:r>
            <a:r>
              <a:rPr lang="en-US" dirty="0"/>
              <a:t>will fail for all </a:t>
            </a:r>
            <a:r>
              <a:rPr lang="en-US" dirty="0" smtClean="0"/>
              <a:t>children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smtClean="0"/>
              <a:t>query </a:t>
            </a:r>
            <a:r>
              <a:rPr lang="en-US" dirty="0"/>
              <a:t>succeeds, </a:t>
            </a:r>
            <a:r>
              <a:rPr lang="en-US" dirty="0" smtClean="0"/>
              <a:t>try </a:t>
            </a:r>
            <a:r>
              <a:rPr lang="en-US" dirty="0"/>
              <a:t>it for </a:t>
            </a:r>
            <a:r>
              <a:rPr lang="en-US" dirty="0" smtClean="0"/>
              <a:t>children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Cost?  </a:t>
            </a:r>
            <a:r>
              <a:rPr lang="en-US" dirty="0" smtClean="0">
                <a:sym typeface="Wingdings" pitchFamily="2" charset="2"/>
              </a:rPr>
              <a:t> Depends on object distribution, but roughly O(log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0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Spatial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004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games, focus </a:t>
            </a:r>
            <a:r>
              <a:rPr lang="en-US" dirty="0"/>
              <a:t>on spatial data structures that partition space into regions, or </a:t>
            </a:r>
            <a:r>
              <a:rPr lang="en-US" i="1" dirty="0"/>
              <a:t>cells</a:t>
            </a:r>
            <a:r>
              <a:rPr lang="en-US" dirty="0"/>
              <a:t>, of some type</a:t>
            </a:r>
          </a:p>
          <a:p>
            <a:pPr lvl="1"/>
            <a:r>
              <a:rPr lang="en-US" dirty="0"/>
              <a:t>Generally, cut up space with planes that separate regions</a:t>
            </a:r>
          </a:p>
          <a:p>
            <a:r>
              <a:rPr lang="en-US" dirty="0"/>
              <a:t>Uniform Grids </a:t>
            </a:r>
          </a:p>
          <a:p>
            <a:pPr lvl="1"/>
            <a:r>
              <a:rPr lang="en-US" dirty="0"/>
              <a:t>Split space up into equal sized </a:t>
            </a:r>
            <a:r>
              <a:rPr lang="en-US" dirty="0" smtClean="0"/>
              <a:t>/ number of cells </a:t>
            </a:r>
            <a:endParaRPr lang="en-US" dirty="0"/>
          </a:p>
          <a:p>
            <a:r>
              <a:rPr lang="en-US" dirty="0"/>
              <a:t>Quad </a:t>
            </a:r>
            <a:r>
              <a:rPr lang="en-US" dirty="0" smtClean="0"/>
              <a:t>(or Oct</a:t>
            </a:r>
            <a:r>
              <a:rPr lang="en-US" dirty="0"/>
              <a:t>) Trees </a:t>
            </a:r>
          </a:p>
          <a:p>
            <a:pPr lvl="1"/>
            <a:r>
              <a:rPr lang="en-US" dirty="0"/>
              <a:t>Recursively split space into 4 </a:t>
            </a:r>
            <a:r>
              <a:rPr lang="en-US" dirty="0" smtClean="0"/>
              <a:t>(or 8</a:t>
            </a:r>
            <a:r>
              <a:rPr lang="en-US" dirty="0"/>
              <a:t>) equal-sized </a:t>
            </a:r>
            <a:r>
              <a:rPr lang="en-US" dirty="0" smtClean="0"/>
              <a:t>regions</a:t>
            </a:r>
          </a:p>
          <a:p>
            <a:pPr lvl="1"/>
            <a:r>
              <a:rPr lang="en-US" dirty="0" smtClean="0"/>
              <a:t>Can do with a sphere, too</a:t>
            </a:r>
            <a:endParaRPr lang="en-US" dirty="0"/>
          </a:p>
          <a:p>
            <a:r>
              <a:rPr lang="en-US" dirty="0"/>
              <a:t>Binary-Space Partitioning (BSP) trees </a:t>
            </a:r>
          </a:p>
          <a:p>
            <a:pPr lvl="1"/>
            <a:r>
              <a:rPr lang="en-US" dirty="0"/>
              <a:t>Recursively divide space along a single, arbitrary plane </a:t>
            </a:r>
          </a:p>
          <a:p>
            <a:r>
              <a:rPr lang="en-US" dirty="0"/>
              <a:t>k-dimensional trees (k-d trees) </a:t>
            </a:r>
          </a:p>
          <a:p>
            <a:pPr lvl="1"/>
            <a:r>
              <a:rPr lang="en-US" dirty="0" smtClean="0"/>
              <a:t>Recursively partition in k dimensions until termination condition (e.g. 1 object per cell)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5368" y="5934440"/>
            <a:ext cx="3031856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(Example of each next)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600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Cells can be approximately size of view distance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Only need consider objects in cell and neighbor</a:t>
            </a:r>
          </a:p>
          <a:p>
            <a:r>
              <a:rPr lang="en-US" dirty="0" smtClean="0"/>
              <a:t>Pro: Easy to find, compute</a:t>
            </a:r>
          </a:p>
          <a:p>
            <a:r>
              <a:rPr lang="en-US" dirty="0" smtClean="0"/>
              <a:t>Con: Not effective if many objects in one cell</a:t>
            </a:r>
            <a:endParaRPr lang="en-US" dirty="0"/>
          </a:p>
        </p:txBody>
      </p:sp>
      <p:pic>
        <p:nvPicPr>
          <p:cNvPr id="4" name="Picture 4" descr="partitioningspacewithgr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218" y="2286000"/>
            <a:ext cx="44958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95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node has exactly 4 children</a:t>
            </a:r>
          </a:p>
          <a:p>
            <a:r>
              <a:rPr lang="en-US" dirty="0" smtClean="0"/>
              <a:t>For 2-d space, subdivide into 4 regions</a:t>
            </a:r>
          </a:p>
          <a:p>
            <a:r>
              <a:rPr lang="en-US" dirty="0" smtClean="0"/>
              <a:t>Split until (max-1) objects in each cell</a:t>
            </a:r>
          </a:p>
          <a:p>
            <a:pPr lvl="1"/>
            <a:r>
              <a:rPr lang="en-US" dirty="0" smtClean="0"/>
              <a:t>E.g. 1 object in each</a:t>
            </a:r>
            <a:endParaRPr lang="en-US" dirty="0"/>
          </a:p>
        </p:txBody>
      </p:sp>
      <p:pic>
        <p:nvPicPr>
          <p:cNvPr id="5122" name="Picture 2" descr="File:Point quadtre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37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Binary Space Partitioning (BSP)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Recursively sub-divide space into convex sets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3-d polygon scenes, can apply painter’s algorithm </a:t>
            </a:r>
          </a:p>
          <a:p>
            <a:pPr lvl="1"/>
            <a:r>
              <a:rPr lang="en-US" dirty="0" smtClean="0"/>
              <a:t>Draw leaves of tree up (back polygons written first)</a:t>
            </a:r>
          </a:p>
          <a:p>
            <a:pPr lvl="1"/>
            <a:r>
              <a:rPr lang="en-US" dirty="0" smtClean="0"/>
              <a:t>(Originally used in Doom before </a:t>
            </a:r>
            <a:r>
              <a:rPr lang="en-US" dirty="0" err="1" smtClean="0"/>
              <a:t>zbuffer</a:t>
            </a:r>
            <a:r>
              <a:rPr lang="en-US" dirty="0" smtClean="0"/>
              <a:t> to get fast rendering)</a:t>
            </a:r>
          </a:p>
          <a:p>
            <a:endParaRPr lang="en-US" dirty="0"/>
          </a:p>
        </p:txBody>
      </p:sp>
      <p:pic>
        <p:nvPicPr>
          <p:cNvPr id="6146" name="Picture 2" descr="File:Binary space partiti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10395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91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1009</Words>
  <Application>Microsoft Office PowerPoint</Application>
  <PresentationFormat>On-screen Show (4:3)</PresentationFormat>
  <Paragraphs>161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Scene Management</vt:lpstr>
      <vt:lpstr>Introduction</vt:lpstr>
      <vt:lpstr>Motivation for Scene Graphs</vt:lpstr>
      <vt:lpstr>Scene Graphs</vt:lpstr>
      <vt:lpstr>Spatial Data Structures</vt:lpstr>
      <vt:lpstr>Spatial Data Structures</vt:lpstr>
      <vt:lpstr>Uniform Grid</vt:lpstr>
      <vt:lpstr>Quad Tree</vt:lpstr>
      <vt:lpstr>Binary Space Partitioning (BSP) Tree</vt:lpstr>
      <vt:lpstr>K-D tree</vt:lpstr>
      <vt:lpstr>Cell-Portal Structures</vt:lpstr>
      <vt:lpstr>Cell-Portal Visibility</vt:lpstr>
      <vt:lpstr>Potentially Visible Set (PVS)</vt:lpstr>
      <vt:lpstr>Cell-to-Cell PVS</vt:lpstr>
      <vt:lpstr>Putting It All Together</vt:lpstr>
      <vt:lpstr>Group Exercise (1)</vt:lpstr>
      <vt:lpstr>Group Exercise (2)</vt:lpstr>
      <vt:lpstr>Group Exercise (3)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Scene Management</dc:title>
  <dc:creator>Mark Claypool</dc:creator>
  <cp:lastModifiedBy>Mark Claypool</cp:lastModifiedBy>
  <cp:revision>46</cp:revision>
  <dcterms:created xsi:type="dcterms:W3CDTF">2012-02-12T21:13:42Z</dcterms:created>
  <dcterms:modified xsi:type="dcterms:W3CDTF">2012-02-17T17:03:52Z</dcterms:modified>
</cp:coreProperties>
</file>