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19" r:id="rId4"/>
    <p:sldId id="322" r:id="rId5"/>
    <p:sldId id="327" r:id="rId6"/>
    <p:sldId id="320" r:id="rId7"/>
    <p:sldId id="352" r:id="rId8"/>
    <p:sldId id="326" r:id="rId9"/>
    <p:sldId id="260" r:id="rId10"/>
    <p:sldId id="331" r:id="rId11"/>
    <p:sldId id="329" r:id="rId12"/>
    <p:sldId id="354" r:id="rId13"/>
    <p:sldId id="261" r:id="rId14"/>
    <p:sldId id="330" r:id="rId15"/>
    <p:sldId id="355" r:id="rId16"/>
    <p:sldId id="325" r:id="rId17"/>
    <p:sldId id="323" r:id="rId18"/>
    <p:sldId id="337" r:id="rId19"/>
    <p:sldId id="324" r:id="rId20"/>
    <p:sldId id="343" r:id="rId21"/>
    <p:sldId id="339" r:id="rId22"/>
    <p:sldId id="340" r:id="rId23"/>
    <p:sldId id="356" r:id="rId24"/>
    <p:sldId id="269" r:id="rId25"/>
    <p:sldId id="351" r:id="rId26"/>
    <p:sldId id="346" r:id="rId27"/>
    <p:sldId id="347" r:id="rId28"/>
    <p:sldId id="348" r:id="rId29"/>
    <p:sldId id="35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  <a:srgbClr val="FF9900"/>
    <a:srgbClr val="99CCFF"/>
    <a:srgbClr val="497DBB"/>
    <a:srgbClr val="FFFFFF"/>
    <a:srgbClr val="3399FF"/>
    <a:srgbClr val="D2A000"/>
    <a:srgbClr val="EEB500"/>
    <a:srgbClr val="FFE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73" autoAdjust="0"/>
    <p:restoredTop sz="92150" autoAdjust="0"/>
  </p:normalViewPr>
  <p:slideViewPr>
    <p:cSldViewPr>
      <p:cViewPr varScale="1">
        <p:scale>
          <a:sx n="66" d="100"/>
          <a:sy n="66" d="100"/>
        </p:scale>
        <p:origin x="5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7" tIns="46028" rIns="92057" bIns="46028"/>
          <a:lstStyle/>
          <a:p>
            <a:pPr defTabSz="912813"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9765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928A061-C1DA-4A6C-80FE-296859F5A87C}" type="slidenum">
              <a:rPr lang="en-US" altLang="en-US" sz="1300">
                <a:latin typeface="Arial" panose="020B0604020202020204" pitchFamily="34" charset="0"/>
              </a:rPr>
              <a:pPr/>
              <a:t>9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2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5C79173-FA5C-4F90-BFE1-CC457F8CD3C0}" type="slidenum">
              <a:rPr lang="en-US" altLang="en-US" sz="1300">
                <a:latin typeface="Arial" panose="020B0604020202020204" pitchFamily="34" charset="0"/>
              </a:rPr>
              <a:pPr/>
              <a:t>13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7750"/>
            <a:ext cx="5207000" cy="4598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A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2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pPr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170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999BBEC-6976-4ED4-A093-5A5B4CF44E5D}" type="slidenum">
              <a:rPr lang="en-US" altLang="en-US" sz="1300">
                <a:latin typeface="Arial" panose="020B0604020202020204" pitchFamily="34" charset="0"/>
              </a:rPr>
              <a:pPr/>
              <a:t>18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2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pPr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4455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F0AA1D5-EFDB-4FEC-AAA0-A4937964E596}" type="slidenum">
              <a:rPr lang="en-US" altLang="en-US" sz="1300">
                <a:latin typeface="Arial" panose="020B0604020202020204" pitchFamily="34" charset="0"/>
              </a:rPr>
              <a:pPr/>
              <a:t>24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9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doe@hos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Inter-Process Communication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Using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016"/>
            <a:ext cx="8229600" cy="1477962"/>
          </a:xfrm>
        </p:spPr>
        <p:txBody>
          <a:bodyPr/>
          <a:lstStyle/>
          <a:p>
            <a:r>
              <a:rPr lang="en-US" dirty="0" smtClean="0"/>
              <a:t>System call to create </a:t>
            </a:r>
            <a:r>
              <a:rPr lang="en-US" dirty="0" smtClean="0">
                <a:solidFill>
                  <a:srgbClr val="0070C0"/>
                </a:solidFill>
              </a:rPr>
              <a:t>shared memory </a:t>
            </a:r>
            <a:r>
              <a:rPr lang="en-US" dirty="0" smtClean="0"/>
              <a:t>segment</a:t>
            </a:r>
          </a:p>
          <a:p>
            <a:r>
              <a:rPr lang="en-US" dirty="0" smtClean="0"/>
              <a:t>Once created, access as “normal” memory</a:t>
            </a:r>
            <a:endParaRPr lang="en-US" dirty="0"/>
          </a:p>
        </p:txBody>
      </p:sp>
      <p:pic>
        <p:nvPicPr>
          <p:cNvPr id="1026" name="Picture 2" descr="https://www.softprayog.in/images/shared-memo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971800"/>
            <a:ext cx="701039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7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8166"/>
            <a:ext cx="8829675" cy="658987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0062" y="39236"/>
            <a:ext cx="5638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Shared Memory -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6970" y="1111111"/>
            <a:ext cx="1888659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shmem.c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131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				</a:t>
            </a:r>
          </a:p>
          <a:p>
            <a:pPr lvl="1"/>
            <a:r>
              <a:rPr lang="en-US" dirty="0" smtClean="0"/>
              <a:t>Shared Memory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Files 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Pipes	</a:t>
            </a:r>
          </a:p>
          <a:p>
            <a:pPr lvl="1"/>
            <a:r>
              <a:rPr lang="en-US" dirty="0" smtClean="0"/>
              <a:t>Signals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7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altLang="en-AU" sz="4000" dirty="0" smtClean="0"/>
              <a:t>IPC Using Files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idx="1"/>
          </p:nvPr>
        </p:nvSpPr>
        <p:spPr>
          <a:xfrm>
            <a:off x="408230" y="1669195"/>
            <a:ext cx="5193421" cy="473880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/>
              <a:t>Process writes to file, another reads from same file</a:t>
            </a:r>
          </a:p>
          <a:p>
            <a:pPr eaLnBrk="1" hangingPunct="1"/>
            <a:r>
              <a:rPr lang="en-GB" altLang="en-US" dirty="0" smtClean="0"/>
              <a:t>Note, if both writing, requires </a:t>
            </a:r>
            <a:r>
              <a:rPr lang="en-GB" altLang="en-US" dirty="0" smtClean="0">
                <a:solidFill>
                  <a:srgbClr val="0070C0"/>
                </a:solidFill>
              </a:rPr>
              <a:t>locking</a:t>
            </a:r>
            <a:r>
              <a:rPr lang="en-GB" altLang="en-US" dirty="0" smtClean="0"/>
              <a:t> to share file safely</a:t>
            </a:r>
          </a:p>
          <a:p>
            <a:pPr lvl="1"/>
            <a:r>
              <a:rPr lang="en-GB" altLang="en-US" dirty="0" smtClean="0"/>
              <a:t>File – locks the whole file (e.g., </a:t>
            </a:r>
            <a:r>
              <a:rPr lang="en-GB" altLang="en-US" dirty="0" smtClean="0">
                <a:latin typeface="Consolas" panose="020B0609020204030204" pitchFamily="49" charset="0"/>
              </a:rPr>
              <a:t>flock()</a:t>
            </a:r>
            <a:r>
              <a:rPr lang="en-GB" altLang="en-US" dirty="0" smtClean="0"/>
              <a:t>, </a:t>
            </a:r>
            <a:r>
              <a:rPr lang="en-GB" altLang="en-US" dirty="0" err="1" smtClean="0">
                <a:latin typeface="Consolas" panose="020B0609020204030204" pitchFamily="49" charset="0"/>
              </a:rPr>
              <a:t>fcntl</a:t>
            </a:r>
            <a:r>
              <a:rPr lang="en-GB" altLang="en-US" dirty="0" smtClean="0">
                <a:latin typeface="Consolas" panose="020B0609020204030204" pitchFamily="49" charset="0"/>
              </a:rPr>
              <a:t>()</a:t>
            </a:r>
            <a:r>
              <a:rPr lang="en-GB" altLang="en-US" dirty="0" smtClean="0"/>
              <a:t>)</a:t>
            </a:r>
          </a:p>
          <a:p>
            <a:pPr lvl="1"/>
            <a:r>
              <a:rPr lang="en-GB" altLang="en-US" dirty="0" smtClean="0"/>
              <a:t>Record – locks portion of file (e.g., databases)</a:t>
            </a:r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867400" y="4191000"/>
            <a:ext cx="2887979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GB" altLang="en-US" sz="2000" dirty="0" smtClean="0"/>
              <a:t>Note! Windows </a:t>
            </a:r>
            <a:r>
              <a:rPr lang="en-GB" altLang="en-US" sz="2000" dirty="0"/>
              <a:t>and Linux do not lock by </a:t>
            </a:r>
            <a:r>
              <a:rPr lang="en-GB" altLang="en-US" sz="2000" dirty="0" smtClean="0"/>
              <a:t>default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20771" y="2269010"/>
            <a:ext cx="1381236" cy="1761081"/>
            <a:chOff x="3898024" y="4021610"/>
            <a:chExt cx="1381236" cy="1761081"/>
          </a:xfrm>
        </p:grpSpPr>
        <p:grpSp>
          <p:nvGrpSpPr>
            <p:cNvPr id="4" name="Group 3"/>
            <p:cNvGrpSpPr/>
            <p:nvPr/>
          </p:nvGrpSpPr>
          <p:grpSpPr>
            <a:xfrm>
              <a:off x="4038600" y="4572000"/>
              <a:ext cx="993740" cy="1210691"/>
              <a:chOff x="2663860" y="4656709"/>
              <a:chExt cx="993740" cy="1210691"/>
            </a:xfrm>
          </p:grpSpPr>
          <p:sp>
            <p:nvSpPr>
              <p:cNvPr id="9232" name="AutoShape 3"/>
              <p:cNvSpPr>
                <a:spLocks noChangeArrowheads="1"/>
              </p:cNvSpPr>
              <p:nvPr/>
            </p:nvSpPr>
            <p:spPr bwMode="auto">
              <a:xfrm>
                <a:off x="2663861" y="4656709"/>
                <a:ext cx="993739" cy="1210691"/>
              </a:xfrm>
              <a:prstGeom prst="can">
                <a:avLst>
                  <a:gd name="adj" fmla="val 3452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NZ" altLang="en-US"/>
              </a:p>
            </p:txBody>
          </p:sp>
          <p:sp>
            <p:nvSpPr>
              <p:cNvPr id="9233" name="Text Box 4"/>
              <p:cNvSpPr txBox="1">
                <a:spLocks noChangeArrowheads="1"/>
              </p:cNvSpPr>
              <p:nvPr/>
            </p:nvSpPr>
            <p:spPr bwMode="auto">
              <a:xfrm>
                <a:off x="2663860" y="5105400"/>
                <a:ext cx="99373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/>
                <a:r>
                  <a:rPr lang="en-AU" altLang="en-AU" sz="1800" dirty="0">
                    <a:latin typeface="Arial" panose="020B0604020202020204" pitchFamily="34" charset="0"/>
                  </a:rPr>
                  <a:t>file system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898024" y="4021610"/>
              <a:ext cx="493840" cy="523862"/>
              <a:chOff x="4609042" y="4826319"/>
              <a:chExt cx="493840" cy="523862"/>
            </a:xfrm>
          </p:grpSpPr>
          <p:sp>
            <p:nvSpPr>
              <p:cNvPr id="21" name="Oval 1039"/>
              <p:cNvSpPr>
                <a:spLocks noChangeArrowheads="1"/>
              </p:cNvSpPr>
              <p:nvPr/>
            </p:nvSpPr>
            <p:spPr bwMode="auto">
              <a:xfrm>
                <a:off x="4609042" y="4837425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1040"/>
              <p:cNvSpPr>
                <a:spLocks noChangeArrowheads="1"/>
              </p:cNvSpPr>
              <p:nvPr/>
            </p:nvSpPr>
            <p:spPr bwMode="auto">
              <a:xfrm>
                <a:off x="4658793" y="4826319"/>
                <a:ext cx="394339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/>
                  <a:t>A</a:t>
                </a:r>
              </a:p>
            </p:txBody>
          </p:sp>
        </p:grpSp>
        <p:sp>
          <p:nvSpPr>
            <p:cNvPr id="23" name="Line 1043"/>
            <p:cNvSpPr>
              <a:spLocks noChangeShapeType="1"/>
            </p:cNvSpPr>
            <p:nvPr/>
          </p:nvSpPr>
          <p:spPr bwMode="auto">
            <a:xfrm>
              <a:off x="4205599" y="4582468"/>
              <a:ext cx="188783" cy="2377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044"/>
            <p:cNvSpPr>
              <a:spLocks noChangeShapeType="1"/>
            </p:cNvSpPr>
            <p:nvPr/>
          </p:nvSpPr>
          <p:spPr bwMode="auto">
            <a:xfrm flipH="1">
              <a:off x="4718232" y="4586747"/>
              <a:ext cx="165908" cy="2334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785420" y="4045603"/>
              <a:ext cx="493840" cy="523862"/>
              <a:chOff x="5496438" y="4850312"/>
              <a:chExt cx="493840" cy="523862"/>
            </a:xfrm>
          </p:grpSpPr>
          <p:sp>
            <p:nvSpPr>
              <p:cNvPr id="26" name="Oval 1039"/>
              <p:cNvSpPr>
                <a:spLocks noChangeArrowheads="1"/>
              </p:cNvSpPr>
              <p:nvPr/>
            </p:nvSpPr>
            <p:spPr bwMode="auto">
              <a:xfrm>
                <a:off x="5496438" y="4859043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1040"/>
              <p:cNvSpPr>
                <a:spLocks noChangeArrowheads="1"/>
              </p:cNvSpPr>
              <p:nvPr/>
            </p:nvSpPr>
            <p:spPr bwMode="auto">
              <a:xfrm>
                <a:off x="5546189" y="4850312"/>
                <a:ext cx="394339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 smtClean="0"/>
                  <a:t>B</a:t>
                </a:r>
                <a:endParaRPr lang="en-US" altLang="en-US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84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7086600" cy="629838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52400"/>
            <a:ext cx="3581400" cy="1143000"/>
          </a:xfrm>
        </p:spPr>
        <p:txBody>
          <a:bodyPr/>
          <a:lstStyle/>
          <a:p>
            <a:r>
              <a:rPr lang="en-US" dirty="0" smtClean="0"/>
              <a:t>File -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352490"/>
            <a:ext cx="1747594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file.c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249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				</a:t>
            </a:r>
          </a:p>
          <a:p>
            <a:pPr lvl="1"/>
            <a:r>
              <a:rPr lang="en-US" dirty="0" smtClean="0"/>
              <a:t>Shared Memory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Files 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Pipes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4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40905"/>
            <a:ext cx="82296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IPC Using Pipes</a:t>
            </a:r>
            <a:endParaRPr lang="en-US" altLang="en-US" dirty="0"/>
          </a:p>
        </p:txBody>
      </p:sp>
      <p:sp>
        <p:nvSpPr>
          <p:cNvPr id="820227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457200" y="3886200"/>
            <a:ext cx="4038600" cy="2667000"/>
          </a:xfrm>
          <a:noFill/>
          <a:ln/>
        </p:spPr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A bounded buffer, provided by OS</a:t>
            </a:r>
            <a:endParaRPr lang="en-US" altLang="en-US" dirty="0"/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Shared </a:t>
            </a:r>
            <a:r>
              <a:rPr lang="en-US" altLang="en-US" dirty="0"/>
              <a:t>buffer </a:t>
            </a:r>
            <a:endParaRPr lang="en-US" altLang="en-US" dirty="0" smtClean="0"/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>
                <a:solidFill>
                  <a:srgbClr val="0070C0"/>
                </a:solidFill>
              </a:rPr>
              <a:t>Block</a:t>
            </a:r>
            <a:r>
              <a:rPr lang="en-US" altLang="en-US" dirty="0" smtClean="0"/>
              <a:t> </a:t>
            </a:r>
            <a:r>
              <a:rPr lang="en-US" altLang="en-US" dirty="0"/>
              <a:t>writes to full pipe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>
                <a:solidFill>
                  <a:srgbClr val="0070C0"/>
                </a:solidFill>
              </a:rPr>
              <a:t>Block</a:t>
            </a:r>
            <a:r>
              <a:rPr lang="en-US" altLang="en-US" dirty="0" smtClean="0"/>
              <a:t> </a:t>
            </a:r>
            <a:r>
              <a:rPr lang="en-US" altLang="en-US" dirty="0"/>
              <a:t>reads to empty pipe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4038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calls to create/destroy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nsolas" panose="020B0609020204030204" pitchFamily="49" charset="0"/>
              </a:rPr>
              <a:t>pipe()</a:t>
            </a:r>
          </a:p>
          <a:p>
            <a:r>
              <a:rPr lang="en-US" dirty="0" smtClean="0"/>
              <a:t> System calls to read/write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nsolas" panose="020B0609020204030204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write() </a:t>
            </a:r>
            <a:endParaRPr lang="en-US" dirty="0">
              <a:latin typeface="Consolas" panose="020B0609020204030204" pitchFamily="49" charset="0"/>
            </a:endParaRPr>
          </a:p>
        </p:txBody>
      </p:sp>
      <p:grpSp>
        <p:nvGrpSpPr>
          <p:cNvPr id="820228" name="Group 1028"/>
          <p:cNvGrpSpPr>
            <a:grpSpLocks/>
          </p:cNvGrpSpPr>
          <p:nvPr/>
        </p:nvGrpSpPr>
        <p:grpSpPr bwMode="auto">
          <a:xfrm>
            <a:off x="2787650" y="1396617"/>
            <a:ext cx="3524250" cy="547688"/>
            <a:chOff x="1760" y="740"/>
            <a:chExt cx="2220" cy="345"/>
          </a:xfrm>
        </p:grpSpPr>
        <p:sp>
          <p:nvSpPr>
            <p:cNvPr id="820229" name="Rectangle 1029"/>
            <p:cNvSpPr>
              <a:spLocks noChangeArrowheads="1"/>
            </p:cNvSpPr>
            <p:nvPr/>
          </p:nvSpPr>
          <p:spPr bwMode="auto">
            <a:xfrm>
              <a:off x="1760" y="740"/>
              <a:ext cx="2080" cy="34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30" name="Oval 1030"/>
            <p:cNvSpPr>
              <a:spLocks noChangeArrowheads="1"/>
            </p:cNvSpPr>
            <p:nvPr/>
          </p:nvSpPr>
          <p:spPr bwMode="auto">
            <a:xfrm>
              <a:off x="3732" y="744"/>
              <a:ext cx="248" cy="337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31" name="Oval 1031"/>
          <p:cNvSpPr>
            <a:spLocks noChangeArrowheads="1"/>
          </p:cNvSpPr>
          <p:nvPr/>
        </p:nvSpPr>
        <p:spPr bwMode="auto">
          <a:xfrm>
            <a:off x="2584450" y="1396617"/>
            <a:ext cx="406400" cy="547688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2" name="Rectangle 1032"/>
          <p:cNvSpPr>
            <a:spLocks noChangeArrowheads="1"/>
          </p:cNvSpPr>
          <p:nvPr/>
        </p:nvSpPr>
        <p:spPr bwMode="auto">
          <a:xfrm>
            <a:off x="2667000" y="2057017"/>
            <a:ext cx="36449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3" name="Line 1033"/>
          <p:cNvSpPr>
            <a:spLocks noChangeShapeType="1"/>
          </p:cNvSpPr>
          <p:nvPr/>
        </p:nvSpPr>
        <p:spPr bwMode="auto">
          <a:xfrm>
            <a:off x="31178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4" name="Line 1034"/>
          <p:cNvSpPr>
            <a:spLocks noChangeShapeType="1"/>
          </p:cNvSpPr>
          <p:nvPr/>
        </p:nvSpPr>
        <p:spPr bwMode="auto">
          <a:xfrm>
            <a:off x="35750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5" name="Line 1035"/>
          <p:cNvSpPr>
            <a:spLocks noChangeShapeType="1"/>
          </p:cNvSpPr>
          <p:nvPr/>
        </p:nvSpPr>
        <p:spPr bwMode="auto">
          <a:xfrm>
            <a:off x="40322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6" name="Line 1036"/>
          <p:cNvSpPr>
            <a:spLocks noChangeShapeType="1"/>
          </p:cNvSpPr>
          <p:nvPr/>
        </p:nvSpPr>
        <p:spPr bwMode="auto">
          <a:xfrm>
            <a:off x="44894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7" name="Line 1037"/>
          <p:cNvSpPr>
            <a:spLocks noChangeShapeType="1"/>
          </p:cNvSpPr>
          <p:nvPr/>
        </p:nvSpPr>
        <p:spPr bwMode="auto">
          <a:xfrm>
            <a:off x="49466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8" name="Line 1038"/>
          <p:cNvSpPr>
            <a:spLocks noChangeShapeType="1"/>
          </p:cNvSpPr>
          <p:nvPr/>
        </p:nvSpPr>
        <p:spPr bwMode="auto">
          <a:xfrm>
            <a:off x="54038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9" name="Line 1039"/>
          <p:cNvSpPr>
            <a:spLocks noChangeShapeType="1"/>
          </p:cNvSpPr>
          <p:nvPr/>
        </p:nvSpPr>
        <p:spPr bwMode="auto">
          <a:xfrm>
            <a:off x="5861050" y="2057017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40" name="Rectangle 1040"/>
          <p:cNvSpPr>
            <a:spLocks noChangeArrowheads="1"/>
          </p:cNvSpPr>
          <p:nvPr/>
        </p:nvSpPr>
        <p:spPr bwMode="auto">
          <a:xfrm>
            <a:off x="2719388" y="211258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b</a:t>
            </a:r>
          </a:p>
        </p:txBody>
      </p:sp>
      <p:sp>
        <p:nvSpPr>
          <p:cNvPr id="820241" name="Rectangle 1041"/>
          <p:cNvSpPr>
            <a:spLocks noChangeArrowheads="1"/>
          </p:cNvSpPr>
          <p:nvPr/>
        </p:nvSpPr>
        <p:spPr bwMode="auto">
          <a:xfrm>
            <a:off x="3176588" y="2114167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l</a:t>
            </a:r>
          </a:p>
        </p:txBody>
      </p:sp>
      <p:sp>
        <p:nvSpPr>
          <p:cNvPr id="820242" name="Rectangle 1042"/>
          <p:cNvSpPr>
            <a:spLocks noChangeArrowheads="1"/>
          </p:cNvSpPr>
          <p:nvPr/>
        </p:nvSpPr>
        <p:spPr bwMode="auto">
          <a:xfrm>
            <a:off x="3633788" y="2114167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a</a:t>
            </a:r>
          </a:p>
        </p:txBody>
      </p:sp>
      <p:sp>
        <p:nvSpPr>
          <p:cNvPr id="820243" name="Rectangle 1043"/>
          <p:cNvSpPr>
            <a:spLocks noChangeArrowheads="1"/>
          </p:cNvSpPr>
          <p:nvPr/>
        </p:nvSpPr>
        <p:spPr bwMode="auto">
          <a:xfrm>
            <a:off x="4090988" y="211575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h</a:t>
            </a:r>
          </a:p>
        </p:txBody>
      </p:sp>
      <p:sp>
        <p:nvSpPr>
          <p:cNvPr id="820244" name="Rectangle 1044"/>
          <p:cNvSpPr>
            <a:spLocks noChangeArrowheads="1"/>
          </p:cNvSpPr>
          <p:nvPr/>
        </p:nvSpPr>
        <p:spPr bwMode="auto">
          <a:xfrm>
            <a:off x="4548188" y="2117342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.</a:t>
            </a:r>
          </a:p>
        </p:txBody>
      </p:sp>
      <p:sp>
        <p:nvSpPr>
          <p:cNvPr id="820245" name="Rectangle 1045"/>
          <p:cNvSpPr>
            <a:spLocks noChangeArrowheads="1"/>
          </p:cNvSpPr>
          <p:nvPr/>
        </p:nvSpPr>
        <p:spPr bwMode="auto">
          <a:xfrm>
            <a:off x="5005388" y="211893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c</a:t>
            </a:r>
          </a:p>
        </p:txBody>
      </p:sp>
      <p:sp>
        <p:nvSpPr>
          <p:cNvPr id="820246" name="Rectangle 1046"/>
          <p:cNvSpPr>
            <a:spLocks noChangeArrowheads="1"/>
          </p:cNvSpPr>
          <p:nvPr/>
        </p:nvSpPr>
        <p:spPr bwMode="auto">
          <a:xfrm>
            <a:off x="5462588" y="211099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\0</a:t>
            </a:r>
          </a:p>
        </p:txBody>
      </p:sp>
      <p:sp>
        <p:nvSpPr>
          <p:cNvPr id="820247" name="Rectangle 1047"/>
          <p:cNvSpPr>
            <a:spLocks noChangeArrowheads="1"/>
          </p:cNvSpPr>
          <p:nvPr/>
        </p:nvSpPr>
        <p:spPr bwMode="auto">
          <a:xfrm>
            <a:off x="5404419" y="3150761"/>
            <a:ext cx="91326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write </a:t>
            </a:r>
            <a:r>
              <a:rPr lang="en-US" altLang="en-US" dirty="0" err="1"/>
              <a:t>fd</a:t>
            </a:r>
            <a:endParaRPr lang="en-US" altLang="en-US" dirty="0"/>
          </a:p>
        </p:txBody>
      </p:sp>
      <p:sp>
        <p:nvSpPr>
          <p:cNvPr id="820248" name="Rectangle 1048"/>
          <p:cNvSpPr>
            <a:spLocks noChangeArrowheads="1"/>
          </p:cNvSpPr>
          <p:nvPr/>
        </p:nvSpPr>
        <p:spPr bwMode="auto">
          <a:xfrm>
            <a:off x="2616534" y="3148380"/>
            <a:ext cx="85023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/>
              <a:t>read fd</a:t>
            </a:r>
          </a:p>
        </p:txBody>
      </p:sp>
      <p:sp>
        <p:nvSpPr>
          <p:cNvPr id="820249" name="Line 1049"/>
          <p:cNvSpPr>
            <a:spLocks noChangeShapeType="1"/>
          </p:cNvSpPr>
          <p:nvPr/>
        </p:nvSpPr>
        <p:spPr bwMode="auto">
          <a:xfrm flipV="1">
            <a:off x="5940425" y="2511042"/>
            <a:ext cx="146050" cy="603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50" name="Line 1050"/>
          <p:cNvSpPr>
            <a:spLocks noChangeShapeType="1"/>
          </p:cNvSpPr>
          <p:nvPr/>
        </p:nvSpPr>
        <p:spPr bwMode="auto">
          <a:xfrm flipV="1">
            <a:off x="3121025" y="2511042"/>
            <a:ext cx="146050" cy="603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51" name="Rectangle 1051"/>
          <p:cNvSpPr>
            <a:spLocks noChangeArrowheads="1"/>
          </p:cNvSpPr>
          <p:nvPr/>
        </p:nvSpPr>
        <p:spPr bwMode="auto">
          <a:xfrm>
            <a:off x="2438400" y="3111117"/>
            <a:ext cx="1206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252" name="Rectangle 1052"/>
          <p:cNvSpPr>
            <a:spLocks noChangeArrowheads="1"/>
          </p:cNvSpPr>
          <p:nvPr/>
        </p:nvSpPr>
        <p:spPr bwMode="auto">
          <a:xfrm>
            <a:off x="5257800" y="3113498"/>
            <a:ext cx="1206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9044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25" y="457200"/>
            <a:ext cx="5918023" cy="60909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953000" cy="1143000"/>
          </a:xfrm>
        </p:spPr>
        <p:txBody>
          <a:bodyPr/>
          <a:lstStyle/>
          <a:p>
            <a:r>
              <a:rPr lang="en-US" dirty="0" smtClean="0"/>
              <a:t>Pipe -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524000"/>
            <a:ext cx="1747594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pipe.c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294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7950" y="1165553"/>
            <a:ext cx="90360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altLang="en-US" sz="2400" dirty="0" smtClean="0">
                <a:solidFill>
                  <a:srgbClr val="497DBB"/>
                </a:solidFill>
                <a:latin typeface="+mn-lt"/>
              </a:rPr>
              <a:t>Unnamed pipe</a:t>
            </a:r>
            <a:endParaRPr lang="en-NZ" altLang="en-US" sz="2400" dirty="0">
              <a:solidFill>
                <a:srgbClr val="497DBB"/>
              </a:solidFill>
              <a:latin typeface="+mn-lt"/>
            </a:endParaRPr>
          </a:p>
          <a:p>
            <a:pPr lvl="1"/>
            <a:r>
              <a:rPr lang="en-NZ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NZ" altLang="en-US" sz="2000" dirty="0" smtClean="0">
                <a:latin typeface="Consolas" panose="020B0609020204030204" pitchFamily="49" charset="0"/>
              </a:rPr>
              <a:t> 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pipe(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endParaRPr lang="en-NZ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write(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[1], buffer, 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(buffer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)+1);</a:t>
            </a:r>
            <a:endParaRPr lang="en-NZ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read(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[0], buffer, BUFSIZE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NZ" altLang="en-US" sz="2000" dirty="0">
              <a:latin typeface="+mn-lt"/>
            </a:endParaRPr>
          </a:p>
          <a:p>
            <a:r>
              <a:rPr lang="en-NZ" altLang="en-US" sz="1800" dirty="0">
                <a:latin typeface="+mn-lt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altLang="en-US" sz="2400" dirty="0" smtClean="0">
                <a:solidFill>
                  <a:srgbClr val="008000"/>
                </a:solidFill>
                <a:latin typeface="+mn-lt"/>
              </a:rPr>
              <a:t>Named pipe</a:t>
            </a:r>
            <a:endParaRPr lang="en-NZ" altLang="en-US" sz="2400" dirty="0">
              <a:solidFill>
                <a:srgbClr val="008000"/>
              </a:solidFill>
              <a:latin typeface="+mn-lt"/>
            </a:endParaRPr>
          </a:p>
          <a:p>
            <a:pPr lvl="1"/>
            <a:r>
              <a:rPr lang="en-NZ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NZ" altLang="en-US" sz="2000" dirty="0" smtClean="0">
                <a:latin typeface="Consolas" panose="020B0609020204030204" pitchFamily="49" charset="0"/>
              </a:rPr>
              <a:t> 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pid0, pid1;</a:t>
            </a:r>
          </a:p>
          <a:p>
            <a:pPr lvl="1"/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mknod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altLang="en-US" sz="20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named_pipe_filename</a:t>
            </a:r>
            <a:r>
              <a:rPr lang="en-NZ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S_IFIFO | 0666, 0);</a:t>
            </a: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pid1 = open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altLang="en-US" sz="20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named_pipe_filename</a:t>
            </a:r>
            <a:r>
              <a:rPr lang="en-NZ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O_WRONLY);</a:t>
            </a: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pid0 = open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altLang="en-US" sz="20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named_pipe_filename</a:t>
            </a:r>
            <a:r>
              <a:rPr lang="en-NZ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O_RDONLY);</a:t>
            </a: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write(pid1, buffer, </a:t>
            </a:r>
            <a:r>
              <a:rPr lang="en-NZ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(buffer</a:t>
            </a:r>
            <a:r>
              <a:rPr lang="en-NZ" alt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)+1);</a:t>
            </a:r>
            <a:endParaRPr lang="en-NZ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NZ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read(pid0, buffer, BUFSIZE);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-6350"/>
            <a:ext cx="8229600" cy="1143000"/>
          </a:xfrm>
        </p:spPr>
        <p:txBody>
          <a:bodyPr/>
          <a:lstStyle/>
          <a:p>
            <a:r>
              <a:rPr lang="en-US" dirty="0" smtClean="0"/>
              <a:t>Named versus Unnamed Pipes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048000"/>
            <a:ext cx="3115405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Persistent (after processes exit)</a:t>
            </a:r>
          </a:p>
          <a:p>
            <a:r>
              <a:rPr lang="en-US" dirty="0" smtClean="0"/>
              <a:t>Can be shared by any process)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0699" y="5949181"/>
            <a:ext cx="2761205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Can be treated like FIFO file</a:t>
            </a:r>
          </a:p>
        </p:txBody>
      </p:sp>
    </p:spTree>
    <p:extLst>
      <p:ext uri="{BB962C8B-B14F-4D97-AF65-F5344CB8AC3E}">
        <p14:creationId xmlns:p14="http://schemas.microsoft.com/office/powerpoint/2010/main" val="3269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The Shell Using a Pipe</a:t>
            </a:r>
            <a:endParaRPr lang="en-US" alt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69416"/>
            <a:ext cx="7772400" cy="131445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/>
              <a:t>One process writes, 2nd process reads  </a:t>
            </a:r>
          </a:p>
          <a:p>
            <a:pPr eaLnBrk="0" hangingPunct="0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</a:t>
            </a:r>
            <a:r>
              <a:rPr lang="en-US" altLang="en-US" sz="2800" dirty="0">
                <a:latin typeface="Consolas" panose="020B0609020204030204" pitchFamily="49" charset="0"/>
              </a:rPr>
              <a:t>% ls | more</a:t>
            </a:r>
          </a:p>
        </p:txBody>
      </p:sp>
      <p:sp>
        <p:nvSpPr>
          <p:cNvPr id="818180" name="Rectangle 4"/>
          <p:cNvSpPr>
            <a:spLocks noChangeArrowheads="1"/>
          </p:cNvSpPr>
          <p:nvPr/>
        </p:nvSpPr>
        <p:spPr bwMode="auto">
          <a:xfrm>
            <a:off x="711200" y="4183062"/>
            <a:ext cx="77724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2"/>
              </a:buClr>
              <a:buSzPct val="125000"/>
            </a:pPr>
            <a:r>
              <a:rPr lang="en-US" altLang="en-US" sz="2600" dirty="0"/>
              <a:t>Shell: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1"/>
            </a:pPr>
            <a:r>
              <a:rPr lang="en-US" altLang="en-US" dirty="0" smtClean="0"/>
              <a:t>Create unnamed pipe</a:t>
            </a:r>
            <a:endParaRPr lang="en-US" altLang="en-US" dirty="0"/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2"/>
            </a:pPr>
            <a:r>
              <a:rPr lang="en-US" altLang="en-US" dirty="0" smtClean="0"/>
              <a:t>Create process </a:t>
            </a:r>
            <a:r>
              <a:rPr lang="en-US" altLang="en-US" dirty="0"/>
              <a:t>for </a:t>
            </a:r>
            <a:r>
              <a:rPr lang="en-US" altLang="en-US" dirty="0" smtClean="0">
                <a:latin typeface="Consolas" panose="020B0609020204030204" pitchFamily="49" charset="0"/>
              </a:rPr>
              <a:t>ls</a:t>
            </a:r>
            <a:r>
              <a:rPr lang="en-US" altLang="en-US" dirty="0" smtClean="0"/>
              <a:t>, </a:t>
            </a:r>
            <a:r>
              <a:rPr lang="en-US" altLang="en-US" dirty="0"/>
              <a:t>setting </a:t>
            </a:r>
            <a:r>
              <a:rPr lang="en-US" altLang="en-US" dirty="0" err="1">
                <a:latin typeface="Consolas" panose="020B0609020204030204" pitchFamily="49" charset="0"/>
              </a:rPr>
              <a:t>stdout</a:t>
            </a:r>
            <a:r>
              <a:rPr lang="en-US" altLang="en-US" dirty="0"/>
              <a:t> to write </a:t>
            </a:r>
            <a:r>
              <a:rPr lang="en-US" altLang="en-US" dirty="0" smtClean="0"/>
              <a:t>side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3"/>
            </a:pPr>
            <a:r>
              <a:rPr lang="en-US" altLang="en-US" dirty="0" smtClean="0"/>
              <a:t>Create process for </a:t>
            </a:r>
            <a:r>
              <a:rPr lang="en-US" altLang="en-US" dirty="0" smtClean="0">
                <a:latin typeface="Consolas" panose="020B0609020204030204" pitchFamily="49" charset="0"/>
              </a:rPr>
              <a:t>more</a:t>
            </a:r>
            <a:r>
              <a:rPr lang="en-US" altLang="en-US" dirty="0" smtClean="0"/>
              <a:t>, setting </a:t>
            </a:r>
            <a:r>
              <a:rPr lang="en-US" altLang="en-US" dirty="0" err="1" smtClean="0">
                <a:latin typeface="Consolas" panose="020B0609020204030204" pitchFamily="49" charset="0"/>
              </a:rPr>
              <a:t>stdin</a:t>
            </a:r>
            <a:r>
              <a:rPr lang="en-US" altLang="en-US" dirty="0" smtClean="0"/>
              <a:t> to read side </a:t>
            </a:r>
            <a:endParaRPr lang="en-US" altLang="en-US" dirty="0"/>
          </a:p>
        </p:txBody>
      </p:sp>
      <p:sp>
        <p:nvSpPr>
          <p:cNvPr id="818181" name="Rectangle 5"/>
          <p:cNvSpPr>
            <a:spLocks noChangeArrowheads="1"/>
          </p:cNvSpPr>
          <p:nvPr/>
        </p:nvSpPr>
        <p:spPr bwMode="auto">
          <a:xfrm>
            <a:off x="1149350" y="2520950"/>
            <a:ext cx="901700" cy="596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8182" name="Rectangle 6"/>
          <p:cNvSpPr>
            <a:spLocks noChangeArrowheads="1"/>
          </p:cNvSpPr>
          <p:nvPr/>
        </p:nvSpPr>
        <p:spPr bwMode="auto">
          <a:xfrm>
            <a:off x="1277938" y="2626475"/>
            <a:ext cx="634789" cy="36997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Shell</a:t>
            </a:r>
          </a:p>
        </p:txBody>
      </p:sp>
      <p:grpSp>
        <p:nvGrpSpPr>
          <p:cNvPr id="818183" name="Group 7"/>
          <p:cNvGrpSpPr>
            <a:grpSpLocks/>
          </p:cNvGrpSpPr>
          <p:nvPr/>
        </p:nvGrpSpPr>
        <p:grpSpPr bwMode="auto">
          <a:xfrm>
            <a:off x="2520950" y="3054350"/>
            <a:ext cx="901700" cy="596900"/>
            <a:chOff x="1636" y="1684"/>
            <a:chExt cx="568" cy="376"/>
          </a:xfrm>
          <a:solidFill>
            <a:srgbClr val="99CCFF"/>
          </a:solidFill>
        </p:grpSpPr>
        <p:sp>
          <p:nvSpPr>
            <p:cNvPr id="818184" name="Rectangle 8"/>
            <p:cNvSpPr>
              <a:spLocks noChangeArrowheads="1"/>
            </p:cNvSpPr>
            <p:nvPr/>
          </p:nvSpPr>
          <p:spPr bwMode="auto">
            <a:xfrm>
              <a:off x="1636" y="1684"/>
              <a:ext cx="568" cy="37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8185" name="Rectangle 9"/>
            <p:cNvSpPr>
              <a:spLocks noChangeArrowheads="1"/>
            </p:cNvSpPr>
            <p:nvPr/>
          </p:nvSpPr>
          <p:spPr bwMode="auto">
            <a:xfrm>
              <a:off x="1817" y="1755"/>
              <a:ext cx="207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/>
                <a:t>ls</a:t>
              </a:r>
            </a:p>
          </p:txBody>
        </p:sp>
      </p:grpSp>
      <p:grpSp>
        <p:nvGrpSpPr>
          <p:cNvPr id="818186" name="Group 10"/>
          <p:cNvGrpSpPr>
            <a:grpSpLocks/>
          </p:cNvGrpSpPr>
          <p:nvPr/>
        </p:nvGrpSpPr>
        <p:grpSpPr bwMode="auto">
          <a:xfrm>
            <a:off x="6483350" y="3054350"/>
            <a:ext cx="901700" cy="596900"/>
            <a:chOff x="4132" y="1684"/>
            <a:chExt cx="568" cy="376"/>
          </a:xfrm>
          <a:solidFill>
            <a:srgbClr val="99CCFF"/>
          </a:solidFill>
        </p:grpSpPr>
        <p:sp>
          <p:nvSpPr>
            <p:cNvPr id="818187" name="Rectangle 11"/>
            <p:cNvSpPr>
              <a:spLocks noChangeArrowheads="1"/>
            </p:cNvSpPr>
            <p:nvPr/>
          </p:nvSpPr>
          <p:spPr bwMode="auto">
            <a:xfrm>
              <a:off x="4132" y="1684"/>
              <a:ext cx="568" cy="37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8188" name="Rectangle 12"/>
            <p:cNvSpPr>
              <a:spLocks noChangeArrowheads="1"/>
            </p:cNvSpPr>
            <p:nvPr/>
          </p:nvSpPr>
          <p:spPr bwMode="auto">
            <a:xfrm>
              <a:off x="4203" y="1755"/>
              <a:ext cx="431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/>
                <a:t>more</a:t>
              </a:r>
            </a:p>
          </p:txBody>
        </p:sp>
      </p:grpSp>
      <p:grpSp>
        <p:nvGrpSpPr>
          <p:cNvPr id="818189" name="Group 13"/>
          <p:cNvGrpSpPr>
            <a:grpSpLocks/>
          </p:cNvGrpSpPr>
          <p:nvPr/>
        </p:nvGrpSpPr>
        <p:grpSpPr bwMode="auto">
          <a:xfrm>
            <a:off x="4343400" y="3124200"/>
            <a:ext cx="1517650" cy="457200"/>
            <a:chOff x="2784" y="1728"/>
            <a:chExt cx="956" cy="288"/>
          </a:xfrm>
        </p:grpSpPr>
        <p:sp>
          <p:nvSpPr>
            <p:cNvPr id="818190" name="Rectangle 14"/>
            <p:cNvSpPr>
              <a:spLocks noChangeArrowheads="1"/>
            </p:cNvSpPr>
            <p:nvPr/>
          </p:nvSpPr>
          <p:spPr bwMode="auto">
            <a:xfrm>
              <a:off x="2864" y="1728"/>
              <a:ext cx="800" cy="28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8191" name="Oval 15"/>
            <p:cNvSpPr>
              <a:spLocks noChangeArrowheads="1"/>
            </p:cNvSpPr>
            <p:nvPr/>
          </p:nvSpPr>
          <p:spPr bwMode="auto">
            <a:xfrm>
              <a:off x="3588" y="1732"/>
              <a:ext cx="152" cy="28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8192" name="Oval 16"/>
            <p:cNvSpPr>
              <a:spLocks noChangeArrowheads="1"/>
            </p:cNvSpPr>
            <p:nvPr/>
          </p:nvSpPr>
          <p:spPr bwMode="auto">
            <a:xfrm>
              <a:off x="2784" y="1728"/>
              <a:ext cx="160" cy="288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8193" name="Arc 17"/>
          <p:cNvSpPr>
            <a:spLocks/>
          </p:cNvSpPr>
          <p:nvPr/>
        </p:nvSpPr>
        <p:spPr bwMode="auto">
          <a:xfrm>
            <a:off x="2136775" y="2522538"/>
            <a:ext cx="2970213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3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</a:path>
              <a:path w="21600" h="21600" stroke="0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prstDash val="sys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94" name="Rectangle 18"/>
          <p:cNvSpPr>
            <a:spLocks noChangeArrowheads="1"/>
          </p:cNvSpPr>
          <p:nvPr/>
        </p:nvSpPr>
        <p:spPr bwMode="auto">
          <a:xfrm>
            <a:off x="2116138" y="2117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1</a:t>
            </a:r>
          </a:p>
        </p:txBody>
      </p:sp>
      <p:sp>
        <p:nvSpPr>
          <p:cNvPr id="818195" name="Line 19"/>
          <p:cNvSpPr>
            <a:spLocks noChangeShapeType="1"/>
          </p:cNvSpPr>
          <p:nvPr/>
        </p:nvSpPr>
        <p:spPr bwMode="auto">
          <a:xfrm>
            <a:off x="3435350" y="3352800"/>
            <a:ext cx="908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96" name="Rectangle 20"/>
          <p:cNvSpPr>
            <a:spLocks noChangeArrowheads="1"/>
          </p:cNvSpPr>
          <p:nvPr/>
        </p:nvSpPr>
        <p:spPr bwMode="auto">
          <a:xfrm>
            <a:off x="3411538" y="3336925"/>
            <a:ext cx="92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stdout</a:t>
            </a:r>
          </a:p>
        </p:txBody>
      </p:sp>
      <p:sp>
        <p:nvSpPr>
          <p:cNvPr id="818197" name="Line 21"/>
          <p:cNvSpPr>
            <a:spLocks noChangeShapeType="1"/>
          </p:cNvSpPr>
          <p:nvPr/>
        </p:nvSpPr>
        <p:spPr bwMode="auto">
          <a:xfrm>
            <a:off x="2063750" y="3054350"/>
            <a:ext cx="450850" cy="1460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98" name="Rectangle 22"/>
          <p:cNvSpPr>
            <a:spLocks noChangeArrowheads="1"/>
          </p:cNvSpPr>
          <p:nvPr/>
        </p:nvSpPr>
        <p:spPr bwMode="auto">
          <a:xfrm>
            <a:off x="2039938" y="3032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2</a:t>
            </a:r>
          </a:p>
        </p:txBody>
      </p:sp>
      <p:sp>
        <p:nvSpPr>
          <p:cNvPr id="818199" name="Line 23"/>
          <p:cNvSpPr>
            <a:spLocks noChangeShapeType="1"/>
          </p:cNvSpPr>
          <p:nvPr/>
        </p:nvSpPr>
        <p:spPr bwMode="auto">
          <a:xfrm>
            <a:off x="5721350" y="3352800"/>
            <a:ext cx="755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200" name="Arc 24"/>
          <p:cNvSpPr>
            <a:spLocks/>
          </p:cNvSpPr>
          <p:nvPr/>
        </p:nvSpPr>
        <p:spPr bwMode="auto">
          <a:xfrm>
            <a:off x="1524000" y="3117850"/>
            <a:ext cx="5570538" cy="12255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39860 w 39860"/>
              <a:gd name="T1" fmla="*/ 11538 h 21600"/>
              <a:gd name="T2" fmla="*/ 0 w 39860"/>
              <a:gd name="T3" fmla="*/ 0 h 21600"/>
              <a:gd name="T4" fmla="*/ 21600 w 398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60" h="21600" fill="none" extrusionOk="0">
                <a:moveTo>
                  <a:pt x="39860" y="11538"/>
                </a:moveTo>
                <a:cubicBezTo>
                  <a:pt x="35902" y="17802"/>
                  <a:pt x="29009" y="21600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</a:path>
              <a:path w="39860" h="21600" stroke="0" extrusionOk="0">
                <a:moveTo>
                  <a:pt x="39860" y="11538"/>
                </a:moveTo>
                <a:cubicBezTo>
                  <a:pt x="35902" y="17802"/>
                  <a:pt x="29009" y="21600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prstDash val="sys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201" name="Rectangle 25"/>
          <p:cNvSpPr>
            <a:spLocks noChangeArrowheads="1"/>
          </p:cNvSpPr>
          <p:nvPr/>
        </p:nvSpPr>
        <p:spPr bwMode="auto">
          <a:xfrm>
            <a:off x="1277938" y="3108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3</a:t>
            </a:r>
          </a:p>
        </p:txBody>
      </p:sp>
      <p:sp>
        <p:nvSpPr>
          <p:cNvPr id="818202" name="Rectangle 26"/>
          <p:cNvSpPr>
            <a:spLocks noChangeArrowheads="1"/>
          </p:cNvSpPr>
          <p:nvPr/>
        </p:nvSpPr>
        <p:spPr bwMode="auto">
          <a:xfrm>
            <a:off x="5773738" y="3338513"/>
            <a:ext cx="77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stdin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17302" y="6216758"/>
            <a:ext cx="4560607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Ok, but how to “set” </a:t>
            </a:r>
            <a:r>
              <a:rPr lang="en-US" sz="2000" dirty="0" err="1" smtClean="0">
                <a:latin typeface="Consolas" panose="020B0609020204030204" pitchFamily="49" charset="0"/>
              </a:rPr>
              <a:t>stdout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>
                <a:latin typeface="Consolas" panose="020B0609020204030204" pitchFamily="49" charset="0"/>
              </a:rPr>
              <a:t>stdin</a:t>
            </a:r>
            <a:r>
              <a:rPr lang="en-US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44017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Files </a:t>
            </a:r>
          </a:p>
          <a:p>
            <a:pPr lvl="1"/>
            <a:r>
              <a:rPr lang="en-US" dirty="0" smtClean="0"/>
              <a:t>Pipes</a:t>
            </a:r>
          </a:p>
          <a:p>
            <a:pPr lvl="1"/>
            <a:r>
              <a:rPr lang="en-US" dirty="0" smtClean="0"/>
              <a:t>Signals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5204609"/>
            <a:ext cx="38862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Pages 43-45, 733-734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29474" y="1600200"/>
            <a:ext cx="4814981" cy="3235066"/>
            <a:chOff x="4191000" y="2057400"/>
            <a:chExt cx="4814981" cy="3235066"/>
          </a:xfrm>
        </p:grpSpPr>
        <p:pic>
          <p:nvPicPr>
            <p:cNvPr id="11" name="Picture 4" descr="Fig11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61" r="1343" b="4034"/>
            <a:stretch>
              <a:fillRect/>
            </a:stretch>
          </p:blipFill>
          <p:spPr>
            <a:xfrm>
              <a:off x="4191000" y="2057400"/>
              <a:ext cx="4814981" cy="32350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</p:pic>
        <p:sp>
          <p:nvSpPr>
            <p:cNvPr id="12" name="Rectangle 11"/>
            <p:cNvSpPr/>
            <p:nvPr/>
          </p:nvSpPr>
          <p:spPr>
            <a:xfrm>
              <a:off x="5646682" y="4883986"/>
              <a:ext cx="1005259" cy="2913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1124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Descriptors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755930" y="1905001"/>
            <a:ext cx="4083269" cy="4299466"/>
          </a:xfrm>
        </p:spPr>
        <p:txBody>
          <a:bodyPr>
            <a:normAutofit/>
          </a:bodyPr>
          <a:lstStyle/>
          <a:p>
            <a:r>
              <a:rPr lang="en-US" dirty="0" smtClean="0"/>
              <a:t>0-2 standard for each process</a:t>
            </a:r>
          </a:p>
          <a:p>
            <a:r>
              <a:rPr lang="en-US" dirty="0" smtClean="0"/>
              <a:t>Used for files, pipes, sockets …</a:t>
            </a:r>
          </a:p>
          <a:p>
            <a:r>
              <a:rPr lang="en-US" dirty="0" smtClean="0"/>
              <a:t>Can be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err="1" smtClean="0"/>
              <a:t>Openend</a:t>
            </a:r>
            <a:endParaRPr lang="en-US" dirty="0" smtClean="0"/>
          </a:p>
          <a:p>
            <a:pPr lvl="1"/>
            <a:r>
              <a:rPr lang="en-US" dirty="0" smtClean="0"/>
              <a:t>Closed</a:t>
            </a:r>
          </a:p>
          <a:p>
            <a:pPr lvl="1"/>
            <a:r>
              <a:rPr lang="en-US" dirty="0" smtClean="0"/>
              <a:t>Copied (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dup2()</a:t>
            </a:r>
            <a:r>
              <a:rPr lang="en-US" dirty="0" smtClean="0"/>
              <a:t>)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04800" y="28956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38258" y="2539485"/>
            <a:ext cx="12218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User Space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82084" y="2873844"/>
            <a:ext cx="14554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System Space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282059" y="3601950"/>
            <a:ext cx="990600" cy="2238376"/>
            <a:chOff x="2064" y="1920"/>
            <a:chExt cx="528" cy="1410"/>
          </a:xfrm>
          <a:solidFill>
            <a:srgbClr val="99CCFF"/>
          </a:solidFill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064" y="192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stdin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2064" y="2160"/>
              <a:ext cx="528" cy="2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 smtClean="0"/>
                <a:t>stdout</a:t>
              </a:r>
              <a:endParaRPr lang="en-US" sz="2000" dirty="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2064" y="240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stderr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64" y="264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064" y="2880"/>
              <a:ext cx="528" cy="4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...</a:t>
              </a:r>
            </a:p>
            <a:p>
              <a:endParaRPr lang="en-US" sz="2000"/>
            </a:p>
          </p:txBody>
        </p:sp>
      </p:grp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961384" y="3601948"/>
            <a:ext cx="3365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1143000" y="24595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V="1">
            <a:off x="1143000" y="4897348"/>
            <a:ext cx="758059" cy="5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2815459" y="4973548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2297934" y="5964148"/>
            <a:ext cx="8336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(index)</a:t>
            </a:r>
          </a:p>
        </p:txBody>
      </p: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2014234" y="6345148"/>
            <a:ext cx="14010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(Per process)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6990" y="1674588"/>
            <a:ext cx="3849225" cy="7848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latin typeface="Consolas" panose="020B0609020204030204" pitchFamily="49" charset="0"/>
              </a:rPr>
              <a:t>(“blah”, flags);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read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, …);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46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8534400" cy="563592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1143000"/>
          </a:xfrm>
        </p:spPr>
        <p:txBody>
          <a:bodyPr/>
          <a:lstStyle/>
          <a:p>
            <a:r>
              <a:rPr lang="en-US" dirty="0" smtClean="0"/>
              <a:t>Example – dup2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352490"/>
            <a:ext cx="1606530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dup.c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046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244448"/>
            <a:ext cx="42179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– dup2 w/pipe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9" y="1751562"/>
            <a:ext cx="4016387" cy="381103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5281" y="3237462"/>
            <a:ext cx="2015331" cy="21605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55281" y="556174"/>
            <a:ext cx="2016125" cy="2205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 dirty="0"/>
          </a:p>
        </p:txBody>
      </p:sp>
      <p:graphicFrame>
        <p:nvGraphicFramePr>
          <p:cNvPr id="10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55335"/>
              </p:ext>
            </p:extLst>
          </p:nvPr>
        </p:nvGraphicFramePr>
        <p:xfrm>
          <a:off x="6516688" y="188913"/>
          <a:ext cx="1368425" cy="12239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stdin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stdout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pipe read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34" charset="0"/>
                        </a:rPr>
                        <a:t>pipe write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4228306" y="816524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444206" y="745087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 dirty="0"/>
              <a:t>0</a:t>
            </a:r>
            <a:endParaRPr lang="en-US" altLang="en-US" sz="1000" dirty="0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 flipV="1">
            <a:off x="5452268" y="556174"/>
            <a:ext cx="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236368" y="2400849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1</a:t>
            </a:r>
            <a:endParaRPr lang="en-US" altLang="en-US" sz="1000"/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5812631" y="745087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2</a:t>
            </a:r>
            <a:endParaRPr lang="en-US" altLang="en-US" sz="1000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4804568" y="1321349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3</a:t>
            </a:r>
            <a:endParaRPr lang="en-US" altLang="en-US" sz="1000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5379243" y="1321349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4</a:t>
            </a:r>
            <a:endParaRPr lang="en-US" altLang="en-US" sz="1000"/>
          </a:p>
        </p:txBody>
      </p:sp>
      <p:sp>
        <p:nvSpPr>
          <p:cNvPr id="18" name="Line 30"/>
          <p:cNvSpPr>
            <a:spLocks noChangeShapeType="1"/>
          </p:cNvSpPr>
          <p:nvPr/>
        </p:nvSpPr>
        <p:spPr bwMode="auto">
          <a:xfrm flipV="1">
            <a:off x="5668168" y="714982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5328690" y="126920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4660106" y="2472287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0</a:t>
            </a:r>
            <a:endParaRPr lang="en-US" altLang="en-US" sz="1000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5379243" y="672062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1</a:t>
            </a:r>
            <a:endParaRPr lang="en-US" altLang="en-US" sz="1000"/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5523706" y="2400849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2</a:t>
            </a:r>
            <a:endParaRPr lang="en-US" altLang="en-US" sz="1000"/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4731679" y="1751562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 dirty="0"/>
              <a:t>3</a:t>
            </a:r>
            <a:endParaRPr lang="en-US" altLang="en-US" sz="1000" dirty="0"/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5541994" y="1708564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 dirty="0"/>
              <a:t>4</a:t>
            </a:r>
            <a:endParaRPr lang="en-US" altLang="en-US" sz="1000" dirty="0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flipV="1">
            <a:off x="4876006" y="2329412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>
            <a:off x="5307806" y="2329412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>
            <a:off x="5595143" y="2329412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7948832" y="246556"/>
            <a:ext cx="10881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200" dirty="0">
                <a:latin typeface="+mn-lt"/>
              </a:rPr>
              <a:t>File Descriptor</a:t>
            </a:r>
          </a:p>
          <a:p>
            <a:r>
              <a:rPr lang="en-NZ" altLang="en-US" sz="1200" dirty="0">
                <a:latin typeface="+mn-lt"/>
              </a:rPr>
              <a:t>Table (FDT)</a:t>
            </a:r>
          </a:p>
          <a:p>
            <a:r>
              <a:rPr lang="en-NZ" altLang="en-US" sz="1200" dirty="0">
                <a:latin typeface="+mn-lt"/>
              </a:rPr>
              <a:t>after fork</a:t>
            </a:r>
          </a:p>
          <a:p>
            <a:r>
              <a:rPr lang="en-NZ" altLang="en-US" sz="1200" dirty="0">
                <a:latin typeface="+mn-lt"/>
              </a:rPr>
              <a:t>parent</a:t>
            </a:r>
            <a:endParaRPr lang="en-US" altLang="en-US" sz="1200" dirty="0">
              <a:latin typeface="+mn-lt"/>
            </a:endParaRPr>
          </a:p>
        </p:txBody>
      </p:sp>
      <p:graphicFrame>
        <p:nvGraphicFramePr>
          <p:cNvPr id="3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27644"/>
              </p:ext>
            </p:extLst>
          </p:nvPr>
        </p:nvGraphicFramePr>
        <p:xfrm>
          <a:off x="6516688" y="1521222"/>
          <a:ext cx="1368425" cy="12239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stdin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stdout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pipe read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34" charset="0"/>
                        </a:rPr>
                        <a:t>pipe write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8034557" y="1543544"/>
            <a:ext cx="7671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200">
                <a:latin typeface="+mn-lt"/>
              </a:rPr>
              <a:t>FDT</a:t>
            </a:r>
          </a:p>
          <a:p>
            <a:r>
              <a:rPr lang="en-NZ" altLang="en-US" sz="1200">
                <a:latin typeface="+mn-lt"/>
              </a:rPr>
              <a:t>after fork</a:t>
            </a:r>
          </a:p>
          <a:p>
            <a:r>
              <a:rPr lang="en-NZ" altLang="en-US" sz="1200">
                <a:latin typeface="+mn-lt"/>
              </a:rPr>
              <a:t>child</a:t>
            </a:r>
            <a:endParaRPr lang="en-US" altLang="en-US" sz="1200">
              <a:latin typeface="+mn-lt"/>
            </a:endParaRPr>
          </a:p>
        </p:txBody>
      </p:sp>
      <p:graphicFrame>
        <p:nvGraphicFramePr>
          <p:cNvPr id="57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507694"/>
              </p:ext>
            </p:extLst>
          </p:nvPr>
        </p:nvGraphicFramePr>
        <p:xfrm>
          <a:off x="6519452" y="3086235"/>
          <a:ext cx="1368425" cy="124605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pipe read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stdout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pipe read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pipe write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" name="Text Box 96"/>
          <p:cNvSpPr txBox="1">
            <a:spLocks noChangeArrowheads="1"/>
          </p:cNvSpPr>
          <p:nvPr/>
        </p:nvSpPr>
        <p:spPr bwMode="auto">
          <a:xfrm>
            <a:off x="8037321" y="3143085"/>
            <a:ext cx="8377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200">
                <a:latin typeface="+mn-lt"/>
              </a:rPr>
              <a:t>FDT</a:t>
            </a:r>
          </a:p>
          <a:p>
            <a:r>
              <a:rPr lang="en-NZ" altLang="en-US" sz="1200">
                <a:latin typeface="+mn-lt"/>
              </a:rPr>
              <a:t>after dup2</a:t>
            </a:r>
          </a:p>
          <a:p>
            <a:r>
              <a:rPr lang="en-NZ" altLang="en-US" sz="1200">
                <a:latin typeface="+mn-lt"/>
              </a:rPr>
              <a:t>parent</a:t>
            </a:r>
            <a:endParaRPr lang="en-US" altLang="en-US" sz="1200">
              <a:latin typeface="+mn-lt"/>
            </a:endParaRPr>
          </a:p>
        </p:txBody>
      </p:sp>
      <p:graphicFrame>
        <p:nvGraphicFramePr>
          <p:cNvPr id="59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86553"/>
              </p:ext>
            </p:extLst>
          </p:nvPr>
        </p:nvGraphicFramePr>
        <p:xfrm>
          <a:off x="6519452" y="4489982"/>
          <a:ext cx="1368425" cy="12239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stdin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34" charset="0"/>
                        </a:rPr>
                        <a:t>pipe write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pipe read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pipe write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Text Box 111"/>
          <p:cNvSpPr txBox="1">
            <a:spLocks noChangeArrowheads="1"/>
          </p:cNvSpPr>
          <p:nvPr/>
        </p:nvSpPr>
        <p:spPr bwMode="auto">
          <a:xfrm>
            <a:off x="8037321" y="4511510"/>
            <a:ext cx="8377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200">
                <a:latin typeface="+mn-lt"/>
              </a:rPr>
              <a:t>FDT</a:t>
            </a:r>
          </a:p>
          <a:p>
            <a:r>
              <a:rPr lang="en-NZ" altLang="en-US" sz="1200">
                <a:latin typeface="+mn-lt"/>
              </a:rPr>
              <a:t>after dup2</a:t>
            </a:r>
          </a:p>
          <a:p>
            <a:r>
              <a:rPr lang="en-NZ" altLang="en-US" sz="1200">
                <a:latin typeface="+mn-lt"/>
              </a:rPr>
              <a:t>child</a:t>
            </a:r>
            <a:endParaRPr lang="en-US" altLang="en-US" sz="1200">
              <a:latin typeface="+mn-lt"/>
            </a:endParaRPr>
          </a:p>
        </p:txBody>
      </p:sp>
      <p:sp>
        <p:nvSpPr>
          <p:cNvPr id="61" name="Oval 112"/>
          <p:cNvSpPr>
            <a:spLocks noChangeArrowheads="1"/>
          </p:cNvSpPr>
          <p:nvPr/>
        </p:nvSpPr>
        <p:spPr bwMode="auto">
          <a:xfrm>
            <a:off x="4680990" y="3566513"/>
            <a:ext cx="1152525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parent</a:t>
            </a:r>
            <a:endParaRPr lang="en-US" altLang="en-US" sz="1200"/>
          </a:p>
        </p:txBody>
      </p:sp>
      <p:sp>
        <p:nvSpPr>
          <p:cNvPr id="62" name="Rectangle 113"/>
          <p:cNvSpPr>
            <a:spLocks noChangeArrowheads="1"/>
          </p:cNvSpPr>
          <p:nvPr/>
        </p:nvSpPr>
        <p:spPr bwMode="auto">
          <a:xfrm>
            <a:off x="4896890" y="4214213"/>
            <a:ext cx="7207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pipe</a:t>
            </a:r>
            <a:endParaRPr lang="en-US" altLang="en-US" sz="1200"/>
          </a:p>
        </p:txBody>
      </p:sp>
      <p:sp>
        <p:nvSpPr>
          <p:cNvPr id="63" name="Oval 114"/>
          <p:cNvSpPr>
            <a:spLocks noChangeArrowheads="1"/>
          </p:cNvSpPr>
          <p:nvPr/>
        </p:nvSpPr>
        <p:spPr bwMode="auto">
          <a:xfrm>
            <a:off x="4609552" y="4574576"/>
            <a:ext cx="1152525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child</a:t>
            </a:r>
            <a:endParaRPr lang="en-US" altLang="en-US" sz="1200"/>
          </a:p>
        </p:txBody>
      </p:sp>
      <p:sp>
        <p:nvSpPr>
          <p:cNvPr id="64" name="Line 115"/>
          <p:cNvSpPr>
            <a:spLocks noChangeShapeType="1"/>
          </p:cNvSpPr>
          <p:nvPr/>
        </p:nvSpPr>
        <p:spPr bwMode="auto">
          <a:xfrm flipV="1">
            <a:off x="5401715" y="3233138"/>
            <a:ext cx="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116"/>
          <p:cNvSpPr txBox="1">
            <a:spLocks noChangeArrowheads="1"/>
          </p:cNvSpPr>
          <p:nvPr/>
        </p:nvSpPr>
        <p:spPr bwMode="auto">
          <a:xfrm>
            <a:off x="4465090" y="5150838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0</a:t>
            </a:r>
            <a:endParaRPr lang="en-US" altLang="en-US" sz="1000"/>
          </a:p>
        </p:txBody>
      </p:sp>
      <p:sp>
        <p:nvSpPr>
          <p:cNvPr id="66" name="Text Box 117"/>
          <p:cNvSpPr txBox="1">
            <a:spLocks noChangeArrowheads="1"/>
          </p:cNvSpPr>
          <p:nvPr/>
        </p:nvSpPr>
        <p:spPr bwMode="auto">
          <a:xfrm>
            <a:off x="5762077" y="3422051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2</a:t>
            </a:r>
            <a:endParaRPr lang="en-US" altLang="en-US" sz="1000"/>
          </a:p>
        </p:txBody>
      </p:sp>
      <p:sp>
        <p:nvSpPr>
          <p:cNvPr id="67" name="Line 118"/>
          <p:cNvSpPr>
            <a:spLocks noChangeShapeType="1"/>
          </p:cNvSpPr>
          <p:nvPr/>
        </p:nvSpPr>
        <p:spPr bwMode="auto">
          <a:xfrm flipV="1">
            <a:off x="5623171" y="3389861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119"/>
          <p:cNvSpPr txBox="1">
            <a:spLocks noChangeArrowheads="1"/>
          </p:cNvSpPr>
          <p:nvPr/>
        </p:nvSpPr>
        <p:spPr bwMode="auto">
          <a:xfrm>
            <a:off x="5328690" y="3349026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1</a:t>
            </a:r>
            <a:endParaRPr lang="en-US" altLang="en-US" sz="1000"/>
          </a:p>
        </p:txBody>
      </p:sp>
      <p:sp>
        <p:nvSpPr>
          <p:cNvPr id="69" name="Text Box 120"/>
          <p:cNvSpPr txBox="1">
            <a:spLocks noChangeArrowheads="1"/>
          </p:cNvSpPr>
          <p:nvPr/>
        </p:nvSpPr>
        <p:spPr bwMode="auto">
          <a:xfrm>
            <a:off x="5593802" y="4931766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 dirty="0"/>
              <a:t>2</a:t>
            </a:r>
            <a:endParaRPr lang="en-US" altLang="en-US" sz="1000" dirty="0"/>
          </a:p>
        </p:txBody>
      </p:sp>
      <p:sp>
        <p:nvSpPr>
          <p:cNvPr id="70" name="Text Box 121"/>
          <p:cNvSpPr txBox="1">
            <a:spLocks noChangeArrowheads="1"/>
          </p:cNvSpPr>
          <p:nvPr/>
        </p:nvSpPr>
        <p:spPr bwMode="auto">
          <a:xfrm>
            <a:off x="5501481" y="4439588"/>
            <a:ext cx="265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1</a:t>
            </a:r>
            <a:endParaRPr lang="en-US" altLang="en-US" sz="1000"/>
          </a:p>
        </p:txBody>
      </p:sp>
      <p:sp>
        <p:nvSpPr>
          <p:cNvPr id="71" name="Line 122"/>
          <p:cNvSpPr>
            <a:spLocks noChangeShapeType="1"/>
          </p:cNvSpPr>
          <p:nvPr/>
        </p:nvSpPr>
        <p:spPr bwMode="auto">
          <a:xfrm flipH="1" flipV="1">
            <a:off x="4825452" y="3926876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123"/>
          <p:cNvSpPr>
            <a:spLocks noChangeShapeType="1"/>
          </p:cNvSpPr>
          <p:nvPr/>
        </p:nvSpPr>
        <p:spPr bwMode="auto">
          <a:xfrm flipV="1">
            <a:off x="4709318" y="4934938"/>
            <a:ext cx="187572" cy="213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24"/>
          <p:cNvSpPr>
            <a:spLocks noChangeShapeType="1"/>
          </p:cNvSpPr>
          <p:nvPr/>
        </p:nvSpPr>
        <p:spPr bwMode="auto">
          <a:xfrm>
            <a:off x="5473152" y="5006376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125"/>
          <p:cNvSpPr txBox="1">
            <a:spLocks noChangeArrowheads="1"/>
          </p:cNvSpPr>
          <p:nvPr/>
        </p:nvSpPr>
        <p:spPr bwMode="auto">
          <a:xfrm flipH="1" flipV="1">
            <a:off x="4463502" y="3996726"/>
            <a:ext cx="400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000"/>
              <a:t>0</a:t>
            </a:r>
            <a:endParaRPr lang="en-US" altLang="en-US" sz="1000"/>
          </a:p>
        </p:txBody>
      </p:sp>
      <p:sp>
        <p:nvSpPr>
          <p:cNvPr id="75" name="Line 126"/>
          <p:cNvSpPr>
            <a:spLocks noChangeShapeType="1"/>
          </p:cNvSpPr>
          <p:nvPr/>
        </p:nvSpPr>
        <p:spPr bwMode="auto">
          <a:xfrm flipV="1">
            <a:off x="5401715" y="4430113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6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50936"/>
              </p:ext>
            </p:extLst>
          </p:nvPr>
        </p:nvGraphicFramePr>
        <p:xfrm>
          <a:off x="4925218" y="5928277"/>
          <a:ext cx="1368425" cy="73501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pipe read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stdout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Text Box 137"/>
          <p:cNvSpPr txBox="1">
            <a:spLocks noChangeArrowheads="1"/>
          </p:cNvSpPr>
          <p:nvPr/>
        </p:nvSpPr>
        <p:spPr bwMode="auto">
          <a:xfrm>
            <a:off x="8122662" y="6138367"/>
            <a:ext cx="834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NZ" altLang="en-US" sz="1200">
                <a:latin typeface="+mn-lt"/>
              </a:rPr>
              <a:t>FDTs</a:t>
            </a:r>
          </a:p>
          <a:p>
            <a:r>
              <a:rPr lang="en-NZ" altLang="en-US" sz="1200">
                <a:latin typeface="+mn-lt"/>
              </a:rPr>
              <a:t>after execl</a:t>
            </a:r>
            <a:endParaRPr lang="en-US" altLang="en-US" sz="1200">
              <a:latin typeface="+mn-lt"/>
            </a:endParaRPr>
          </a:p>
        </p:txBody>
      </p:sp>
      <p:graphicFrame>
        <p:nvGraphicFramePr>
          <p:cNvPr id="7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77272"/>
              </p:ext>
            </p:extLst>
          </p:nvPr>
        </p:nvGraphicFramePr>
        <p:xfrm>
          <a:off x="6516688" y="5913216"/>
          <a:ext cx="1368425" cy="735012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stdin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59" marB="457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</a:t>
                      </a:r>
                      <a:r>
                        <a:rPr kumimoji="0" lang="en-N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34" charset="0"/>
                        </a:rPr>
                        <a:t>pipe write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59" marB="457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stderror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59" marB="457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31543" y="889549"/>
            <a:ext cx="1152525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parent</a:t>
            </a:r>
            <a:endParaRPr lang="en-US" altLang="en-US" sz="1200"/>
          </a:p>
        </p:txBody>
      </p:sp>
      <p:sp>
        <p:nvSpPr>
          <p:cNvPr id="19" name="Line 31"/>
          <p:cNvSpPr>
            <a:spLocks noChangeShapeType="1"/>
          </p:cNvSpPr>
          <p:nvPr/>
        </p:nvSpPr>
        <p:spPr bwMode="auto">
          <a:xfrm flipV="1">
            <a:off x="5020468" y="132134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47443" y="1537249"/>
            <a:ext cx="7207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pipe</a:t>
            </a:r>
            <a:endParaRPr lang="en-US" altLang="en-US" sz="1200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5523706" y="1751562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31543" y="1897612"/>
            <a:ext cx="1152525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NZ" altLang="en-US" sz="1200"/>
              <a:t>child</a:t>
            </a:r>
            <a:endParaRPr lang="en-US" altLang="en-US" sz="1200"/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5020468" y="175314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813800" y="215447"/>
            <a:ext cx="79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896515" y="2900777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5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				</a:t>
            </a:r>
          </a:p>
          <a:p>
            <a:pPr lvl="1"/>
            <a:r>
              <a:rPr lang="en-US" dirty="0" smtClean="0"/>
              <a:t>Shared Memory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Files 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Pipes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Signals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21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NZ" dirty="0" smtClean="0"/>
              <a:t>IPC using Signals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801" y="1147142"/>
            <a:ext cx="8229600" cy="535146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NZ" altLang="en-US" sz="2400" dirty="0" smtClean="0">
                <a:solidFill>
                  <a:srgbClr val="C00000"/>
                </a:solidFill>
              </a:rPr>
              <a:t>Signal</a:t>
            </a:r>
            <a:r>
              <a:rPr lang="en-NZ" altLang="en-US" sz="2400" dirty="0" smtClean="0"/>
              <a:t> corresponds to an event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 smtClean="0">
                <a:solidFill>
                  <a:srgbClr val="0070C0"/>
                </a:solidFill>
              </a:rPr>
              <a:t>Raised</a:t>
            </a:r>
            <a:r>
              <a:rPr lang="en-NZ" altLang="en-US" sz="2000" dirty="0" smtClean="0"/>
              <a:t> </a:t>
            </a:r>
            <a:r>
              <a:rPr lang="en-NZ" altLang="en-US" sz="2000" dirty="0" smtClean="0"/>
              <a:t>(or “sent”) by </a:t>
            </a:r>
            <a:r>
              <a:rPr lang="en-NZ" altLang="en-US" sz="2000" dirty="0" smtClean="0"/>
              <a:t>one process (or hardware)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 smtClean="0">
                <a:solidFill>
                  <a:srgbClr val="008000"/>
                </a:solidFill>
              </a:rPr>
              <a:t>Handled</a:t>
            </a:r>
            <a:r>
              <a:rPr lang="en-NZ" altLang="en-US" sz="2000" dirty="0" smtClean="0"/>
              <a:t> by another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 smtClean="0"/>
              <a:t>E.g., ctrl-c </a:t>
            </a:r>
            <a:r>
              <a:rPr lang="en-NZ" altLang="en-US" sz="2000" dirty="0" smtClean="0">
                <a:sym typeface="Wingdings" panose="05000000000000000000" pitchFamily="2" charset="2"/>
              </a:rPr>
              <a:t> sends </a:t>
            </a:r>
            <a:r>
              <a:rPr lang="en-NZ" alt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signal</a:t>
            </a:r>
            <a:r>
              <a:rPr lang="en-NZ" altLang="en-US" sz="2000" dirty="0" smtClean="0">
                <a:sym typeface="Wingdings" panose="05000000000000000000" pitchFamily="2" charset="2"/>
              </a:rPr>
              <a:t> (SIGINT) to process</a:t>
            </a:r>
          </a:p>
          <a:p>
            <a:pPr>
              <a:lnSpc>
                <a:spcPct val="80000"/>
              </a:lnSpc>
            </a:pPr>
            <a:r>
              <a:rPr lang="en-NZ" altLang="en-US" sz="2400" dirty="0" smtClean="0"/>
              <a:t>Originate </a:t>
            </a:r>
            <a:r>
              <a:rPr lang="en-NZ" altLang="en-US" sz="2400" dirty="0"/>
              <a:t>from various </a:t>
            </a:r>
            <a:r>
              <a:rPr lang="en-NZ" altLang="en-US" sz="2400" dirty="0" smtClean="0"/>
              <a:t>sources</a:t>
            </a:r>
            <a:endParaRPr lang="en-NZ" altLang="en-US" sz="2400" dirty="0"/>
          </a:p>
          <a:p>
            <a:pPr lvl="1">
              <a:lnSpc>
                <a:spcPct val="80000"/>
              </a:lnSpc>
            </a:pPr>
            <a:r>
              <a:rPr lang="en-NZ" altLang="en-US" sz="2000" dirty="0"/>
              <a:t>Hardware. </a:t>
            </a:r>
            <a:r>
              <a:rPr lang="en-NZ" altLang="en-US" sz="2000" dirty="0" smtClean="0"/>
              <a:t> e.g., </a:t>
            </a:r>
            <a:r>
              <a:rPr lang="en-NZ" altLang="en-US" sz="2000" dirty="0"/>
              <a:t>divide by zero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/>
              <a:t>Operating System. e.g., file size limit exceeded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/>
              <a:t>User (shell)</a:t>
            </a:r>
          </a:p>
          <a:p>
            <a:pPr lvl="2">
              <a:lnSpc>
                <a:spcPct val="80000"/>
              </a:lnSpc>
            </a:pPr>
            <a:r>
              <a:rPr lang="en-NZ" altLang="en-US" sz="1800" dirty="0"/>
              <a:t>Keyboard. </a:t>
            </a:r>
            <a:r>
              <a:rPr lang="en-NZ" altLang="en-US" sz="1800" dirty="0" smtClean="0"/>
              <a:t> e.g</a:t>
            </a:r>
            <a:r>
              <a:rPr lang="en-NZ" altLang="en-US" sz="1800" dirty="0"/>
              <a:t>., ctrl-Z (SIGTSTP), ctrl-C (SIGINT)</a:t>
            </a:r>
          </a:p>
          <a:p>
            <a:pPr lvl="2">
              <a:lnSpc>
                <a:spcPct val="80000"/>
              </a:lnSpc>
            </a:pPr>
            <a:r>
              <a:rPr lang="en-NZ" altLang="en-US" sz="1800" dirty="0"/>
              <a:t>Kill command</a:t>
            </a:r>
          </a:p>
          <a:p>
            <a:pPr lvl="1">
              <a:lnSpc>
                <a:spcPct val="80000"/>
              </a:lnSpc>
            </a:pPr>
            <a:r>
              <a:rPr lang="en-NZ" altLang="en-US" sz="2000" dirty="0"/>
              <a:t>Other processes.  e.g., </a:t>
            </a:r>
            <a:r>
              <a:rPr lang="en-NZ" altLang="en-US" sz="2000" dirty="0" smtClean="0"/>
              <a:t>child</a:t>
            </a:r>
          </a:p>
          <a:p>
            <a:pPr>
              <a:lnSpc>
                <a:spcPct val="90000"/>
              </a:lnSpc>
            </a:pPr>
            <a:r>
              <a:rPr lang="en-NZ" altLang="en-US" sz="2400" dirty="0" smtClean="0">
                <a:solidFill>
                  <a:srgbClr val="008000"/>
                </a:solidFill>
              </a:rPr>
              <a:t>Handling</a:t>
            </a:r>
            <a:r>
              <a:rPr lang="en-NZ" altLang="en-US" sz="2400" dirty="0" smtClean="0"/>
              <a:t> varies by processes</a:t>
            </a:r>
          </a:p>
          <a:p>
            <a:pPr lvl="1">
              <a:lnSpc>
                <a:spcPct val="90000"/>
              </a:lnSpc>
            </a:pPr>
            <a:r>
              <a:rPr lang="en-NZ" altLang="en-US" sz="2000" dirty="0" smtClean="0"/>
              <a:t>default </a:t>
            </a:r>
            <a:r>
              <a:rPr lang="en-NZ" altLang="en-US" sz="2000" dirty="0"/>
              <a:t>– most terminate process</a:t>
            </a:r>
          </a:p>
          <a:p>
            <a:pPr lvl="1">
              <a:lnSpc>
                <a:spcPct val="90000"/>
              </a:lnSpc>
            </a:pPr>
            <a:r>
              <a:rPr lang="en-NZ" altLang="en-US" sz="2000" dirty="0"/>
              <a:t>catch – catch and </a:t>
            </a:r>
            <a:r>
              <a:rPr lang="en-NZ" altLang="en-US" sz="2000" dirty="0" smtClean="0"/>
              <a:t>do appropriate action</a:t>
            </a:r>
            <a:endParaRPr lang="en-NZ" altLang="en-US" sz="2000" dirty="0"/>
          </a:p>
          <a:p>
            <a:pPr lvl="1">
              <a:lnSpc>
                <a:spcPct val="90000"/>
              </a:lnSpc>
            </a:pPr>
            <a:r>
              <a:rPr lang="en-NZ" altLang="en-US" sz="2000" dirty="0"/>
              <a:t>ignore – do not </a:t>
            </a:r>
            <a:r>
              <a:rPr lang="en-NZ" altLang="en-US" sz="2000" dirty="0" smtClean="0"/>
              <a:t>take any action, </a:t>
            </a:r>
            <a:r>
              <a:rPr lang="en-NZ" altLang="en-US" sz="2000" dirty="0"/>
              <a:t>but do not terminate</a:t>
            </a:r>
          </a:p>
          <a:p>
            <a:pPr>
              <a:lnSpc>
                <a:spcPct val="80000"/>
              </a:lnSpc>
            </a:pPr>
            <a:endParaRPr lang="en-NZ" altLang="en-US" sz="2400" dirty="0" smtClean="0"/>
          </a:p>
          <a:p>
            <a:pPr>
              <a:lnSpc>
                <a:spcPct val="80000"/>
              </a:lnSpc>
            </a:pPr>
            <a:endParaRPr lang="en-NZ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6247381" y="1981200"/>
            <a:ext cx="2444674" cy="2474388"/>
            <a:chOff x="6170419" y="2002513"/>
            <a:chExt cx="2444674" cy="2474388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6179957" y="3022603"/>
              <a:ext cx="1066800" cy="461665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xtLst/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AU" altLang="en-AU" sz="2400" dirty="0" smtClean="0">
                  <a:latin typeface="Arial" panose="020B0604020202020204" pitchFamily="34" charset="0"/>
                </a:rPr>
                <a:t>kernel</a:t>
              </a:r>
              <a:endParaRPr lang="en-AU" altLang="en-AU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05048" y="3953039"/>
              <a:ext cx="493840" cy="523862"/>
              <a:chOff x="4609042" y="4826319"/>
              <a:chExt cx="493840" cy="523862"/>
            </a:xfrm>
          </p:grpSpPr>
          <p:sp>
            <p:nvSpPr>
              <p:cNvPr id="13" name="Oval 1039"/>
              <p:cNvSpPr>
                <a:spLocks noChangeArrowheads="1"/>
              </p:cNvSpPr>
              <p:nvPr/>
            </p:nvSpPr>
            <p:spPr bwMode="auto">
              <a:xfrm>
                <a:off x="4609042" y="4837425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040"/>
              <p:cNvSpPr>
                <a:spLocks noChangeArrowheads="1"/>
              </p:cNvSpPr>
              <p:nvPr/>
            </p:nvSpPr>
            <p:spPr bwMode="auto">
              <a:xfrm>
                <a:off x="4658793" y="4826319"/>
                <a:ext cx="394339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/>
                  <a:t>A</a:t>
                </a:r>
              </a:p>
            </p:txBody>
          </p:sp>
        </p:grpSp>
        <p:sp>
          <p:nvSpPr>
            <p:cNvPr id="8" name="Line 1043"/>
            <p:cNvSpPr>
              <a:spLocks noChangeShapeType="1"/>
            </p:cNvSpPr>
            <p:nvPr/>
          </p:nvSpPr>
          <p:spPr bwMode="auto">
            <a:xfrm>
              <a:off x="7051968" y="3553999"/>
              <a:ext cx="0" cy="3386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44"/>
            <p:cNvSpPr>
              <a:spLocks noChangeShapeType="1"/>
            </p:cNvSpPr>
            <p:nvPr/>
          </p:nvSpPr>
          <p:spPr bwMode="auto">
            <a:xfrm>
              <a:off x="7146614" y="2433710"/>
              <a:ext cx="273689" cy="26744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65872" y="2002513"/>
              <a:ext cx="493840" cy="523862"/>
              <a:chOff x="5496438" y="4850312"/>
              <a:chExt cx="493840" cy="523862"/>
            </a:xfrm>
          </p:grpSpPr>
          <p:sp>
            <p:nvSpPr>
              <p:cNvPr id="11" name="Oval 1039"/>
              <p:cNvSpPr>
                <a:spLocks noChangeArrowheads="1"/>
              </p:cNvSpPr>
              <p:nvPr/>
            </p:nvSpPr>
            <p:spPr bwMode="auto">
              <a:xfrm>
                <a:off x="5496438" y="4859043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040"/>
              <p:cNvSpPr>
                <a:spLocks noChangeArrowheads="1"/>
              </p:cNvSpPr>
              <p:nvPr/>
            </p:nvSpPr>
            <p:spPr bwMode="auto">
              <a:xfrm>
                <a:off x="5546189" y="4850312"/>
                <a:ext cx="394339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 smtClean="0"/>
                  <a:t>B</a:t>
                </a:r>
                <a:endParaRPr lang="en-US" altLang="en-US" sz="2800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170419" y="3559838"/>
              <a:ext cx="8060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“timer expired”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9435" y="2682566"/>
              <a:ext cx="834420" cy="312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“stop”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82763" y="2124177"/>
              <a:ext cx="1537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“child process exiting”</a:t>
              </a:r>
              <a:endParaRPr lang="en-US" sz="14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593250" y="2632553"/>
              <a:ext cx="493840" cy="523862"/>
              <a:chOff x="5496438" y="4850312"/>
              <a:chExt cx="493840" cy="523862"/>
            </a:xfrm>
          </p:grpSpPr>
          <p:sp>
            <p:nvSpPr>
              <p:cNvPr id="21" name="Oval 1039"/>
              <p:cNvSpPr>
                <a:spLocks noChangeArrowheads="1"/>
              </p:cNvSpPr>
              <p:nvPr/>
            </p:nvSpPr>
            <p:spPr bwMode="auto">
              <a:xfrm>
                <a:off x="5496438" y="4859043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1040"/>
              <p:cNvSpPr>
                <a:spLocks noChangeArrowheads="1"/>
              </p:cNvSpPr>
              <p:nvPr/>
            </p:nvSpPr>
            <p:spPr bwMode="auto">
              <a:xfrm>
                <a:off x="5555005" y="4850312"/>
                <a:ext cx="376706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 smtClean="0"/>
                  <a:t>C</a:t>
                </a:r>
                <a:endParaRPr lang="en-US" altLang="en-US" sz="2800" dirty="0"/>
              </a:p>
            </p:txBody>
          </p:sp>
        </p:grpSp>
        <p:sp>
          <p:nvSpPr>
            <p:cNvPr id="23" name="Line 1043"/>
            <p:cNvSpPr>
              <a:spLocks noChangeShapeType="1"/>
            </p:cNvSpPr>
            <p:nvPr/>
          </p:nvSpPr>
          <p:spPr bwMode="auto">
            <a:xfrm flipV="1">
              <a:off x="6509435" y="2584001"/>
              <a:ext cx="43765" cy="3355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7651817" y="3649832"/>
              <a:ext cx="493840" cy="523862"/>
              <a:chOff x="5496438" y="4850312"/>
              <a:chExt cx="493840" cy="523862"/>
            </a:xfrm>
          </p:grpSpPr>
          <p:sp>
            <p:nvSpPr>
              <p:cNvPr id="27" name="Oval 1039"/>
              <p:cNvSpPr>
                <a:spLocks noChangeArrowheads="1"/>
              </p:cNvSpPr>
              <p:nvPr/>
            </p:nvSpPr>
            <p:spPr bwMode="auto">
              <a:xfrm>
                <a:off x="5496438" y="4859043"/>
                <a:ext cx="493840" cy="50165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1040"/>
              <p:cNvSpPr>
                <a:spLocks noChangeArrowheads="1"/>
              </p:cNvSpPr>
              <p:nvPr/>
            </p:nvSpPr>
            <p:spPr bwMode="auto">
              <a:xfrm>
                <a:off x="5539777" y="4850312"/>
                <a:ext cx="407163" cy="5238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altLang="en-US" sz="2800" dirty="0" smtClean="0"/>
                  <a:t>D</a:t>
                </a:r>
                <a:endParaRPr lang="en-US" altLang="en-US" sz="28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7343855" y="3164504"/>
              <a:ext cx="12712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“illegal instruction”</a:t>
              </a:r>
              <a:endParaRPr lang="en-US" sz="1400" dirty="0"/>
            </a:p>
          </p:txBody>
        </p:sp>
        <p:sp>
          <p:nvSpPr>
            <p:cNvPr id="30" name="Line 1044"/>
            <p:cNvSpPr>
              <a:spLocks noChangeShapeType="1"/>
            </p:cNvSpPr>
            <p:nvPr/>
          </p:nvSpPr>
          <p:spPr bwMode="auto">
            <a:xfrm>
              <a:off x="7330212" y="3553999"/>
              <a:ext cx="273689" cy="26744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06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olourbox.com/preview/14616155-road-sign-new-signal-ah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66" y="3118797"/>
            <a:ext cx="2437360" cy="281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588" y="71522"/>
            <a:ext cx="8229600" cy="1143000"/>
          </a:xfrm>
        </p:spPr>
        <p:txBody>
          <a:bodyPr/>
          <a:lstStyle/>
          <a:p>
            <a:r>
              <a:rPr lang="en-NZ" dirty="0"/>
              <a:t>Generating &amp; Handling Signals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639762"/>
          </a:xfrm>
        </p:spPr>
        <p:txBody>
          <a:bodyPr/>
          <a:lstStyle/>
          <a:p>
            <a:r>
              <a:rPr lang="en-NZ" altLang="en-US" dirty="0"/>
              <a:t>Generate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81199"/>
            <a:ext cx="4040188" cy="43021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NZ" altLang="en-US" dirty="0">
                <a:solidFill>
                  <a:srgbClr val="0070C0"/>
                </a:solidFill>
                <a:latin typeface="Consolas" panose="020B0609020204030204" pitchFamily="49" charset="0"/>
              </a:rPr>
              <a:t>kill</a:t>
            </a:r>
            <a:r>
              <a:rPr lang="en-NZ" alt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NZ" altLang="en-US" dirty="0" smtClean="0"/>
              <a:t>- send signal </a:t>
            </a:r>
            <a:r>
              <a:rPr lang="en-NZ" altLang="en-US" dirty="0"/>
              <a:t>to </a:t>
            </a:r>
            <a:r>
              <a:rPr lang="en-NZ" altLang="en-US" dirty="0" smtClean="0"/>
              <a:t> </a:t>
            </a:r>
            <a:r>
              <a:rPr lang="en-NZ" altLang="en-US" dirty="0"/>
              <a:t>specified process</a:t>
            </a:r>
          </a:p>
          <a:p>
            <a:pPr lvl="1">
              <a:lnSpc>
                <a:spcPct val="80000"/>
              </a:lnSpc>
            </a:pPr>
            <a:r>
              <a:rPr lang="en-NZ" altLang="en-US" sz="1900" dirty="0" smtClean="0">
                <a:latin typeface="Consolas" panose="020B0609020204030204" pitchFamily="49" charset="0"/>
              </a:rPr>
              <a:t>kill(</a:t>
            </a:r>
            <a:r>
              <a:rPr lang="en-NZ" altLang="en-US" sz="1900" dirty="0" err="1" smtClean="0">
                <a:latin typeface="Consolas" panose="020B0609020204030204" pitchFamily="49" charset="0"/>
              </a:rPr>
              <a:t>int</a:t>
            </a:r>
            <a:r>
              <a:rPr lang="en-NZ" altLang="en-US" sz="1900" dirty="0" smtClean="0">
                <a:latin typeface="Consolas" panose="020B0609020204030204" pitchFamily="49" charset="0"/>
              </a:rPr>
              <a:t> </a:t>
            </a:r>
            <a:r>
              <a:rPr lang="en-NZ" altLang="en-US" sz="1900" dirty="0" err="1">
                <a:latin typeface="Consolas" panose="020B0609020204030204" pitchFamily="49" charset="0"/>
              </a:rPr>
              <a:t>pid</a:t>
            </a:r>
            <a:r>
              <a:rPr lang="en-NZ" altLang="en-US" sz="1900" dirty="0">
                <a:latin typeface="Consolas" panose="020B0609020204030204" pitchFamily="49" charset="0"/>
              </a:rPr>
              <a:t>, </a:t>
            </a:r>
            <a:r>
              <a:rPr lang="en-NZ" altLang="en-US" sz="1900" dirty="0" err="1">
                <a:latin typeface="Consolas" panose="020B0609020204030204" pitchFamily="49" charset="0"/>
              </a:rPr>
              <a:t>int</a:t>
            </a:r>
            <a:r>
              <a:rPr lang="en-NZ" altLang="en-US" sz="1900" dirty="0">
                <a:latin typeface="Consolas" panose="020B0609020204030204" pitchFamily="49" charset="0"/>
              </a:rPr>
              <a:t> </a:t>
            </a:r>
            <a:r>
              <a:rPr lang="en-NZ" altLang="en-US" sz="1900" dirty="0" smtClean="0">
                <a:latin typeface="Consolas" panose="020B0609020204030204" pitchFamily="49" charset="0"/>
              </a:rPr>
              <a:t>sig);</a:t>
            </a:r>
          </a:p>
          <a:p>
            <a:pPr lvl="1">
              <a:lnSpc>
                <a:spcPct val="80000"/>
              </a:lnSpc>
            </a:pPr>
            <a:r>
              <a:rPr lang="en-NZ" altLang="en-US" dirty="0" smtClean="0"/>
              <a:t>signal: 0-31</a:t>
            </a:r>
            <a:endParaRPr lang="en-NZ" altLang="en-US" i="1" dirty="0"/>
          </a:p>
          <a:p>
            <a:pPr lvl="1">
              <a:lnSpc>
                <a:spcPct val="80000"/>
              </a:lnSpc>
            </a:pPr>
            <a:r>
              <a:rPr lang="en-NZ" altLang="en-US" dirty="0" err="1" smtClean="0"/>
              <a:t>pid</a:t>
            </a:r>
            <a:r>
              <a:rPr lang="en-NZ" altLang="en-US" dirty="0" smtClean="0"/>
              <a:t> </a:t>
            </a:r>
            <a:r>
              <a:rPr lang="en-NZ" altLang="en-US" dirty="0"/>
              <a:t>== 0 </a:t>
            </a:r>
            <a:r>
              <a:rPr lang="en-NZ" altLang="en-US" dirty="0">
                <a:sym typeface="Wingdings" panose="05000000000000000000" pitchFamily="2" charset="2"/>
              </a:rPr>
              <a:t></a:t>
            </a:r>
            <a:r>
              <a:rPr lang="en-NZ" altLang="en-US" dirty="0"/>
              <a:t> </a:t>
            </a:r>
            <a:r>
              <a:rPr lang="en-NZ" altLang="en-US" dirty="0" smtClean="0"/>
              <a:t>goes </a:t>
            </a:r>
            <a:r>
              <a:rPr lang="en-NZ" altLang="en-US" dirty="0"/>
              <a:t>to all </a:t>
            </a:r>
            <a:r>
              <a:rPr lang="en-NZ" altLang="en-US" dirty="0" smtClean="0"/>
              <a:t>user’s processes</a:t>
            </a:r>
            <a:endParaRPr lang="en-NZ" altLang="en-US" sz="1800" dirty="0" smtClean="0"/>
          </a:p>
          <a:p>
            <a:pPr>
              <a:lnSpc>
                <a:spcPct val="80000"/>
              </a:lnSpc>
            </a:pPr>
            <a:r>
              <a:rPr lang="en-NZ" alt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alarm()</a:t>
            </a:r>
            <a:r>
              <a:rPr lang="en-NZ" altLang="en-US" dirty="0" smtClean="0"/>
              <a:t>- send SIGALRM to itself after specified time</a:t>
            </a:r>
          </a:p>
          <a:p>
            <a:pPr>
              <a:lnSpc>
                <a:spcPct val="80000"/>
              </a:lnSpc>
            </a:pPr>
            <a:r>
              <a:rPr lang="en-NZ" alt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raise()</a:t>
            </a:r>
            <a:r>
              <a:rPr lang="en-NZ" altLang="en-US" dirty="0" smtClean="0"/>
              <a:t>- send signal </a:t>
            </a:r>
            <a:r>
              <a:rPr lang="en-NZ" altLang="en-US" dirty="0"/>
              <a:t>to </a:t>
            </a:r>
            <a:r>
              <a:rPr lang="en-NZ" altLang="en-US" dirty="0" smtClean="0"/>
              <a:t>itself</a:t>
            </a:r>
            <a:endParaRPr lang="en-NZ" alt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onsolas" panose="020B0609020204030204" pitchFamily="49" charset="0"/>
              </a:rPr>
              <a:t>kill(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(), sig);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341438"/>
            <a:ext cx="4041775" cy="639762"/>
          </a:xfrm>
        </p:spPr>
        <p:txBody>
          <a:bodyPr/>
          <a:lstStyle/>
          <a:p>
            <a:r>
              <a:rPr lang="en-US" dirty="0" smtClean="0"/>
              <a:t>Handle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39512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NZ" alt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sigaction</a:t>
            </a:r>
            <a:r>
              <a:rPr lang="en-NZ" alt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NZ" altLang="en-US" dirty="0"/>
              <a:t> -</a:t>
            </a:r>
            <a:r>
              <a:rPr lang="en-NZ" altLang="en-US" dirty="0" smtClean="0"/>
              <a:t> change behaviour for when signal arrives</a:t>
            </a:r>
          </a:p>
          <a:p>
            <a:pPr marL="0" indent="0">
              <a:lnSpc>
                <a:spcPct val="90000"/>
              </a:lnSpc>
              <a:buNone/>
            </a:pPr>
            <a:endParaRPr lang="en-NZ" altLang="en-US" dirty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93518" y="5932488"/>
            <a:ext cx="2744788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See: “</a:t>
            </a:r>
            <a:r>
              <a:rPr lang="en-US" sz="2400" dirty="0" smtClean="0">
                <a:solidFill>
                  <a:srgbClr val="0070C0"/>
                </a:solidFill>
              </a:rPr>
              <a:t>man 7 signal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306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14151"/>
            <a:ext cx="5867400" cy="6514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52400"/>
            <a:ext cx="4572000" cy="1143000"/>
          </a:xfrm>
        </p:spPr>
        <p:txBody>
          <a:bodyPr/>
          <a:lstStyle/>
          <a:p>
            <a:r>
              <a:rPr lang="en-US" dirty="0" smtClean="0"/>
              <a:t>Example - Signal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90738" y="1245476"/>
            <a:ext cx="2029723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signal.c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962400"/>
            <a:ext cx="3048000" cy="175432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Note, </a:t>
            </a:r>
            <a:r>
              <a:rPr lang="en-US" i="1" dirty="0" smtClean="0"/>
              <a:t>handling</a:t>
            </a:r>
            <a:r>
              <a:rPr lang="en-US" dirty="0" smtClean="0"/>
              <a:t> is like interrupt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Store state/location where process was (stack)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Move to handler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When handler done, return to previous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49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7109"/>
            <a:ext cx="5624426" cy="6715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65952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 – Signal-2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02074" y="1219200"/>
            <a:ext cx="231185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See: “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signal-2.c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4763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Defined Signals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430776"/>
            <a:ext cx="464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altLang="en-US" sz="1600" b="1" dirty="0"/>
              <a:t>SIGABRT	Process abort signal.</a:t>
            </a:r>
          </a:p>
          <a:p>
            <a:pPr marL="0" indent="0">
              <a:buNone/>
            </a:pPr>
            <a:r>
              <a:rPr lang="en-NZ" altLang="en-US" sz="1600" b="1" dirty="0"/>
              <a:t>SIGALRM	Alarm clock.</a:t>
            </a:r>
          </a:p>
          <a:p>
            <a:pPr marL="0" indent="0">
              <a:buNone/>
            </a:pPr>
            <a:r>
              <a:rPr lang="en-NZ" altLang="en-US" sz="1600" b="1" dirty="0"/>
              <a:t>SIGFPE	</a:t>
            </a:r>
            <a:r>
              <a:rPr lang="en-NZ" altLang="en-US" sz="1600" b="1" dirty="0" smtClean="0"/>
              <a:t>Erroneous </a:t>
            </a:r>
            <a:r>
              <a:rPr lang="en-NZ" altLang="en-US" sz="1600" b="1" dirty="0"/>
              <a:t>arithmetic operation.</a:t>
            </a:r>
          </a:p>
          <a:p>
            <a:pPr marL="0" indent="0">
              <a:buNone/>
            </a:pPr>
            <a:r>
              <a:rPr lang="en-NZ" altLang="en-US" sz="1600" b="1" dirty="0"/>
              <a:t>SIGHUP	</a:t>
            </a:r>
            <a:r>
              <a:rPr lang="en-NZ" altLang="en-US" sz="1600" b="1" dirty="0" err="1" smtClean="0"/>
              <a:t>Hangup</a:t>
            </a:r>
            <a:r>
              <a:rPr lang="en-NZ" altLang="en-US" sz="1600" b="1" dirty="0"/>
              <a:t>.</a:t>
            </a:r>
          </a:p>
          <a:p>
            <a:pPr marL="0" indent="0">
              <a:buNone/>
            </a:pPr>
            <a:r>
              <a:rPr lang="en-NZ" altLang="en-US" sz="1600" b="1" dirty="0"/>
              <a:t>SIGILL	</a:t>
            </a:r>
            <a:r>
              <a:rPr lang="en-NZ" altLang="en-US" sz="1600" b="1" dirty="0" smtClean="0"/>
              <a:t>Illegal </a:t>
            </a:r>
            <a:r>
              <a:rPr lang="en-NZ" altLang="en-US" sz="1600" b="1" dirty="0"/>
              <a:t>instruction.</a:t>
            </a:r>
          </a:p>
          <a:p>
            <a:pPr marL="0" indent="0">
              <a:buNone/>
            </a:pPr>
            <a:r>
              <a:rPr lang="en-NZ" altLang="en-US" sz="1600" b="1" dirty="0"/>
              <a:t>SIGINT	</a:t>
            </a:r>
            <a:r>
              <a:rPr lang="en-NZ" altLang="en-US" sz="1600" b="1" dirty="0" smtClean="0"/>
              <a:t>Terminal </a:t>
            </a:r>
            <a:r>
              <a:rPr lang="en-NZ" altLang="en-US" sz="1600" b="1" dirty="0"/>
              <a:t>interrupt signal.</a:t>
            </a:r>
          </a:p>
          <a:p>
            <a:pPr marL="0" indent="0">
              <a:buNone/>
            </a:pPr>
            <a:r>
              <a:rPr lang="en-NZ" altLang="en-US" sz="1600" b="1" dirty="0"/>
              <a:t>SIGKILL	Kill </a:t>
            </a:r>
            <a:r>
              <a:rPr lang="en-NZ" altLang="en-US" sz="1600" b="1" dirty="0" smtClean="0"/>
              <a:t>(</a:t>
            </a:r>
            <a:r>
              <a:rPr lang="en-NZ" altLang="en-US" sz="1600" b="1" dirty="0"/>
              <a:t>cannot be caught or ignored).</a:t>
            </a:r>
          </a:p>
          <a:p>
            <a:pPr marL="0" indent="0">
              <a:buNone/>
            </a:pPr>
            <a:r>
              <a:rPr lang="en-NZ" altLang="en-US" sz="1600" b="1" dirty="0"/>
              <a:t>SIGPIPE	</a:t>
            </a:r>
            <a:r>
              <a:rPr lang="en-NZ" altLang="en-US" sz="1600" b="1" dirty="0" smtClean="0"/>
              <a:t>Write </a:t>
            </a:r>
            <a:r>
              <a:rPr lang="en-NZ" altLang="en-US" sz="1600" b="1" dirty="0"/>
              <a:t>on </a:t>
            </a:r>
            <a:r>
              <a:rPr lang="en-NZ" altLang="en-US" sz="1600" b="1" dirty="0" smtClean="0"/>
              <a:t>pipe no </a:t>
            </a:r>
            <a:r>
              <a:rPr lang="en-NZ" altLang="en-US" sz="1600" b="1" dirty="0"/>
              <a:t>one to read it.</a:t>
            </a:r>
          </a:p>
          <a:p>
            <a:pPr marL="0" indent="0">
              <a:buNone/>
            </a:pPr>
            <a:r>
              <a:rPr lang="en-NZ" altLang="en-US" sz="1600" b="1" dirty="0"/>
              <a:t>SIGQUIT	Terminal quit signal.</a:t>
            </a:r>
          </a:p>
          <a:p>
            <a:pPr marL="0" indent="0">
              <a:buNone/>
            </a:pPr>
            <a:r>
              <a:rPr lang="en-NZ" altLang="en-US" sz="1600" b="1" dirty="0"/>
              <a:t>SIGSEGV	Invalid memory reference.</a:t>
            </a:r>
          </a:p>
          <a:p>
            <a:pPr marL="0" indent="0">
              <a:buNone/>
            </a:pPr>
            <a:r>
              <a:rPr lang="en-NZ" altLang="en-US" sz="1600" b="1" dirty="0"/>
              <a:t>SIGTERM	Termination signal.</a:t>
            </a:r>
          </a:p>
          <a:p>
            <a:pPr marL="0" indent="0">
              <a:buNone/>
            </a:pPr>
            <a:r>
              <a:rPr lang="en-NZ" altLang="en-US" sz="1600" b="1" dirty="0"/>
              <a:t>SIGUSR1	User-defined signal 1.</a:t>
            </a:r>
          </a:p>
          <a:p>
            <a:pPr marL="0" indent="0">
              <a:buNone/>
            </a:pPr>
            <a:r>
              <a:rPr lang="en-NZ" altLang="en-US" sz="1600" b="1" dirty="0"/>
              <a:t>SIGUSR2	User-defined signal 2</a:t>
            </a:r>
            <a:r>
              <a:rPr lang="en-NZ" altLang="en-US" sz="1600" b="1" dirty="0" smtClean="0"/>
              <a:t>.</a:t>
            </a:r>
          </a:p>
          <a:p>
            <a:pPr marL="0" indent="0">
              <a:buNone/>
            </a:pPr>
            <a:r>
              <a:rPr lang="en-NZ" altLang="en-US" sz="1600" b="1" dirty="0"/>
              <a:t>SIGCHLD	Child process </a:t>
            </a:r>
            <a:r>
              <a:rPr lang="en-NZ" altLang="en-US" sz="1600" b="1" dirty="0" smtClean="0"/>
              <a:t>terminated</a:t>
            </a:r>
            <a:endParaRPr lang="en-NZ" altLang="en-US" sz="1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30776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altLang="en-US" sz="1600" b="1" dirty="0"/>
              <a:t>SIGCONT	Continue executing, if stopped.</a:t>
            </a:r>
          </a:p>
          <a:p>
            <a:pPr marL="0" indent="0">
              <a:buNone/>
            </a:pPr>
            <a:r>
              <a:rPr lang="en-NZ" altLang="en-US" sz="1600" b="1" dirty="0" smtClean="0"/>
              <a:t>SIGSTOP</a:t>
            </a:r>
            <a:r>
              <a:rPr lang="en-NZ" altLang="en-US" sz="1600" b="1" dirty="0"/>
              <a:t>	</a:t>
            </a:r>
            <a:r>
              <a:rPr lang="en-NZ" altLang="en-US" sz="1600" b="1" dirty="0" smtClean="0"/>
              <a:t>Stop (</a:t>
            </a:r>
            <a:r>
              <a:rPr lang="en-NZ" altLang="en-US" sz="1600" b="1" dirty="0"/>
              <a:t>cannot be </a:t>
            </a:r>
            <a:r>
              <a:rPr lang="en-NZ" altLang="en-US" sz="1600" b="1" dirty="0" smtClean="0"/>
              <a:t>ignored).</a:t>
            </a:r>
            <a:endParaRPr lang="en-NZ" altLang="en-US" sz="1600" b="1" dirty="0"/>
          </a:p>
          <a:p>
            <a:pPr marL="0" indent="0">
              <a:buNone/>
            </a:pPr>
            <a:r>
              <a:rPr lang="en-NZ" altLang="en-US" sz="1600" b="1" dirty="0"/>
              <a:t>SIGTSTP	Terminal stop signal.</a:t>
            </a:r>
          </a:p>
          <a:p>
            <a:pPr marL="0" indent="0">
              <a:buNone/>
            </a:pPr>
            <a:r>
              <a:rPr lang="en-NZ" altLang="en-US" sz="1600" b="1" dirty="0"/>
              <a:t>SIGTTIN	Background </a:t>
            </a:r>
            <a:r>
              <a:rPr lang="en-NZ" altLang="en-US" sz="1600" b="1" dirty="0" smtClean="0"/>
              <a:t>attempt read</a:t>
            </a:r>
            <a:r>
              <a:rPr lang="en-NZ" altLang="en-US" sz="1600" b="1" dirty="0"/>
              <a:t>.</a:t>
            </a:r>
          </a:p>
          <a:p>
            <a:pPr marL="0" indent="0">
              <a:buNone/>
            </a:pPr>
            <a:r>
              <a:rPr lang="en-NZ" altLang="en-US" sz="1600" b="1" dirty="0"/>
              <a:t>SIGTTOU	Background </a:t>
            </a:r>
            <a:r>
              <a:rPr lang="en-NZ" altLang="en-US" sz="1600" b="1" dirty="0" smtClean="0"/>
              <a:t>attempting </a:t>
            </a:r>
            <a:r>
              <a:rPr lang="en-NZ" altLang="en-US" sz="1600" b="1" dirty="0"/>
              <a:t>write.</a:t>
            </a:r>
          </a:p>
          <a:p>
            <a:pPr marL="0" indent="0">
              <a:buNone/>
            </a:pPr>
            <a:r>
              <a:rPr lang="en-NZ" altLang="en-US" sz="1600" b="1" dirty="0"/>
              <a:t>SIGBUS	</a:t>
            </a:r>
            <a:r>
              <a:rPr lang="en-NZ" altLang="en-US" sz="1600" b="1" dirty="0" smtClean="0"/>
              <a:t>Bus </a:t>
            </a:r>
            <a:r>
              <a:rPr lang="en-NZ" altLang="en-US" sz="1600" b="1" dirty="0"/>
              <a:t>error.</a:t>
            </a:r>
          </a:p>
          <a:p>
            <a:pPr marL="0" indent="0">
              <a:buNone/>
            </a:pPr>
            <a:r>
              <a:rPr lang="en-NZ" altLang="en-US" sz="1600" b="1" dirty="0"/>
              <a:t>SIGPOLL	</a:t>
            </a:r>
            <a:r>
              <a:rPr lang="en-NZ" altLang="en-US" sz="1600" b="1" dirty="0" err="1"/>
              <a:t>Pollable</a:t>
            </a:r>
            <a:r>
              <a:rPr lang="en-NZ" altLang="en-US" sz="1600" b="1" dirty="0"/>
              <a:t> event.</a:t>
            </a:r>
          </a:p>
          <a:p>
            <a:pPr marL="0" indent="0">
              <a:buNone/>
            </a:pPr>
            <a:r>
              <a:rPr lang="en-NZ" altLang="en-US" sz="1600" b="1" dirty="0"/>
              <a:t>SIGPROF	Profiling timer expired.</a:t>
            </a:r>
          </a:p>
          <a:p>
            <a:pPr marL="0" indent="0">
              <a:buNone/>
            </a:pPr>
            <a:r>
              <a:rPr lang="en-NZ" altLang="en-US" sz="1600" b="1" dirty="0"/>
              <a:t>SIGSYS	</a:t>
            </a:r>
            <a:r>
              <a:rPr lang="en-NZ" altLang="en-US" sz="1600" b="1" dirty="0" smtClean="0"/>
              <a:t>Bad </a:t>
            </a:r>
            <a:r>
              <a:rPr lang="en-NZ" altLang="en-US" sz="1600" b="1" dirty="0"/>
              <a:t>system call.</a:t>
            </a:r>
          </a:p>
          <a:p>
            <a:pPr marL="0" indent="0">
              <a:buNone/>
            </a:pPr>
            <a:r>
              <a:rPr lang="en-NZ" altLang="en-US" sz="1600" b="1" dirty="0"/>
              <a:t>SIGTRAP	Trace/breakpoint trap.</a:t>
            </a:r>
          </a:p>
          <a:p>
            <a:pPr marL="0" indent="0">
              <a:buNone/>
            </a:pPr>
            <a:r>
              <a:rPr lang="en-NZ" altLang="en-US" sz="1600" b="1" dirty="0"/>
              <a:t>SIGURG	High bandwidth data </a:t>
            </a:r>
            <a:r>
              <a:rPr lang="en-NZ" altLang="en-US" sz="1600" b="1" dirty="0" smtClean="0"/>
              <a:t>at </a:t>
            </a:r>
            <a:r>
              <a:rPr lang="en-NZ" altLang="en-US" sz="1600" b="1" dirty="0"/>
              <a:t>socket.</a:t>
            </a:r>
          </a:p>
          <a:p>
            <a:pPr marL="0" indent="0">
              <a:buNone/>
            </a:pPr>
            <a:r>
              <a:rPr lang="en-NZ" altLang="en-US" sz="1600" b="1" dirty="0" smtClean="0"/>
              <a:t>SIGVTALRM  Virtual </a:t>
            </a:r>
            <a:r>
              <a:rPr lang="en-NZ" altLang="en-US" sz="1600" b="1" dirty="0"/>
              <a:t>timer expired.</a:t>
            </a:r>
          </a:p>
          <a:p>
            <a:pPr marL="0" indent="0">
              <a:buNone/>
            </a:pPr>
            <a:r>
              <a:rPr lang="en-NZ" altLang="en-US" sz="1600" b="1" dirty="0"/>
              <a:t>SIGXCPU	CPU time limit exceeded.</a:t>
            </a:r>
          </a:p>
          <a:p>
            <a:pPr marL="0" indent="0">
              <a:buNone/>
            </a:pPr>
            <a:r>
              <a:rPr lang="en-NZ" altLang="en-US" sz="1600" b="1" dirty="0"/>
              <a:t>SIGXFSZ	File size limit exceeded.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096000"/>
            <a:ext cx="284488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man pages for details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1994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Memory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Files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Pipes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Signals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 (IPC)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Independent process </a:t>
            </a:r>
            <a:r>
              <a:rPr lang="en-US" dirty="0" smtClean="0"/>
              <a:t>cannot </a:t>
            </a:r>
            <a:r>
              <a:rPr lang="en-US" dirty="0"/>
              <a:t>affect or be affected by </a:t>
            </a:r>
            <a:r>
              <a:rPr lang="en-US" dirty="0" smtClean="0"/>
              <a:t>execution </a:t>
            </a:r>
            <a:r>
              <a:rPr lang="en-US" dirty="0"/>
              <a:t>of another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Cooperating process </a:t>
            </a:r>
            <a:r>
              <a:rPr lang="en-US" i="1" dirty="0"/>
              <a:t>can</a:t>
            </a:r>
            <a:r>
              <a:rPr lang="en-US" dirty="0"/>
              <a:t> affect or be affected by </a:t>
            </a:r>
            <a:r>
              <a:rPr lang="en-US" dirty="0" smtClean="0"/>
              <a:t>execution </a:t>
            </a:r>
            <a:r>
              <a:rPr lang="en-US" dirty="0"/>
              <a:t>of another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of process </a:t>
            </a:r>
            <a:r>
              <a:rPr lang="en-US" dirty="0">
                <a:solidFill>
                  <a:srgbClr val="008000"/>
                </a:solidFill>
              </a:rPr>
              <a:t>cooperation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Information sharing </a:t>
            </a:r>
          </a:p>
          <a:p>
            <a:pPr lvl="1"/>
            <a:r>
              <a:rPr lang="en-US" dirty="0"/>
              <a:t>Computation speed-up</a:t>
            </a:r>
          </a:p>
          <a:p>
            <a:pPr lvl="1"/>
            <a:r>
              <a:rPr lang="en-US" dirty="0"/>
              <a:t>Modularity</a:t>
            </a:r>
          </a:p>
          <a:p>
            <a:pPr lvl="1"/>
            <a:r>
              <a:rPr lang="en-US" dirty="0"/>
              <a:t>Convenience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49863" y="5418277"/>
            <a:ext cx="2382704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Examples?</a:t>
            </a:r>
            <a:endParaRPr lang="en-US" sz="4000" dirty="0"/>
          </a:p>
        </p:txBody>
      </p:sp>
      <p:pic>
        <p:nvPicPr>
          <p:cNvPr id="1026" name="Picture 2" descr="https://s-media-cache-ak0.pinimg.com/736x/2c/aa/f6/2caaf65a79b815018927aa619c450be4--operating-system-student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1242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26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Cooperating Processes - Examples</a:t>
            </a:r>
            <a:endParaRPr lang="en-US" altLang="en-US" dirty="0"/>
          </a:p>
        </p:txBody>
      </p:sp>
      <p:sp>
        <p:nvSpPr>
          <p:cNvPr id="690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0444" y="1284890"/>
            <a:ext cx="8110155" cy="357296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497DBB"/>
                </a:solidFill>
              </a:rPr>
              <a:t>Communication</a:t>
            </a:r>
            <a:r>
              <a:rPr lang="en-US" altLang="en-US" dirty="0" smtClean="0"/>
              <a:t> example – Unix shell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008000"/>
                </a:solidFill>
              </a:rPr>
              <a:t>Sharing</a:t>
            </a:r>
            <a:r>
              <a:rPr lang="en-US" altLang="en-US" dirty="0" smtClean="0"/>
              <a:t> example – print </a:t>
            </a:r>
            <a:r>
              <a:rPr lang="en-US" altLang="en-US" dirty="0"/>
              <a:t>spooler</a:t>
            </a:r>
          </a:p>
          <a:p>
            <a:pPr lvl="1"/>
            <a:r>
              <a:rPr lang="en-US" altLang="en-US" dirty="0" smtClean="0"/>
              <a:t>Processes (</a:t>
            </a:r>
            <a:r>
              <a:rPr lang="en-US" altLang="en-US" dirty="0" smtClean="0">
                <a:solidFill>
                  <a:srgbClr val="FF9900"/>
                </a:solidFill>
              </a:rPr>
              <a:t>A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9900"/>
                </a:solidFill>
              </a:rPr>
              <a:t>B</a:t>
            </a:r>
            <a:r>
              <a:rPr lang="en-US" altLang="en-US" dirty="0" smtClean="0"/>
              <a:t>) enter </a:t>
            </a:r>
            <a:r>
              <a:rPr lang="en-US" altLang="en-US" dirty="0"/>
              <a:t>file name in spooler queue</a:t>
            </a:r>
          </a:p>
          <a:p>
            <a:pPr lvl="1"/>
            <a:r>
              <a:rPr lang="en-US" altLang="en-US" dirty="0"/>
              <a:t>Printer daemon checks queue and prints</a:t>
            </a:r>
          </a:p>
        </p:txBody>
      </p:sp>
      <p:sp>
        <p:nvSpPr>
          <p:cNvPr id="690181" name="Rectangle 1029"/>
          <p:cNvSpPr>
            <a:spLocks noChangeArrowheads="1"/>
          </p:cNvSpPr>
          <p:nvPr/>
        </p:nvSpPr>
        <p:spPr bwMode="auto">
          <a:xfrm>
            <a:off x="2149476" y="5657538"/>
            <a:ext cx="1282700" cy="5207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0182" name="Rectangle 1030"/>
          <p:cNvSpPr>
            <a:spLocks noChangeArrowheads="1"/>
          </p:cNvSpPr>
          <p:nvPr/>
        </p:nvSpPr>
        <p:spPr bwMode="auto">
          <a:xfrm>
            <a:off x="2400803" y="5711513"/>
            <a:ext cx="69672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letter</a:t>
            </a:r>
          </a:p>
        </p:txBody>
      </p:sp>
      <p:sp>
        <p:nvSpPr>
          <p:cNvPr id="690183" name="Rectangle 1031"/>
          <p:cNvSpPr>
            <a:spLocks noChangeArrowheads="1"/>
          </p:cNvSpPr>
          <p:nvPr/>
        </p:nvSpPr>
        <p:spPr bwMode="auto">
          <a:xfrm>
            <a:off x="3433380" y="5657538"/>
            <a:ext cx="1282700" cy="5207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0184" name="Rectangle 1032"/>
          <p:cNvSpPr>
            <a:spLocks noChangeArrowheads="1"/>
          </p:cNvSpPr>
          <p:nvPr/>
        </p:nvSpPr>
        <p:spPr bwMode="auto">
          <a:xfrm>
            <a:off x="3700410" y="5711513"/>
            <a:ext cx="58830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hw1</a:t>
            </a:r>
          </a:p>
        </p:txBody>
      </p:sp>
      <p:sp>
        <p:nvSpPr>
          <p:cNvPr id="690187" name="Rectangle 1035"/>
          <p:cNvSpPr>
            <a:spLocks noChangeArrowheads="1"/>
          </p:cNvSpPr>
          <p:nvPr/>
        </p:nvSpPr>
        <p:spPr bwMode="auto">
          <a:xfrm>
            <a:off x="1429955" y="5497201"/>
            <a:ext cx="52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600" b="1" dirty="0"/>
              <a:t>...</a:t>
            </a:r>
          </a:p>
        </p:txBody>
      </p:sp>
      <p:sp>
        <p:nvSpPr>
          <p:cNvPr id="690188" name="Rectangle 1036"/>
          <p:cNvSpPr>
            <a:spLocks noChangeArrowheads="1"/>
          </p:cNvSpPr>
          <p:nvPr/>
        </p:nvSpPr>
        <p:spPr bwMode="auto">
          <a:xfrm>
            <a:off x="6172200" y="5497201"/>
            <a:ext cx="52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600" b="1"/>
              <a:t>...</a:t>
            </a:r>
          </a:p>
        </p:txBody>
      </p:sp>
      <p:sp>
        <p:nvSpPr>
          <p:cNvPr id="690189" name="Rectangle 1037"/>
          <p:cNvSpPr>
            <a:spLocks noChangeArrowheads="1"/>
          </p:cNvSpPr>
          <p:nvPr/>
        </p:nvSpPr>
        <p:spPr bwMode="auto">
          <a:xfrm>
            <a:off x="4716080" y="5657538"/>
            <a:ext cx="1282700" cy="5207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0190" name="Rectangle 1038"/>
          <p:cNvSpPr>
            <a:spLocks noChangeArrowheads="1"/>
          </p:cNvSpPr>
          <p:nvPr/>
        </p:nvSpPr>
        <p:spPr bwMode="auto">
          <a:xfrm>
            <a:off x="4910917" y="5711513"/>
            <a:ext cx="92871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(empty)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53517" y="4852595"/>
            <a:ext cx="493840" cy="523862"/>
            <a:chOff x="4609042" y="4826319"/>
            <a:chExt cx="493840" cy="523862"/>
          </a:xfrm>
        </p:grpSpPr>
        <p:sp>
          <p:nvSpPr>
            <p:cNvPr id="690191" name="Oval 1039"/>
            <p:cNvSpPr>
              <a:spLocks noChangeArrowheads="1"/>
            </p:cNvSpPr>
            <p:nvPr/>
          </p:nvSpPr>
          <p:spPr bwMode="auto">
            <a:xfrm>
              <a:off x="4609042" y="4837425"/>
              <a:ext cx="493840" cy="50165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0192" name="Rectangle 1040"/>
            <p:cNvSpPr>
              <a:spLocks noChangeArrowheads="1"/>
            </p:cNvSpPr>
            <p:nvPr/>
          </p:nvSpPr>
          <p:spPr bwMode="auto">
            <a:xfrm>
              <a:off x="4658793" y="4826319"/>
              <a:ext cx="394339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sz="2800" dirty="0"/>
                <a:t>A</a:t>
              </a:r>
            </a:p>
          </p:txBody>
        </p:sp>
      </p:grpSp>
      <p:sp>
        <p:nvSpPr>
          <p:cNvPr id="690195" name="Line 1043"/>
          <p:cNvSpPr>
            <a:spLocks noChangeShapeType="1"/>
          </p:cNvSpPr>
          <p:nvPr/>
        </p:nvSpPr>
        <p:spPr bwMode="auto">
          <a:xfrm>
            <a:off x="5197475" y="5417732"/>
            <a:ext cx="152400" cy="2334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0196" name="Line 1044"/>
          <p:cNvSpPr>
            <a:spLocks noChangeShapeType="1"/>
          </p:cNvSpPr>
          <p:nvPr/>
        </p:nvSpPr>
        <p:spPr bwMode="auto">
          <a:xfrm flipH="1">
            <a:off x="5673725" y="5417732"/>
            <a:ext cx="165908" cy="2334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0197" name="Rectangle 1045"/>
          <p:cNvSpPr>
            <a:spLocks noChangeArrowheads="1"/>
          </p:cNvSpPr>
          <p:nvPr/>
        </p:nvSpPr>
        <p:spPr bwMode="auto">
          <a:xfrm>
            <a:off x="2649155" y="6244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6</a:t>
            </a:r>
          </a:p>
        </p:txBody>
      </p:sp>
      <p:sp>
        <p:nvSpPr>
          <p:cNvPr id="690198" name="Rectangle 1046"/>
          <p:cNvSpPr>
            <a:spLocks noChangeArrowheads="1"/>
          </p:cNvSpPr>
          <p:nvPr/>
        </p:nvSpPr>
        <p:spPr bwMode="auto">
          <a:xfrm>
            <a:off x="3868355" y="6244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7</a:t>
            </a:r>
          </a:p>
        </p:txBody>
      </p:sp>
      <p:sp>
        <p:nvSpPr>
          <p:cNvPr id="690201" name="Rectangle 1049"/>
          <p:cNvSpPr>
            <a:spLocks noChangeArrowheads="1"/>
          </p:cNvSpPr>
          <p:nvPr/>
        </p:nvSpPr>
        <p:spPr bwMode="auto">
          <a:xfrm>
            <a:off x="2820526" y="4981170"/>
            <a:ext cx="69166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 dirty="0"/>
              <a:t>free</a:t>
            </a:r>
          </a:p>
        </p:txBody>
      </p:sp>
      <p:sp>
        <p:nvSpPr>
          <p:cNvPr id="690200" name="Rectangle 1048"/>
          <p:cNvSpPr>
            <a:spLocks noChangeArrowheads="1"/>
          </p:cNvSpPr>
          <p:nvPr/>
        </p:nvSpPr>
        <p:spPr bwMode="auto">
          <a:xfrm>
            <a:off x="3528550" y="4986104"/>
            <a:ext cx="602125" cy="4445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 dirty="0"/>
          </a:p>
        </p:txBody>
      </p:sp>
      <p:sp>
        <p:nvSpPr>
          <p:cNvPr id="690202" name="Rectangle 1050"/>
          <p:cNvSpPr>
            <a:spLocks noChangeArrowheads="1"/>
          </p:cNvSpPr>
          <p:nvPr/>
        </p:nvSpPr>
        <p:spPr bwMode="auto">
          <a:xfrm>
            <a:off x="3698401" y="4977201"/>
            <a:ext cx="26242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altLang="en-US" sz="2400" dirty="0"/>
              <a:t>9</a:t>
            </a:r>
          </a:p>
        </p:txBody>
      </p:sp>
      <p:sp>
        <p:nvSpPr>
          <p:cNvPr id="690203" name="Rectangle 1051"/>
          <p:cNvSpPr>
            <a:spLocks noChangeArrowheads="1"/>
          </p:cNvSpPr>
          <p:nvPr/>
        </p:nvSpPr>
        <p:spPr bwMode="auto">
          <a:xfrm>
            <a:off x="5197475" y="6260788"/>
            <a:ext cx="30296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 smtClean="0"/>
              <a:t>8</a:t>
            </a:r>
            <a:endParaRPr lang="en-US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40913" y="4876588"/>
            <a:ext cx="493840" cy="523862"/>
            <a:chOff x="5496438" y="4850312"/>
            <a:chExt cx="493840" cy="523862"/>
          </a:xfrm>
        </p:grpSpPr>
        <p:sp>
          <p:nvSpPr>
            <p:cNvPr id="30" name="Oval 1039"/>
            <p:cNvSpPr>
              <a:spLocks noChangeArrowheads="1"/>
            </p:cNvSpPr>
            <p:nvPr/>
          </p:nvSpPr>
          <p:spPr bwMode="auto">
            <a:xfrm>
              <a:off x="5496438" y="4859043"/>
              <a:ext cx="493840" cy="50165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" name="Rectangle 1040"/>
            <p:cNvSpPr>
              <a:spLocks noChangeArrowheads="1"/>
            </p:cNvSpPr>
            <p:nvPr/>
          </p:nvSpPr>
          <p:spPr bwMode="auto">
            <a:xfrm>
              <a:off x="5546189" y="4850312"/>
              <a:ext cx="394339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sz="2800" dirty="0" smtClean="0"/>
                <a:t>B</a:t>
              </a:r>
              <a:endParaRPr lang="en-US" altLang="en-US" sz="28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00445" y="2093156"/>
            <a:ext cx="7776873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cat </a:t>
            </a:r>
            <a:r>
              <a:rPr lang="en-US" dirty="0" smtClean="0"/>
              <a:t>file.jpg </a:t>
            </a:r>
            <a:r>
              <a:rPr lang="en-US" dirty="0"/>
              <a:t>| </a:t>
            </a:r>
            <a:r>
              <a:rPr lang="en-US" dirty="0" err="1"/>
              <a:t>jpegtopnm</a:t>
            </a:r>
            <a:r>
              <a:rPr lang="en-US" dirty="0"/>
              <a:t> | </a:t>
            </a:r>
            <a:r>
              <a:rPr lang="en-US" dirty="0" err="1"/>
              <a:t>pnmscale</a:t>
            </a:r>
            <a:r>
              <a:rPr lang="en-US" dirty="0"/>
              <a:t> </a:t>
            </a:r>
            <a:r>
              <a:rPr lang="en-US" dirty="0" smtClean="0"/>
              <a:t>0.1 |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claypool@host.com</a:t>
            </a:r>
            <a:r>
              <a:rPr lang="en-US" dirty="0" smtClean="0"/>
              <a:t> “cat  </a:t>
            </a:r>
            <a:r>
              <a:rPr lang="en-US" dirty="0"/>
              <a:t>&gt; </a:t>
            </a:r>
            <a:r>
              <a:rPr lang="en-US" dirty="0" err="1" smtClean="0"/>
              <a:t>file.pnm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76473" y="5114526"/>
            <a:ext cx="919967" cy="708528"/>
            <a:chOff x="240570" y="4986104"/>
            <a:chExt cx="1046760" cy="708528"/>
          </a:xfrm>
        </p:grpSpPr>
        <p:sp>
          <p:nvSpPr>
            <p:cNvPr id="2" name="Rounded Rectangle 1"/>
            <p:cNvSpPr/>
            <p:nvPr/>
          </p:nvSpPr>
          <p:spPr>
            <a:xfrm>
              <a:off x="240570" y="4986104"/>
              <a:ext cx="1046760" cy="708528"/>
            </a:xfrm>
            <a:prstGeom prst="roundRect">
              <a:avLst/>
            </a:prstGeom>
            <a:solidFill>
              <a:srgbClr val="CC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Rectangle 1040"/>
            <p:cNvSpPr>
              <a:spLocks noChangeArrowheads="1"/>
            </p:cNvSpPr>
            <p:nvPr/>
          </p:nvSpPr>
          <p:spPr bwMode="auto">
            <a:xfrm>
              <a:off x="283049" y="4986104"/>
              <a:ext cx="961802" cy="646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 smtClean="0"/>
                <a:t>print</a:t>
              </a:r>
            </a:p>
            <a:p>
              <a:pPr algn="ctr" eaLnBrk="0" hangingPunct="0"/>
              <a:r>
                <a:rPr lang="en-US" altLang="en-US" dirty="0" smtClean="0"/>
                <a:t>daemon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316235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062" y="1383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 (IPC)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292576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Independent process </a:t>
            </a:r>
            <a:r>
              <a:rPr lang="en-US" dirty="0" smtClean="0"/>
              <a:t>cannot </a:t>
            </a:r>
            <a:r>
              <a:rPr lang="en-US" dirty="0"/>
              <a:t>affect or be affected by </a:t>
            </a:r>
            <a:r>
              <a:rPr lang="en-US" dirty="0" smtClean="0"/>
              <a:t>execution </a:t>
            </a:r>
            <a:r>
              <a:rPr lang="en-US" dirty="0"/>
              <a:t>of another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Cooperating process </a:t>
            </a:r>
            <a:r>
              <a:rPr lang="en-US" i="1" dirty="0"/>
              <a:t>can</a:t>
            </a:r>
            <a:r>
              <a:rPr lang="en-US" dirty="0"/>
              <a:t> affect or be affected by </a:t>
            </a:r>
            <a:r>
              <a:rPr lang="en-US" dirty="0" smtClean="0"/>
              <a:t>execution </a:t>
            </a:r>
            <a:r>
              <a:rPr lang="en-US" dirty="0"/>
              <a:t>of another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213352" cy="29257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Advantages of process </a:t>
            </a:r>
            <a:r>
              <a:rPr lang="en-US" dirty="0">
                <a:solidFill>
                  <a:srgbClr val="008000"/>
                </a:solidFill>
              </a:rPr>
              <a:t>cooperation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Information sharing </a:t>
            </a:r>
          </a:p>
          <a:p>
            <a:pPr lvl="1"/>
            <a:r>
              <a:rPr lang="en-US" dirty="0"/>
              <a:t>Computation speed-up</a:t>
            </a:r>
          </a:p>
          <a:p>
            <a:pPr lvl="1"/>
            <a:r>
              <a:rPr lang="en-US" dirty="0"/>
              <a:t>Modularity</a:t>
            </a:r>
          </a:p>
          <a:p>
            <a:pPr lvl="1"/>
            <a:r>
              <a:rPr lang="en-US" dirty="0"/>
              <a:t>Convenience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1760" y="4495800"/>
            <a:ext cx="6960476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CRUX OF THE PROBLEM:</a:t>
            </a:r>
          </a:p>
          <a:p>
            <a:pPr algn="ctr"/>
            <a:r>
              <a:rPr lang="en-US" sz="2400" dirty="0"/>
              <a:t>HOW TO </a:t>
            </a:r>
            <a:r>
              <a:rPr lang="en-US" sz="2400" dirty="0" smtClean="0"/>
              <a:t>EFFICIENTLY ENABLE PROCCESS COMMUNICATION/COORDINATION?</a:t>
            </a:r>
            <a:endParaRPr lang="en-US" sz="2400" dirty="0"/>
          </a:p>
          <a:p>
            <a:pPr lvl="1"/>
            <a:r>
              <a:rPr lang="en-US" sz="2000" dirty="0"/>
              <a:t>How do </a:t>
            </a:r>
            <a:r>
              <a:rPr lang="en-US" sz="2000" dirty="0" smtClean="0"/>
              <a:t>processes </a:t>
            </a:r>
            <a:r>
              <a:rPr lang="en-US" sz="2000" dirty="0" smtClean="0">
                <a:solidFill>
                  <a:srgbClr val="008000"/>
                </a:solidFill>
              </a:rPr>
              <a:t>share</a:t>
            </a:r>
            <a:r>
              <a:rPr lang="en-US" sz="2000" dirty="0" smtClean="0"/>
              <a:t> </a:t>
            </a:r>
            <a:r>
              <a:rPr lang="en-US" sz="2000" dirty="0"/>
              <a:t>data?</a:t>
            </a:r>
          </a:p>
          <a:p>
            <a:pPr lvl="1"/>
            <a:r>
              <a:rPr lang="en-US" sz="2000" dirty="0"/>
              <a:t>How do </a:t>
            </a:r>
            <a:r>
              <a:rPr lang="en-US" sz="2000" dirty="0" smtClean="0"/>
              <a:t>processes </a:t>
            </a:r>
            <a:r>
              <a:rPr lang="en-US" sz="2000" dirty="0" smtClean="0">
                <a:solidFill>
                  <a:srgbClr val="0070C0"/>
                </a:solidFill>
              </a:rPr>
              <a:t>communicate</a:t>
            </a:r>
            <a:r>
              <a:rPr lang="en-US" sz="2000" dirty="0" smtClean="0"/>
              <a:t> data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smtClean="0"/>
              <a:t>How to avoid problems/issues when sharing </a:t>
            </a:r>
            <a:r>
              <a:rPr lang="en-US" sz="2000" dirty="0"/>
              <a:t>data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685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IPC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Message passing 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Why </a:t>
            </a:r>
            <a:r>
              <a:rPr lang="en-US" dirty="0">
                <a:solidFill>
                  <a:srgbClr val="008000"/>
                </a:solidFill>
              </a:rPr>
              <a:t>good</a:t>
            </a:r>
            <a:r>
              <a:rPr lang="en-US" dirty="0"/>
              <a:t>? All sharing is explicit less chance for error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Why </a:t>
            </a:r>
            <a:r>
              <a:rPr lang="en-US" dirty="0">
                <a:solidFill>
                  <a:srgbClr val="C00000"/>
                </a:solidFill>
              </a:rPr>
              <a:t>bad</a:t>
            </a:r>
            <a:r>
              <a:rPr lang="en-US" dirty="0"/>
              <a:t>? Overhead. Data copying, cross protection domains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Shared Memory 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Why </a:t>
            </a:r>
            <a:r>
              <a:rPr lang="en-US" dirty="0">
                <a:solidFill>
                  <a:srgbClr val="008000"/>
                </a:solidFill>
              </a:rPr>
              <a:t>good</a:t>
            </a:r>
            <a:r>
              <a:rPr lang="en-US" dirty="0"/>
              <a:t>? Performance. Set up shared memory once, then access w/o crossing protection domains 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Why </a:t>
            </a:r>
            <a:r>
              <a:rPr lang="en-US" dirty="0">
                <a:solidFill>
                  <a:srgbClr val="C00000"/>
                </a:solidFill>
              </a:rPr>
              <a:t>bad</a:t>
            </a:r>
            <a:r>
              <a:rPr lang="en-US" dirty="0"/>
              <a:t>? </a:t>
            </a:r>
            <a:r>
              <a:rPr lang="en-US" dirty="0" smtClean="0"/>
              <a:t>Can change without process knowing, error prone</a:t>
            </a:r>
            <a:endParaRPr lang="en-US" dirty="0"/>
          </a:p>
        </p:txBody>
      </p:sp>
      <p:pic>
        <p:nvPicPr>
          <p:cNvPr id="5" name="Picture 2" descr="https://camo.githubusercontent.com/4e9a28ec895d2401054c4d618d91deea38e592da/687474703a2f2f7777772e65656e61647570726174696268612e6e65742f70726174696268612f656e67696e656572696e672f696d616765732f636f6e74656e745f706963732f6f735f7549495f696d6167392e6a70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70787"/>
            <a:ext cx="5181600" cy="33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4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			</a:t>
            </a:r>
            <a:r>
              <a:rPr lang="en-US" smtClean="0"/>
              <a:t>	</a:t>
            </a:r>
            <a:endParaRPr lang="en-US" dirty="0" smtClean="0"/>
          </a:p>
          <a:p>
            <a:pPr lvl="1"/>
            <a:r>
              <a:rPr lang="en-US" dirty="0" smtClean="0"/>
              <a:t>Shared Memory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Files </a:t>
            </a:r>
          </a:p>
          <a:p>
            <a:pPr lvl="1"/>
            <a:r>
              <a:rPr lang="en-US" dirty="0" smtClean="0"/>
              <a:t>Pipes</a:t>
            </a:r>
          </a:p>
          <a:p>
            <a:pPr lvl="1"/>
            <a:r>
              <a:rPr lang="en-US" dirty="0" smtClean="0"/>
              <a:t>Signals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5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IPC Mechanisms?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1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Some IPC Mechanisms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875"/>
            <a:ext cx="5638800" cy="4987925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0070C0"/>
                </a:solidFill>
              </a:rPr>
              <a:t>Shared memory</a:t>
            </a:r>
          </a:p>
          <a:p>
            <a:pPr lvl="1"/>
            <a:r>
              <a:rPr lang="en-GB" altLang="en-US" sz="2600" dirty="0"/>
              <a:t>Through shared variables</a:t>
            </a:r>
          </a:p>
          <a:p>
            <a:r>
              <a:rPr lang="en-GB" altLang="en-US" sz="2800" dirty="0" smtClean="0">
                <a:solidFill>
                  <a:srgbClr val="0070C0"/>
                </a:solidFill>
              </a:rPr>
              <a:t>File system </a:t>
            </a:r>
          </a:p>
          <a:p>
            <a:pPr lvl="1"/>
            <a:r>
              <a:rPr lang="en-GB" altLang="en-US" sz="2600" dirty="0" smtClean="0"/>
              <a:t>By reading and writing to file(s)</a:t>
            </a:r>
          </a:p>
          <a:p>
            <a:r>
              <a:rPr lang="en-GB" altLang="en-US" sz="2800" dirty="0" smtClean="0">
                <a:solidFill>
                  <a:srgbClr val="0070C0"/>
                </a:solidFill>
              </a:rPr>
              <a:t>Message passing </a:t>
            </a:r>
          </a:p>
          <a:p>
            <a:pPr lvl="1"/>
            <a:r>
              <a:rPr lang="en-GB" altLang="en-US" sz="2600" dirty="0" smtClean="0"/>
              <a:t>By passing data through pipe</a:t>
            </a:r>
          </a:p>
          <a:p>
            <a:pPr lvl="1"/>
            <a:r>
              <a:rPr lang="en-GB" altLang="en-US" sz="2600" dirty="0" smtClean="0"/>
              <a:t>Also: remote procedure call, sockets</a:t>
            </a:r>
          </a:p>
          <a:p>
            <a:r>
              <a:rPr lang="en-GB" altLang="en-US" sz="2800" dirty="0" smtClean="0">
                <a:solidFill>
                  <a:srgbClr val="0070C0"/>
                </a:solidFill>
              </a:rPr>
              <a:t>Signal</a:t>
            </a:r>
          </a:p>
          <a:p>
            <a:pPr lvl="1"/>
            <a:r>
              <a:rPr lang="en-GB" altLang="en-US" sz="2600" dirty="0" smtClean="0"/>
              <a:t>By indicating event occurred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04639" y="4417913"/>
            <a:ext cx="493840" cy="523862"/>
            <a:chOff x="4609042" y="4826319"/>
            <a:chExt cx="493840" cy="523862"/>
          </a:xfrm>
        </p:grpSpPr>
        <p:sp>
          <p:nvSpPr>
            <p:cNvPr id="14" name="Oval 1039"/>
            <p:cNvSpPr>
              <a:spLocks noChangeArrowheads="1"/>
            </p:cNvSpPr>
            <p:nvPr/>
          </p:nvSpPr>
          <p:spPr bwMode="auto">
            <a:xfrm>
              <a:off x="4609042" y="4837425"/>
              <a:ext cx="493840" cy="50165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Rectangle 1040"/>
            <p:cNvSpPr>
              <a:spLocks noChangeArrowheads="1"/>
            </p:cNvSpPr>
            <p:nvPr/>
          </p:nvSpPr>
          <p:spPr bwMode="auto">
            <a:xfrm>
              <a:off x="4658793" y="4826319"/>
              <a:ext cx="394339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sz="2800" dirty="0"/>
                <a:t>A</a:t>
              </a:r>
            </a:p>
          </p:txBody>
        </p:sp>
      </p:grpSp>
      <p:sp>
        <p:nvSpPr>
          <p:cNvPr id="9" name="Line 1043"/>
          <p:cNvSpPr>
            <a:spLocks noChangeShapeType="1"/>
          </p:cNvSpPr>
          <p:nvPr/>
        </p:nvSpPr>
        <p:spPr bwMode="auto">
          <a:xfrm>
            <a:off x="6898479" y="5114132"/>
            <a:ext cx="313352" cy="50165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097350" y="4406807"/>
            <a:ext cx="493840" cy="523862"/>
            <a:chOff x="5496438" y="4850312"/>
            <a:chExt cx="493840" cy="523862"/>
          </a:xfrm>
        </p:grpSpPr>
        <p:sp>
          <p:nvSpPr>
            <p:cNvPr id="12" name="Oval 1039"/>
            <p:cNvSpPr>
              <a:spLocks noChangeArrowheads="1"/>
            </p:cNvSpPr>
            <p:nvPr/>
          </p:nvSpPr>
          <p:spPr bwMode="auto">
            <a:xfrm>
              <a:off x="5496438" y="4859043"/>
              <a:ext cx="493840" cy="50165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Rectangle 1040"/>
            <p:cNvSpPr>
              <a:spLocks noChangeArrowheads="1"/>
            </p:cNvSpPr>
            <p:nvPr/>
          </p:nvSpPr>
          <p:spPr bwMode="auto">
            <a:xfrm>
              <a:off x="5546189" y="4850312"/>
              <a:ext cx="394339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sz="2800" dirty="0" smtClean="0"/>
                <a:t>B</a:t>
              </a:r>
              <a:endParaRPr lang="en-US" altLang="en-US" sz="28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182506" y="5689249"/>
            <a:ext cx="493840" cy="523862"/>
            <a:chOff x="5496438" y="4850312"/>
            <a:chExt cx="493840" cy="523862"/>
          </a:xfrm>
        </p:grpSpPr>
        <p:sp>
          <p:nvSpPr>
            <p:cNvPr id="19" name="Oval 1039"/>
            <p:cNvSpPr>
              <a:spLocks noChangeArrowheads="1"/>
            </p:cNvSpPr>
            <p:nvPr/>
          </p:nvSpPr>
          <p:spPr bwMode="auto">
            <a:xfrm>
              <a:off x="5496438" y="4859043"/>
              <a:ext cx="493840" cy="50165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Rectangle 1040"/>
            <p:cNvSpPr>
              <a:spLocks noChangeArrowheads="1"/>
            </p:cNvSpPr>
            <p:nvPr/>
          </p:nvSpPr>
          <p:spPr bwMode="auto">
            <a:xfrm>
              <a:off x="5555005" y="4850312"/>
              <a:ext cx="376706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sz="2800" dirty="0" smtClean="0"/>
                <a:t>C</a:t>
              </a:r>
              <a:endParaRPr lang="en-US" altLang="en-US" sz="2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00922" y="484432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011900" y="4666363"/>
            <a:ext cx="98910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qph.ec.quoracdn.net/main-qimg-5c143369e98dd0260040261eec06e3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50" y="1400346"/>
            <a:ext cx="28956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4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9568</TotalTime>
  <Words>1006</Words>
  <Application>Microsoft Office PowerPoint</Application>
  <PresentationFormat>On-screen Show (4:3)</PresentationFormat>
  <Paragraphs>355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Office Theme</vt:lpstr>
      <vt:lpstr>Operating Systems</vt:lpstr>
      <vt:lpstr>Outline</vt:lpstr>
      <vt:lpstr>Interprocess Communication (IPC)</vt:lpstr>
      <vt:lpstr>Cooperating Processes - Examples</vt:lpstr>
      <vt:lpstr>Interprocess Communication (IPC)</vt:lpstr>
      <vt:lpstr>IPC Paradigms</vt:lpstr>
      <vt:lpstr>Outline</vt:lpstr>
      <vt:lpstr>What Are Some IPC Mechanisms?</vt:lpstr>
      <vt:lpstr>Some IPC Mechanisms</vt:lpstr>
      <vt:lpstr>IPC Using Shared Memory</vt:lpstr>
      <vt:lpstr>Shared Memory - Example</vt:lpstr>
      <vt:lpstr>Outline</vt:lpstr>
      <vt:lpstr>IPC Using Files</vt:lpstr>
      <vt:lpstr>File - Example</vt:lpstr>
      <vt:lpstr>Outline</vt:lpstr>
      <vt:lpstr>IPC Using Pipes</vt:lpstr>
      <vt:lpstr>Pipe - Example</vt:lpstr>
      <vt:lpstr>Named versus Unnamed Pipes</vt:lpstr>
      <vt:lpstr>The Shell Using a Pipe</vt:lpstr>
      <vt:lpstr>File Descriptors</vt:lpstr>
      <vt:lpstr>Example – dup2</vt:lpstr>
      <vt:lpstr>Example – dup2 w/pipe</vt:lpstr>
      <vt:lpstr>Outline</vt:lpstr>
      <vt:lpstr>IPC using Signals</vt:lpstr>
      <vt:lpstr>Generating &amp; Handling Signals </vt:lpstr>
      <vt:lpstr>Example - Signal</vt:lpstr>
      <vt:lpstr>Example – Signal-2</vt:lpstr>
      <vt:lpstr>Defined Signals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275</cp:revision>
  <cp:lastPrinted>2016-08-25T14:33:07Z</cp:lastPrinted>
  <dcterms:created xsi:type="dcterms:W3CDTF">2012-01-13T01:01:36Z</dcterms:created>
  <dcterms:modified xsi:type="dcterms:W3CDTF">2017-08-01T01:53:50Z</dcterms:modified>
</cp:coreProperties>
</file>