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6" r:id="rId2"/>
    <p:sldId id="257" r:id="rId3"/>
    <p:sldId id="258" r:id="rId4"/>
    <p:sldId id="259" r:id="rId5"/>
    <p:sldId id="294" r:id="rId6"/>
    <p:sldId id="261" r:id="rId7"/>
    <p:sldId id="29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02" r:id="rId24"/>
    <p:sldId id="304" r:id="rId25"/>
    <p:sldId id="303" r:id="rId26"/>
    <p:sldId id="279" r:id="rId27"/>
    <p:sldId id="280" r:id="rId28"/>
    <p:sldId id="281" r:id="rId29"/>
    <p:sldId id="312" r:id="rId30"/>
    <p:sldId id="313" r:id="rId31"/>
    <p:sldId id="307" r:id="rId32"/>
    <p:sldId id="315" r:id="rId33"/>
    <p:sldId id="314" r:id="rId34"/>
    <p:sldId id="310" r:id="rId35"/>
    <p:sldId id="317" r:id="rId36"/>
    <p:sldId id="316" r:id="rId37"/>
    <p:sldId id="311" r:id="rId38"/>
    <p:sldId id="305" r:id="rId3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FFCC"/>
    <a:srgbClr val="6699FF"/>
    <a:srgbClr val="009900"/>
    <a:srgbClr val="99CC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40" autoAdjust="0"/>
    <p:restoredTop sz="94660"/>
  </p:normalViewPr>
  <p:slideViewPr>
    <p:cSldViewPr>
      <p:cViewPr varScale="1">
        <p:scale>
          <a:sx n="48" d="100"/>
          <a:sy n="48" d="100"/>
        </p:scale>
        <p:origin x="5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6E690F62-4B92-4ABA-AC1B-964B95E26A4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89CAE5B3-6FBA-4564-90A9-25AFCD3CD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72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7DC78A32-1306-482C-B8D4-C63B15FD7E8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BC8BB530-C28B-4991-9494-2C216E48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2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28895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1779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96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9B55968-B3EB-4BED-8DC1-F71181179B79}" type="slidenum">
              <a:rPr lang="en-US" altLang="en-US" sz="1300">
                <a:latin typeface="Arial" panose="020B0604020202020204" pitchFamily="34" charset="0"/>
              </a:rPr>
              <a:pPr/>
              <a:t>5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391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FFA55A-2E4E-41A2-92D3-4EEE044EB042}" type="slidenum">
              <a:rPr lang="en-US" altLang="en-US" sz="1300">
                <a:latin typeface="Arial" panose="020B0604020202020204" pitchFamily="34" charset="0"/>
              </a:rPr>
              <a:pPr/>
              <a:t>7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74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5361" y="4560571"/>
            <a:ext cx="5364480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Length field makes it easier for OS to handle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0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6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3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8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0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EE2A8-AE46-436E-9C54-066E2E0058E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Sockets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ENCE 360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Address Structure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in_addr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in_addr_t</a:t>
            </a: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</a:rPr>
              <a:t>s_addr</a:t>
            </a:r>
            <a:r>
              <a:rPr lang="en-US" sz="2000" dirty="0" smtClean="0">
                <a:latin typeface="Courier New" pitchFamily="49" charset="0"/>
              </a:rPr>
              <a:t>;     </a:t>
            </a:r>
            <a:r>
              <a:rPr lang="en-US" sz="2000" i="1" dirty="0" smtClean="0">
                <a:solidFill>
                  <a:srgbClr val="009900"/>
                </a:solidFill>
              </a:rPr>
              <a:t>/* 32-bit IPv4 addresses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};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sockaddr_in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unit8_t</a:t>
            </a:r>
            <a:r>
              <a:rPr lang="en-US" sz="2000" dirty="0" smtClean="0">
                <a:latin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</a:rPr>
              <a:t>sin_len</a:t>
            </a:r>
            <a:r>
              <a:rPr lang="en-US" sz="2000" dirty="0" smtClean="0">
                <a:latin typeface="Courier New" pitchFamily="49" charset="0"/>
              </a:rPr>
              <a:t>;    </a:t>
            </a:r>
            <a:r>
              <a:rPr lang="en-US" sz="2000" i="1" dirty="0" smtClean="0">
                <a:solidFill>
                  <a:srgbClr val="009900"/>
                </a:solidFill>
              </a:rPr>
              <a:t>/* length of structure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sa_family_</a:t>
            </a:r>
            <a:r>
              <a:rPr lang="en-US" sz="2000" dirty="0" err="1" smtClean="0"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sin_family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i="1" dirty="0" smtClean="0">
                <a:solidFill>
                  <a:srgbClr val="009900"/>
                </a:solidFill>
              </a:rPr>
              <a:t>/* AF_INET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in_port_t</a:t>
            </a: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</a:rPr>
              <a:t>sin_port</a:t>
            </a:r>
            <a:r>
              <a:rPr lang="en-US" sz="2000" dirty="0" smtClean="0">
                <a:latin typeface="Courier New" pitchFamily="49" charset="0"/>
              </a:rPr>
              <a:t>;   </a:t>
            </a:r>
            <a:r>
              <a:rPr lang="en-US" sz="2000" i="1" dirty="0" smtClean="0">
                <a:solidFill>
                  <a:srgbClr val="009900"/>
                </a:solidFill>
              </a:rPr>
              <a:t>/* TCP/UDP port number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in_addr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sin_addr</a:t>
            </a:r>
            <a:r>
              <a:rPr lang="en-US" sz="2000" dirty="0" smtClean="0">
                <a:latin typeface="Courier New" pitchFamily="49" charset="0"/>
              </a:rPr>
              <a:t>;   </a:t>
            </a:r>
            <a:r>
              <a:rPr lang="en-US" sz="2000" i="1" dirty="0" smtClean="0">
                <a:solidFill>
                  <a:srgbClr val="009900"/>
                </a:solidFill>
              </a:rPr>
              <a:t>/* IPv4 address (above)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char</a:t>
            </a:r>
            <a:r>
              <a:rPr lang="en-US" sz="2000" dirty="0" smtClean="0">
                <a:latin typeface="Courier New" pitchFamily="49" charset="0"/>
              </a:rPr>
              <a:t>           </a:t>
            </a:r>
            <a:r>
              <a:rPr lang="en-US" sz="2000" dirty="0" err="1" smtClean="0">
                <a:latin typeface="Courier New" pitchFamily="49" charset="0"/>
              </a:rPr>
              <a:t>sin_zero</a:t>
            </a:r>
            <a:r>
              <a:rPr lang="en-US" sz="2000" dirty="0" smtClean="0">
                <a:latin typeface="Courier New" pitchFamily="49" charset="0"/>
              </a:rPr>
              <a:t>[8];</a:t>
            </a:r>
            <a:r>
              <a:rPr lang="en-US" sz="2000" i="1" dirty="0" smtClean="0">
                <a:solidFill>
                  <a:srgbClr val="009900"/>
                </a:solidFill>
              </a:rPr>
              <a:t>/* unused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};</a:t>
            </a:r>
          </a:p>
          <a:p>
            <a:pPr marL="342900" indent="-342900" defTabSz="914400">
              <a:lnSpc>
                <a:spcPct val="90000"/>
              </a:lnSpc>
            </a:pPr>
            <a:endParaRPr lang="en-US" dirty="0" smtClean="0"/>
          </a:p>
          <a:p>
            <a:pPr marL="0" indent="0" defTabSz="914400">
              <a:lnSpc>
                <a:spcPct val="90000"/>
              </a:lnSpc>
              <a:buNone/>
            </a:pPr>
            <a:r>
              <a:rPr lang="en-US" dirty="0" smtClean="0"/>
              <a:t>Also “generic” and “IPv6” socket structures</a:t>
            </a:r>
            <a:endParaRPr lang="en-US" sz="20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TCP Client-Server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95400" y="7223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95400" y="133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95400" y="2017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listen()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2703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accept()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981200" y="1103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981200" y="1789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981200" y="2474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47800" y="152400"/>
            <a:ext cx="118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/>
              <a:t>Server</a:t>
            </a:r>
            <a:endParaRPr lang="en-US" sz="2800" b="1" u="sng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858000" y="28559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58000" y="3465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connect()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858000" y="4151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858000" y="514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543800" y="3236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543800" y="3922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543800" y="46085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010400" y="21082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066800" y="3125788"/>
            <a:ext cx="2498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connection</a:t>
            </a:r>
            <a:r>
              <a:rPr lang="en-US" i="1" baseline="-25000"/>
              <a:t>)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9812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2057400" y="3694113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038600" y="3241675"/>
            <a:ext cx="1538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“Handshake”</a:t>
            </a:r>
            <a:endParaRPr lang="en-US" i="1" baseline="-25000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2954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2819400" y="43037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295400" y="4913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 flipV="1">
            <a:off x="2819400" y="5141913"/>
            <a:ext cx="396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1981200" y="4684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886200" y="3963988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8862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14366" name="Group 30"/>
          <p:cNvGrpSpPr>
            <a:grpSpLocks/>
          </p:cNvGrpSpPr>
          <p:nvPr/>
        </p:nvGrpSpPr>
        <p:grpSpPr bwMode="auto">
          <a:xfrm>
            <a:off x="8382000" y="4303713"/>
            <a:ext cx="457200" cy="1066800"/>
            <a:chOff x="4800" y="2928"/>
            <a:chExt cx="288" cy="672"/>
          </a:xfrm>
        </p:grpSpPr>
        <p:sp>
          <p:nvSpPr>
            <p:cNvPr id="14379" name="Line 31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32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Line 33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7" name="Line 34"/>
          <p:cNvSpPr>
            <a:spLocks noChangeShapeType="1"/>
          </p:cNvSpPr>
          <p:nvPr/>
        </p:nvSpPr>
        <p:spPr bwMode="auto">
          <a:xfrm>
            <a:off x="762000" y="45323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 flipV="1">
            <a:off x="762000" y="4532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 flipH="1">
            <a:off x="762000" y="51419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7"/>
          <p:cNvSpPr>
            <a:spLocks noChangeShapeType="1"/>
          </p:cNvSpPr>
          <p:nvPr/>
        </p:nvSpPr>
        <p:spPr bwMode="auto">
          <a:xfrm>
            <a:off x="7543800" y="5522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Text Box 38"/>
          <p:cNvSpPr txBox="1">
            <a:spLocks noChangeArrowheads="1"/>
          </p:cNvSpPr>
          <p:nvPr/>
        </p:nvSpPr>
        <p:spPr bwMode="auto">
          <a:xfrm>
            <a:off x="6858000" y="5751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14372" name="Line 39"/>
          <p:cNvSpPr>
            <a:spLocks noChangeShapeType="1"/>
          </p:cNvSpPr>
          <p:nvPr/>
        </p:nvSpPr>
        <p:spPr bwMode="auto">
          <a:xfrm flipH="1">
            <a:off x="2819400" y="59039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40"/>
          <p:cNvSpPr txBox="1">
            <a:spLocks noChangeArrowheads="1"/>
          </p:cNvSpPr>
          <p:nvPr/>
        </p:nvSpPr>
        <p:spPr bwMode="auto">
          <a:xfrm>
            <a:off x="3886200" y="5640388"/>
            <a:ext cx="1311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End-of-File</a:t>
            </a:r>
          </a:p>
        </p:txBody>
      </p:sp>
      <p:sp>
        <p:nvSpPr>
          <p:cNvPr id="14374" name="Text Box 41"/>
          <p:cNvSpPr txBox="1">
            <a:spLocks noChangeArrowheads="1"/>
          </p:cNvSpPr>
          <p:nvPr/>
        </p:nvSpPr>
        <p:spPr bwMode="auto">
          <a:xfrm>
            <a:off x="1295400" y="5903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75" name="Line 42"/>
          <p:cNvSpPr>
            <a:spLocks noChangeShapeType="1"/>
          </p:cNvSpPr>
          <p:nvPr/>
        </p:nvSpPr>
        <p:spPr bwMode="auto">
          <a:xfrm>
            <a:off x="1981200" y="5294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Line 43"/>
          <p:cNvSpPr>
            <a:spLocks noChangeShapeType="1"/>
          </p:cNvSpPr>
          <p:nvPr/>
        </p:nvSpPr>
        <p:spPr bwMode="auto">
          <a:xfrm>
            <a:off x="1981200" y="6235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Text Box 44"/>
          <p:cNvSpPr txBox="1">
            <a:spLocks noChangeArrowheads="1"/>
          </p:cNvSpPr>
          <p:nvPr/>
        </p:nvSpPr>
        <p:spPr bwMode="auto">
          <a:xfrm>
            <a:off x="1295400" y="6464300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14378" name="Text Box 45"/>
          <p:cNvSpPr txBox="1">
            <a:spLocks noChangeArrowheads="1"/>
          </p:cNvSpPr>
          <p:nvPr/>
        </p:nvSpPr>
        <p:spPr bwMode="auto">
          <a:xfrm>
            <a:off x="2865438" y="1184275"/>
            <a:ext cx="15494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/>
              <a:t>“well-known”</a:t>
            </a:r>
          </a:p>
          <a:p>
            <a:pPr algn="ctr" eaLnBrk="1" hangingPunct="1"/>
            <a:r>
              <a:rPr lang="en-US" sz="2800" baseline="-25000"/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val="36669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socket()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</a:rPr>
              <a:t>socket</a:t>
            </a:r>
            <a:r>
              <a:rPr lang="en-US" sz="2200" dirty="0" smtClean="0">
                <a:latin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family</a:t>
            </a:r>
            <a:r>
              <a:rPr lang="en-US" sz="2200" dirty="0" smtClean="0">
                <a:latin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type</a:t>
            </a:r>
            <a:r>
              <a:rPr lang="en-US" sz="2200" dirty="0" smtClean="0">
                <a:latin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protocol</a:t>
            </a:r>
            <a:r>
              <a:rPr lang="en-US" sz="2200" dirty="0" smtClean="0">
                <a:latin typeface="Courier New" pitchFamily="49" charset="0"/>
              </a:rPr>
              <a:t>);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Create socket, giving access to transport layer service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family</a:t>
            </a:r>
            <a:r>
              <a:rPr lang="en-US" sz="3000" dirty="0" smtClean="0"/>
              <a:t> is one of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AF_INET (IPv4), AF_INET6 (IPv6), AF_LOCAL (local Unix),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AF_ROUTE (access to routing tables), AF_KEY (for encryption)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type</a:t>
            </a:r>
            <a:r>
              <a:rPr lang="en-US" sz="3000" dirty="0" smtClean="0"/>
              <a:t> is one of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SOCK_STREAM (TCP), SOCK_DGRAM (UDP)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SOCK_RAW (for special IP packets, PING, etc.  Must be root)</a:t>
            </a:r>
          </a:p>
          <a:p>
            <a:pPr lvl="2" defTabSz="914400">
              <a:lnSpc>
                <a:spcPct val="90000"/>
              </a:lnSpc>
            </a:pPr>
            <a:r>
              <a:rPr lang="en-US" sz="1900" dirty="0" err="1" smtClean="0"/>
              <a:t>setuid</a:t>
            </a:r>
            <a:r>
              <a:rPr lang="en-US" sz="1900" dirty="0" smtClean="0"/>
              <a:t> bit  </a:t>
            </a:r>
            <a:r>
              <a:rPr lang="en-US" sz="1500" dirty="0" smtClean="0">
                <a:latin typeface="Courier New" pitchFamily="49" charset="0"/>
              </a:rPr>
              <a:t>(</a:t>
            </a:r>
            <a:r>
              <a:rPr lang="en-US" sz="1900" dirty="0" smtClean="0">
                <a:latin typeface="Courier New" pitchFamily="49" charset="0"/>
              </a:rPr>
              <a:t>-</a:t>
            </a:r>
            <a:r>
              <a:rPr lang="en-US" sz="1900" dirty="0" err="1" smtClean="0">
                <a:latin typeface="Courier New" pitchFamily="49" charset="0"/>
              </a:rPr>
              <a:t>rwsr</a:t>
            </a:r>
            <a:r>
              <a:rPr lang="en-US" sz="1900" dirty="0" smtClean="0">
                <a:latin typeface="Courier New" pitchFamily="49" charset="0"/>
              </a:rPr>
              <a:t>-</a:t>
            </a:r>
            <a:r>
              <a:rPr lang="en-US" sz="1900" dirty="0" err="1" smtClean="0">
                <a:latin typeface="Courier New" pitchFamily="49" charset="0"/>
              </a:rPr>
              <a:t>xr</a:t>
            </a:r>
            <a:r>
              <a:rPr lang="en-US" sz="1900" dirty="0" smtClean="0">
                <a:latin typeface="Courier New" pitchFamily="49" charset="0"/>
              </a:rPr>
              <a:t>-x root 2014 /</a:t>
            </a:r>
            <a:r>
              <a:rPr lang="en-US" sz="1900" dirty="0" err="1" smtClean="0">
                <a:latin typeface="Courier New" pitchFamily="49" charset="0"/>
              </a:rPr>
              <a:t>sbin</a:t>
            </a:r>
            <a:r>
              <a:rPr lang="en-US" sz="1900" dirty="0" smtClean="0">
                <a:latin typeface="Courier New" pitchFamily="49" charset="0"/>
              </a:rPr>
              <a:t>/ping*)</a:t>
            </a:r>
            <a:endParaRPr lang="en-US" sz="1900" dirty="0" smtClean="0"/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protocol</a:t>
            </a:r>
            <a:r>
              <a:rPr lang="en-US" sz="3000" dirty="0" smtClean="0"/>
              <a:t> is 0 (used for some raw socket options)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3000" dirty="0" smtClean="0"/>
              <a:t>upon success returns socket descriptor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dirty="0" smtClean="0"/>
              <a:t>Integer, like file descriptor </a:t>
            </a:r>
            <a:r>
              <a:rPr lang="en-US" dirty="0" smtClean="0">
                <a:sym typeface="Wingdings" panose="05000000000000000000" pitchFamily="2" charset="2"/>
              </a:rPr>
              <a:t> index used internally</a:t>
            </a:r>
            <a:endParaRPr lang="en-US" dirty="0" smtClean="0"/>
          </a:p>
          <a:p>
            <a:pPr marL="742950" lvl="1" indent="-285750" defTabSz="914400">
              <a:lnSpc>
                <a:spcPct val="90000"/>
              </a:lnSpc>
            </a:pPr>
            <a:r>
              <a:rPr lang="en-US" dirty="0" smtClean="0"/>
              <a:t>Return -1 if failure</a:t>
            </a:r>
          </a:p>
        </p:txBody>
      </p:sp>
    </p:spTree>
    <p:extLst>
      <p:ext uri="{BB962C8B-B14F-4D97-AF65-F5344CB8AC3E}">
        <p14:creationId xmlns:p14="http://schemas.microsoft.com/office/powerpoint/2010/main" val="23658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20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bind()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229600" cy="42107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pPr>
              <a:lnSpc>
                <a:spcPct val="90000"/>
              </a:lnSpc>
            </a:pPr>
            <a:r>
              <a:rPr lang="en-US" sz="2800" i="1" dirty="0" err="1" smtClean="0"/>
              <a:t>myaddr</a:t>
            </a:r>
            <a:r>
              <a:rPr lang="en-US" sz="2800" i="1" dirty="0" smtClean="0"/>
              <a:t> </a:t>
            </a:r>
            <a:r>
              <a:rPr lang="en-US" sz="2800" dirty="0" smtClean="0"/>
              <a:t>is pointer to address </a:t>
            </a:r>
            <a:r>
              <a:rPr lang="en-US" sz="2400" dirty="0" err="1" smtClean="0">
                <a:latin typeface="Consolas" panose="020B0609020204030204" pitchFamily="49" charset="0"/>
              </a:rPr>
              <a:t>struct</a:t>
            </a:r>
            <a:r>
              <a:rPr lang="en-US" sz="2400" dirty="0" smtClean="0"/>
              <a:t> </a:t>
            </a:r>
            <a:r>
              <a:rPr lang="en-US" sz="2800" dirty="0" smtClean="0"/>
              <a:t>with: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port number</a:t>
            </a:r>
            <a:r>
              <a:rPr lang="en-US" sz="2400" dirty="0" smtClean="0"/>
              <a:t> and </a:t>
            </a:r>
            <a:r>
              <a:rPr lang="en-US" sz="2400" i="1" dirty="0" smtClean="0"/>
              <a:t>IP address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port is 0, then host will pick </a:t>
            </a:r>
            <a:r>
              <a:rPr lang="en-US" sz="2400" i="1" dirty="0" smtClean="0"/>
              <a:t>ephemeral </a:t>
            </a:r>
            <a:r>
              <a:rPr lang="en-US" sz="2400" dirty="0" smtClean="0"/>
              <a:t>port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not usually for server (exception RPC port-map)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IP address ==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INADDR_ANY</a:t>
            </a:r>
            <a:r>
              <a:rPr lang="en-US" sz="2400" dirty="0" smtClean="0"/>
              <a:t> (unless multiple </a:t>
            </a:r>
            <a:r>
              <a:rPr lang="en-US" sz="2400" dirty="0" err="1" smtClean="0"/>
              <a:t>nics</a:t>
            </a:r>
            <a:r>
              <a:rPr lang="en-US" sz="2400" dirty="0" smtClean="0"/>
              <a:t>) </a:t>
            </a:r>
          </a:p>
          <a:p>
            <a:pPr>
              <a:lnSpc>
                <a:spcPct val="90000"/>
              </a:lnSpc>
            </a:pPr>
            <a:r>
              <a:rPr lang="en-US" sz="2800" i="1" dirty="0" err="1" smtClean="0"/>
              <a:t>addrlen</a:t>
            </a:r>
            <a:r>
              <a:rPr lang="en-US" sz="2800" dirty="0" smtClean="0"/>
              <a:t> is length of structure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returns 0 if ok, -1 on error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EADDRINUSE</a:t>
            </a:r>
            <a:r>
              <a:rPr lang="en-US" sz="2400" dirty="0" smtClean="0"/>
              <a:t> (“Address already in use”)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bind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sockfd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sockaddr</a:t>
            </a:r>
            <a:r>
              <a:rPr lang="en-US" sz="2000" dirty="0">
                <a:latin typeface="Courier New" pitchFamily="49" charset="0"/>
              </a:rPr>
              <a:t> *</a:t>
            </a:r>
            <a:r>
              <a:rPr lang="en-US" sz="2000" i="1" dirty="0" err="1">
                <a:latin typeface="Courier New" pitchFamily="49" charset="0"/>
              </a:rPr>
              <a:t>myaddr</a:t>
            </a:r>
            <a:r>
              <a:rPr lang="en-US" sz="2000" dirty="0">
                <a:latin typeface="Courier New" pitchFamily="49" charset="0"/>
              </a:rPr>
              <a:t>, </a:t>
            </a:r>
          </a:p>
          <a:p>
            <a:pPr eaLnBrk="1" hangingPunct="1"/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socklen_t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addrlen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dirty="0">
                <a:cs typeface="Times New Roman" pitchFamily="18" charset="0"/>
              </a:rPr>
              <a:t>Assign </a:t>
            </a:r>
            <a:r>
              <a:rPr lang="en-US" dirty="0" smtClean="0">
                <a:cs typeface="Times New Roman" pitchFamily="18" charset="0"/>
              </a:rPr>
              <a:t>local </a:t>
            </a:r>
            <a:r>
              <a:rPr lang="en-US" dirty="0">
                <a:cs typeface="Times New Roman" pitchFamily="18" charset="0"/>
              </a:rPr>
              <a:t>protocol address (“name”) to </a:t>
            </a:r>
            <a:r>
              <a:rPr lang="en-US" dirty="0" smtClean="0">
                <a:cs typeface="Times New Roman" pitchFamily="18" charset="0"/>
              </a:rPr>
              <a:t>socket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23850"/>
            <a:ext cx="7770813" cy="912813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listen()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01000" cy="340995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i="1" dirty="0" smtClean="0"/>
              <a:t>backlog</a:t>
            </a:r>
            <a:r>
              <a:rPr lang="en-US" sz="2800" dirty="0" smtClean="0"/>
              <a:t> is maximum number of </a:t>
            </a:r>
            <a:r>
              <a:rPr lang="en-US" sz="2800" i="1" dirty="0" smtClean="0"/>
              <a:t>incomplete</a:t>
            </a:r>
            <a:r>
              <a:rPr lang="en-US" sz="2800" dirty="0" smtClean="0"/>
              <a:t> connections</a:t>
            </a:r>
          </a:p>
          <a:p>
            <a:pPr lvl="1"/>
            <a:r>
              <a:rPr lang="en-US" sz="2400" dirty="0" smtClean="0"/>
              <a:t>historically 5</a:t>
            </a:r>
          </a:p>
          <a:p>
            <a:pPr lvl="1"/>
            <a:r>
              <a:rPr lang="en-US" sz="2400" dirty="0" smtClean="0"/>
              <a:t>rarely above 15 even on moderately busy Web server!</a:t>
            </a:r>
          </a:p>
          <a:p>
            <a:r>
              <a:rPr lang="en-US" sz="2800" dirty="0" smtClean="0"/>
              <a:t>sockets default to active (for client)</a:t>
            </a:r>
          </a:p>
          <a:p>
            <a:pPr lvl="1"/>
            <a:r>
              <a:rPr lang="en-US" sz="2400" dirty="0" smtClean="0"/>
              <a:t>change to passive so OS will accept connection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1256069"/>
            <a:ext cx="8305800" cy="96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b="1" baseline="-25000" dirty="0">
                <a:solidFill>
                  <a:srgbClr val="0070C0"/>
                </a:solidFill>
                <a:latin typeface="Courier New" pitchFamily="49" charset="0"/>
              </a:rPr>
              <a:t>listen</a:t>
            </a:r>
            <a:r>
              <a:rPr lang="en-US" sz="4000" baseline="-25000" dirty="0">
                <a:latin typeface="Courier New" pitchFamily="49" charset="0"/>
              </a:rPr>
              <a:t>(</a:t>
            </a: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i="1" baseline="-25000" dirty="0" err="1">
                <a:latin typeface="Courier New" pitchFamily="49" charset="0"/>
              </a:rPr>
              <a:t>sockfd</a:t>
            </a:r>
            <a:r>
              <a:rPr lang="en-US" sz="4000" baseline="-25000" dirty="0">
                <a:latin typeface="Courier New" pitchFamily="49" charset="0"/>
              </a:rPr>
              <a:t>, </a:t>
            </a: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i="1" baseline="-25000" dirty="0">
                <a:latin typeface="Courier New" pitchFamily="49" charset="0"/>
              </a:rPr>
              <a:t>backlog</a:t>
            </a:r>
            <a:r>
              <a:rPr lang="en-US" sz="4000" baseline="-25000" dirty="0">
                <a:latin typeface="Courier New" pitchFamily="49" charset="0"/>
              </a:rPr>
              <a:t>);</a:t>
            </a:r>
            <a:endParaRPr lang="en-US" sz="3600" baseline="-25000" dirty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4400" baseline="-25000" dirty="0" smtClean="0">
                <a:cs typeface="Times New Roman" pitchFamily="18" charset="0"/>
              </a:rPr>
              <a:t>Change </a:t>
            </a:r>
            <a:r>
              <a:rPr lang="en-US" sz="4400" baseline="-25000" dirty="0">
                <a:cs typeface="Times New Roman" pitchFamily="18" charset="0"/>
              </a:rPr>
              <a:t>socket state </a:t>
            </a:r>
            <a:r>
              <a:rPr lang="en-US" sz="4400" baseline="-25000" dirty="0" smtClean="0">
                <a:cs typeface="Times New Roman" pitchFamily="18" charset="0"/>
              </a:rPr>
              <a:t>(to passive) for </a:t>
            </a:r>
            <a:r>
              <a:rPr lang="en-US" sz="4400" baseline="-25000" dirty="0">
                <a:solidFill>
                  <a:srgbClr val="008000"/>
                </a:solidFill>
                <a:cs typeface="Times New Roman" pitchFamily="18" charset="0"/>
              </a:rPr>
              <a:t>TCP</a:t>
            </a:r>
            <a:r>
              <a:rPr lang="en-US" sz="4400" baseline="-25000" dirty="0">
                <a:cs typeface="Times New Roman" pitchFamily="18" charset="0"/>
              </a:rPr>
              <a:t> </a:t>
            </a:r>
            <a:r>
              <a:rPr lang="en-US" sz="4400" baseline="-25000" dirty="0" smtClean="0">
                <a:cs typeface="Times New Roman" pitchFamily="18" charset="0"/>
              </a:rPr>
              <a:t>server</a:t>
            </a:r>
            <a:endParaRPr lang="en-US" sz="3600" baseline="-25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accept()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153400" cy="35623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blocking call (by default)</a:t>
            </a:r>
          </a:p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i="1" dirty="0" err="1" smtClean="0"/>
              <a:t>cliaddr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addrlen</a:t>
            </a:r>
            <a:r>
              <a:rPr lang="en-US" sz="2800" dirty="0" smtClean="0"/>
              <a:t> return protocol address from client</a:t>
            </a:r>
          </a:p>
          <a:p>
            <a:r>
              <a:rPr lang="en-US" sz="2800" dirty="0" smtClean="0"/>
              <a:t>returns brand new descriptor, created by OS</a:t>
            </a:r>
          </a:p>
          <a:p>
            <a:r>
              <a:rPr lang="en-US" sz="2800" dirty="0" smtClean="0"/>
              <a:t>note, if create new process or thread, can create concurrent server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8229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accept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</a:rPr>
              <a:t>int </a:t>
            </a:r>
            <a:r>
              <a:rPr lang="en-US" i="1" dirty="0">
                <a:latin typeface="Courier New" pitchFamily="49" charset="0"/>
              </a:rPr>
              <a:t>sockfd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struct </a:t>
            </a:r>
            <a:r>
              <a:rPr lang="en-US" b="1" dirty="0" smtClean="0">
                <a:latin typeface="Courier New" pitchFamily="49" charset="0"/>
              </a:rPr>
              <a:t>sockaddr * 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</a:rPr>
              <a:t>cliaddr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socklen_t *</a:t>
            </a:r>
            <a:r>
              <a:rPr lang="en-US" i="1" dirty="0">
                <a:latin typeface="Courier New" pitchFamily="49" charset="0"/>
              </a:rPr>
              <a:t>addrlen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sz="2800" dirty="0" smtClean="0"/>
              <a:t>Return </a:t>
            </a:r>
            <a:r>
              <a:rPr lang="en-US" sz="2800" dirty="0"/>
              <a:t>next completed </a:t>
            </a:r>
            <a:r>
              <a:rPr lang="en-US" sz="2800" dirty="0" smtClean="0"/>
              <a:t>connection</a:t>
            </a:r>
            <a:endParaRPr lang="en-US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close()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772400" cy="403860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dirty="0" smtClean="0"/>
              <a:t>closes socket for reading/writing</a:t>
            </a:r>
          </a:p>
          <a:p>
            <a:pPr lvl="1"/>
            <a:r>
              <a:rPr lang="en-US" sz="2400" dirty="0" smtClean="0"/>
              <a:t>returns (doesn’t block)</a:t>
            </a:r>
          </a:p>
          <a:p>
            <a:pPr lvl="1"/>
            <a:r>
              <a:rPr lang="en-US" sz="2400" dirty="0" smtClean="0"/>
              <a:t>attempts to send any unsent data</a:t>
            </a:r>
          </a:p>
          <a:p>
            <a:pPr lvl="1"/>
            <a:r>
              <a:rPr lang="en-US" sz="2400" dirty="0" smtClean="0"/>
              <a:t>socket option SO_LINGER</a:t>
            </a:r>
          </a:p>
          <a:p>
            <a:pPr lvl="2"/>
            <a:r>
              <a:rPr lang="en-US" sz="2000" dirty="0" smtClean="0"/>
              <a:t>block until data sent</a:t>
            </a:r>
          </a:p>
          <a:p>
            <a:pPr lvl="2"/>
            <a:r>
              <a:rPr lang="en-US" sz="2000" dirty="0" smtClean="0"/>
              <a:t>or discard any remaining data</a:t>
            </a:r>
          </a:p>
          <a:p>
            <a:pPr lvl="1"/>
            <a:r>
              <a:rPr lang="en-US" sz="2400" dirty="0" smtClean="0"/>
              <a:t>returns -1 if error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05000" y="1150374"/>
            <a:ext cx="4240263" cy="91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b="1" baseline="-25000" dirty="0">
                <a:solidFill>
                  <a:srgbClr val="0070C0"/>
                </a:solidFill>
                <a:latin typeface="Courier New" pitchFamily="49" charset="0"/>
              </a:rPr>
              <a:t>close</a:t>
            </a:r>
            <a:r>
              <a:rPr lang="en-US" sz="3600" baseline="-25000" dirty="0">
                <a:latin typeface="Courier New" pitchFamily="49" charset="0"/>
              </a:rPr>
              <a:t>(</a:t>
            </a:r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sockfd</a:t>
            </a:r>
            <a:r>
              <a:rPr lang="en-US" sz="3600" i="1" baseline="-25000" dirty="0">
                <a:latin typeface="Courier New" pitchFamily="49" charset="0"/>
              </a:rPr>
              <a:t>)</a:t>
            </a:r>
            <a:r>
              <a:rPr lang="en-US" sz="3600" baseline="-25000" dirty="0"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4400" baseline="-25000" dirty="0" smtClean="0"/>
              <a:t>Close </a:t>
            </a:r>
            <a:r>
              <a:rPr lang="en-US" sz="4400" baseline="-25000" dirty="0"/>
              <a:t>socket for </a:t>
            </a:r>
            <a:r>
              <a:rPr lang="en-US" sz="4400" baseline="-25000" dirty="0" smtClean="0"/>
              <a:t>use</a:t>
            </a:r>
            <a:endParaRPr lang="en-US" sz="3600" baseline="-25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TCP Client-Server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95400" y="722313"/>
            <a:ext cx="1539875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95400" y="13319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95400" y="20177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listen()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95400" y="27035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accept()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981200" y="1103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981200" y="1789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981200" y="2474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447800" y="152400"/>
            <a:ext cx="118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/>
              <a:t>Server</a:t>
            </a:r>
            <a:endParaRPr lang="en-US" sz="2800" b="1" u="sng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858000" y="2855913"/>
            <a:ext cx="1539875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858000" y="3465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connect()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858000" y="4151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58000" y="514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43800" y="3236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543800" y="3922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543800" y="46085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010400" y="21082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066800" y="3125788"/>
            <a:ext cx="2498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connection</a:t>
            </a:r>
            <a:r>
              <a:rPr lang="en-US" i="1" baseline="-25000"/>
              <a:t>)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19812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3694113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038600" y="3241675"/>
            <a:ext cx="1538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“Handshake”</a:t>
            </a:r>
            <a:endParaRPr lang="en-US" i="1" baseline="-25000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2954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H="1">
            <a:off x="2819400" y="43037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295400" y="4913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 flipV="1">
            <a:off x="2819400" y="5141913"/>
            <a:ext cx="396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1981200" y="4684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886200" y="3963988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8862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8382000" y="4303713"/>
            <a:ext cx="457200" cy="1066800"/>
            <a:chOff x="4800" y="2928"/>
            <a:chExt cx="288" cy="672"/>
          </a:xfrm>
        </p:grpSpPr>
        <p:sp>
          <p:nvSpPr>
            <p:cNvPr id="20523" name="Line 31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32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Line 33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1" name="Line 34"/>
          <p:cNvSpPr>
            <a:spLocks noChangeShapeType="1"/>
          </p:cNvSpPr>
          <p:nvPr/>
        </p:nvSpPr>
        <p:spPr bwMode="auto">
          <a:xfrm>
            <a:off x="762000" y="45323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35"/>
          <p:cNvSpPr>
            <a:spLocks noChangeShapeType="1"/>
          </p:cNvSpPr>
          <p:nvPr/>
        </p:nvSpPr>
        <p:spPr bwMode="auto">
          <a:xfrm flipV="1">
            <a:off x="762000" y="4532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36"/>
          <p:cNvSpPr>
            <a:spLocks noChangeShapeType="1"/>
          </p:cNvSpPr>
          <p:nvPr/>
        </p:nvSpPr>
        <p:spPr bwMode="auto">
          <a:xfrm flipH="1">
            <a:off x="762000" y="51419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37"/>
          <p:cNvSpPr>
            <a:spLocks noChangeShapeType="1"/>
          </p:cNvSpPr>
          <p:nvPr/>
        </p:nvSpPr>
        <p:spPr bwMode="auto">
          <a:xfrm>
            <a:off x="7543800" y="5522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Text Box 38"/>
          <p:cNvSpPr txBox="1">
            <a:spLocks noChangeArrowheads="1"/>
          </p:cNvSpPr>
          <p:nvPr/>
        </p:nvSpPr>
        <p:spPr bwMode="auto">
          <a:xfrm>
            <a:off x="6858000" y="57515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0516" name="Line 39"/>
          <p:cNvSpPr>
            <a:spLocks noChangeShapeType="1"/>
          </p:cNvSpPr>
          <p:nvPr/>
        </p:nvSpPr>
        <p:spPr bwMode="auto">
          <a:xfrm flipH="1">
            <a:off x="2819400" y="59039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Text Box 40"/>
          <p:cNvSpPr txBox="1">
            <a:spLocks noChangeArrowheads="1"/>
          </p:cNvSpPr>
          <p:nvPr/>
        </p:nvSpPr>
        <p:spPr bwMode="auto">
          <a:xfrm>
            <a:off x="3886200" y="5640388"/>
            <a:ext cx="1311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End-of-File</a:t>
            </a:r>
          </a:p>
        </p:txBody>
      </p:sp>
      <p:sp>
        <p:nvSpPr>
          <p:cNvPr id="20518" name="Text Box 41"/>
          <p:cNvSpPr txBox="1">
            <a:spLocks noChangeArrowheads="1"/>
          </p:cNvSpPr>
          <p:nvPr/>
        </p:nvSpPr>
        <p:spPr bwMode="auto">
          <a:xfrm>
            <a:off x="1295400" y="5903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519" name="Line 42"/>
          <p:cNvSpPr>
            <a:spLocks noChangeShapeType="1"/>
          </p:cNvSpPr>
          <p:nvPr/>
        </p:nvSpPr>
        <p:spPr bwMode="auto">
          <a:xfrm>
            <a:off x="1981200" y="5294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Line 43"/>
          <p:cNvSpPr>
            <a:spLocks noChangeShapeType="1"/>
          </p:cNvSpPr>
          <p:nvPr/>
        </p:nvSpPr>
        <p:spPr bwMode="auto">
          <a:xfrm>
            <a:off x="1981200" y="6235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Text Box 44"/>
          <p:cNvSpPr txBox="1">
            <a:spLocks noChangeArrowheads="1"/>
          </p:cNvSpPr>
          <p:nvPr/>
        </p:nvSpPr>
        <p:spPr bwMode="auto">
          <a:xfrm>
            <a:off x="1295400" y="6464300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0522" name="Text Box 45"/>
          <p:cNvSpPr txBox="1">
            <a:spLocks noChangeArrowheads="1"/>
          </p:cNvSpPr>
          <p:nvPr/>
        </p:nvSpPr>
        <p:spPr bwMode="auto">
          <a:xfrm>
            <a:off x="2865438" y="1184275"/>
            <a:ext cx="15494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/>
              <a:t>“well-known”</a:t>
            </a:r>
          </a:p>
          <a:p>
            <a:pPr algn="ctr" eaLnBrk="1" hangingPunct="1"/>
            <a:r>
              <a:rPr lang="en-US" sz="2800" baseline="-25000"/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val="24292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connect()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391400" cy="411480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i="1" dirty="0" err="1" smtClean="0"/>
              <a:t>servaddr</a:t>
            </a:r>
            <a:r>
              <a:rPr lang="en-US" sz="2800" i="1" dirty="0" smtClean="0"/>
              <a:t> </a:t>
            </a:r>
            <a:r>
              <a:rPr lang="en-US" sz="2800" dirty="0" smtClean="0"/>
              <a:t>is pointer to structure with:</a:t>
            </a:r>
          </a:p>
          <a:p>
            <a:pPr lvl="1"/>
            <a:r>
              <a:rPr lang="en-US" sz="2400" i="1" dirty="0" smtClean="0"/>
              <a:t>port number</a:t>
            </a:r>
            <a:r>
              <a:rPr lang="en-US" sz="2400" dirty="0" smtClean="0"/>
              <a:t> and </a:t>
            </a:r>
            <a:r>
              <a:rPr lang="en-US" sz="2400" i="1" dirty="0" smtClean="0"/>
              <a:t>IP address</a:t>
            </a:r>
            <a:endParaRPr lang="en-US" sz="2400" dirty="0" smtClean="0"/>
          </a:p>
          <a:p>
            <a:pPr lvl="1"/>
            <a:r>
              <a:rPr lang="en-US" sz="2400" u="sng" dirty="0" smtClean="0"/>
              <a:t>must</a:t>
            </a:r>
            <a:r>
              <a:rPr lang="en-US" sz="2400" dirty="0" smtClean="0"/>
              <a:t> be specified (unlike</a:t>
            </a:r>
            <a:r>
              <a:rPr lang="en-US" sz="2400" i="1" dirty="0" smtClean="0"/>
              <a:t> </a:t>
            </a:r>
            <a:r>
              <a:rPr lang="en-US" sz="2400" dirty="0" smtClean="0">
                <a:latin typeface="Courier New" pitchFamily="49" charset="0"/>
              </a:rPr>
              <a:t>bind()</a:t>
            </a:r>
            <a:r>
              <a:rPr lang="en-US" sz="2400" dirty="0" smtClean="0"/>
              <a:t>)</a:t>
            </a:r>
            <a:endParaRPr lang="en-US" sz="2400" i="1" dirty="0" smtClean="0"/>
          </a:p>
          <a:p>
            <a:r>
              <a:rPr lang="en-US" sz="2800" i="1" dirty="0" err="1" smtClean="0"/>
              <a:t>addrlen</a:t>
            </a:r>
            <a:r>
              <a:rPr lang="en-US" sz="2800" dirty="0" smtClean="0"/>
              <a:t> is length of structure</a:t>
            </a:r>
          </a:p>
          <a:p>
            <a:r>
              <a:rPr lang="en-US" sz="2800" dirty="0" smtClean="0"/>
              <a:t>client doesn’t need </a:t>
            </a:r>
            <a:r>
              <a:rPr lang="en-US" sz="2800" dirty="0" smtClean="0">
                <a:latin typeface="Courier New" pitchFamily="49" charset="0"/>
              </a:rPr>
              <a:t>bind()</a:t>
            </a:r>
            <a:endParaRPr lang="en-US" sz="2800" dirty="0" smtClean="0"/>
          </a:p>
          <a:p>
            <a:pPr lvl="1"/>
            <a:r>
              <a:rPr lang="en-US" sz="2400" dirty="0" smtClean="0"/>
              <a:t>OS will pick ephemeral port</a:t>
            </a:r>
          </a:p>
          <a:p>
            <a:r>
              <a:rPr lang="en-US" sz="2800" dirty="0" smtClean="0"/>
              <a:t>returns socket descriptor if ok, -1 on error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62000" y="914400"/>
            <a:ext cx="8305800" cy="128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b="1" baseline="-25000" dirty="0">
                <a:solidFill>
                  <a:srgbClr val="0070C0"/>
                </a:solidFill>
                <a:latin typeface="Courier New" pitchFamily="49" charset="0"/>
              </a:rPr>
              <a:t>connect</a:t>
            </a:r>
            <a:r>
              <a:rPr lang="en-US" sz="3600" baseline="-25000" dirty="0">
                <a:latin typeface="Courier New" pitchFamily="49" charset="0"/>
              </a:rPr>
              <a:t>(</a:t>
            </a:r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sockfd</a:t>
            </a:r>
            <a:r>
              <a:rPr lang="en-US" sz="3600" baseline="-25000" dirty="0">
                <a:latin typeface="Courier New" pitchFamily="49" charset="0"/>
              </a:rPr>
              <a:t>, </a:t>
            </a:r>
            <a:r>
              <a:rPr lang="en-US" sz="3600" b="1" baseline="-25000" dirty="0" err="1">
                <a:latin typeface="Courier New" pitchFamily="49" charset="0"/>
              </a:rPr>
              <a:t>const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b="1" baseline="-25000" dirty="0" err="1">
                <a:latin typeface="Courier New" pitchFamily="49" charset="0"/>
              </a:rPr>
              <a:t>struct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b="1" baseline="-25000" dirty="0" smtClean="0">
                <a:latin typeface="Courier New" pitchFamily="49" charset="0"/>
              </a:rPr>
              <a:t>    	</a:t>
            </a:r>
            <a:r>
              <a:rPr lang="en-US" sz="3600" b="1" baseline="-25000" dirty="0" err="1" smtClean="0">
                <a:latin typeface="Courier New" pitchFamily="49" charset="0"/>
              </a:rPr>
              <a:t>sockaddr</a:t>
            </a:r>
            <a:r>
              <a:rPr lang="en-US" sz="3600" b="1" baseline="-25000" dirty="0" smtClean="0">
                <a:latin typeface="Courier New" pitchFamily="49" charset="0"/>
              </a:rPr>
              <a:t> </a:t>
            </a:r>
            <a:r>
              <a:rPr lang="en-US" sz="3600" b="1" baseline="-25000" dirty="0">
                <a:latin typeface="Courier New" pitchFamily="49" charset="0"/>
              </a:rPr>
              <a:t>*</a:t>
            </a:r>
            <a:r>
              <a:rPr lang="en-US" sz="3600" i="1" baseline="-25000" dirty="0" err="1">
                <a:latin typeface="Courier New" pitchFamily="49" charset="0"/>
              </a:rPr>
              <a:t>servaddr</a:t>
            </a:r>
            <a:r>
              <a:rPr lang="en-US" sz="3600" b="1" baseline="-25000" dirty="0">
                <a:latin typeface="Courier New" pitchFamily="49" charset="0"/>
              </a:rPr>
              <a:t>, </a:t>
            </a:r>
            <a:r>
              <a:rPr lang="en-US" sz="3600" b="1" baseline="-25000" dirty="0" err="1">
                <a:latin typeface="Courier New" pitchFamily="49" charset="0"/>
              </a:rPr>
              <a:t>socklen_t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addrlen</a:t>
            </a:r>
            <a:r>
              <a:rPr lang="en-US" sz="3600" baseline="-25000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sz="4400" baseline="-25000" dirty="0" smtClean="0"/>
              <a:t>Connect </a:t>
            </a:r>
            <a:r>
              <a:rPr lang="en-US" sz="4400" baseline="-25000" dirty="0"/>
              <a:t>to </a:t>
            </a:r>
            <a:r>
              <a:rPr lang="en-US" sz="4400" baseline="-25000" dirty="0" smtClean="0"/>
              <a:t>server</a:t>
            </a:r>
            <a:endParaRPr lang="en-US" sz="3600" baseline="-25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Sending and Receiving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recv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sockfd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</a:rPr>
              <a:t>void *</a:t>
            </a:r>
            <a:r>
              <a:rPr lang="en-US" sz="2400" i="1" dirty="0" smtClean="0">
                <a:latin typeface="Courier New" pitchFamily="49" charset="0"/>
              </a:rPr>
              <a:t>buff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size_t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mbytes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</a:rPr>
              <a:t>flags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send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sockfd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</a:rPr>
              <a:t>void *</a:t>
            </a:r>
            <a:r>
              <a:rPr lang="en-US" sz="2400" i="1" dirty="0" smtClean="0">
                <a:latin typeface="Courier New" pitchFamily="49" charset="0"/>
              </a:rPr>
              <a:t>buff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size_t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mbytes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</a:rPr>
              <a:t>flags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  <a:p>
            <a:endParaRPr lang="en-US" sz="2400" dirty="0" smtClean="0"/>
          </a:p>
          <a:p>
            <a:r>
              <a:rPr lang="en-US" sz="2800" dirty="0" smtClean="0"/>
              <a:t>Same as </a:t>
            </a:r>
            <a:r>
              <a:rPr lang="en-US" sz="2800" dirty="0" smtClean="0">
                <a:latin typeface="Courier New" pitchFamily="49" charset="0"/>
              </a:rPr>
              <a:t>read()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urier New" pitchFamily="49" charset="0"/>
              </a:rPr>
              <a:t>write()</a:t>
            </a:r>
            <a:r>
              <a:rPr lang="en-US" sz="2800" dirty="0" smtClean="0"/>
              <a:t> but with </a:t>
            </a:r>
            <a:r>
              <a:rPr lang="en-US" sz="2800" i="1" dirty="0" smtClean="0"/>
              <a:t>flags</a:t>
            </a:r>
            <a:endParaRPr lang="en-US" sz="2800" dirty="0" smtClean="0"/>
          </a:p>
          <a:p>
            <a:pPr lvl="1"/>
            <a:r>
              <a:rPr lang="en-US" sz="2400" dirty="0" smtClean="0"/>
              <a:t>MSG_DONTWAIT (this send non-blocking)</a:t>
            </a:r>
          </a:p>
          <a:p>
            <a:pPr lvl="1"/>
            <a:r>
              <a:rPr lang="en-US" sz="2400" dirty="0" smtClean="0"/>
              <a:t>MSG_OOB (out of band data, 1 byte sent ahead)</a:t>
            </a:r>
          </a:p>
          <a:p>
            <a:pPr lvl="1"/>
            <a:r>
              <a:rPr lang="en-US" sz="2400" dirty="0" smtClean="0"/>
              <a:t>MSG_PEEK (look, but don’t remove)</a:t>
            </a:r>
          </a:p>
          <a:p>
            <a:pPr lvl="1"/>
            <a:r>
              <a:rPr lang="en-US" sz="2400" dirty="0" smtClean="0"/>
              <a:t>MSG_WAITALL (don’t return less than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mbytes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MSG_DONTROUTE (bypass routing table</a:t>
            </a:r>
            <a:r>
              <a:rPr 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85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Details </a:t>
            </a:r>
          </a:p>
          <a:p>
            <a:r>
              <a:rPr lang="en-US" dirty="0" smtClean="0"/>
              <a:t>Example code</a:t>
            </a:r>
          </a:p>
          <a:p>
            <a:r>
              <a:rPr lang="en-US" dirty="0" smtClean="0"/>
              <a:t>Socket options+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42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UDP Client-Server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0" y="14335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0" y="20431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371600" y="2703513"/>
            <a:ext cx="17526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recvfrom()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209800" y="18145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09800" y="2500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676400" y="685800"/>
            <a:ext cx="12271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Server</a:t>
            </a:r>
            <a:endParaRPr lang="en-US" sz="4400" b="1" u="sng" baseline="-250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010400" y="28051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010400" y="3414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sendto()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858000" y="4405313"/>
            <a:ext cx="16764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recvfrom()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696200" y="3186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7696200" y="38719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162800" y="20574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295400" y="3125788"/>
            <a:ext cx="3146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receive datagram)</a:t>
            </a:r>
            <a:endParaRPr lang="en-US" i="1" baseline="-25000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2098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5240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sendto()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2209800" y="3567113"/>
            <a:ext cx="4800600" cy="24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3048000" y="4495800"/>
            <a:ext cx="3810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953000" y="3124200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1148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8534400" y="3567113"/>
            <a:ext cx="457200" cy="1066800"/>
            <a:chOff x="4800" y="2928"/>
            <a:chExt cx="288" cy="672"/>
          </a:xfrm>
        </p:grpSpPr>
        <p:sp>
          <p:nvSpPr>
            <p:cNvPr id="23582" name="Line 23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Line 24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Line 25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5" name="Line 26"/>
          <p:cNvSpPr>
            <a:spLocks noChangeShapeType="1"/>
          </p:cNvSpPr>
          <p:nvPr/>
        </p:nvSpPr>
        <p:spPr bwMode="auto">
          <a:xfrm>
            <a:off x="9144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7"/>
          <p:cNvSpPr>
            <a:spLocks noChangeShapeType="1"/>
          </p:cNvSpPr>
          <p:nvPr/>
        </p:nvSpPr>
        <p:spPr bwMode="auto">
          <a:xfrm flipV="1">
            <a:off x="914400" y="2895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8"/>
          <p:cNvSpPr>
            <a:spLocks noChangeShapeType="1"/>
          </p:cNvSpPr>
          <p:nvPr/>
        </p:nvSpPr>
        <p:spPr bwMode="auto">
          <a:xfrm flipH="1">
            <a:off x="914400" y="2895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9"/>
          <p:cNvSpPr>
            <a:spLocks noChangeShapeType="1"/>
          </p:cNvSpPr>
          <p:nvPr/>
        </p:nvSpPr>
        <p:spPr bwMode="auto">
          <a:xfrm>
            <a:off x="7696200" y="4786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Text Box 30"/>
          <p:cNvSpPr txBox="1">
            <a:spLocks noChangeArrowheads="1"/>
          </p:cNvSpPr>
          <p:nvPr/>
        </p:nvSpPr>
        <p:spPr bwMode="auto">
          <a:xfrm>
            <a:off x="7010400" y="5029200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3580" name="Text Box 31"/>
          <p:cNvSpPr txBox="1">
            <a:spLocks noChangeArrowheads="1"/>
          </p:cNvSpPr>
          <p:nvPr/>
        </p:nvSpPr>
        <p:spPr bwMode="auto">
          <a:xfrm>
            <a:off x="3276600" y="1981200"/>
            <a:ext cx="1336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aseline="-25000"/>
              <a:t>“well-known”</a:t>
            </a:r>
          </a:p>
          <a:p>
            <a:pPr algn="ctr" eaLnBrk="1" hangingPunct="1"/>
            <a:r>
              <a:rPr lang="en-US" baseline="-25000"/>
              <a:t>port</a:t>
            </a:r>
          </a:p>
        </p:txBody>
      </p:sp>
      <p:sp>
        <p:nvSpPr>
          <p:cNvPr id="23581" name="Text Box 32"/>
          <p:cNvSpPr txBox="1">
            <a:spLocks noChangeArrowheads="1"/>
          </p:cNvSpPr>
          <p:nvPr/>
        </p:nvSpPr>
        <p:spPr bwMode="auto">
          <a:xfrm>
            <a:off x="995591" y="5662923"/>
            <a:ext cx="45620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- </a:t>
            </a:r>
            <a:r>
              <a:rPr lang="en-US" dirty="0" smtClean="0">
                <a:latin typeface="+mn-lt"/>
              </a:rPr>
              <a:t>No “connection”, no </a:t>
            </a:r>
            <a:r>
              <a:rPr lang="en-US" dirty="0">
                <a:latin typeface="+mn-lt"/>
              </a:rPr>
              <a:t>“handshake”</a:t>
            </a:r>
          </a:p>
          <a:p>
            <a:pPr eaLnBrk="1" hangingPunct="1"/>
            <a:r>
              <a:rPr lang="en-US" dirty="0">
                <a:latin typeface="+mn-lt"/>
              </a:rPr>
              <a:t>- No simultaneous close</a:t>
            </a:r>
          </a:p>
        </p:txBody>
      </p:sp>
    </p:spTree>
    <p:extLst>
      <p:ext uri="{BB962C8B-B14F-4D97-AF65-F5344CB8AC3E}">
        <p14:creationId xmlns:p14="http://schemas.microsoft.com/office/powerpoint/2010/main" val="42703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Sending and Receiving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</a:rPr>
              <a:t>recvfrom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sockfd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</a:rPr>
              <a:t>void *</a:t>
            </a:r>
            <a:r>
              <a:rPr lang="en-US" sz="1800" i="1" dirty="0" smtClean="0">
                <a:latin typeface="Courier New" pitchFamily="49" charset="0"/>
              </a:rPr>
              <a:t>buff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size_t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mbytes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</a:rPr>
              <a:t>flags, </a:t>
            </a:r>
            <a:r>
              <a:rPr lang="en-US" sz="1800" b="1" dirty="0" err="1" smtClean="0">
                <a:latin typeface="Courier New" pitchFamily="49" charset="0"/>
              </a:rPr>
              <a:t>struct</a:t>
            </a:r>
            <a:r>
              <a:rPr lang="en-US" sz="1800" b="1" i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sockaddr</a:t>
            </a:r>
            <a:r>
              <a:rPr lang="en-US" sz="1800" b="1" i="1" dirty="0" smtClean="0">
                <a:latin typeface="Courier New" pitchFamily="49" charset="0"/>
              </a:rPr>
              <a:t> *</a:t>
            </a:r>
            <a:r>
              <a:rPr lang="en-US" sz="1800" i="1" dirty="0" smtClean="0">
                <a:latin typeface="Courier New" pitchFamily="49" charset="0"/>
              </a:rPr>
              <a:t>from, </a:t>
            </a:r>
            <a:r>
              <a:rPr lang="en-US" sz="1800" b="1" dirty="0" err="1" smtClean="0">
                <a:latin typeface="Courier New" pitchFamily="49" charset="0"/>
              </a:rPr>
              <a:t>socklen</a:t>
            </a:r>
            <a:r>
              <a:rPr lang="en-US" sz="1800" b="1" i="1" dirty="0" err="1" smtClean="0">
                <a:latin typeface="Courier New" pitchFamily="49" charset="0"/>
              </a:rPr>
              <a:t>_</a:t>
            </a:r>
            <a:r>
              <a:rPr lang="en-US" sz="1800" b="1" dirty="0" err="1" smtClean="0">
                <a:latin typeface="Courier New" pitchFamily="49" charset="0"/>
              </a:rPr>
              <a:t>t</a:t>
            </a:r>
            <a:r>
              <a:rPr lang="en-US" sz="1800" b="1" i="1" dirty="0" smtClean="0">
                <a:latin typeface="Courier New" pitchFamily="49" charset="0"/>
              </a:rPr>
              <a:t> *</a:t>
            </a:r>
            <a:r>
              <a:rPr lang="en-US" sz="1800" i="1" dirty="0" err="1" smtClean="0">
                <a:latin typeface="Courier New" pitchFamily="49" charset="0"/>
              </a:rPr>
              <a:t>addrlen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</a:rPr>
              <a:t>sendto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sockfd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</a:rPr>
              <a:t>void *</a:t>
            </a:r>
            <a:r>
              <a:rPr lang="en-US" sz="1800" i="1" dirty="0" smtClean="0">
                <a:latin typeface="Courier New" pitchFamily="49" charset="0"/>
              </a:rPr>
              <a:t>buff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mbytes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</a:rPr>
              <a:t>flags, </a:t>
            </a:r>
            <a:r>
              <a:rPr lang="en-US" sz="1800" dirty="0" err="1" smtClean="0">
                <a:latin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sockaddr</a:t>
            </a:r>
            <a:r>
              <a:rPr lang="en-US" sz="1800" b="1" dirty="0" smtClean="0">
                <a:latin typeface="Courier New" pitchFamily="49" charset="0"/>
              </a:rPr>
              <a:t> *</a:t>
            </a:r>
            <a:r>
              <a:rPr lang="en-US" sz="1800" i="1" dirty="0" smtClean="0">
                <a:latin typeface="Courier New" pitchFamily="49" charset="0"/>
              </a:rPr>
              <a:t>to</a:t>
            </a:r>
            <a:r>
              <a:rPr lang="en-US" sz="1800" dirty="0" smtClean="0">
                <a:latin typeface="Courier New" pitchFamily="49" charset="0"/>
              </a:rPr>
              <a:t>,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socklen_t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addrlen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r>
              <a:rPr lang="en-US" dirty="0" smtClean="0"/>
              <a:t>Same as </a:t>
            </a:r>
            <a:r>
              <a:rPr lang="en-US" dirty="0" err="1" smtClean="0">
                <a:latin typeface="Courier New" pitchFamily="49" charset="0"/>
              </a:rPr>
              <a:t>recv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send()</a:t>
            </a:r>
            <a:r>
              <a:rPr lang="en-US" dirty="0" smtClean="0"/>
              <a:t> but with </a:t>
            </a:r>
            <a:r>
              <a:rPr lang="en-US" i="1" dirty="0" err="1" smtClean="0"/>
              <a:t>addr</a:t>
            </a:r>
            <a:endParaRPr lang="en-US" i="1" dirty="0" smtClean="0"/>
          </a:p>
          <a:p>
            <a:pPr lvl="1"/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/>
              <a:t> fills in address of where packet came from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/>
              <a:t> requires address of where sending packet to</a:t>
            </a:r>
          </a:p>
        </p:txBody>
      </p:sp>
    </p:spTree>
    <p:extLst>
      <p:ext uri="{BB962C8B-B14F-4D97-AF65-F5344CB8AC3E}">
        <p14:creationId xmlns:p14="http://schemas.microsoft.com/office/powerpoint/2010/main" val="361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Can </a:t>
            </a:r>
            <a:r>
              <a:rPr lang="en-US" dirty="0" smtClean="0">
                <a:latin typeface="Courier New" pitchFamily="49" charset="0"/>
              </a:rPr>
              <a:t>connect()</a:t>
            </a:r>
            <a:r>
              <a:rPr lang="en-US" dirty="0" smtClean="0"/>
              <a:t> with UDP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Record address and port of peer</a:t>
            </a:r>
          </a:p>
          <a:p>
            <a:pPr lvl="1"/>
            <a:r>
              <a:rPr lang="en-US" dirty="0" smtClean="0"/>
              <a:t>Datagrams to/from others are not allowed</a:t>
            </a:r>
          </a:p>
          <a:p>
            <a:pPr lvl="1"/>
            <a:r>
              <a:rPr lang="en-US" dirty="0" smtClean="0"/>
              <a:t>Does not do three way handshake, or connection</a:t>
            </a:r>
          </a:p>
          <a:p>
            <a:pPr lvl="1"/>
            <a:r>
              <a:rPr lang="en-US" dirty="0" smtClean="0"/>
              <a:t>So, “connect” a misnomer, here.  Should be </a:t>
            </a:r>
            <a:r>
              <a:rPr lang="en-US" dirty="0" err="1" smtClean="0">
                <a:latin typeface="Courier New" pitchFamily="49" charset="0"/>
              </a:rPr>
              <a:t>setpeername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</a:rPr>
              <a:t>send</a:t>
            </a:r>
            <a:r>
              <a:rPr lang="en-US" dirty="0" smtClean="0"/>
              <a:t>() instead of </a:t>
            </a:r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/>
              <a:t>()</a:t>
            </a:r>
          </a:p>
          <a:p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</a:rPr>
              <a:t>recv</a:t>
            </a:r>
            <a:r>
              <a:rPr lang="en-US" dirty="0" smtClean="0"/>
              <a:t>() instead of </a:t>
            </a:r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/>
              <a:t>()</a:t>
            </a:r>
          </a:p>
          <a:p>
            <a:r>
              <a:rPr lang="en-US" dirty="0" smtClean="0"/>
              <a:t>Can change connect or </a:t>
            </a:r>
            <a:r>
              <a:rPr lang="en-US" dirty="0" err="1" smtClean="0"/>
              <a:t>unconnect</a:t>
            </a:r>
            <a:r>
              <a:rPr lang="en-US" dirty="0" smtClean="0"/>
              <a:t> by repeating </a:t>
            </a:r>
            <a:r>
              <a:rPr lang="en-US" dirty="0" smtClean="0">
                <a:latin typeface="Courier New" pitchFamily="49" charset="0"/>
              </a:rPr>
              <a:t>connect</a:t>
            </a:r>
            <a:r>
              <a:rPr lang="en-US" dirty="0" smtClean="0"/>
              <a:t>() call</a:t>
            </a:r>
          </a:p>
          <a:p>
            <a:r>
              <a:rPr lang="en-US" dirty="0" smtClean="0"/>
              <a:t>(Can do similar with </a:t>
            </a:r>
            <a:r>
              <a:rPr lang="en-US" dirty="0" smtClean="0">
                <a:latin typeface="Courier New" pitchFamily="49" charset="0"/>
              </a:rPr>
              <a:t>bind()</a:t>
            </a:r>
            <a:r>
              <a:rPr lang="en-US" dirty="0" smtClean="0"/>
              <a:t> on receiver)</a:t>
            </a:r>
          </a:p>
        </p:txBody>
      </p:sp>
    </p:spTree>
    <p:extLst>
      <p:ext uri="{BB962C8B-B14F-4D97-AF65-F5344CB8AC3E}">
        <p14:creationId xmlns:p14="http://schemas.microsoft.com/office/powerpoint/2010/main" val="23352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Details 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Example code	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Socket options+</a:t>
            </a:r>
          </a:p>
        </p:txBody>
      </p:sp>
    </p:spTree>
    <p:extLst>
      <p:ext uri="{BB962C8B-B14F-4D97-AF65-F5344CB8AC3E}">
        <p14:creationId xmlns:p14="http://schemas.microsoft.com/office/powerpoint/2010/main" val="19676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6414"/>
            <a:ext cx="8229600" cy="1143000"/>
          </a:xfrm>
        </p:spPr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" y="1524000"/>
            <a:ext cx="495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%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listen-</a:t>
            </a:r>
            <a:r>
              <a:rPr lang="en-US" sz="1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tcp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listen-</a:t>
            </a:r>
            <a:r>
              <a:rPr lang="en-US" sz="1600" dirty="0" err="1">
                <a:latin typeface="Calibri" panose="020F0502020204030204" pitchFamily="34" charset="0"/>
              </a:rPr>
              <a:t>tcp</a:t>
            </a:r>
            <a:r>
              <a:rPr lang="en-US" sz="1600" dirty="0">
                <a:latin typeface="Calibri" panose="020F0502020204030204" pitchFamily="34" charset="0"/>
              </a:rPr>
              <a:t> - server to accept TCP connections</a:t>
            </a: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usage: listen-</a:t>
            </a:r>
            <a:r>
              <a:rPr lang="en-US" sz="1600" dirty="0" err="1">
                <a:latin typeface="Calibri" panose="020F0502020204030204" pitchFamily="34" charset="0"/>
              </a:rPr>
              <a:t>tcp</a:t>
            </a:r>
            <a:r>
              <a:rPr lang="en-US" sz="1600" dirty="0">
                <a:latin typeface="Calibri" panose="020F0502020204030204" pitchFamily="34" charset="0"/>
              </a:rPr>
              <a:t> &lt;port&gt;</a:t>
            </a:r>
          </a:p>
          <a:p>
            <a:pPr marL="0" indent="0">
              <a:buNone/>
            </a:pPr>
            <a:r>
              <a:rPr lang="fr-FR" sz="1600" dirty="0">
                <a:latin typeface="Calibri" panose="020F0502020204030204" pitchFamily="34" charset="0"/>
              </a:rPr>
              <a:t>        &lt;port&gt;  - port to listen on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% listen-</a:t>
            </a:r>
            <a:r>
              <a:rPr lang="en-US" sz="1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tcp</a:t>
            </a:r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</a:rPr>
              <a:t>7500</a:t>
            </a: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Listen activating.</a:t>
            </a: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Trying to create socket at port 7500...</a:t>
            </a: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Socket ready to go! Accepting connections....</a:t>
            </a: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received: 'Hello, world!'</a:t>
            </a: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received: 'Networking is awesome!'</a:t>
            </a: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</a:rPr>
              <a:t>server </a:t>
            </a:r>
            <a:r>
              <a:rPr lang="en-US" sz="1600" dirty="0" smtClean="0">
                <a:latin typeface="Calibri" panose="020F0502020204030204" pitchFamily="34" charset="0"/>
              </a:rPr>
              <a:t>exiting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3200" y="1524000"/>
            <a:ext cx="4441280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% talk-</a:t>
            </a:r>
            <a:r>
              <a:rPr lang="en-US" sz="1600" dirty="0" err="1" smtClean="0">
                <a:solidFill>
                  <a:srgbClr val="008000"/>
                </a:solidFill>
              </a:rPr>
              <a:t>tcp</a:t>
            </a:r>
            <a:endParaRPr lang="en-US" sz="1600" dirty="0">
              <a:solidFill>
                <a:srgbClr val="008000"/>
              </a:solidFill>
            </a:endParaRPr>
          </a:p>
          <a:p>
            <a:r>
              <a:rPr lang="en-US" sz="1600" dirty="0"/>
              <a:t>talk-</a:t>
            </a:r>
            <a:r>
              <a:rPr lang="en-US" sz="1600" dirty="0" err="1"/>
              <a:t>tcp</a:t>
            </a:r>
            <a:r>
              <a:rPr lang="en-US" sz="1600" dirty="0"/>
              <a:t> - client to try TCP connection to </a:t>
            </a:r>
            <a:r>
              <a:rPr lang="en-US" sz="1600" dirty="0" smtClean="0"/>
              <a:t>server</a:t>
            </a:r>
          </a:p>
          <a:p>
            <a:r>
              <a:rPr lang="en-US" sz="1600" dirty="0" smtClean="0"/>
              <a:t>usage</a:t>
            </a:r>
            <a:r>
              <a:rPr lang="en-US" sz="1600" dirty="0"/>
              <a:t>: talk-</a:t>
            </a:r>
            <a:r>
              <a:rPr lang="en-US" sz="1600" dirty="0" err="1"/>
              <a:t>tcp</a:t>
            </a:r>
            <a:r>
              <a:rPr lang="en-US" sz="1600" dirty="0"/>
              <a:t> &lt;host&gt; &lt;port&gt;</a:t>
            </a:r>
          </a:p>
          <a:p>
            <a:r>
              <a:rPr lang="en-US" sz="1600" dirty="0"/>
              <a:t>        &lt;host&gt;  - Internet name of server host</a:t>
            </a:r>
          </a:p>
          <a:p>
            <a:r>
              <a:rPr lang="en-US" sz="1600" dirty="0"/>
              <a:t>        &lt;port&gt;  - port</a:t>
            </a:r>
          </a:p>
          <a:p>
            <a:r>
              <a:rPr lang="en-US" sz="1600" b="1" dirty="0" smtClean="0">
                <a:solidFill>
                  <a:srgbClr val="008000"/>
                </a:solidFill>
              </a:rPr>
              <a:t>% </a:t>
            </a:r>
            <a:r>
              <a:rPr lang="en-US" sz="1600" dirty="0" smtClean="0">
                <a:solidFill>
                  <a:srgbClr val="008000"/>
                </a:solidFill>
              </a:rPr>
              <a:t>talk-</a:t>
            </a:r>
            <a:r>
              <a:rPr lang="en-US" sz="1600" dirty="0" err="1" smtClean="0">
                <a:solidFill>
                  <a:srgbClr val="008000"/>
                </a:solidFill>
              </a:rPr>
              <a:t>tcp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/>
              <a:t>localhost 7500</a:t>
            </a:r>
          </a:p>
          <a:p>
            <a:r>
              <a:rPr lang="en-US" sz="1600" dirty="0"/>
              <a:t>Talk activated.</a:t>
            </a:r>
          </a:p>
          <a:p>
            <a:endParaRPr lang="en-US" sz="1600" dirty="0"/>
          </a:p>
          <a:p>
            <a:r>
              <a:rPr lang="en-US" sz="1600" dirty="0"/>
              <a:t>Trying to connect to server localhost at port 7500...</a:t>
            </a:r>
          </a:p>
          <a:p>
            <a:r>
              <a:rPr lang="en-US" sz="1600" dirty="0"/>
              <a:t>Looking up localhost...</a:t>
            </a:r>
          </a:p>
          <a:p>
            <a:r>
              <a:rPr lang="en-US" sz="1600" dirty="0"/>
              <a:t>Found it.  Setting port connection to 7500...</a:t>
            </a:r>
          </a:p>
          <a:p>
            <a:r>
              <a:rPr lang="en-US" sz="1600" dirty="0"/>
              <a:t>Done. Creating socket...</a:t>
            </a:r>
          </a:p>
          <a:p>
            <a:r>
              <a:rPr lang="en-US" sz="1600" dirty="0"/>
              <a:t>Created. Trying connection to server...</a:t>
            </a:r>
          </a:p>
          <a:p>
            <a:r>
              <a:rPr lang="en-US" sz="1600" dirty="0"/>
              <a:t>Connection established!</a:t>
            </a:r>
          </a:p>
          <a:p>
            <a:r>
              <a:rPr lang="en-US" sz="1600" dirty="0"/>
              <a:t>Type in messages to send to server.</a:t>
            </a:r>
          </a:p>
          <a:p>
            <a:r>
              <a:rPr lang="en-US" sz="1600" dirty="0"/>
              <a:t>Hello, world!</a:t>
            </a:r>
          </a:p>
          <a:p>
            <a:r>
              <a:rPr lang="en-US" sz="1600" dirty="0"/>
              <a:t>sending: 'Hello, world!'</a:t>
            </a:r>
          </a:p>
          <a:p>
            <a:r>
              <a:rPr lang="en-US" sz="1600" dirty="0"/>
              <a:t>Networking is awesome!</a:t>
            </a:r>
          </a:p>
          <a:p>
            <a:r>
              <a:rPr lang="en-US" sz="1600" dirty="0"/>
              <a:t>sending: 'Networking is awesome</a:t>
            </a:r>
            <a:r>
              <a:rPr lang="en-US" sz="1600" dirty="0" smtClean="0"/>
              <a:t>!'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942966" y="1062335"/>
            <a:ext cx="987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Server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1280" y="1062335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Client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5791" y="5334000"/>
            <a:ext cx="1981200" cy="120032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See: </a:t>
            </a:r>
          </a:p>
          <a:p>
            <a:pPr algn="ctr"/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70C0"/>
                </a:solidFill>
              </a:rPr>
              <a:t>listen-</a:t>
            </a:r>
            <a:r>
              <a:rPr lang="en-US" sz="2400" dirty="0" err="1" smtClean="0">
                <a:solidFill>
                  <a:srgbClr val="0070C0"/>
                </a:solidFill>
              </a:rPr>
              <a:t>tcp.c</a:t>
            </a:r>
            <a:r>
              <a:rPr lang="en-US" sz="2400" dirty="0" smtClean="0"/>
              <a:t>”</a:t>
            </a:r>
          </a:p>
          <a:p>
            <a:pPr algn="ctr"/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8000"/>
                </a:solidFill>
              </a:rPr>
              <a:t>talk-</a:t>
            </a:r>
            <a:r>
              <a:rPr lang="en-US" sz="2400" dirty="0" err="1" smtClean="0">
                <a:solidFill>
                  <a:srgbClr val="008000"/>
                </a:solidFill>
              </a:rPr>
              <a:t>tcp.c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96991" y="259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711220" y="1501954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11220" y="2751082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587493" y="1491134"/>
            <a:ext cx="381000" cy="381000"/>
          </a:xfrm>
          <a:prstGeom prst="ellipse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587493" y="2740262"/>
            <a:ext cx="381000" cy="381000"/>
          </a:xfrm>
          <a:prstGeom prst="ellipse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692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Details 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Example code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Socket options+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Options (General)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5334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Courier New" pitchFamily="49" charset="0"/>
              </a:rPr>
              <a:t>setsockopt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</a:rPr>
              <a:t>getsockopt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r>
              <a:rPr lang="en-US" dirty="0" smtClean="0"/>
              <a:t>SO_LINGER</a:t>
            </a:r>
          </a:p>
          <a:p>
            <a:pPr lvl="1"/>
            <a:r>
              <a:rPr lang="en-US" dirty="0" smtClean="0"/>
              <a:t>Upon close, discard data or block until sent</a:t>
            </a:r>
          </a:p>
          <a:p>
            <a:r>
              <a:rPr lang="en-US" dirty="0" smtClean="0"/>
              <a:t>SO_RCVBUF, SO_SNDBUF</a:t>
            </a:r>
          </a:p>
          <a:p>
            <a:pPr lvl="1"/>
            <a:r>
              <a:rPr lang="en-US" dirty="0" smtClean="0"/>
              <a:t>Change buffer sizes</a:t>
            </a:r>
          </a:p>
          <a:p>
            <a:pPr lvl="1"/>
            <a:r>
              <a:rPr lang="en-US" dirty="0" smtClean="0"/>
              <a:t>For TCP is “pipeline”, for UDP is “discard”</a:t>
            </a:r>
          </a:p>
          <a:p>
            <a:r>
              <a:rPr lang="en-US" dirty="0" smtClean="0"/>
              <a:t>SO_RCVLOWAT, SO_SNDLOWAT</a:t>
            </a:r>
          </a:p>
          <a:p>
            <a:pPr lvl="1"/>
            <a:r>
              <a:rPr lang="en-US" dirty="0" smtClean="0"/>
              <a:t>How much data before “readable” via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SO_RCVTIMEO, SO_SNDTIMEO</a:t>
            </a:r>
          </a:p>
          <a:p>
            <a:pPr lvl="1"/>
            <a:r>
              <a:rPr lang="en-US" dirty="0" smtClean="0"/>
              <a:t>Timeouts</a:t>
            </a:r>
          </a:p>
        </p:txBody>
      </p:sp>
      <p:pic>
        <p:nvPicPr>
          <p:cNvPr id="3074" name="Picture 2" descr="http://wikitravel.org/upload/shared/thumb/8/85/Plugs.png/400px-Plug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897" y="2209800"/>
            <a:ext cx="293390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7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Socket Options (TCP)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04800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TCP_KEEPALIVE</a:t>
            </a:r>
          </a:p>
          <a:p>
            <a:pPr lvl="1"/>
            <a:r>
              <a:rPr lang="en-US" dirty="0" smtClean="0"/>
              <a:t>Idle time before close (2 hours, default)</a:t>
            </a:r>
          </a:p>
          <a:p>
            <a:r>
              <a:rPr lang="en-US" dirty="0" smtClean="0"/>
              <a:t>TCP_MAXRT</a:t>
            </a:r>
          </a:p>
          <a:p>
            <a:pPr lvl="1"/>
            <a:r>
              <a:rPr lang="en-US" dirty="0" smtClean="0"/>
              <a:t>Set timeout value</a:t>
            </a:r>
          </a:p>
          <a:p>
            <a:r>
              <a:rPr lang="en-US" dirty="0" smtClean="0"/>
              <a:t>TCP_NODELAY</a:t>
            </a:r>
          </a:p>
          <a:p>
            <a:pPr lvl="1"/>
            <a:r>
              <a:rPr lang="en-US" dirty="0" smtClean="0"/>
              <a:t>Disable Nagle’s Algorithm</a:t>
            </a:r>
          </a:p>
          <a:p>
            <a:pPr lvl="1"/>
            <a:r>
              <a:rPr lang="en-US" dirty="0" smtClean="0"/>
              <a:t>Won’t buffer data for larger chunk, but sends immediately</a:t>
            </a:r>
          </a:p>
          <a:p>
            <a:pPr lvl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262" y="4373564"/>
            <a:ext cx="57054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fcntl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‘File control’  - manipulate file descriptor </a:t>
            </a:r>
          </a:p>
          <a:p>
            <a:pPr lvl="1"/>
            <a:r>
              <a:rPr lang="en-US" dirty="0" smtClean="0"/>
              <a:t>So, used for sockets, too</a:t>
            </a:r>
          </a:p>
          <a:p>
            <a:r>
              <a:rPr lang="en-US" dirty="0" smtClean="0"/>
              <a:t>Get/Set socket owner</a:t>
            </a:r>
          </a:p>
          <a:p>
            <a:r>
              <a:rPr lang="en-US" dirty="0" smtClean="0"/>
              <a:t>Get/Set socket lock</a:t>
            </a:r>
          </a:p>
          <a:p>
            <a:r>
              <a:rPr lang="en-US" dirty="0" smtClean="0"/>
              <a:t>Set socket non-blocking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3000" dirty="0" smtClean="0">
                <a:latin typeface="Consolas" panose="020B0609020204030204" pitchFamily="49" charset="0"/>
              </a:rPr>
              <a:t>flags = </a:t>
            </a:r>
            <a:r>
              <a:rPr lang="en-US" sz="3000" dirty="0" err="1" smtClean="0">
                <a:latin typeface="Consolas" panose="020B0609020204030204" pitchFamily="49" charset="0"/>
              </a:rPr>
              <a:t>fcntl</a:t>
            </a:r>
            <a:r>
              <a:rPr lang="en-US" sz="3000" dirty="0" smtClean="0">
                <a:latin typeface="Consolas" panose="020B0609020204030204" pitchFamily="49" charset="0"/>
              </a:rPr>
              <a:t>(</a:t>
            </a:r>
            <a:r>
              <a:rPr lang="en-US" sz="3000" dirty="0" err="1" smtClean="0">
                <a:latin typeface="Consolas" panose="020B0609020204030204" pitchFamily="49" charset="0"/>
              </a:rPr>
              <a:t>sockfd</a:t>
            </a:r>
            <a:r>
              <a:rPr lang="en-US" sz="3000" dirty="0" smtClean="0">
                <a:latin typeface="Consolas" panose="020B0609020204030204" pitchFamily="49" charset="0"/>
              </a:rPr>
              <a:t>, F_GETFL, 0);</a:t>
            </a:r>
          </a:p>
          <a:p>
            <a:pPr>
              <a:buFontTx/>
              <a:buNone/>
            </a:pPr>
            <a:r>
              <a:rPr lang="en-US" sz="3000" dirty="0" smtClean="0">
                <a:latin typeface="Consolas" panose="020B0609020204030204" pitchFamily="49" charset="0"/>
              </a:rPr>
              <a:t>	flags |= O_NONBLOCK;</a:t>
            </a:r>
          </a:p>
          <a:p>
            <a:pPr>
              <a:buFontTx/>
              <a:buNone/>
            </a:pPr>
            <a:r>
              <a:rPr lang="en-US" sz="3000" dirty="0" smtClean="0">
                <a:latin typeface="Consolas" panose="020B0609020204030204" pitchFamily="49" charset="0"/>
              </a:rPr>
              <a:t>	</a:t>
            </a:r>
            <a:r>
              <a:rPr lang="en-US" sz="3000" dirty="0" err="1" smtClean="0">
                <a:latin typeface="Consolas" panose="020B0609020204030204" pitchFamily="49" charset="0"/>
              </a:rPr>
              <a:t>fcntl</a:t>
            </a:r>
            <a:r>
              <a:rPr lang="en-US" sz="3000" dirty="0" smtClean="0">
                <a:latin typeface="Consolas" panose="020B0609020204030204" pitchFamily="49" charset="0"/>
              </a:rPr>
              <a:t>(</a:t>
            </a:r>
            <a:r>
              <a:rPr lang="en-US" sz="3000" dirty="0" err="1" smtClean="0">
                <a:latin typeface="Consolas" panose="020B0609020204030204" pitchFamily="49" charset="0"/>
              </a:rPr>
              <a:t>sockfd</a:t>
            </a:r>
            <a:r>
              <a:rPr lang="en-US" sz="3000" dirty="0" smtClean="0">
                <a:latin typeface="Consolas" panose="020B0609020204030204" pitchFamily="49" charset="0"/>
              </a:rPr>
              <a:t>, F_SETFL, flags);</a:t>
            </a:r>
          </a:p>
          <a:p>
            <a:r>
              <a:rPr lang="en-US" dirty="0" smtClean="0"/>
              <a:t>Beware not getting flags before setting!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80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the Internet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computer, connect to server?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438400"/>
            <a:ext cx="52292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2063" y="127057"/>
            <a:ext cx="8229600" cy="1143000"/>
          </a:xfrm>
        </p:spPr>
        <p:txBody>
          <a:bodyPr/>
          <a:lstStyle/>
          <a:p>
            <a:r>
              <a:rPr lang="en-US" dirty="0" smtClean="0"/>
              <a:t>Socket Overview</a:t>
            </a:r>
          </a:p>
        </p:txBody>
      </p:sp>
      <p:pic>
        <p:nvPicPr>
          <p:cNvPr id="5" name="Picture 3" descr="Fig13-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4"/>
          <a:stretch>
            <a:fillRect/>
          </a:stretch>
        </p:blipFill>
        <p:spPr>
          <a:xfrm>
            <a:off x="4048874" y="1905000"/>
            <a:ext cx="4929484" cy="3640138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75200" y="5547707"/>
            <a:ext cx="391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dirty="0"/>
              <a:t>(</a:t>
            </a:r>
            <a:r>
              <a:rPr lang="en-US" altLang="en-US" dirty="0">
                <a:solidFill>
                  <a:srgbClr val="0070C0"/>
                </a:solidFill>
              </a:rPr>
              <a:t>TCP</a:t>
            </a:r>
            <a:r>
              <a:rPr lang="en-US" altLang="en-US" dirty="0"/>
              <a:t>=</a:t>
            </a:r>
            <a:r>
              <a:rPr lang="en-US" altLang="en-US" dirty="0">
                <a:solidFill>
                  <a:srgbClr val="0070C0"/>
                </a:solidFill>
              </a:rPr>
              <a:t>T</a:t>
            </a:r>
            <a:r>
              <a:rPr lang="en-US" altLang="en-US" dirty="0"/>
              <a:t>ransport </a:t>
            </a:r>
            <a:r>
              <a:rPr lang="en-US" altLang="en-US" dirty="0">
                <a:solidFill>
                  <a:srgbClr val="0070C0"/>
                </a:solidFill>
              </a:rPr>
              <a:t>C</a:t>
            </a:r>
            <a:r>
              <a:rPr lang="en-US" altLang="en-US" dirty="0"/>
              <a:t>ontrol </a:t>
            </a:r>
            <a:r>
              <a:rPr lang="en-US" altLang="en-US" dirty="0">
                <a:solidFill>
                  <a:srgbClr val="0070C0"/>
                </a:solidFill>
              </a:rPr>
              <a:t>P</a:t>
            </a:r>
            <a:r>
              <a:rPr lang="en-US" altLang="en-US" dirty="0"/>
              <a:t>rotocol, </a:t>
            </a:r>
            <a:r>
              <a:rPr lang="en-US" altLang="en-US" dirty="0">
                <a:solidFill>
                  <a:srgbClr val="0070C0"/>
                </a:solidFill>
              </a:rPr>
              <a:t>IP</a:t>
            </a:r>
            <a:r>
              <a:rPr lang="en-US" altLang="en-US" dirty="0"/>
              <a:t>=</a:t>
            </a:r>
            <a:r>
              <a:rPr lang="en-US" altLang="en-US" dirty="0">
                <a:solidFill>
                  <a:srgbClr val="0070C0"/>
                </a:solidFill>
              </a:rPr>
              <a:t>I</a:t>
            </a:r>
            <a:r>
              <a:rPr lang="en-US" altLang="en-US" dirty="0"/>
              <a:t>nternet </a:t>
            </a:r>
            <a:r>
              <a:rPr lang="en-US" altLang="en-US" dirty="0">
                <a:solidFill>
                  <a:srgbClr val="0070C0"/>
                </a:solidFill>
              </a:rPr>
              <a:t>P</a:t>
            </a:r>
            <a:r>
              <a:rPr lang="en-US" altLang="en-US" dirty="0"/>
              <a:t>rotocol)</a:t>
            </a:r>
            <a:endParaRPr lang="en-NZ" alt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3106" y="2666819"/>
            <a:ext cx="3675062" cy="3073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Application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63106" y="2980678"/>
            <a:ext cx="3675062" cy="305685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Sockets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3106" y="3294536"/>
            <a:ext cx="1182882" cy="3073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Protocol A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55018" y="3294536"/>
            <a:ext cx="1237060" cy="307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Protocol B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01108" y="3294536"/>
            <a:ext cx="1237060" cy="30732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Protocol C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3106" y="3610029"/>
            <a:ext cx="3675062" cy="3073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Network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2400" y="1143000"/>
            <a:ext cx="4331242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Socket</a:t>
            </a:r>
            <a:r>
              <a:rPr lang="en-US" sz="2400" dirty="0" smtClean="0"/>
              <a:t> - An end-point for connection to another process (remote or local)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What application layer “plugs into”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User sees </a:t>
            </a:r>
            <a:r>
              <a:rPr lang="en-US" sz="2400" dirty="0" smtClean="0">
                <a:solidFill>
                  <a:srgbClr val="008000"/>
                </a:solidFill>
              </a:rPr>
              <a:t>descriptor</a:t>
            </a:r>
            <a:r>
              <a:rPr lang="en-US" sz="2400" dirty="0" smtClean="0"/>
              <a:t> - integer index/handle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Like: file index from </a:t>
            </a:r>
            <a:r>
              <a:rPr lang="en-US" sz="2000" dirty="0" smtClean="0">
                <a:latin typeface="Consolas" panose="020B0609020204030204" pitchFamily="49" charset="0"/>
              </a:rPr>
              <a:t>open()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</a:t>
            </a:r>
            <a:r>
              <a:rPr lang="en-US" sz="2000" dirty="0" smtClean="0"/>
              <a:t>eturned by </a:t>
            </a:r>
            <a:r>
              <a:rPr lang="en-US" sz="2000" dirty="0" smtClean="0">
                <a:latin typeface="Consolas" panose="020B0609020204030204" pitchFamily="49" charset="0"/>
              </a:rPr>
              <a:t>socket()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/>
              <a:t>call (more later)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</a:t>
            </a:r>
            <a:r>
              <a:rPr lang="en-US" sz="2000" dirty="0" smtClean="0"/>
              <a:t>rogrammer cares about Application Programming Interface (API) </a:t>
            </a:r>
            <a:r>
              <a:rPr lang="en-US" sz="2000" dirty="0" smtClean="0">
                <a:sym typeface="Wingdings" panose="05000000000000000000" pitchFamily="2" charset="2"/>
              </a:rPr>
              <a:t> similar to file I/O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460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Connecting to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computer, connect to server?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Server connect to your computer?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438400"/>
            <a:ext cx="5229225" cy="123825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452562" y="4724400"/>
            <a:ext cx="4914900" cy="1838325"/>
            <a:chOff x="1452562" y="4724400"/>
            <a:chExt cx="4914900" cy="183832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2562" y="4724400"/>
              <a:ext cx="4914900" cy="1838325"/>
            </a:xfrm>
            <a:prstGeom prst="rect">
              <a:avLst/>
            </a:prstGeom>
          </p:spPr>
        </p:pic>
        <p:cxnSp>
          <p:nvCxnSpPr>
            <p:cNvPr id="12" name="Straight Arrow Connector 11"/>
            <p:cNvCxnSpPr/>
            <p:nvPr/>
          </p:nvCxnSpPr>
          <p:spPr>
            <a:xfrm>
              <a:off x="3505200" y="5638800"/>
              <a:ext cx="9144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41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79" y="63328"/>
            <a:ext cx="8229600" cy="1143000"/>
          </a:xfrm>
        </p:spPr>
        <p:txBody>
          <a:bodyPr/>
          <a:lstStyle/>
          <a:p>
            <a:r>
              <a:rPr lang="en-US" dirty="0" smtClean="0"/>
              <a:t>Firewall to the Rescue!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1317280"/>
            <a:ext cx="2362200" cy="175432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Close all ports!</a:t>
            </a:r>
          </a:p>
          <a:p>
            <a:r>
              <a:rPr lang="en-US" dirty="0" smtClean="0"/>
              <a:t>Note: even if no services (processes), OS response still gives information to hackers! (“fingerprint”)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19200" y="1206328"/>
            <a:ext cx="4895850" cy="2143125"/>
            <a:chOff x="1219200" y="1206328"/>
            <a:chExt cx="4895850" cy="214312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9200" y="1206328"/>
              <a:ext cx="4895850" cy="2143125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2895600" y="2362200"/>
              <a:ext cx="9144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62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79" y="63328"/>
            <a:ext cx="8229600" cy="1143000"/>
          </a:xfrm>
        </p:spPr>
        <p:txBody>
          <a:bodyPr/>
          <a:lstStyle/>
          <a:p>
            <a:r>
              <a:rPr lang="en-US" dirty="0" smtClean="0"/>
              <a:t>Firewall Too Restrictive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2579" y="3657600"/>
            <a:ext cx="8229600" cy="2239963"/>
          </a:xfrm>
        </p:spPr>
        <p:txBody>
          <a:bodyPr/>
          <a:lstStyle/>
          <a:p>
            <a:r>
              <a:rPr lang="en-US" dirty="0" smtClean="0"/>
              <a:t>What if want connection?  (Examples?)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1317280"/>
            <a:ext cx="2362200" cy="175432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Close all ports!</a:t>
            </a:r>
          </a:p>
          <a:p>
            <a:r>
              <a:rPr lang="en-US" dirty="0" smtClean="0"/>
              <a:t>Note: even if no services (processes), OS response still gives information to hackers! (“fingerprint”)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19200" y="1206328"/>
            <a:ext cx="4895850" cy="2143125"/>
            <a:chOff x="1219200" y="1206328"/>
            <a:chExt cx="4895850" cy="214312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9200" y="1206328"/>
              <a:ext cx="4895850" cy="2143125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2895600" y="2362200"/>
              <a:ext cx="9144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88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79" y="63328"/>
            <a:ext cx="8229600" cy="1143000"/>
          </a:xfrm>
        </p:spPr>
        <p:txBody>
          <a:bodyPr/>
          <a:lstStyle/>
          <a:p>
            <a:r>
              <a:rPr lang="en-US" dirty="0" smtClean="0"/>
              <a:t>Firewall – Port Forwarding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2579" y="3657600"/>
            <a:ext cx="8229600" cy="2239963"/>
          </a:xfrm>
        </p:spPr>
        <p:txBody>
          <a:bodyPr/>
          <a:lstStyle/>
          <a:p>
            <a:r>
              <a:rPr lang="en-US" dirty="0" smtClean="0"/>
              <a:t>What if want connection?  (Examples?)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5394391"/>
            <a:ext cx="1828800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Open port.</a:t>
            </a:r>
          </a:p>
          <a:p>
            <a:r>
              <a:rPr lang="en-US" dirty="0" smtClean="0"/>
              <a:t>Aka: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port forwarding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19200" y="1206328"/>
            <a:ext cx="4895850" cy="2143125"/>
            <a:chOff x="1219200" y="1206328"/>
            <a:chExt cx="4895850" cy="214312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9200" y="1206328"/>
              <a:ext cx="4895850" cy="2143125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2895600" y="2362200"/>
              <a:ext cx="9144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219200" y="4370368"/>
            <a:ext cx="5772150" cy="2105025"/>
            <a:chOff x="1219200" y="4370368"/>
            <a:chExt cx="5772150" cy="21050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4370368"/>
              <a:ext cx="5772150" cy="2105025"/>
            </a:xfrm>
            <a:prstGeom prst="rect">
              <a:avLst/>
            </a:prstGeom>
          </p:spPr>
        </p:pic>
        <p:cxnSp>
          <p:nvCxnSpPr>
            <p:cNvPr id="15" name="Straight Arrow Connector 14"/>
            <p:cNvCxnSpPr/>
            <p:nvPr/>
          </p:nvCxnSpPr>
          <p:spPr>
            <a:xfrm>
              <a:off x="3048000" y="5577181"/>
              <a:ext cx="9144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477000" y="1317280"/>
            <a:ext cx="2362200" cy="175432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Close all ports!</a:t>
            </a:r>
          </a:p>
          <a:p>
            <a:r>
              <a:rPr lang="en-US" dirty="0" smtClean="0"/>
              <a:t>Note: even if no services (processes), OS response still gives information to hackers! (“fingerprint”)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3524549" y="3761243"/>
            <a:ext cx="515593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8108" y="35880"/>
            <a:ext cx="8229600" cy="1143000"/>
          </a:xfrm>
        </p:spPr>
        <p:txBody>
          <a:bodyPr/>
          <a:lstStyle/>
          <a:p>
            <a:r>
              <a:rPr lang="en-US" dirty="0" smtClean="0"/>
              <a:t>Connecting to the Internet, Take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1928" y="1178839"/>
            <a:ext cx="3048000" cy="5207260"/>
          </a:xfrm>
        </p:spPr>
        <p:txBody>
          <a:bodyPr>
            <a:normAutofit/>
          </a:bodyPr>
          <a:lstStyle/>
          <a:p>
            <a:r>
              <a:rPr lang="en-US" dirty="0" smtClean="0"/>
              <a:t>Single address, multiple computers?</a:t>
            </a:r>
          </a:p>
        </p:txBody>
      </p:sp>
      <p:pic>
        <p:nvPicPr>
          <p:cNvPr id="6148" name="Picture 4" descr="Image result for computer draw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36576"/>
            <a:ext cx="1708411" cy="120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561" y="5585600"/>
            <a:ext cx="1088804" cy="91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freevector.co/wp-content/uploads/2012/03/65915-video-game-console-with-gamepa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61" y="5118077"/>
            <a:ext cx="1073119" cy="107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57" y="976058"/>
            <a:ext cx="1129489" cy="112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71682" y="3407873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202.36.179.10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9972" y="2148286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104.45.147.81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53426" y="2604465"/>
            <a:ext cx="0" cy="827788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35673" y="4704183"/>
            <a:ext cx="0" cy="827788"/>
          </a:xfrm>
          <a:prstGeom prst="straightConnector1">
            <a:avLst/>
          </a:prstGeom>
          <a:ln w="762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39140" y="4704183"/>
            <a:ext cx="490422" cy="528371"/>
          </a:xfrm>
          <a:prstGeom prst="straightConnector1">
            <a:avLst/>
          </a:prstGeom>
          <a:ln w="762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64984" y="4757812"/>
            <a:ext cx="564448" cy="683114"/>
          </a:xfrm>
          <a:prstGeom prst="straightConnector1">
            <a:avLst/>
          </a:prstGeom>
          <a:ln w="762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002964" y="2404410"/>
            <a:ext cx="976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(World)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006394" y="4396820"/>
            <a:ext cx="970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(Home)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072006" y="3953728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?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wireless router draw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537" y="3420686"/>
            <a:ext cx="1649138" cy="9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3524549" y="3761243"/>
            <a:ext cx="515593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8108" y="35880"/>
            <a:ext cx="8229600" cy="1143000"/>
          </a:xfrm>
        </p:spPr>
        <p:txBody>
          <a:bodyPr/>
          <a:lstStyle/>
          <a:p>
            <a:r>
              <a:rPr lang="en-US" dirty="0" smtClean="0"/>
              <a:t>Connecting to the Internet, Take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1928" y="1178839"/>
            <a:ext cx="3048000" cy="5207260"/>
          </a:xfrm>
        </p:spPr>
        <p:txBody>
          <a:bodyPr>
            <a:normAutofit/>
          </a:bodyPr>
          <a:lstStyle/>
          <a:p>
            <a:r>
              <a:rPr lang="en-US" dirty="0" smtClean="0"/>
              <a:t>Single address, multiple computers?</a:t>
            </a:r>
          </a:p>
          <a:p>
            <a:pPr lvl="1"/>
            <a:r>
              <a:rPr lang="en-US" dirty="0" smtClean="0"/>
              <a:t>Assign one box to route packets to all</a:t>
            </a:r>
          </a:p>
          <a:p>
            <a:r>
              <a:rPr lang="en-US" dirty="0" smtClean="0"/>
              <a:t>But how to differentiate incoming?</a:t>
            </a:r>
          </a:p>
        </p:txBody>
      </p:sp>
      <p:pic>
        <p:nvPicPr>
          <p:cNvPr id="6148" name="Picture 4" descr="Image result for computer dra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36576"/>
            <a:ext cx="1708411" cy="120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561" y="5585600"/>
            <a:ext cx="1088804" cy="91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freevector.co/wp-content/uploads/2012/03/65915-video-game-console-with-gamepa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61" y="5118077"/>
            <a:ext cx="1073119" cy="107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57" y="976058"/>
            <a:ext cx="1129489" cy="112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88701" y="6488668"/>
            <a:ext cx="129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192.168.1.3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4549" y="6006530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192.168.1.2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9432" y="6191196"/>
            <a:ext cx="129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192.168.1.4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40970" y="3777379"/>
            <a:ext cx="129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192.168.1.1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3951" y="3360928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202.36.179.10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9972" y="2148286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104.45.147.81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35673" y="2667000"/>
            <a:ext cx="0" cy="82778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35673" y="4704183"/>
            <a:ext cx="0" cy="827788"/>
          </a:xfrm>
          <a:prstGeom prst="straightConnector1">
            <a:avLst/>
          </a:prstGeom>
          <a:ln w="762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39140" y="4704183"/>
            <a:ext cx="490422" cy="528371"/>
          </a:xfrm>
          <a:prstGeom prst="straightConnector1">
            <a:avLst/>
          </a:prstGeom>
          <a:ln w="762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64984" y="4757812"/>
            <a:ext cx="564448" cy="683114"/>
          </a:xfrm>
          <a:prstGeom prst="straightConnector1">
            <a:avLst/>
          </a:prstGeom>
          <a:ln w="762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002964" y="2404410"/>
            <a:ext cx="976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(World)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006394" y="4396820"/>
            <a:ext cx="970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(Home)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229231" y="3005882"/>
            <a:ext cx="1085554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202.36.179.10</a:t>
            </a:r>
            <a:endParaRPr lang="en-US" sz="1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58315" y="3361353"/>
            <a:ext cx="3549" cy="637424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12281" y="412068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?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wireless router draw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537" y="3420686"/>
            <a:ext cx="1649138" cy="9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3524549" y="3761243"/>
            <a:ext cx="515593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8108" y="35880"/>
            <a:ext cx="8229600" cy="1143000"/>
          </a:xfrm>
        </p:spPr>
        <p:txBody>
          <a:bodyPr/>
          <a:lstStyle/>
          <a:p>
            <a:r>
              <a:rPr lang="en-US" dirty="0" smtClean="0"/>
              <a:t>Network Address Translation (NAT)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1928" y="1178839"/>
            <a:ext cx="3048000" cy="52072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Single address, multiple computers?</a:t>
            </a:r>
          </a:p>
          <a:p>
            <a:pPr lvl="1"/>
            <a:r>
              <a:rPr lang="en-US" dirty="0"/>
              <a:t>Assign one box to route packets to all</a:t>
            </a:r>
          </a:p>
          <a:p>
            <a:r>
              <a:rPr lang="en-US" dirty="0"/>
              <a:t>But how to differentiate incoming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Based on port</a:t>
            </a:r>
          </a:p>
          <a:p>
            <a:pPr lvl="1"/>
            <a:r>
              <a:rPr lang="en-US" dirty="0" smtClean="0"/>
              <a:t>Setup when connecting</a:t>
            </a:r>
          </a:p>
        </p:txBody>
      </p:sp>
      <p:pic>
        <p:nvPicPr>
          <p:cNvPr id="6148" name="Picture 4" descr="Image result for computer dra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36576"/>
            <a:ext cx="1708411" cy="120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561" y="5585600"/>
            <a:ext cx="1088804" cy="91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freevector.co/wp-content/uploads/2012/03/65915-video-game-console-with-gamepa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61" y="5118077"/>
            <a:ext cx="1073119" cy="107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57" y="976058"/>
            <a:ext cx="1129489" cy="112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88701" y="6488668"/>
            <a:ext cx="129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192.168.1.3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4549" y="6006530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192.168.1.2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9432" y="6191196"/>
            <a:ext cx="129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192.168.1.4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40970" y="3777379"/>
            <a:ext cx="129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192.168.1.1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3951" y="3360928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202.36.179.10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9972" y="2148286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104.45.147.81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35673" y="2667000"/>
            <a:ext cx="0" cy="8277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35673" y="4704183"/>
            <a:ext cx="0" cy="827788"/>
          </a:xfrm>
          <a:prstGeom prst="straightConnector1">
            <a:avLst/>
          </a:prstGeom>
          <a:ln w="762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39140" y="4704183"/>
            <a:ext cx="490422" cy="528371"/>
          </a:xfrm>
          <a:prstGeom prst="straightConnector1">
            <a:avLst/>
          </a:prstGeom>
          <a:ln w="762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64984" y="4757812"/>
            <a:ext cx="564448" cy="683114"/>
          </a:xfrm>
          <a:prstGeom prst="straightConnector1">
            <a:avLst/>
          </a:prstGeom>
          <a:ln w="762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002964" y="2404410"/>
            <a:ext cx="976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(World)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006394" y="4396820"/>
            <a:ext cx="970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(Home)</a:t>
            </a:r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44732" y="3005882"/>
            <a:ext cx="1570053" cy="276999"/>
            <a:chOff x="3856484" y="3012774"/>
            <a:chExt cx="1570053" cy="276999"/>
          </a:xfrm>
        </p:grpSpPr>
        <p:sp>
          <p:nvSpPr>
            <p:cNvPr id="8" name="TextBox 7"/>
            <p:cNvSpPr txBox="1"/>
            <p:nvPr/>
          </p:nvSpPr>
          <p:spPr>
            <a:xfrm>
              <a:off x="4340983" y="3012774"/>
              <a:ext cx="1085554" cy="27699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202.36.179.10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56484" y="3012774"/>
              <a:ext cx="482824" cy="27699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   80 </a:t>
              </a:r>
              <a:endParaRPr lang="en-US" sz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76391" y="4119821"/>
            <a:ext cx="1427315" cy="276999"/>
            <a:chOff x="3861297" y="3955022"/>
            <a:chExt cx="1427315" cy="276999"/>
          </a:xfrm>
        </p:grpSpPr>
        <p:sp>
          <p:nvSpPr>
            <p:cNvPr id="26" name="TextBox 25"/>
            <p:cNvSpPr txBox="1"/>
            <p:nvPr/>
          </p:nvSpPr>
          <p:spPr>
            <a:xfrm>
              <a:off x="4360153" y="3955022"/>
              <a:ext cx="928459" cy="27699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192.168.1.2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61297" y="3955022"/>
              <a:ext cx="498856" cy="2769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9991</a:t>
              </a:r>
              <a:endParaRPr lang="en-US" sz="1200" dirty="0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4464834" y="3360928"/>
            <a:ext cx="3549" cy="637424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499" y="6258523"/>
            <a:ext cx="3183692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Network Address </a:t>
            </a:r>
            <a:r>
              <a:rPr lang="en-US" sz="2000" dirty="0" smtClean="0">
                <a:solidFill>
                  <a:srgbClr val="C00000"/>
                </a:solidFill>
              </a:rPr>
              <a:t>Translation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Tables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5617945"/>
            <a:ext cx="8229600" cy="98915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Table maps </a:t>
            </a:r>
            <a:r>
              <a:rPr lang="en-US" dirty="0" smtClean="0">
                <a:solidFill>
                  <a:srgbClr val="008000"/>
                </a:solidFill>
              </a:rPr>
              <a:t>local IP + port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70C0"/>
                </a:solidFill>
              </a:rPr>
              <a:t>Internet IP + port</a:t>
            </a:r>
          </a:p>
          <a:p>
            <a:r>
              <a:rPr lang="en-US" dirty="0" smtClean="0"/>
              <a:t>Setup when connected by client (punch out)</a:t>
            </a:r>
          </a:p>
          <a:p>
            <a:r>
              <a:rPr lang="en-US" dirty="0" smtClean="0"/>
              <a:t>Pre-setup by administrator when connecting in (local service/server)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0" y="1280319"/>
            <a:ext cx="7010400" cy="4038600"/>
            <a:chOff x="762000" y="1752600"/>
            <a:chExt cx="7620000" cy="4835363"/>
          </a:xfrm>
        </p:grpSpPr>
        <p:pic>
          <p:nvPicPr>
            <p:cNvPr id="2050" name="Picture 2" descr="https://microchip.wdfiles.com/local--files/tcpip:nat-translation-table/nat_tabl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752600"/>
              <a:ext cx="7620000" cy="4581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143000" y="6334047"/>
              <a:ext cx="685800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>
                      <a:lumMod val="65000"/>
                    </a:schemeClr>
                  </a:solidFill>
                </a:rPr>
                <a:t>https://microchip.wdfiles.com/local--files/tcpip:nat-translation-table/nat_table.JPG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2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Details 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Example code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Socket options+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103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Endpoints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0131" y="1487244"/>
            <a:ext cx="4484690" cy="22890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End point determined by two things:</a:t>
            </a:r>
          </a:p>
          <a:p>
            <a:pPr lvl="1"/>
            <a:r>
              <a:rPr lang="en-US" dirty="0" smtClean="0"/>
              <a:t>Host address: e.g., IP address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Port number</a:t>
            </a:r>
          </a:p>
          <a:p>
            <a:r>
              <a:rPr lang="en-US" dirty="0" smtClean="0"/>
              <a:t>Two end-points determine connection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socket pair</a:t>
            </a:r>
          </a:p>
          <a:p>
            <a:endParaRPr lang="en-US" dirty="0" smtClean="0"/>
          </a:p>
        </p:txBody>
      </p:sp>
      <p:grpSp>
        <p:nvGrpSpPr>
          <p:cNvPr id="11" name="Group 3"/>
          <p:cNvGrpSpPr>
            <a:grpSpLocks noChangeAspect="1"/>
          </p:cNvGrpSpPr>
          <p:nvPr/>
        </p:nvGrpSpPr>
        <p:grpSpPr bwMode="auto">
          <a:xfrm>
            <a:off x="4766102" y="1483260"/>
            <a:ext cx="4252880" cy="1885950"/>
            <a:chOff x="1800" y="1439"/>
            <a:chExt cx="7020" cy="3114"/>
          </a:xfrm>
        </p:grpSpPr>
        <p:sp>
          <p:nvSpPr>
            <p:cNvPr id="12" name="AutoShape 4"/>
            <p:cNvSpPr>
              <a:spLocks noChangeAspect="1" noChangeArrowheads="1"/>
            </p:cNvSpPr>
            <p:nvPr/>
          </p:nvSpPr>
          <p:spPr bwMode="auto">
            <a:xfrm>
              <a:off x="1800" y="1439"/>
              <a:ext cx="7020" cy="3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100"/>
            </a:p>
          </p:txBody>
        </p:sp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6165" y="2657"/>
              <a:ext cx="1966" cy="1278"/>
              <a:chOff x="6165" y="2657"/>
              <a:chExt cx="1966" cy="1278"/>
            </a:xfrm>
          </p:grpSpPr>
          <p:grpSp>
            <p:nvGrpSpPr>
              <p:cNvPr id="29" name="Group 6"/>
              <p:cNvGrpSpPr>
                <a:grpSpLocks/>
              </p:cNvGrpSpPr>
              <p:nvPr/>
            </p:nvGrpSpPr>
            <p:grpSpPr bwMode="auto">
              <a:xfrm>
                <a:off x="6300" y="3155"/>
                <a:ext cx="1831" cy="780"/>
                <a:chOff x="5040" y="2999"/>
                <a:chExt cx="1831" cy="780"/>
              </a:xfrm>
            </p:grpSpPr>
            <p:sp>
              <p:nvSpPr>
                <p:cNvPr id="32" name="AutoShape 7"/>
                <p:cNvSpPr>
                  <a:spLocks noChangeArrowheads="1"/>
                </p:cNvSpPr>
                <p:nvPr/>
              </p:nvSpPr>
              <p:spPr bwMode="auto">
                <a:xfrm>
                  <a:off x="5040" y="3155"/>
                  <a:ext cx="720" cy="471"/>
                </a:xfrm>
                <a:prstGeom prst="flowChartOnlineStorage">
                  <a:avLst/>
                </a:prstGeom>
                <a:solidFill>
                  <a:srgbClr val="99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NZ" altLang="en-US" sz="1100"/>
                </a:p>
              </p:txBody>
            </p:sp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5415" y="2999"/>
                  <a:ext cx="1456" cy="780"/>
                  <a:chOff x="3780" y="2063"/>
                  <a:chExt cx="1456" cy="780"/>
                </a:xfrm>
              </p:grpSpPr>
              <p:sp>
                <p:nvSpPr>
                  <p:cNvPr id="34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3780" y="2063"/>
                    <a:ext cx="1440" cy="78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endParaRPr lang="en-NZ" altLang="en-US" sz="1100"/>
                  </a:p>
                </p:txBody>
              </p:sp>
              <p:sp>
                <p:nvSpPr>
                  <p:cNvPr id="3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5" y="2123"/>
                    <a:ext cx="1441" cy="5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CN" sz="1050"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Client</a:t>
                    </a:r>
                    <a:endParaRPr lang="en-US" altLang="zh-CN" sz="1200">
                      <a:latin typeface="Arial" panose="020B0604020202020204" pitchFamily="34" charset="0"/>
                      <a:ea typeface="SimSun" panose="02010600030101010101" pitchFamily="2" charset="-122"/>
                    </a:endParaRPr>
                  </a:p>
                </p:txBody>
              </p:sp>
            </p:grpSp>
          </p:grpSp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>
                <a:off x="6165" y="2657"/>
                <a:ext cx="90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just" eaLnBrk="1" hangingPunct="1"/>
                <a:r>
                  <a:rPr lang="en-US" altLang="zh-CN" sz="1400">
                    <a:latin typeface="Times New Roman" panose="02020603050405020304" pitchFamily="18" charset="0"/>
                    <a:ea typeface="SimSun" panose="02010600030101010101" pitchFamily="2" charset="-122"/>
                  </a:rPr>
                  <a:t>Port</a:t>
                </a:r>
                <a:endParaRPr lang="en-US" altLang="zh-CN" sz="1400">
                  <a:latin typeface="Arial" panose="020B0604020202020204" pitchFamily="34" charset="0"/>
                  <a:ea typeface="SimSun" panose="02010600030101010101" pitchFamily="2" charset="-122"/>
                </a:endParaRPr>
              </a:p>
            </p:txBody>
          </p:sp>
          <p:sp>
            <p:nvSpPr>
              <p:cNvPr id="31" name="Line 12"/>
              <p:cNvSpPr>
                <a:spLocks noChangeShapeType="1"/>
              </p:cNvSpPr>
              <p:nvPr/>
            </p:nvSpPr>
            <p:spPr bwMode="auto">
              <a:xfrm>
                <a:off x="6510" y="3014"/>
                <a:ext cx="1" cy="2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690" y="3929"/>
              <a:ext cx="180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just" eaLnBrk="1" hangingPunct="1"/>
              <a:r>
                <a:rPr lang="en-US" altLang="zh-CN" sz="1400" dirty="0">
                  <a:latin typeface="Times New Roman" panose="02020603050405020304" pitchFamily="18" charset="0"/>
                  <a:ea typeface="SimSun" panose="02010600030101010101" pitchFamily="2" charset="-122"/>
                </a:rPr>
                <a:t>Connection </a:t>
              </a:r>
              <a:endParaRPr lang="en-US" altLang="zh-CN" sz="1400" dirty="0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2595" y="2510"/>
              <a:ext cx="471" cy="468"/>
            </a:xfrm>
            <a:prstGeom prst="flowChartMagneticDisk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100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2160" y="1907"/>
              <a:ext cx="1456" cy="780"/>
              <a:chOff x="3780" y="2063"/>
              <a:chExt cx="1456" cy="780"/>
            </a:xfrm>
          </p:grpSpPr>
          <p:sp>
            <p:nvSpPr>
              <p:cNvPr id="27" name="AutoShape 16"/>
              <p:cNvSpPr>
                <a:spLocks noChangeArrowheads="1"/>
              </p:cNvSpPr>
              <p:nvPr/>
            </p:nvSpPr>
            <p:spPr bwMode="auto">
              <a:xfrm>
                <a:off x="3780" y="2063"/>
                <a:ext cx="1440" cy="780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NZ" altLang="en-US" sz="1100"/>
              </a:p>
            </p:txBody>
          </p:sp>
          <p:sp>
            <p:nvSpPr>
              <p:cNvPr id="28" name="Text Box 17"/>
              <p:cNvSpPr txBox="1">
                <a:spLocks noChangeArrowheads="1"/>
              </p:cNvSpPr>
              <p:nvPr/>
            </p:nvSpPr>
            <p:spPr bwMode="auto">
              <a:xfrm>
                <a:off x="3795" y="2123"/>
                <a:ext cx="1441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050">
                    <a:latin typeface="Times New Roman" panose="02020603050405020304" pitchFamily="18" charset="0"/>
                    <a:ea typeface="SimSun" panose="02010600030101010101" pitchFamily="2" charset="-122"/>
                  </a:rPr>
                  <a:t>Sever</a:t>
                </a:r>
                <a:endParaRPr lang="en-US" altLang="zh-CN" sz="1200">
                  <a:latin typeface="Arial" panose="020B0604020202020204" pitchFamily="34" charset="0"/>
                  <a:ea typeface="SimSun" panose="02010600030101010101" pitchFamily="2" charset="-122"/>
                </a:endParaRPr>
              </a:p>
            </p:txBody>
          </p:sp>
        </p:grp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3600" y="2084"/>
              <a:ext cx="360" cy="468"/>
            </a:xfrm>
            <a:prstGeom prst="flowChartDelay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100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420" y="2792"/>
              <a:ext cx="90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just" eaLnBrk="1" hangingPunct="1"/>
              <a:r>
                <a:rPr lang="en-US" altLang="zh-CN" sz="1400">
                  <a:latin typeface="Times New Roman" panose="02020603050405020304" pitchFamily="18" charset="0"/>
                  <a:ea typeface="SimSun" panose="02010600030101010101" pitchFamily="2" charset="-122"/>
                </a:rPr>
                <a:t>Port</a:t>
              </a:r>
              <a:endParaRPr lang="en-US" altLang="zh-CN" sz="1400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780" y="261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 flipV="1">
              <a:off x="3090" y="2843"/>
              <a:ext cx="36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cxnSp>
          <p:nvCxnSpPr>
            <p:cNvPr id="22" name="AutoShape 22"/>
            <p:cNvCxnSpPr>
              <a:cxnSpLocks noChangeShapeType="1"/>
              <a:stCxn id="16" idx="3"/>
            </p:cNvCxnSpPr>
            <p:nvPr/>
          </p:nvCxnSpPr>
          <p:spPr bwMode="auto">
            <a:xfrm rot="16200000" flipH="1">
              <a:off x="3109" y="2700"/>
              <a:ext cx="1113" cy="1669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4500" y="3467"/>
              <a:ext cx="1800" cy="624"/>
            </a:xfrm>
            <a:custGeom>
              <a:avLst/>
              <a:gdLst>
                <a:gd name="T0" fmla="*/ 0 w 1800"/>
                <a:gd name="T1" fmla="*/ 624 h 624"/>
                <a:gd name="T2" fmla="*/ 720 w 1800"/>
                <a:gd name="T3" fmla="*/ 468 h 624"/>
                <a:gd name="T4" fmla="*/ 900 w 1800"/>
                <a:gd name="T5" fmla="*/ 156 h 624"/>
                <a:gd name="T6" fmla="*/ 1800 w 1800"/>
                <a:gd name="T7" fmla="*/ 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0"/>
                <a:gd name="T13" fmla="*/ 0 h 624"/>
                <a:gd name="T14" fmla="*/ 1800 w 1800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0" h="624">
                  <a:moveTo>
                    <a:pt x="0" y="624"/>
                  </a:moveTo>
                  <a:cubicBezTo>
                    <a:pt x="285" y="585"/>
                    <a:pt x="570" y="546"/>
                    <a:pt x="720" y="468"/>
                  </a:cubicBezTo>
                  <a:cubicBezTo>
                    <a:pt x="870" y="390"/>
                    <a:pt x="720" y="234"/>
                    <a:pt x="900" y="156"/>
                  </a:cubicBezTo>
                  <a:cubicBezTo>
                    <a:pt x="1080" y="78"/>
                    <a:pt x="1650" y="26"/>
                    <a:pt x="180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2880" y="2999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2850" y="2969"/>
              <a:ext cx="1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150" y="3467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/>
            </a:p>
          </p:txBody>
        </p:sp>
      </p:grpSp>
      <p:grpSp>
        <p:nvGrpSpPr>
          <p:cNvPr id="36" name="Group 3"/>
          <p:cNvGrpSpPr>
            <a:grpSpLocks/>
          </p:cNvGrpSpPr>
          <p:nvPr/>
        </p:nvGrpSpPr>
        <p:grpSpPr bwMode="auto">
          <a:xfrm>
            <a:off x="569118" y="3923247"/>
            <a:ext cx="8005763" cy="2397125"/>
            <a:chOff x="347" y="1598"/>
            <a:chExt cx="5463" cy="1510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567" y="1598"/>
              <a:ext cx="1441" cy="127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567" y="1598"/>
              <a:ext cx="1458" cy="1288"/>
            </a:xfrm>
            <a:prstGeom prst="rect">
              <a:avLst/>
            </a:prstGeom>
            <a:noFill/>
            <a:ln w="3968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720" y="1801"/>
              <a:ext cx="1136" cy="848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2861" y="2249"/>
              <a:ext cx="55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message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3173" y="1775"/>
              <a:ext cx="6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agreed port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4111" y="1598"/>
              <a:ext cx="1441" cy="127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4111" y="1598"/>
              <a:ext cx="1458" cy="1288"/>
            </a:xfrm>
            <a:prstGeom prst="rect">
              <a:avLst/>
            </a:prstGeom>
            <a:noFill/>
            <a:ln w="3968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4263" y="1801"/>
              <a:ext cx="1136" cy="848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45" name="Arc 12"/>
            <p:cNvSpPr>
              <a:spLocks/>
            </p:cNvSpPr>
            <p:nvPr/>
          </p:nvSpPr>
          <p:spPr bwMode="auto">
            <a:xfrm>
              <a:off x="2008" y="1818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rc 13"/>
            <p:cNvSpPr>
              <a:spLocks/>
            </p:cNvSpPr>
            <p:nvPr/>
          </p:nvSpPr>
          <p:spPr bwMode="auto">
            <a:xfrm>
              <a:off x="2008" y="1903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1991" y="1835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rc 15"/>
            <p:cNvSpPr>
              <a:spLocks/>
            </p:cNvSpPr>
            <p:nvPr/>
          </p:nvSpPr>
          <p:spPr bwMode="auto">
            <a:xfrm>
              <a:off x="2008" y="2615"/>
              <a:ext cx="85" cy="85"/>
            </a:xfrm>
            <a:custGeom>
              <a:avLst/>
              <a:gdLst>
                <a:gd name="T0" fmla="*/ 0 w 21852"/>
                <a:gd name="T1" fmla="*/ 0 h 21600"/>
                <a:gd name="T2" fmla="*/ 0 w 21852"/>
                <a:gd name="T3" fmla="*/ 0 h 21600"/>
                <a:gd name="T4" fmla="*/ 0 w 2185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2"/>
                <a:gd name="T10" fmla="*/ 0 h 21600"/>
                <a:gd name="T11" fmla="*/ 21852 w 218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2" h="21600" fill="none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</a:path>
                <a:path w="21852" h="21600" stroke="0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  <a:lnTo>
                    <a:pt x="254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rc 16"/>
            <p:cNvSpPr>
              <a:spLocks/>
            </p:cNvSpPr>
            <p:nvPr/>
          </p:nvSpPr>
          <p:spPr bwMode="auto">
            <a:xfrm>
              <a:off x="2008" y="2699"/>
              <a:ext cx="86" cy="86"/>
            </a:xfrm>
            <a:custGeom>
              <a:avLst/>
              <a:gdLst>
                <a:gd name="T0" fmla="*/ 0 w 21860"/>
                <a:gd name="T1" fmla="*/ 0 h 21860"/>
                <a:gd name="T2" fmla="*/ 0 w 21860"/>
                <a:gd name="T3" fmla="*/ 0 h 21860"/>
                <a:gd name="T4" fmla="*/ 0 w 21860"/>
                <a:gd name="T5" fmla="*/ 0 h 21860"/>
                <a:gd name="T6" fmla="*/ 0 60000 65536"/>
                <a:gd name="T7" fmla="*/ 0 60000 65536"/>
                <a:gd name="T8" fmla="*/ 0 60000 65536"/>
                <a:gd name="T9" fmla="*/ 0 w 21860"/>
                <a:gd name="T10" fmla="*/ 0 h 21860"/>
                <a:gd name="T11" fmla="*/ 21860 w 21860"/>
                <a:gd name="T12" fmla="*/ 21860 h 218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60" h="21860" fill="none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</a:path>
                <a:path w="21860" h="21860" stroke="0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  <a:lnTo>
                    <a:pt x="260" y="26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1991" y="2632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Arc 18"/>
            <p:cNvSpPr>
              <a:spLocks/>
            </p:cNvSpPr>
            <p:nvPr/>
          </p:nvSpPr>
          <p:spPr bwMode="auto">
            <a:xfrm>
              <a:off x="4010" y="1870"/>
              <a:ext cx="84" cy="84"/>
            </a:xfrm>
            <a:custGeom>
              <a:avLst/>
              <a:gdLst>
                <a:gd name="T0" fmla="*/ 0 w 21598"/>
                <a:gd name="T1" fmla="*/ 0 h 21598"/>
                <a:gd name="T2" fmla="*/ 0 w 21598"/>
                <a:gd name="T3" fmla="*/ 0 h 21598"/>
                <a:gd name="T4" fmla="*/ 0 w 21598"/>
                <a:gd name="T5" fmla="*/ 0 h 21598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98"/>
                <a:gd name="T11" fmla="*/ 21598 w 21598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98" fill="none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</a:path>
                <a:path w="21598" h="21598" stroke="0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  <a:lnTo>
                    <a:pt x="21598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Arc 19"/>
            <p:cNvSpPr>
              <a:spLocks/>
            </p:cNvSpPr>
            <p:nvPr/>
          </p:nvSpPr>
          <p:spPr bwMode="auto">
            <a:xfrm>
              <a:off x="4009" y="1953"/>
              <a:ext cx="85" cy="85"/>
            </a:xfrm>
            <a:custGeom>
              <a:avLst/>
              <a:gdLst>
                <a:gd name="T0" fmla="*/ 0 w 21600"/>
                <a:gd name="T1" fmla="*/ 0 h 21852"/>
                <a:gd name="T2" fmla="*/ 0 w 21600"/>
                <a:gd name="T3" fmla="*/ 0 h 21852"/>
                <a:gd name="T4" fmla="*/ 0 w 21600"/>
                <a:gd name="T5" fmla="*/ 0 h 218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52"/>
                <a:gd name="T11" fmla="*/ 21600 w 21600"/>
                <a:gd name="T12" fmla="*/ 21852 h 218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52" fill="none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</a:path>
                <a:path w="21600" h="21852" stroke="0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  <a:lnTo>
                    <a:pt x="21600" y="254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>
              <a:off x="4111" y="1886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rc 21"/>
            <p:cNvSpPr>
              <a:spLocks/>
            </p:cNvSpPr>
            <p:nvPr/>
          </p:nvSpPr>
          <p:spPr bwMode="auto">
            <a:xfrm>
              <a:off x="4009" y="242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rc 22"/>
            <p:cNvSpPr>
              <a:spLocks/>
            </p:cNvSpPr>
            <p:nvPr/>
          </p:nvSpPr>
          <p:spPr bwMode="auto">
            <a:xfrm>
              <a:off x="4009" y="251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4111" y="2445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rc 24"/>
            <p:cNvSpPr>
              <a:spLocks/>
            </p:cNvSpPr>
            <p:nvPr/>
          </p:nvSpPr>
          <p:spPr bwMode="auto">
            <a:xfrm>
              <a:off x="2008" y="1598"/>
              <a:ext cx="85" cy="85"/>
            </a:xfrm>
            <a:custGeom>
              <a:avLst/>
              <a:gdLst>
                <a:gd name="T0" fmla="*/ 0 w 21852"/>
                <a:gd name="T1" fmla="*/ 0 h 21600"/>
                <a:gd name="T2" fmla="*/ 0 w 21852"/>
                <a:gd name="T3" fmla="*/ 0 h 21600"/>
                <a:gd name="T4" fmla="*/ 0 w 2185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2"/>
                <a:gd name="T10" fmla="*/ 0 h 21600"/>
                <a:gd name="T11" fmla="*/ 21852 w 218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2" h="21600" fill="none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</a:path>
                <a:path w="21852" h="21600" stroke="0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  <a:lnTo>
                    <a:pt x="254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rc 25"/>
            <p:cNvSpPr>
              <a:spLocks/>
            </p:cNvSpPr>
            <p:nvPr/>
          </p:nvSpPr>
          <p:spPr bwMode="auto">
            <a:xfrm>
              <a:off x="2008" y="1682"/>
              <a:ext cx="86" cy="86"/>
            </a:xfrm>
            <a:custGeom>
              <a:avLst/>
              <a:gdLst>
                <a:gd name="T0" fmla="*/ 0 w 21860"/>
                <a:gd name="T1" fmla="*/ 0 h 21860"/>
                <a:gd name="T2" fmla="*/ 0 w 21860"/>
                <a:gd name="T3" fmla="*/ 0 h 21860"/>
                <a:gd name="T4" fmla="*/ 0 w 21860"/>
                <a:gd name="T5" fmla="*/ 0 h 21860"/>
                <a:gd name="T6" fmla="*/ 0 60000 65536"/>
                <a:gd name="T7" fmla="*/ 0 60000 65536"/>
                <a:gd name="T8" fmla="*/ 0 60000 65536"/>
                <a:gd name="T9" fmla="*/ 0 w 21860"/>
                <a:gd name="T10" fmla="*/ 0 h 21860"/>
                <a:gd name="T11" fmla="*/ 21860 w 21860"/>
                <a:gd name="T12" fmla="*/ 21860 h 218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60" h="21860" fill="none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</a:path>
                <a:path w="21860" h="21860" stroke="0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  <a:lnTo>
                    <a:pt x="260" y="26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6"/>
            <p:cNvSpPr>
              <a:spLocks noChangeShapeType="1"/>
            </p:cNvSpPr>
            <p:nvPr/>
          </p:nvSpPr>
          <p:spPr bwMode="auto">
            <a:xfrm>
              <a:off x="1991" y="1615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rc 27"/>
            <p:cNvSpPr>
              <a:spLocks/>
            </p:cNvSpPr>
            <p:nvPr/>
          </p:nvSpPr>
          <p:spPr bwMode="auto">
            <a:xfrm>
              <a:off x="2008" y="2394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rc 28"/>
            <p:cNvSpPr>
              <a:spLocks/>
            </p:cNvSpPr>
            <p:nvPr/>
          </p:nvSpPr>
          <p:spPr bwMode="auto">
            <a:xfrm>
              <a:off x="2008" y="2479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>
              <a:off x="1991" y="2411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30"/>
            <p:cNvSpPr>
              <a:spLocks/>
            </p:cNvSpPr>
            <p:nvPr/>
          </p:nvSpPr>
          <p:spPr bwMode="auto">
            <a:xfrm>
              <a:off x="4009" y="164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Arc 31"/>
            <p:cNvSpPr>
              <a:spLocks/>
            </p:cNvSpPr>
            <p:nvPr/>
          </p:nvSpPr>
          <p:spPr bwMode="auto">
            <a:xfrm>
              <a:off x="4009" y="173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2"/>
            <p:cNvSpPr>
              <a:spLocks noChangeShapeType="1"/>
            </p:cNvSpPr>
            <p:nvPr/>
          </p:nvSpPr>
          <p:spPr bwMode="auto">
            <a:xfrm>
              <a:off x="4111" y="1665"/>
              <a:ext cx="1" cy="15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33"/>
            <p:cNvSpPr>
              <a:spLocks/>
            </p:cNvSpPr>
            <p:nvPr/>
          </p:nvSpPr>
          <p:spPr bwMode="auto">
            <a:xfrm>
              <a:off x="4010" y="2633"/>
              <a:ext cx="84" cy="84"/>
            </a:xfrm>
            <a:custGeom>
              <a:avLst/>
              <a:gdLst>
                <a:gd name="T0" fmla="*/ 0 w 21598"/>
                <a:gd name="T1" fmla="*/ 0 h 21598"/>
                <a:gd name="T2" fmla="*/ 0 w 21598"/>
                <a:gd name="T3" fmla="*/ 0 h 21598"/>
                <a:gd name="T4" fmla="*/ 0 w 21598"/>
                <a:gd name="T5" fmla="*/ 0 h 21598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98"/>
                <a:gd name="T11" fmla="*/ 21598 w 21598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98" fill="none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</a:path>
                <a:path w="21598" h="21598" stroke="0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  <a:lnTo>
                    <a:pt x="21598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Arc 34"/>
            <p:cNvSpPr>
              <a:spLocks/>
            </p:cNvSpPr>
            <p:nvPr/>
          </p:nvSpPr>
          <p:spPr bwMode="auto">
            <a:xfrm>
              <a:off x="4009" y="2716"/>
              <a:ext cx="85" cy="85"/>
            </a:xfrm>
            <a:custGeom>
              <a:avLst/>
              <a:gdLst>
                <a:gd name="T0" fmla="*/ 0 w 21600"/>
                <a:gd name="T1" fmla="*/ 0 h 21852"/>
                <a:gd name="T2" fmla="*/ 0 w 21600"/>
                <a:gd name="T3" fmla="*/ 0 h 21852"/>
                <a:gd name="T4" fmla="*/ 0 w 21600"/>
                <a:gd name="T5" fmla="*/ 0 h 218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52"/>
                <a:gd name="T11" fmla="*/ 21600 w 21600"/>
                <a:gd name="T12" fmla="*/ 21852 h 218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52" fill="none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</a:path>
                <a:path w="21600" h="21852" stroke="0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  <a:lnTo>
                    <a:pt x="21600" y="254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4111" y="2649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36"/>
            <p:cNvSpPr>
              <a:spLocks noChangeArrowheads="1"/>
            </p:cNvSpPr>
            <p:nvPr/>
          </p:nvSpPr>
          <p:spPr bwMode="auto">
            <a:xfrm>
              <a:off x="2387" y="1843"/>
              <a:ext cx="49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any port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0" name="Line 37"/>
            <p:cNvSpPr>
              <a:spLocks noChangeShapeType="1"/>
            </p:cNvSpPr>
            <p:nvPr/>
          </p:nvSpPr>
          <p:spPr bwMode="auto">
            <a:xfrm flipV="1">
              <a:off x="2059" y="1920"/>
              <a:ext cx="272" cy="220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38"/>
            <p:cNvSpPr>
              <a:spLocks noChangeShapeType="1"/>
            </p:cNvSpPr>
            <p:nvPr/>
          </p:nvSpPr>
          <p:spPr bwMode="auto">
            <a:xfrm flipH="1" flipV="1">
              <a:off x="3687" y="1903"/>
              <a:ext cx="356" cy="23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9"/>
            <p:cNvSpPr>
              <a:spLocks noChangeShapeType="1"/>
            </p:cNvSpPr>
            <p:nvPr/>
          </p:nvSpPr>
          <p:spPr bwMode="auto">
            <a:xfrm flipH="1" flipV="1">
              <a:off x="1220" y="2068"/>
              <a:ext cx="331" cy="10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40"/>
            <p:cNvSpPr>
              <a:spLocks noChangeShapeType="1"/>
            </p:cNvSpPr>
            <p:nvPr/>
          </p:nvSpPr>
          <p:spPr bwMode="auto">
            <a:xfrm flipV="1">
              <a:off x="4535" y="2004"/>
              <a:ext cx="254" cy="18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41"/>
            <p:cNvSpPr>
              <a:spLocks noChangeArrowheads="1"/>
            </p:cNvSpPr>
            <p:nvPr/>
          </p:nvSpPr>
          <p:spPr bwMode="auto">
            <a:xfrm>
              <a:off x="4626" y="1910"/>
              <a:ext cx="39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socket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5" name="Rectangle 42"/>
            <p:cNvSpPr>
              <a:spLocks noChangeArrowheads="1"/>
            </p:cNvSpPr>
            <p:nvPr/>
          </p:nvSpPr>
          <p:spPr bwMode="auto">
            <a:xfrm>
              <a:off x="996" y="1910"/>
              <a:ext cx="39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socket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6" name="Rectangle 43"/>
            <p:cNvSpPr>
              <a:spLocks noChangeArrowheads="1"/>
            </p:cNvSpPr>
            <p:nvPr/>
          </p:nvSpPr>
          <p:spPr bwMode="auto">
            <a:xfrm>
              <a:off x="3795" y="2945"/>
              <a:ext cx="20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Internet address = 138.37.88.249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7" name="Rectangle 44"/>
            <p:cNvSpPr>
              <a:spLocks noChangeArrowheads="1"/>
            </p:cNvSpPr>
            <p:nvPr/>
          </p:nvSpPr>
          <p:spPr bwMode="auto">
            <a:xfrm>
              <a:off x="347" y="2945"/>
              <a:ext cx="20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Internet address = 138.37.94.248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8" name="Rectangle 45"/>
            <p:cNvSpPr>
              <a:spLocks noChangeArrowheads="1"/>
            </p:cNvSpPr>
            <p:nvPr/>
          </p:nvSpPr>
          <p:spPr bwMode="auto">
            <a:xfrm>
              <a:off x="2801" y="2673"/>
              <a:ext cx="6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other ports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9" name="Line 46"/>
            <p:cNvSpPr>
              <a:spLocks noChangeShapeType="1"/>
            </p:cNvSpPr>
            <p:nvPr/>
          </p:nvSpPr>
          <p:spPr bwMode="auto">
            <a:xfrm flipH="1" flipV="1">
              <a:off x="2127" y="2479"/>
              <a:ext cx="543" cy="18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47"/>
            <p:cNvSpPr>
              <a:spLocks noChangeShapeType="1"/>
            </p:cNvSpPr>
            <p:nvPr/>
          </p:nvSpPr>
          <p:spPr bwMode="auto">
            <a:xfrm flipH="1" flipV="1">
              <a:off x="2110" y="2700"/>
              <a:ext cx="610" cy="3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48"/>
            <p:cNvSpPr>
              <a:spLocks noChangeShapeType="1"/>
            </p:cNvSpPr>
            <p:nvPr/>
          </p:nvSpPr>
          <p:spPr bwMode="auto">
            <a:xfrm flipH="1" flipV="1">
              <a:off x="3534" y="2700"/>
              <a:ext cx="458" cy="1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49"/>
            <p:cNvSpPr>
              <a:spLocks noChangeShapeType="1"/>
            </p:cNvSpPr>
            <p:nvPr/>
          </p:nvSpPr>
          <p:spPr bwMode="auto">
            <a:xfrm flipV="1">
              <a:off x="3534" y="2496"/>
              <a:ext cx="509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50"/>
            <p:cNvSpPr>
              <a:spLocks noChangeArrowheads="1"/>
            </p:cNvSpPr>
            <p:nvPr/>
          </p:nvSpPr>
          <p:spPr bwMode="auto">
            <a:xfrm>
              <a:off x="1126" y="2453"/>
              <a:ext cx="31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client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84" name="Rectangle 51"/>
            <p:cNvSpPr>
              <a:spLocks noChangeArrowheads="1"/>
            </p:cNvSpPr>
            <p:nvPr/>
          </p:nvSpPr>
          <p:spPr bwMode="auto">
            <a:xfrm>
              <a:off x="4620" y="2470"/>
              <a:ext cx="37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server</a:t>
              </a:r>
              <a:endParaRPr lang="en-GB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85" name="Freeform 52"/>
            <p:cNvSpPr>
              <a:spLocks/>
            </p:cNvSpPr>
            <p:nvPr/>
          </p:nvSpPr>
          <p:spPr bwMode="auto">
            <a:xfrm>
              <a:off x="1568" y="2191"/>
              <a:ext cx="152" cy="119"/>
            </a:xfrm>
            <a:custGeom>
              <a:avLst/>
              <a:gdLst>
                <a:gd name="T0" fmla="*/ 0 w 152"/>
                <a:gd name="T1" fmla="*/ 0 h 119"/>
                <a:gd name="T2" fmla="*/ 17 w 152"/>
                <a:gd name="T3" fmla="*/ 85 h 119"/>
                <a:gd name="T4" fmla="*/ 67 w 152"/>
                <a:gd name="T5" fmla="*/ 119 h 119"/>
                <a:gd name="T6" fmla="*/ 135 w 152"/>
                <a:gd name="T7" fmla="*/ 85 h 119"/>
                <a:gd name="T8" fmla="*/ 152 w 152"/>
                <a:gd name="T9" fmla="*/ 0 h 119"/>
                <a:gd name="T10" fmla="*/ 0 w 152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119"/>
                <a:gd name="T20" fmla="*/ 152 w 152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119">
                  <a:moveTo>
                    <a:pt x="0" y="0"/>
                  </a:moveTo>
                  <a:lnTo>
                    <a:pt x="17" y="85"/>
                  </a:lnTo>
                  <a:lnTo>
                    <a:pt x="67" y="119"/>
                  </a:lnTo>
                  <a:lnTo>
                    <a:pt x="135" y="8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C99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53"/>
            <p:cNvSpPr>
              <a:spLocks noChangeArrowheads="1"/>
            </p:cNvSpPr>
            <p:nvPr/>
          </p:nvSpPr>
          <p:spPr bwMode="auto">
            <a:xfrm>
              <a:off x="1568" y="2072"/>
              <a:ext cx="169" cy="255"/>
            </a:xfrm>
            <a:prstGeom prst="roundRect">
              <a:avLst>
                <a:gd name="adj" fmla="val 42602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87" name="Line 54"/>
            <p:cNvSpPr>
              <a:spLocks noChangeShapeType="1"/>
            </p:cNvSpPr>
            <p:nvPr/>
          </p:nvSpPr>
          <p:spPr bwMode="auto">
            <a:xfrm>
              <a:off x="1568" y="2191"/>
              <a:ext cx="152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55"/>
            <p:cNvSpPr>
              <a:spLocks/>
            </p:cNvSpPr>
            <p:nvPr/>
          </p:nvSpPr>
          <p:spPr bwMode="auto">
            <a:xfrm>
              <a:off x="4382" y="2191"/>
              <a:ext cx="153" cy="119"/>
            </a:xfrm>
            <a:custGeom>
              <a:avLst/>
              <a:gdLst>
                <a:gd name="T0" fmla="*/ 0 w 153"/>
                <a:gd name="T1" fmla="*/ 0 h 119"/>
                <a:gd name="T2" fmla="*/ 17 w 153"/>
                <a:gd name="T3" fmla="*/ 85 h 119"/>
                <a:gd name="T4" fmla="*/ 68 w 153"/>
                <a:gd name="T5" fmla="*/ 119 h 119"/>
                <a:gd name="T6" fmla="*/ 136 w 153"/>
                <a:gd name="T7" fmla="*/ 85 h 119"/>
                <a:gd name="T8" fmla="*/ 153 w 153"/>
                <a:gd name="T9" fmla="*/ 0 h 119"/>
                <a:gd name="T10" fmla="*/ 0 w 153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119"/>
                <a:gd name="T20" fmla="*/ 153 w 153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119">
                  <a:moveTo>
                    <a:pt x="0" y="0"/>
                  </a:moveTo>
                  <a:lnTo>
                    <a:pt x="17" y="85"/>
                  </a:lnTo>
                  <a:lnTo>
                    <a:pt x="68" y="119"/>
                  </a:lnTo>
                  <a:lnTo>
                    <a:pt x="136" y="8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C99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56"/>
            <p:cNvSpPr>
              <a:spLocks noChangeArrowheads="1"/>
            </p:cNvSpPr>
            <p:nvPr/>
          </p:nvSpPr>
          <p:spPr bwMode="auto">
            <a:xfrm>
              <a:off x="4382" y="2072"/>
              <a:ext cx="169" cy="255"/>
            </a:xfrm>
            <a:prstGeom prst="roundRect">
              <a:avLst>
                <a:gd name="adj" fmla="val 42602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90" name="Line 57"/>
            <p:cNvSpPr>
              <a:spLocks noChangeShapeType="1"/>
            </p:cNvSpPr>
            <p:nvPr/>
          </p:nvSpPr>
          <p:spPr bwMode="auto">
            <a:xfrm>
              <a:off x="4382" y="2191"/>
              <a:ext cx="153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rc 58"/>
            <p:cNvSpPr>
              <a:spLocks/>
            </p:cNvSpPr>
            <p:nvPr/>
          </p:nvSpPr>
          <p:spPr bwMode="auto">
            <a:xfrm>
              <a:off x="2008" y="2123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rc 59"/>
            <p:cNvSpPr>
              <a:spLocks/>
            </p:cNvSpPr>
            <p:nvPr/>
          </p:nvSpPr>
          <p:spPr bwMode="auto">
            <a:xfrm>
              <a:off x="2008" y="2208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60"/>
            <p:cNvSpPr>
              <a:spLocks noChangeShapeType="1"/>
            </p:cNvSpPr>
            <p:nvPr/>
          </p:nvSpPr>
          <p:spPr bwMode="auto">
            <a:xfrm>
              <a:off x="2008" y="2140"/>
              <a:ext cx="1" cy="15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Arc 61"/>
            <p:cNvSpPr>
              <a:spLocks/>
            </p:cNvSpPr>
            <p:nvPr/>
          </p:nvSpPr>
          <p:spPr bwMode="auto">
            <a:xfrm>
              <a:off x="4026" y="212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Arc 62"/>
            <p:cNvSpPr>
              <a:spLocks/>
            </p:cNvSpPr>
            <p:nvPr/>
          </p:nvSpPr>
          <p:spPr bwMode="auto">
            <a:xfrm>
              <a:off x="4026" y="220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63"/>
            <p:cNvSpPr>
              <a:spLocks noChangeShapeType="1"/>
            </p:cNvSpPr>
            <p:nvPr/>
          </p:nvSpPr>
          <p:spPr bwMode="auto">
            <a:xfrm>
              <a:off x="4111" y="2140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64"/>
            <p:cNvSpPr>
              <a:spLocks/>
            </p:cNvSpPr>
            <p:nvPr/>
          </p:nvSpPr>
          <p:spPr bwMode="auto">
            <a:xfrm>
              <a:off x="3907" y="2174"/>
              <a:ext cx="136" cy="68"/>
            </a:xfrm>
            <a:custGeom>
              <a:avLst/>
              <a:gdLst>
                <a:gd name="T0" fmla="*/ 0 w 136"/>
                <a:gd name="T1" fmla="*/ 34 h 68"/>
                <a:gd name="T2" fmla="*/ 0 w 136"/>
                <a:gd name="T3" fmla="*/ 0 h 68"/>
                <a:gd name="T4" fmla="*/ 136 w 136"/>
                <a:gd name="T5" fmla="*/ 34 h 68"/>
                <a:gd name="T6" fmla="*/ 0 w 136"/>
                <a:gd name="T7" fmla="*/ 68 h 68"/>
                <a:gd name="T8" fmla="*/ 0 w 136"/>
                <a:gd name="T9" fmla="*/ 34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68"/>
                <a:gd name="T17" fmla="*/ 136 w 136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68">
                  <a:moveTo>
                    <a:pt x="0" y="34"/>
                  </a:moveTo>
                  <a:lnTo>
                    <a:pt x="0" y="0"/>
                  </a:lnTo>
                  <a:lnTo>
                    <a:pt x="136" y="34"/>
                  </a:lnTo>
                  <a:lnTo>
                    <a:pt x="0" y="6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65"/>
            <p:cNvSpPr>
              <a:spLocks noChangeShapeType="1"/>
            </p:cNvSpPr>
            <p:nvPr/>
          </p:nvSpPr>
          <p:spPr bwMode="auto">
            <a:xfrm flipH="1">
              <a:off x="2093" y="2208"/>
              <a:ext cx="1814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6"/>
            <p:cNvSpPr>
              <a:spLocks/>
            </p:cNvSpPr>
            <p:nvPr/>
          </p:nvSpPr>
          <p:spPr bwMode="auto">
            <a:xfrm>
              <a:off x="1873" y="2174"/>
              <a:ext cx="152" cy="85"/>
            </a:xfrm>
            <a:custGeom>
              <a:avLst/>
              <a:gdLst>
                <a:gd name="T0" fmla="*/ 0 w 152"/>
                <a:gd name="T1" fmla="*/ 51 h 85"/>
                <a:gd name="T2" fmla="*/ 0 w 152"/>
                <a:gd name="T3" fmla="*/ 0 h 85"/>
                <a:gd name="T4" fmla="*/ 152 w 152"/>
                <a:gd name="T5" fmla="*/ 17 h 85"/>
                <a:gd name="T6" fmla="*/ 17 w 152"/>
                <a:gd name="T7" fmla="*/ 85 h 85"/>
                <a:gd name="T8" fmla="*/ 0 w 152"/>
                <a:gd name="T9" fmla="*/ 51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85"/>
                <a:gd name="T17" fmla="*/ 152 w 152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85">
                  <a:moveTo>
                    <a:pt x="0" y="51"/>
                  </a:moveTo>
                  <a:lnTo>
                    <a:pt x="0" y="0"/>
                  </a:lnTo>
                  <a:lnTo>
                    <a:pt x="152" y="17"/>
                  </a:lnTo>
                  <a:lnTo>
                    <a:pt x="17" y="8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67"/>
            <p:cNvSpPr>
              <a:spLocks noChangeShapeType="1"/>
            </p:cNvSpPr>
            <p:nvPr/>
          </p:nvSpPr>
          <p:spPr bwMode="auto">
            <a:xfrm flipV="1">
              <a:off x="1669" y="2225"/>
              <a:ext cx="204" cy="34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68"/>
            <p:cNvSpPr>
              <a:spLocks/>
            </p:cNvSpPr>
            <p:nvPr/>
          </p:nvSpPr>
          <p:spPr bwMode="auto">
            <a:xfrm>
              <a:off x="4263" y="2174"/>
              <a:ext cx="153" cy="102"/>
            </a:xfrm>
            <a:custGeom>
              <a:avLst/>
              <a:gdLst>
                <a:gd name="T0" fmla="*/ 0 w 153"/>
                <a:gd name="T1" fmla="*/ 51 h 102"/>
                <a:gd name="T2" fmla="*/ 0 w 153"/>
                <a:gd name="T3" fmla="*/ 0 h 102"/>
                <a:gd name="T4" fmla="*/ 153 w 153"/>
                <a:gd name="T5" fmla="*/ 68 h 102"/>
                <a:gd name="T6" fmla="*/ 0 w 153"/>
                <a:gd name="T7" fmla="*/ 102 h 102"/>
                <a:gd name="T8" fmla="*/ 0 w 153"/>
                <a:gd name="T9" fmla="*/ 51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102"/>
                <a:gd name="T17" fmla="*/ 153 w 153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102">
                  <a:moveTo>
                    <a:pt x="0" y="51"/>
                  </a:moveTo>
                  <a:lnTo>
                    <a:pt x="0" y="0"/>
                  </a:lnTo>
                  <a:lnTo>
                    <a:pt x="153" y="68"/>
                  </a:lnTo>
                  <a:lnTo>
                    <a:pt x="0" y="10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69"/>
            <p:cNvSpPr>
              <a:spLocks noChangeShapeType="1"/>
            </p:cNvSpPr>
            <p:nvPr/>
          </p:nvSpPr>
          <p:spPr bwMode="auto">
            <a:xfrm flipH="1" flipV="1">
              <a:off x="4077" y="2191"/>
              <a:ext cx="169" cy="34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580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586" y="367285"/>
            <a:ext cx="4344987" cy="804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Ports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039453318"/>
              </p:ext>
            </p:extLst>
          </p:nvPr>
        </p:nvGraphicFramePr>
        <p:xfrm>
          <a:off x="5085938" y="462132"/>
          <a:ext cx="1524000" cy="12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Clip" r:id="rId4" imgW="1305000" imgH="1085760" progId="MS_ClipArt_Gallery.5">
                  <p:embed/>
                </p:oleObj>
              </mc:Choice>
              <mc:Fallback>
                <p:oleObj name="Clip" r:id="rId4" imgW="1305000" imgH="1085760" progId="MS_ClipArt_Gallery.5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5938" y="462132"/>
                        <a:ext cx="1524000" cy="1268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310026" y="273429"/>
            <a:ext cx="1143000" cy="338554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70C0"/>
                </a:solidFill>
                <a:latin typeface="+mn-lt"/>
              </a:rPr>
              <a:t>port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310026" y="730599"/>
            <a:ext cx="1143000" cy="338554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70C0"/>
                </a:solidFill>
                <a:latin typeface="+mn-lt"/>
              </a:rPr>
              <a:t>port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1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310026" y="1645029"/>
            <a:ext cx="1143000" cy="348834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70C0"/>
                </a:solidFill>
                <a:latin typeface="+mn-lt"/>
              </a:rPr>
              <a:t>port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65535</a:t>
            </a:r>
          </a:p>
        </p:txBody>
      </p:sp>
      <p:grpSp>
        <p:nvGrpSpPr>
          <p:cNvPr id="3079" name="Group 7"/>
          <p:cNvGrpSpPr>
            <a:grpSpLocks noChangeAspect="1"/>
          </p:cNvGrpSpPr>
          <p:nvPr/>
        </p:nvGrpSpPr>
        <p:grpSpPr bwMode="auto">
          <a:xfrm>
            <a:off x="7835488" y="1172147"/>
            <a:ext cx="92075" cy="369888"/>
            <a:chOff x="4656" y="1776"/>
            <a:chExt cx="96" cy="384"/>
          </a:xfrm>
        </p:grpSpPr>
        <p:sp>
          <p:nvSpPr>
            <p:cNvPr id="3089" name="Oval 8"/>
            <p:cNvSpPr>
              <a:spLocks noChangeAspect="1" noChangeArrowheads="1"/>
            </p:cNvSpPr>
            <p:nvPr/>
          </p:nvSpPr>
          <p:spPr bwMode="auto">
            <a:xfrm>
              <a:off x="4656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400">
                <a:latin typeface="+mn-lt"/>
              </a:endParaRPr>
            </a:p>
          </p:txBody>
        </p:sp>
        <p:sp>
          <p:nvSpPr>
            <p:cNvPr id="3090" name="Oval 9"/>
            <p:cNvSpPr>
              <a:spLocks noChangeAspect="1" noChangeArrowheads="1"/>
            </p:cNvSpPr>
            <p:nvPr/>
          </p:nvSpPr>
          <p:spPr bwMode="auto">
            <a:xfrm>
              <a:off x="4656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400">
                <a:latin typeface="+mn-lt"/>
              </a:endParaRPr>
            </a:p>
          </p:txBody>
        </p:sp>
        <p:sp>
          <p:nvSpPr>
            <p:cNvPr id="3091" name="Oval 10"/>
            <p:cNvSpPr>
              <a:spLocks noChangeAspect="1" noChangeArrowheads="1"/>
            </p:cNvSpPr>
            <p:nvPr/>
          </p:nvSpPr>
          <p:spPr bwMode="auto">
            <a:xfrm>
              <a:off x="4656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400">
                <a:latin typeface="+mn-lt"/>
              </a:endParaRPr>
            </a:p>
          </p:txBody>
        </p:sp>
      </p:grpSp>
      <p:sp>
        <p:nvSpPr>
          <p:cNvPr id="308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42407" y="1553858"/>
            <a:ext cx="4635500" cy="451228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dirty="0" smtClean="0"/>
              <a:t>Each host has 65,536 ports</a:t>
            </a:r>
          </a:p>
          <a:p>
            <a:pPr lvl="1"/>
            <a:r>
              <a:rPr lang="en-US" altLang="en-US" dirty="0" smtClean="0"/>
              <a:t>16-bit integer</a:t>
            </a:r>
          </a:p>
          <a:p>
            <a:pPr eaLnBrk="1" hangingPunct="1"/>
            <a:r>
              <a:rPr lang="en-US" altLang="en-US" dirty="0" smtClean="0"/>
              <a:t>Some ports are </a:t>
            </a:r>
            <a:r>
              <a:rPr lang="en-US" altLang="en-US" dirty="0" smtClean="0">
                <a:solidFill>
                  <a:srgbClr val="0070C0"/>
                </a:solidFill>
              </a:rPr>
              <a:t>reserved</a:t>
            </a:r>
            <a:r>
              <a:rPr lang="en-US" altLang="en-US" dirty="0" smtClean="0"/>
              <a:t> for specific apps (</a:t>
            </a:r>
            <a:r>
              <a:rPr lang="en-US" altLang="en-US" sz="3100" dirty="0" smtClean="0">
                <a:latin typeface="Consolas" panose="020B0609020204030204" pitchFamily="49" charset="0"/>
              </a:rPr>
              <a:t>/</a:t>
            </a:r>
            <a:r>
              <a:rPr lang="en-US" altLang="en-US" sz="3100" dirty="0" err="1" smtClean="0">
                <a:latin typeface="Consolas" panose="020B0609020204030204" pitchFamily="49" charset="0"/>
              </a:rPr>
              <a:t>etc</a:t>
            </a:r>
            <a:r>
              <a:rPr lang="en-US" altLang="en-US" sz="3100" dirty="0" smtClean="0">
                <a:latin typeface="Consolas" panose="020B0609020204030204" pitchFamily="49" charset="0"/>
              </a:rPr>
              <a:t>/services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 smtClean="0"/>
              <a:t>FTP	20,21</a:t>
            </a:r>
          </a:p>
          <a:p>
            <a:pPr lvl="1" eaLnBrk="1" hangingPunct="1"/>
            <a:r>
              <a:rPr lang="en-US" altLang="en-US" dirty="0" smtClean="0"/>
              <a:t>Telnet	23</a:t>
            </a:r>
          </a:p>
          <a:p>
            <a:pPr lvl="1" eaLnBrk="1" hangingPunct="1"/>
            <a:r>
              <a:rPr lang="en-US" altLang="en-US" dirty="0" smtClean="0"/>
              <a:t>HTTP	80</a:t>
            </a:r>
          </a:p>
          <a:p>
            <a:r>
              <a:rPr lang="en-US" altLang="en-US" dirty="0" smtClean="0"/>
              <a:t>Ports below 1024 are reserved</a:t>
            </a:r>
          </a:p>
          <a:p>
            <a:pPr lvl="1"/>
            <a:r>
              <a:rPr lang="en-US" altLang="en-US" dirty="0" smtClean="0"/>
              <a:t>User level 1024+</a:t>
            </a:r>
          </a:p>
          <a:p>
            <a:r>
              <a:rPr lang="en-US" altLang="en-US" dirty="0" smtClean="0"/>
              <a:t>Ports 1024-5000 ephemeral</a:t>
            </a:r>
          </a:p>
          <a:p>
            <a:pPr lvl="1"/>
            <a:r>
              <a:rPr lang="en-US" altLang="en-US" dirty="0" smtClean="0"/>
              <a:t>Assigned in outgoing connection</a:t>
            </a:r>
          </a:p>
          <a:p>
            <a:r>
              <a:rPr lang="en-US" altLang="en-US" dirty="0" smtClean="0"/>
              <a:t>Ports 5001+ services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endParaRPr lang="en-US" altLang="en-US" sz="2000" dirty="0" smtClean="0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>
            <a:off x="6954790" y="461761"/>
            <a:ext cx="34284" cy="1329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Rectangle 18"/>
          <p:cNvSpPr>
            <a:spLocks noChangeArrowheads="1"/>
          </p:cNvSpPr>
          <p:nvPr/>
        </p:nvSpPr>
        <p:spPr bwMode="auto">
          <a:xfrm>
            <a:off x="3505200" y="3810000"/>
            <a:ext cx="5257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0"/>
              <a:buNone/>
            </a:pPr>
            <a:endParaRPr lang="en-NZ" altLang="en-US" sz="2800">
              <a:latin typeface="Comic Sans MS" panose="030F0702030302020204" pitchFamily="66" charset="0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6970942" y="462132"/>
            <a:ext cx="339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6970942" y="893844"/>
            <a:ext cx="339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6970942" y="1808244"/>
            <a:ext cx="339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6666142" y="1126517"/>
            <a:ext cx="339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999943" y="2590633"/>
            <a:ext cx="1066800" cy="3975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+mn-lt"/>
                <a:ea typeface="SimSun" panose="02010600030101010101" pitchFamily="2" charset="-122"/>
              </a:rPr>
              <a:t>server</a:t>
            </a:r>
            <a:endParaRPr lang="en-US" altLang="en-US" sz="2000" dirty="0">
              <a:latin typeface="+mn-lt"/>
              <a:ea typeface="SimSun" panose="02010600030101010101" pitchFamily="2" charset="-122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7820908" y="2586205"/>
            <a:ext cx="1219200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+mn-lt"/>
                <a:ea typeface="SimSun" panose="02010600030101010101" pitchFamily="2" charset="-122"/>
              </a:rPr>
              <a:t>client</a:t>
            </a:r>
            <a:endParaRPr lang="en-US" altLang="en-US" sz="2000" dirty="0">
              <a:latin typeface="+mn-lt"/>
              <a:ea typeface="SimSun" panose="02010600030101010101" pitchFamily="2" charset="-122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6056745" y="2590633"/>
            <a:ext cx="1066800" cy="397545"/>
          </a:xfrm>
          <a:prstGeom prst="rect">
            <a:avLst/>
          </a:prstGeom>
          <a:solidFill>
            <a:srgbClr val="CC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0070C0"/>
                </a:solidFill>
                <a:latin typeface="+mn-lt"/>
                <a:ea typeface="SimSun" panose="02010600030101010101" pitchFamily="2" charset="-122"/>
              </a:rPr>
              <a:t>port</a:t>
            </a:r>
            <a:endParaRPr lang="en-US" altLang="en-US" sz="2000" dirty="0">
              <a:solidFill>
                <a:srgbClr val="0070C0"/>
              </a:solidFill>
              <a:latin typeface="+mn-lt"/>
              <a:ea typeface="SimSun" panose="02010600030101010101" pitchFamily="2" charset="-122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123546" y="2787733"/>
            <a:ext cx="697362" cy="33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5055240" y="5100264"/>
            <a:ext cx="3581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Arial" panose="020B0604020202020204" pitchFamily="34" charset="0"/>
                <a:ea typeface="SimSun" panose="02010600030101010101" pitchFamily="2" charset="-122"/>
              </a:rPr>
              <a:t>Network Packet</a:t>
            </a:r>
            <a:endParaRPr lang="en-US" altLang="en-US" dirty="0"/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5060003" y="4639889"/>
            <a:ext cx="685800" cy="457200"/>
          </a:xfrm>
          <a:prstGeom prst="rect">
            <a:avLst/>
          </a:prstGeom>
          <a:solidFill>
            <a:srgbClr val="CC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port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6050603" y="4639889"/>
            <a:ext cx="685800" cy="457200"/>
          </a:xfrm>
          <a:prstGeom prst="rect">
            <a:avLst/>
          </a:prstGeom>
          <a:solidFill>
            <a:srgbClr val="CC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port</a:t>
            </a: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6965003" y="4639889"/>
            <a:ext cx="685800" cy="457200"/>
          </a:xfrm>
          <a:prstGeom prst="rect">
            <a:avLst/>
          </a:prstGeom>
          <a:solidFill>
            <a:srgbClr val="CC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port</a:t>
            </a: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7955603" y="4639889"/>
            <a:ext cx="685800" cy="457200"/>
          </a:xfrm>
          <a:prstGeom prst="rect">
            <a:avLst/>
          </a:prstGeom>
          <a:solidFill>
            <a:srgbClr val="CC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port</a:t>
            </a: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5055240" y="3725489"/>
            <a:ext cx="685800" cy="457200"/>
          </a:xfrm>
          <a:prstGeom prst="rect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SimSun" panose="02010600030101010101" pitchFamily="2" charset="-122"/>
              </a:rPr>
              <a:t>app</a:t>
            </a: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6045840" y="3725489"/>
            <a:ext cx="685800" cy="457200"/>
          </a:xfrm>
          <a:prstGeom prst="rect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SimSun" panose="02010600030101010101" pitchFamily="2" charset="-122"/>
              </a:rPr>
              <a:t>app</a:t>
            </a: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6960240" y="3725489"/>
            <a:ext cx="685800" cy="457200"/>
          </a:xfrm>
          <a:prstGeom prst="rect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SimSun" panose="02010600030101010101" pitchFamily="2" charset="-122"/>
              </a:rPr>
              <a:t>app</a:t>
            </a: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7950840" y="3725489"/>
            <a:ext cx="685800" cy="457200"/>
          </a:xfrm>
          <a:prstGeom prst="rect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SimSun" panose="02010600030101010101" pitchFamily="2" charset="-122"/>
              </a:rPr>
              <a:t>app</a:t>
            </a:r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V="1">
            <a:off x="5360040" y="4182689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 flipV="1">
            <a:off x="6426840" y="4182689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 flipV="1">
            <a:off x="7341240" y="4182689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flipV="1">
            <a:off x="8255640" y="4182689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39886" y="5947306"/>
            <a:ext cx="2187677" cy="468538"/>
            <a:chOff x="5651626" y="5947306"/>
            <a:chExt cx="2187677" cy="468538"/>
          </a:xfrm>
        </p:grpSpPr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5651626" y="5947306"/>
              <a:ext cx="745885" cy="468537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>
              <a:lvl1pPr marL="2857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dirty="0" smtClean="0">
                  <a:solidFill>
                    <a:srgbClr val="0070C0"/>
                  </a:solidFill>
                  <a:latin typeface="Arial" panose="020B0604020202020204" pitchFamily="34" charset="0"/>
                  <a:ea typeface="SimSun" panose="02010600030101010101" pitchFamily="2" charset="-122"/>
                </a:rPr>
                <a:t>port </a:t>
              </a:r>
              <a:endPara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6382194" y="5947307"/>
              <a:ext cx="1457109" cy="468537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>
              <a:lvl1pPr marL="2857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dirty="0">
                  <a:solidFill>
                    <a:srgbClr val="008000"/>
                  </a:solidFill>
                  <a:latin typeface="Arial" panose="020B0604020202020204" pitchFamily="34" charset="0"/>
                  <a:ea typeface="SimSun" panose="02010600030101010101" pitchFamily="2" charset="-122"/>
                </a:rPr>
                <a:t>data</a:t>
              </a:r>
            </a:p>
          </p:txBody>
        </p:sp>
      </p:grpSp>
      <p:sp>
        <p:nvSpPr>
          <p:cNvPr id="47" name="Line 25"/>
          <p:cNvSpPr>
            <a:spLocks noChangeShapeType="1"/>
          </p:cNvSpPr>
          <p:nvPr/>
        </p:nvSpPr>
        <p:spPr bwMode="auto">
          <a:xfrm flipH="1" flipV="1">
            <a:off x="6835684" y="5557464"/>
            <a:ext cx="0" cy="381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7495009" y="4209676"/>
            <a:ext cx="681278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008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data</a:t>
            </a:r>
            <a:endParaRPr lang="en-US" altLang="en-US" sz="2000" dirty="0">
              <a:solidFill>
                <a:srgbClr val="008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8001798" y="6018299"/>
            <a:ext cx="96661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Arial" panose="020B0604020202020204" pitchFamily="34" charset="0"/>
                <a:ea typeface="SimSun" panose="02010600030101010101" pitchFamily="2" charset="-122"/>
              </a:rPr>
              <a:t>Packet</a:t>
            </a:r>
            <a:endParaRPr lang="en-US" altLang="en-US" sz="2000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60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Main Network Transport Protocols Today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61722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UDP: </a:t>
            </a:r>
            <a:r>
              <a:rPr lang="en-US" dirty="0" smtClean="0"/>
              <a:t>User Datagram Protocol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acknowledgements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retransmissions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out of order, duplicates possible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Connectionless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SOCK_DGRAM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TCP</a:t>
            </a:r>
            <a:r>
              <a:rPr lang="en-US" dirty="0" smtClean="0">
                <a:solidFill>
                  <a:srgbClr val="009900"/>
                </a:solidFill>
              </a:rPr>
              <a:t>: </a:t>
            </a:r>
            <a:r>
              <a:rPr lang="en-US" dirty="0" smtClean="0"/>
              <a:t>Transmission Control Protocol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reliable (in order, all arrive, no duplicates)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flow 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connection-based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SOCK_STREAM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95240" y="5380383"/>
            <a:ext cx="1524000" cy="120032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More in a networks course!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908563" y="5306833"/>
            <a:ext cx="2739887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TCP</a:t>
            </a:r>
            <a:r>
              <a:rPr lang="en-US" sz="2000" dirty="0" smtClean="0"/>
              <a:t> </a:t>
            </a:r>
            <a:r>
              <a:rPr lang="en-US" sz="2000" dirty="0"/>
              <a:t>~95% of all flows and packets on </a:t>
            </a:r>
            <a:r>
              <a:rPr lang="en-US" sz="2000" dirty="0" smtClean="0"/>
              <a:t>Internet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/>
              <a:t>(What </a:t>
            </a:r>
            <a:r>
              <a:rPr lang="en-US" sz="2000" dirty="0"/>
              <a:t>applications may use </a:t>
            </a:r>
            <a:r>
              <a:rPr lang="en-US" sz="2000" dirty="0">
                <a:solidFill>
                  <a:srgbClr val="0070C0"/>
                </a:solidFill>
              </a:rPr>
              <a:t>UDP</a:t>
            </a:r>
            <a:r>
              <a:rPr lang="en-US" sz="2000" dirty="0"/>
              <a:t>?)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553200" y="1570383"/>
            <a:ext cx="2149475" cy="771525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SimSun" panose="02010600030101010101" pitchFamily="2" charset="-122"/>
              </a:rPr>
              <a:t>Application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SimSun" panose="02010600030101010101" pitchFamily="2" charset="-122"/>
              </a:rPr>
              <a:t>(http,ftp,telnet,…)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553200" y="2332383"/>
            <a:ext cx="2133600" cy="771525"/>
          </a:xfrm>
          <a:prstGeom prst="rect">
            <a:avLst/>
          </a:prstGeom>
          <a:solidFill>
            <a:srgbClr val="CC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SimSun" panose="02010600030101010101" pitchFamily="2" charset="-122"/>
              </a:rPr>
              <a:t>Transport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SimSun" panose="02010600030101010101" pitchFamily="2" charset="-122"/>
              </a:rPr>
              <a:t>(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TCP</a:t>
            </a:r>
            <a:r>
              <a:rPr lang="en-US" altLang="en-US" sz="2000" dirty="0">
                <a:latin typeface="Arial" panose="020B0604020202020204" pitchFamily="34" charset="0"/>
                <a:ea typeface="SimSun" panose="02010600030101010101" pitchFamily="2" charset="-122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UDP</a:t>
            </a:r>
            <a:r>
              <a:rPr lang="en-US" altLang="en-US" sz="2000" dirty="0">
                <a:latin typeface="Arial" panose="020B0604020202020204" pitchFamily="34" charset="0"/>
                <a:ea typeface="SimSun" panose="02010600030101010101" pitchFamily="2" charset="-122"/>
              </a:rPr>
              <a:t>,..)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53200" y="3094383"/>
            <a:ext cx="2133600" cy="771525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SimSun" panose="02010600030101010101" pitchFamily="2" charset="-122"/>
              </a:rPr>
              <a:t>Network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SimSun" panose="02010600030101010101" pitchFamily="2" charset="-122"/>
              </a:rPr>
              <a:t>(IP,..)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553200" y="3856383"/>
            <a:ext cx="2133600" cy="771525"/>
          </a:xfrm>
          <a:prstGeom prst="rect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SimSun" panose="02010600030101010101" pitchFamily="2" charset="-122"/>
              </a:rPr>
              <a:t>Link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SimSun" panose="02010600030101010101" pitchFamily="2" charset="-122"/>
              </a:rPr>
              <a:t>(device driver,..)</a:t>
            </a:r>
          </a:p>
        </p:txBody>
      </p:sp>
    </p:spTree>
    <p:extLst>
      <p:ext uri="{BB962C8B-B14F-4D97-AF65-F5344CB8AC3E}">
        <p14:creationId xmlns:p14="http://schemas.microsoft.com/office/powerpoint/2010/main" val="29260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dirty="0" smtClean="0"/>
              <a:t>Socket Descriptor Data Structure</a:t>
            </a:r>
          </a:p>
        </p:txBody>
      </p:sp>
      <p:sp>
        <p:nvSpPr>
          <p:cNvPr id="544771" name="Rectangle 3"/>
          <p:cNvSpPr>
            <a:spLocks noChangeArrowheads="1"/>
          </p:cNvSpPr>
          <p:nvPr/>
        </p:nvSpPr>
        <p:spPr bwMode="auto">
          <a:xfrm>
            <a:off x="457200" y="1371600"/>
            <a:ext cx="2819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sz="2400" dirty="0"/>
              <a:t>Descriptor Table</a:t>
            </a:r>
          </a:p>
        </p:txBody>
      </p:sp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927100" y="1993900"/>
            <a:ext cx="2108200" cy="3111500"/>
          </a:xfrm>
          <a:prstGeom prst="rect">
            <a:avLst/>
          </a:prstGeom>
          <a:solidFill>
            <a:schemeClr val="hlink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27100" y="2527300"/>
            <a:ext cx="2108200" cy="508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927100" y="1993900"/>
            <a:ext cx="2108200" cy="508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927100" y="3060700"/>
            <a:ext cx="2108200" cy="508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927100" y="3594100"/>
            <a:ext cx="2108200" cy="508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927100" y="4127500"/>
            <a:ext cx="2108200" cy="508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1835150" y="2216150"/>
            <a:ext cx="139700" cy="1397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1835150" y="2749550"/>
            <a:ext cx="139700" cy="1397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1835150" y="3282950"/>
            <a:ext cx="139700" cy="1397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1835150" y="3816350"/>
            <a:ext cx="139700" cy="1397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1835150" y="4349750"/>
            <a:ext cx="139700" cy="1397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NZ" alt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81000" y="1981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2800" dirty="0"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81000" y="2514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2800" dirty="0">
                <a:latin typeface="Consolas" panose="020B0609020204030204" pitchFamily="49" charset="0"/>
              </a:rPr>
              <a:t>1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81000" y="3048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2800" dirty="0">
                <a:latin typeface="Consolas" panose="020B0609020204030204" pitchFamily="49" charset="0"/>
              </a:rPr>
              <a:t>2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381000" y="3581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2800" dirty="0">
                <a:latin typeface="Consolas" panose="020B0609020204030204" pitchFamily="49" charset="0"/>
              </a:rPr>
              <a:t>3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381000" y="4114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2800" dirty="0">
                <a:latin typeface="Consolas" panose="020B0609020204030204" pitchFamily="49" charset="0"/>
              </a:rPr>
              <a:t>4</a:t>
            </a:r>
          </a:p>
        </p:txBody>
      </p:sp>
      <p:grpSp>
        <p:nvGrpSpPr>
          <p:cNvPr id="26644" name="Group 20"/>
          <p:cNvGrpSpPr>
            <a:grpSpLocks/>
          </p:cNvGrpSpPr>
          <p:nvPr/>
        </p:nvGrpSpPr>
        <p:grpSpPr bwMode="auto">
          <a:xfrm rot="16200000">
            <a:off x="1943100" y="4682639"/>
            <a:ext cx="63500" cy="368300"/>
            <a:chOff x="1180" y="3412"/>
            <a:chExt cx="40" cy="232"/>
          </a:xfrm>
        </p:grpSpPr>
        <p:sp>
          <p:nvSpPr>
            <p:cNvPr id="26647" name="Oval 21"/>
            <p:cNvSpPr>
              <a:spLocks noChangeArrowheads="1"/>
            </p:cNvSpPr>
            <p:nvPr/>
          </p:nvSpPr>
          <p:spPr bwMode="auto">
            <a:xfrm>
              <a:off x="1180" y="3412"/>
              <a:ext cx="40" cy="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26648" name="Oval 22"/>
            <p:cNvSpPr>
              <a:spLocks noChangeArrowheads="1"/>
            </p:cNvSpPr>
            <p:nvPr/>
          </p:nvSpPr>
          <p:spPr bwMode="auto">
            <a:xfrm>
              <a:off x="1180" y="3508"/>
              <a:ext cx="40" cy="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  <p:sp>
          <p:nvSpPr>
            <p:cNvPr id="26649" name="Oval 23"/>
            <p:cNvSpPr>
              <a:spLocks noChangeArrowheads="1"/>
            </p:cNvSpPr>
            <p:nvPr/>
          </p:nvSpPr>
          <p:spPr bwMode="auto">
            <a:xfrm>
              <a:off x="1180" y="3604"/>
              <a:ext cx="40" cy="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/>
            </a:p>
          </p:txBody>
        </p:sp>
      </p:grpSp>
      <p:sp>
        <p:nvSpPr>
          <p:cNvPr id="544792" name="Rectangle 24"/>
          <p:cNvSpPr>
            <a:spLocks noChangeArrowheads="1"/>
          </p:cNvSpPr>
          <p:nvPr/>
        </p:nvSpPr>
        <p:spPr bwMode="auto">
          <a:xfrm>
            <a:off x="4267200" y="2046996"/>
            <a:ext cx="4394200" cy="2751307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>
              <a:tabLst>
                <a:tab pos="17668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Family: 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	  PF_INET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tabLst>
                <a:tab pos="1766888" algn="l"/>
              </a:tabLst>
              <a:defRPr/>
            </a:pPr>
            <a:r>
              <a:rPr lang="en-US" dirty="0">
                <a:solidFill>
                  <a:srgbClr val="0070C0"/>
                </a:solidFill>
                <a:latin typeface="Arial" pitchFamily="34" charset="0"/>
              </a:rPr>
              <a:t>Service: 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	  SOCK_STREAM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tabLst>
                <a:tab pos="17668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Local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</a:rPr>
              <a:t>IP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: 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	  111.22.3.4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tabLst>
                <a:tab pos="17668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Remote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</a:rPr>
              <a:t>IP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: 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	  123.45.6.78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tabLst>
                <a:tab pos="17668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Local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Port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</a:rPr>
              <a:t>: 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 2249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tabLst>
                <a:tab pos="17668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Remote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Port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:	  3726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tabLst>
                <a:tab pos="1766888" algn="l"/>
              </a:tabLst>
              <a:defRPr/>
            </a:pPr>
            <a:endParaRPr lang="en-US" b="1" dirty="0">
              <a:solidFill>
                <a:srgbClr val="00009E"/>
              </a:solidFill>
              <a:latin typeface="Arial" pitchFamily="34" charset="0"/>
            </a:endParaRPr>
          </a:p>
          <a:p>
            <a:pPr>
              <a:tabLst>
                <a:tab pos="1766888" algn="l"/>
              </a:tabLst>
              <a:defRPr/>
            </a:pPr>
            <a:endParaRPr lang="en-US" b="1" dirty="0">
              <a:solidFill>
                <a:srgbClr val="00009E"/>
              </a:solidFill>
              <a:latin typeface="Arial" pitchFamily="34" charset="0"/>
            </a:endParaRPr>
          </a:p>
          <a:p>
            <a:pPr>
              <a:tabLst>
                <a:tab pos="1766888" algn="l"/>
              </a:tabLst>
              <a:defRPr/>
            </a:pPr>
            <a:endParaRPr lang="en-US" b="1" dirty="0">
              <a:solidFill>
                <a:srgbClr val="00009E"/>
              </a:solidFill>
              <a:latin typeface="Arial" pitchFamily="34" charset="0"/>
            </a:endParaRPr>
          </a:p>
          <a:p>
            <a:pPr latinLnBrk="1">
              <a:tabLst>
                <a:tab pos="1766888" algn="l"/>
              </a:tabLst>
              <a:defRPr/>
            </a:pPr>
            <a:endParaRPr lang="en-US" b="1" dirty="0">
              <a:solidFill>
                <a:srgbClr val="00009E"/>
              </a:solidFill>
              <a:latin typeface="Arial" pitchFamily="34" charset="0"/>
            </a:endParaRPr>
          </a:p>
        </p:txBody>
      </p:sp>
      <p:sp>
        <p:nvSpPr>
          <p:cNvPr id="26646" name="Freeform 25"/>
          <p:cNvSpPr>
            <a:spLocks/>
          </p:cNvSpPr>
          <p:nvPr/>
        </p:nvSpPr>
        <p:spPr bwMode="auto">
          <a:xfrm>
            <a:off x="1905000" y="2590800"/>
            <a:ext cx="2286000" cy="1408113"/>
          </a:xfrm>
          <a:custGeom>
            <a:avLst/>
            <a:gdLst>
              <a:gd name="T0" fmla="*/ 2147483647 w 1681"/>
              <a:gd name="T1" fmla="*/ 2147483647 h 1279"/>
              <a:gd name="T2" fmla="*/ 2147483647 w 1681"/>
              <a:gd name="T3" fmla="*/ 2147483647 h 1279"/>
              <a:gd name="T4" fmla="*/ 2147483647 w 1681"/>
              <a:gd name="T5" fmla="*/ 2147483647 h 1279"/>
              <a:gd name="T6" fmla="*/ 2147483647 w 1681"/>
              <a:gd name="T7" fmla="*/ 2147483647 h 1279"/>
              <a:gd name="T8" fmla="*/ 2147483647 w 1681"/>
              <a:gd name="T9" fmla="*/ 2147483647 h 1279"/>
              <a:gd name="T10" fmla="*/ 2147483647 w 1681"/>
              <a:gd name="T11" fmla="*/ 2147483647 h 1279"/>
              <a:gd name="T12" fmla="*/ 2147483647 w 1681"/>
              <a:gd name="T13" fmla="*/ 2147483647 h 1279"/>
              <a:gd name="T14" fmla="*/ 2147483647 w 1681"/>
              <a:gd name="T15" fmla="*/ 2147483647 h 1279"/>
              <a:gd name="T16" fmla="*/ 2147483647 w 1681"/>
              <a:gd name="T17" fmla="*/ 2147483647 h 1279"/>
              <a:gd name="T18" fmla="*/ 2147483647 w 1681"/>
              <a:gd name="T19" fmla="*/ 2147483647 h 1279"/>
              <a:gd name="T20" fmla="*/ 2147483647 w 1681"/>
              <a:gd name="T21" fmla="*/ 2147483647 h 1279"/>
              <a:gd name="T22" fmla="*/ 2147483647 w 1681"/>
              <a:gd name="T23" fmla="*/ 2147483647 h 1279"/>
              <a:gd name="T24" fmla="*/ 2147483647 w 1681"/>
              <a:gd name="T25" fmla="*/ 2147483647 h 1279"/>
              <a:gd name="T26" fmla="*/ 2147483647 w 1681"/>
              <a:gd name="T27" fmla="*/ 2147483647 h 1279"/>
              <a:gd name="T28" fmla="*/ 2147483647 w 1681"/>
              <a:gd name="T29" fmla="*/ 2147483647 h 1279"/>
              <a:gd name="T30" fmla="*/ 2147483647 w 1681"/>
              <a:gd name="T31" fmla="*/ 2147483647 h 1279"/>
              <a:gd name="T32" fmla="*/ 2147483647 w 1681"/>
              <a:gd name="T33" fmla="*/ 2147483647 h 1279"/>
              <a:gd name="T34" fmla="*/ 2147483647 w 1681"/>
              <a:gd name="T35" fmla="*/ 2147483647 h 1279"/>
              <a:gd name="T36" fmla="*/ 2147483647 w 1681"/>
              <a:gd name="T37" fmla="*/ 2147483647 h 1279"/>
              <a:gd name="T38" fmla="*/ 2147483647 w 1681"/>
              <a:gd name="T39" fmla="*/ 2147483647 h 1279"/>
              <a:gd name="T40" fmla="*/ 2147483647 w 1681"/>
              <a:gd name="T41" fmla="*/ 2147483647 h 1279"/>
              <a:gd name="T42" fmla="*/ 2147483647 w 1681"/>
              <a:gd name="T43" fmla="*/ 2147483647 h 1279"/>
              <a:gd name="T44" fmla="*/ 2147483647 w 1681"/>
              <a:gd name="T45" fmla="*/ 2147483647 h 1279"/>
              <a:gd name="T46" fmla="*/ 2147483647 w 1681"/>
              <a:gd name="T47" fmla="*/ 2147483647 h 1279"/>
              <a:gd name="T48" fmla="*/ 2147483647 w 1681"/>
              <a:gd name="T49" fmla="*/ 2147483647 h 1279"/>
              <a:gd name="T50" fmla="*/ 2147483647 w 1681"/>
              <a:gd name="T51" fmla="*/ 2147483647 h 1279"/>
              <a:gd name="T52" fmla="*/ 2147483647 w 1681"/>
              <a:gd name="T53" fmla="*/ 2147483647 h 1279"/>
              <a:gd name="T54" fmla="*/ 2147483647 w 1681"/>
              <a:gd name="T55" fmla="*/ 2147483647 h 1279"/>
              <a:gd name="T56" fmla="*/ 2147483647 w 1681"/>
              <a:gd name="T57" fmla="*/ 2147483647 h 1279"/>
              <a:gd name="T58" fmla="*/ 2147483647 w 1681"/>
              <a:gd name="T59" fmla="*/ 2147483647 h 1279"/>
              <a:gd name="T60" fmla="*/ 2147483647 w 1681"/>
              <a:gd name="T61" fmla="*/ 2147483647 h 1279"/>
              <a:gd name="T62" fmla="*/ 2147483647 w 1681"/>
              <a:gd name="T63" fmla="*/ 2147483647 h 1279"/>
              <a:gd name="T64" fmla="*/ 2147483647 w 1681"/>
              <a:gd name="T65" fmla="*/ 2147483647 h 1279"/>
              <a:gd name="T66" fmla="*/ 2147483647 w 1681"/>
              <a:gd name="T67" fmla="*/ 2147483647 h 1279"/>
              <a:gd name="T68" fmla="*/ 2147483647 w 1681"/>
              <a:gd name="T69" fmla="*/ 2147483647 h 1279"/>
              <a:gd name="T70" fmla="*/ 2147483647 w 1681"/>
              <a:gd name="T71" fmla="*/ 2147483647 h 1279"/>
              <a:gd name="T72" fmla="*/ 2147483647 w 1681"/>
              <a:gd name="T73" fmla="*/ 2147483647 h 1279"/>
              <a:gd name="T74" fmla="*/ 2147483647 w 1681"/>
              <a:gd name="T75" fmla="*/ 2147483647 h 1279"/>
              <a:gd name="T76" fmla="*/ 2147483647 w 1681"/>
              <a:gd name="T77" fmla="*/ 0 h 1279"/>
              <a:gd name="T78" fmla="*/ 2147483647 w 1681"/>
              <a:gd name="T79" fmla="*/ 0 h 1279"/>
              <a:gd name="T80" fmla="*/ 2147483647 w 1681"/>
              <a:gd name="T81" fmla="*/ 2147483647 h 127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681"/>
              <a:gd name="T124" fmla="*/ 0 h 1279"/>
              <a:gd name="T125" fmla="*/ 1681 w 1681"/>
              <a:gd name="T126" fmla="*/ 1279 h 127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681" h="1279">
                <a:moveTo>
                  <a:pt x="0" y="1208"/>
                </a:moveTo>
                <a:lnTo>
                  <a:pt x="25" y="1213"/>
                </a:lnTo>
                <a:lnTo>
                  <a:pt x="43" y="1213"/>
                </a:lnTo>
                <a:lnTo>
                  <a:pt x="62" y="1213"/>
                </a:lnTo>
                <a:lnTo>
                  <a:pt x="98" y="1223"/>
                </a:lnTo>
                <a:lnTo>
                  <a:pt x="117" y="1223"/>
                </a:lnTo>
                <a:lnTo>
                  <a:pt x="135" y="1223"/>
                </a:lnTo>
                <a:lnTo>
                  <a:pt x="154" y="1223"/>
                </a:lnTo>
                <a:lnTo>
                  <a:pt x="181" y="1232"/>
                </a:lnTo>
                <a:lnTo>
                  <a:pt x="209" y="1232"/>
                </a:lnTo>
                <a:lnTo>
                  <a:pt x="227" y="1232"/>
                </a:lnTo>
                <a:lnTo>
                  <a:pt x="264" y="1232"/>
                </a:lnTo>
                <a:lnTo>
                  <a:pt x="282" y="1232"/>
                </a:lnTo>
                <a:lnTo>
                  <a:pt x="310" y="1241"/>
                </a:lnTo>
                <a:lnTo>
                  <a:pt x="356" y="1250"/>
                </a:lnTo>
                <a:lnTo>
                  <a:pt x="383" y="1250"/>
                </a:lnTo>
                <a:lnTo>
                  <a:pt x="411" y="1259"/>
                </a:lnTo>
                <a:lnTo>
                  <a:pt x="457" y="1269"/>
                </a:lnTo>
                <a:lnTo>
                  <a:pt x="494" y="1269"/>
                </a:lnTo>
                <a:lnTo>
                  <a:pt x="512" y="1269"/>
                </a:lnTo>
                <a:lnTo>
                  <a:pt x="549" y="1269"/>
                </a:lnTo>
                <a:lnTo>
                  <a:pt x="567" y="1278"/>
                </a:lnTo>
                <a:lnTo>
                  <a:pt x="586" y="1278"/>
                </a:lnTo>
                <a:lnTo>
                  <a:pt x="623" y="1278"/>
                </a:lnTo>
                <a:lnTo>
                  <a:pt x="641" y="1278"/>
                </a:lnTo>
                <a:lnTo>
                  <a:pt x="733" y="1269"/>
                </a:lnTo>
                <a:lnTo>
                  <a:pt x="751" y="1269"/>
                </a:lnTo>
                <a:lnTo>
                  <a:pt x="770" y="1269"/>
                </a:lnTo>
                <a:lnTo>
                  <a:pt x="797" y="1269"/>
                </a:lnTo>
                <a:lnTo>
                  <a:pt x="816" y="1269"/>
                </a:lnTo>
                <a:lnTo>
                  <a:pt x="852" y="1250"/>
                </a:lnTo>
                <a:lnTo>
                  <a:pt x="871" y="1250"/>
                </a:lnTo>
                <a:lnTo>
                  <a:pt x="889" y="1250"/>
                </a:lnTo>
                <a:lnTo>
                  <a:pt x="917" y="1232"/>
                </a:lnTo>
                <a:lnTo>
                  <a:pt x="944" y="1223"/>
                </a:lnTo>
                <a:lnTo>
                  <a:pt x="963" y="1204"/>
                </a:lnTo>
                <a:lnTo>
                  <a:pt x="981" y="1195"/>
                </a:lnTo>
                <a:lnTo>
                  <a:pt x="1009" y="1186"/>
                </a:lnTo>
                <a:lnTo>
                  <a:pt x="1027" y="1167"/>
                </a:lnTo>
                <a:lnTo>
                  <a:pt x="1046" y="1149"/>
                </a:lnTo>
                <a:lnTo>
                  <a:pt x="1055" y="1121"/>
                </a:lnTo>
                <a:lnTo>
                  <a:pt x="1073" y="1103"/>
                </a:lnTo>
                <a:lnTo>
                  <a:pt x="1082" y="1075"/>
                </a:lnTo>
                <a:lnTo>
                  <a:pt x="1082" y="1048"/>
                </a:lnTo>
                <a:lnTo>
                  <a:pt x="1101" y="1020"/>
                </a:lnTo>
                <a:lnTo>
                  <a:pt x="1119" y="1002"/>
                </a:lnTo>
                <a:lnTo>
                  <a:pt x="1137" y="947"/>
                </a:lnTo>
                <a:lnTo>
                  <a:pt x="1147" y="919"/>
                </a:lnTo>
                <a:lnTo>
                  <a:pt x="1147" y="882"/>
                </a:lnTo>
                <a:lnTo>
                  <a:pt x="1156" y="855"/>
                </a:lnTo>
                <a:lnTo>
                  <a:pt x="1156" y="818"/>
                </a:lnTo>
                <a:lnTo>
                  <a:pt x="1156" y="790"/>
                </a:lnTo>
                <a:lnTo>
                  <a:pt x="1193" y="579"/>
                </a:lnTo>
                <a:lnTo>
                  <a:pt x="1202" y="542"/>
                </a:lnTo>
                <a:lnTo>
                  <a:pt x="1202" y="514"/>
                </a:lnTo>
                <a:lnTo>
                  <a:pt x="1202" y="478"/>
                </a:lnTo>
                <a:lnTo>
                  <a:pt x="1211" y="450"/>
                </a:lnTo>
                <a:lnTo>
                  <a:pt x="1220" y="413"/>
                </a:lnTo>
                <a:lnTo>
                  <a:pt x="1229" y="386"/>
                </a:lnTo>
                <a:lnTo>
                  <a:pt x="1229" y="349"/>
                </a:lnTo>
                <a:lnTo>
                  <a:pt x="1239" y="321"/>
                </a:lnTo>
                <a:lnTo>
                  <a:pt x="1239" y="303"/>
                </a:lnTo>
                <a:lnTo>
                  <a:pt x="1248" y="275"/>
                </a:lnTo>
                <a:lnTo>
                  <a:pt x="1257" y="248"/>
                </a:lnTo>
                <a:lnTo>
                  <a:pt x="1266" y="211"/>
                </a:lnTo>
                <a:lnTo>
                  <a:pt x="1285" y="193"/>
                </a:lnTo>
                <a:lnTo>
                  <a:pt x="1285" y="165"/>
                </a:lnTo>
                <a:lnTo>
                  <a:pt x="1294" y="137"/>
                </a:lnTo>
                <a:lnTo>
                  <a:pt x="1312" y="119"/>
                </a:lnTo>
                <a:lnTo>
                  <a:pt x="1321" y="101"/>
                </a:lnTo>
                <a:lnTo>
                  <a:pt x="1321" y="82"/>
                </a:lnTo>
                <a:lnTo>
                  <a:pt x="1340" y="64"/>
                </a:lnTo>
                <a:lnTo>
                  <a:pt x="1349" y="46"/>
                </a:lnTo>
                <a:lnTo>
                  <a:pt x="1367" y="27"/>
                </a:lnTo>
                <a:lnTo>
                  <a:pt x="1386" y="9"/>
                </a:lnTo>
                <a:lnTo>
                  <a:pt x="1404" y="9"/>
                </a:lnTo>
                <a:lnTo>
                  <a:pt x="1432" y="0"/>
                </a:lnTo>
                <a:lnTo>
                  <a:pt x="1450" y="0"/>
                </a:lnTo>
                <a:lnTo>
                  <a:pt x="1478" y="0"/>
                </a:lnTo>
                <a:lnTo>
                  <a:pt x="1505" y="0"/>
                </a:lnTo>
                <a:lnTo>
                  <a:pt x="1542" y="0"/>
                </a:lnTo>
                <a:lnTo>
                  <a:pt x="1662" y="9"/>
                </a:lnTo>
                <a:lnTo>
                  <a:pt x="1680" y="9"/>
                </a:lnTo>
              </a:path>
            </a:pathLst>
          </a:custGeom>
          <a:noFill/>
          <a:ln w="50800" cap="rnd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57549" y="3814450"/>
            <a:ext cx="1295400" cy="830997"/>
          </a:xfrm>
          <a:prstGeom prst="rect">
            <a:avLst/>
          </a:prstGeom>
          <a:solidFill>
            <a:srgbClr val="6699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received queue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08549" y="3814450"/>
            <a:ext cx="1295400" cy="830997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sent queue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2174" y="1390714"/>
            <a:ext cx="288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Socket Data Structure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603492" y="5486400"/>
            <a:ext cx="4781052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Service</a:t>
            </a:r>
            <a:r>
              <a:rPr lang="en-US" sz="2000" dirty="0" smtClean="0"/>
              <a:t> is the </a:t>
            </a:r>
            <a:r>
              <a:rPr lang="en-US" sz="2000" dirty="0" smtClean="0">
                <a:solidFill>
                  <a:srgbClr val="0070C0"/>
                </a:solidFill>
              </a:rPr>
              <a:t>Transport Protocol 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IP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8000"/>
                </a:solidFill>
              </a:rPr>
              <a:t>Internet Protocol</a:t>
            </a:r>
            <a:r>
              <a:rPr lang="en-US" sz="2000" dirty="0" smtClean="0"/>
              <a:t>) - address of computer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Port</a:t>
            </a:r>
            <a:r>
              <a:rPr lang="en-US" sz="2000" dirty="0" smtClean="0"/>
              <a:t> - specifies which process on computer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104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Details 		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Example code</a:t>
            </a:r>
          </a:p>
          <a:p>
            <a:r>
              <a:rPr lang="en-US" dirty="0" smtClean="0"/>
              <a:t>Socket options+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9647" y="4853953"/>
            <a:ext cx="3923472" cy="889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2400" i="1" u="sng" dirty="0">
                <a:solidFill>
                  <a:srgbClr val="0000FF"/>
                </a:solidFill>
              </a:rPr>
              <a:t>Unix Network Programming</a:t>
            </a:r>
            <a:r>
              <a:rPr lang="en-US" sz="2400" dirty="0"/>
              <a:t>, W. Richard Stevens, 2nd edition, </a:t>
            </a:r>
            <a:r>
              <a:rPr lang="en-US" sz="2400" dirty="0">
                <a:sym typeface="Symbol" pitchFamily="18" charset="2"/>
              </a:rPr>
              <a:t></a:t>
            </a:r>
            <a:r>
              <a:rPr lang="en-US" sz="2400" dirty="0"/>
              <a:t>1998, Prentice Hall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10100" y="4853953"/>
            <a:ext cx="4240696" cy="889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2400" dirty="0" smtClean="0"/>
              <a:t>Beej’s Guide to Network Programming, Brian Hall, </a:t>
            </a:r>
            <a:r>
              <a:rPr lang="en-US" sz="2400" dirty="0" smtClean="0">
                <a:sym typeface="Symbol" pitchFamily="18" charset="2"/>
              </a:rPr>
              <a:t></a:t>
            </a:r>
            <a:r>
              <a:rPr lang="en-US" sz="2400" dirty="0" smtClean="0"/>
              <a:t>2015, self-published, </a:t>
            </a:r>
          </a:p>
          <a:p>
            <a:pPr algn="ctr">
              <a:buNone/>
            </a:pPr>
            <a:r>
              <a:rPr lang="en-US" sz="2400" i="1" u="sng" dirty="0">
                <a:solidFill>
                  <a:srgbClr val="0000FF"/>
                </a:solidFill>
              </a:rPr>
              <a:t>http://beej.us/guide/bgnet/ </a:t>
            </a:r>
            <a:endParaRPr lang="en-US" sz="2400" dirty="0"/>
          </a:p>
          <a:p>
            <a:pPr algn="ctr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17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Addresses and Sockets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Structure to hold address information</a:t>
            </a:r>
          </a:p>
          <a:p>
            <a:r>
              <a:rPr lang="en-US" dirty="0" smtClean="0"/>
              <a:t>Functions pass info (e.g., address) from user to OS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bind()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connect()</a:t>
            </a:r>
          </a:p>
          <a:p>
            <a:pPr lvl="1"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r>
              <a:rPr lang="en-US" dirty="0" smtClean="0"/>
              <a:t>Functions pass info (e.g., address) from OS to user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accept()</a:t>
            </a:r>
          </a:p>
          <a:p>
            <a:pPr lvl="1"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pPr lvl="1"/>
            <a:endParaRPr lang="en-US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1866</Words>
  <Application>Microsoft Office PowerPoint</Application>
  <PresentationFormat>On-screen Show (4:3)</PresentationFormat>
  <Paragraphs>468</Paragraphs>
  <Slides>38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2" baseType="lpstr">
      <vt:lpstr>SimSun</vt:lpstr>
      <vt:lpstr>Arial</vt:lpstr>
      <vt:lpstr>Calibri</vt:lpstr>
      <vt:lpstr>Comic Sans MS</vt:lpstr>
      <vt:lpstr>Consolas</vt:lpstr>
      <vt:lpstr>Courier New</vt:lpstr>
      <vt:lpstr>Symbol</vt:lpstr>
      <vt:lpstr>Times</vt:lpstr>
      <vt:lpstr>Times New Roman</vt:lpstr>
      <vt:lpstr>Verdana</vt:lpstr>
      <vt:lpstr>Wingdings</vt:lpstr>
      <vt:lpstr>ZapfDingbats</vt:lpstr>
      <vt:lpstr>Office Theme</vt:lpstr>
      <vt:lpstr>Clip</vt:lpstr>
      <vt:lpstr>Operating Systems</vt:lpstr>
      <vt:lpstr>Outline</vt:lpstr>
      <vt:lpstr>Socket Overview</vt:lpstr>
      <vt:lpstr>Connection Endpoints</vt:lpstr>
      <vt:lpstr>Ports</vt:lpstr>
      <vt:lpstr>Two Main Network Transport Protocols Today</vt:lpstr>
      <vt:lpstr>Socket Descriptor Data Structure</vt:lpstr>
      <vt:lpstr>Outline</vt:lpstr>
      <vt:lpstr>Addresses and Sockets</vt:lpstr>
      <vt:lpstr>Socket Address Structure</vt:lpstr>
      <vt:lpstr>TCP Client-Server</vt:lpstr>
      <vt:lpstr>socket()</vt:lpstr>
      <vt:lpstr>bind()</vt:lpstr>
      <vt:lpstr>listen()</vt:lpstr>
      <vt:lpstr>accept()</vt:lpstr>
      <vt:lpstr>close()</vt:lpstr>
      <vt:lpstr>TCP Client-Server</vt:lpstr>
      <vt:lpstr>connect()</vt:lpstr>
      <vt:lpstr>Sending and Receiving</vt:lpstr>
      <vt:lpstr>UDP Client-Server</vt:lpstr>
      <vt:lpstr>Sending and Receiving</vt:lpstr>
      <vt:lpstr>Can connect() with UDP</vt:lpstr>
      <vt:lpstr>Outline</vt:lpstr>
      <vt:lpstr>Example Code</vt:lpstr>
      <vt:lpstr>Outline</vt:lpstr>
      <vt:lpstr>Socket Options (General)</vt:lpstr>
      <vt:lpstr>Socket Options (TCP)</vt:lpstr>
      <vt:lpstr>fcntl()</vt:lpstr>
      <vt:lpstr>Connecting to the Internet</vt:lpstr>
      <vt:lpstr>Internet Connecting to You</vt:lpstr>
      <vt:lpstr>Firewall to the Rescue!</vt:lpstr>
      <vt:lpstr>Firewall Too Restrictive</vt:lpstr>
      <vt:lpstr>Firewall – Port Forwarding</vt:lpstr>
      <vt:lpstr>Connecting to the Internet, Take 2</vt:lpstr>
      <vt:lpstr>Connecting to the Internet, Take 2</vt:lpstr>
      <vt:lpstr>Network Address Translation (NAT)</vt:lpstr>
      <vt:lpstr>NAT Tables</vt:lpstr>
      <vt:lpstr>Outline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76</cp:revision>
  <cp:lastPrinted>2016-01-29T08:08:39Z</cp:lastPrinted>
  <dcterms:created xsi:type="dcterms:W3CDTF">2011-11-03T20:41:39Z</dcterms:created>
  <dcterms:modified xsi:type="dcterms:W3CDTF">2017-08-13T19:53:38Z</dcterms:modified>
</cp:coreProperties>
</file>