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75" r:id="rId10"/>
    <p:sldId id="276" r:id="rId11"/>
    <p:sldId id="277" r:id="rId12"/>
    <p:sldId id="271" r:id="rId13"/>
    <p:sldId id="265" r:id="rId14"/>
    <p:sldId id="264" r:id="rId15"/>
    <p:sldId id="278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 autoAdjust="0"/>
    <p:restoredTop sz="86460" autoAdjust="0"/>
  </p:normalViewPr>
  <p:slideViewPr>
    <p:cSldViewPr>
      <p:cViewPr varScale="1">
        <p:scale>
          <a:sx n="65" d="100"/>
          <a:sy n="65" d="100"/>
        </p:scale>
        <p:origin x="1185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248" y="-6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E553FBE-DB5B-4F85-A6D3-EC26A168FE1C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F07E424-B4F0-472B-B84C-7371351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135AEB-B73D-43BE-BC9E-E4E5448A7BF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29E8A8-1F1D-4705-8011-66889E0B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11/cmsc498m/Lects/chapt04-engines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5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 smtClean="0">
                <a:hlinkClick r:id="rId3"/>
              </a:rPr>
              <a:t>http://www.cs.umd.edu/class/spring2011/cmsc498m/Lects/chapt04-engines.pdf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5024"/>
            <a:ext cx="7772400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125215" flipH="1">
            <a:off x="4015763" y="5064296"/>
            <a:ext cx="1277914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14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3780" y="228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____                               ______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/ __ \                             / 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/ / / /____ ___ _____  ____  ____  / /_/ /_  __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 / / / ___/ __ `/ __ `/ __ \/ __ \/ /_/ / / / /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/ /_/ / /  / /_/ / /_/ / /_/ / / / / / / / /_/ /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/_____/_/   \__,_/\__, /\____/_/ /_/_/ /_/\__, /  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 __ / /                  ___/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/____/                  /____/   </a:t>
            </a:r>
            <a:endParaRPr lang="en-US" b="1" dirty="0">
              <a:solidFill>
                <a:srgbClr val="009900"/>
              </a:solidFill>
              <a:effectLst>
                <a:glow rad="127000">
                  <a:srgbClr val="99CC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274638"/>
            <a:ext cx="77512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F126-C5C2-49E7-AF7A-721AC27FD483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25215" flipH="1">
            <a:off x="287552" y="481289"/>
            <a:ext cx="64312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6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8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 Substrate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data structures</a:t>
            </a:r>
          </a:p>
          <a:p>
            <a:pPr lvl="1"/>
            <a:r>
              <a:rPr lang="en-US" dirty="0" smtClean="0"/>
              <a:t>Array lists – fast indexing, fast insertion/deletion at end</a:t>
            </a:r>
          </a:p>
          <a:p>
            <a:pPr lvl="1"/>
            <a:r>
              <a:rPr lang="en-US" dirty="0" smtClean="0"/>
              <a:t>Linked lists – slow indexing, fast insertion/deletion in middle</a:t>
            </a:r>
          </a:p>
          <a:p>
            <a:pPr lvl="1"/>
            <a:r>
              <a:rPr lang="en-US" dirty="0" smtClean="0"/>
              <a:t>Maps (hash tables) – fast searching and insertion</a:t>
            </a:r>
          </a:p>
          <a:p>
            <a:pPr lvl="1"/>
            <a:r>
              <a:rPr lang="en-US" dirty="0" smtClean="0"/>
              <a:t>(May be provided by standard libraries (e.g., C++ STL))</a:t>
            </a:r>
          </a:p>
          <a:p>
            <a:r>
              <a:rPr lang="en-US" dirty="0" smtClean="0"/>
              <a:t>System-specific concepts</a:t>
            </a:r>
          </a:p>
          <a:p>
            <a:pPr lvl="1"/>
            <a:r>
              <a:rPr lang="en-US" dirty="0" smtClean="0"/>
              <a:t>System time – converting from OS to game time</a:t>
            </a:r>
          </a:p>
          <a:p>
            <a:pPr lvl="1"/>
            <a:r>
              <a:rPr lang="en-US" dirty="0" smtClean="0"/>
              <a:t>File system – open, close, read/write, directories and naming</a:t>
            </a:r>
          </a:p>
        </p:txBody>
      </p:sp>
    </p:spTree>
    <p:extLst>
      <p:ext uri="{BB962C8B-B14F-4D97-AF65-F5344CB8AC3E}">
        <p14:creationId xmlns:p14="http://schemas.microsoft.com/office/powerpoint/2010/main" val="106874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Engine </a:t>
            </a:r>
            <a:r>
              <a:rPr lang="en-US" dirty="0" smtClean="0"/>
              <a:t>Core/Base (1 </a:t>
            </a:r>
            <a:r>
              <a:rPr lang="en-US" dirty="0"/>
              <a:t>of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game engines use </a:t>
            </a:r>
            <a:r>
              <a:rPr lang="en-US" i="1" dirty="0" smtClean="0"/>
              <a:t>objects</a:t>
            </a:r>
            <a:r>
              <a:rPr lang="en-US" dirty="0" smtClean="0"/>
              <a:t> as foundational representation for game programmer</a:t>
            </a:r>
          </a:p>
          <a:p>
            <a:pPr lvl="1"/>
            <a:r>
              <a:rPr lang="en-US" dirty="0" smtClean="0"/>
              <a:t>Convenient abstraction for programmers and designers</a:t>
            </a:r>
          </a:p>
          <a:p>
            <a:pPr lvl="1"/>
            <a:r>
              <a:rPr lang="en-US" dirty="0" smtClean="0"/>
              <a:t>Fits with OO design and programming</a:t>
            </a:r>
          </a:p>
          <a:p>
            <a:r>
              <a:rPr lang="en-US" dirty="0" smtClean="0"/>
              <a:t>Objects have base values</a:t>
            </a:r>
          </a:p>
          <a:p>
            <a:pPr lvl="1"/>
            <a:r>
              <a:rPr lang="en-US" dirty="0" smtClean="0"/>
              <a:t>Location, attributes (e.g., size and mass), velocity</a:t>
            </a:r>
          </a:p>
          <a:p>
            <a:pPr lvl="2"/>
            <a:r>
              <a:rPr lang="en-US" dirty="0" smtClean="0"/>
              <a:t>Exact attributes often depend upon game genre!</a:t>
            </a:r>
          </a:p>
          <a:p>
            <a:r>
              <a:rPr lang="en-US" dirty="0" smtClean="0"/>
              <a:t>Objects know how to react to events</a:t>
            </a:r>
          </a:p>
          <a:p>
            <a:pPr lvl="1"/>
            <a:r>
              <a:rPr lang="en-US" dirty="0" smtClean="0"/>
              <a:t>e.g., time elapsed then explode; hit wall then bounce</a:t>
            </a:r>
          </a:p>
          <a:p>
            <a:r>
              <a:rPr lang="en-US" dirty="0" smtClean="0"/>
              <a:t>Startup: Populate world with objects </a:t>
            </a:r>
            <a:r>
              <a:rPr lang="en-US" dirty="0" smtClean="0">
                <a:sym typeface="Wingdings" pitchFamily="2" charset="2"/>
              </a:rPr>
              <a:t> go!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17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Engine </a:t>
            </a:r>
            <a:r>
              <a:rPr lang="en-US" dirty="0" smtClean="0"/>
              <a:t>Core/Base (2 </a:t>
            </a:r>
            <a:r>
              <a:rPr lang="en-US" dirty="0"/>
              <a:t>of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398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functionality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chemeClr val="accent1"/>
                </a:solidFill>
              </a:rPr>
              <a:t>Run-time </a:t>
            </a:r>
            <a:r>
              <a:rPr lang="en-US" sz="2800" dirty="0">
                <a:solidFill>
                  <a:schemeClr val="accent1"/>
                </a:solidFill>
              </a:rPr>
              <a:t>t</a:t>
            </a:r>
            <a:r>
              <a:rPr lang="en-US" sz="2800" dirty="0" smtClean="0">
                <a:solidFill>
                  <a:schemeClr val="accent1"/>
                </a:solidFill>
              </a:rPr>
              <a:t>ype </a:t>
            </a:r>
            <a:r>
              <a:rPr lang="en-US" sz="2800" dirty="0">
                <a:solidFill>
                  <a:schemeClr val="accent1"/>
                </a:solidFill>
              </a:rPr>
              <a:t>i</a:t>
            </a:r>
            <a:r>
              <a:rPr lang="en-US" sz="2800" dirty="0" smtClean="0">
                <a:solidFill>
                  <a:schemeClr val="accent1"/>
                </a:solidFill>
              </a:rPr>
              <a:t>nformation </a:t>
            </a:r>
          </a:p>
          <a:p>
            <a:pPr lvl="1"/>
            <a:r>
              <a:rPr lang="en-US" sz="2400" i="1" dirty="0" smtClean="0"/>
              <a:t>Polymorphic</a:t>
            </a:r>
            <a:r>
              <a:rPr lang="en-US" sz="2400" dirty="0" smtClean="0"/>
              <a:t> at </a:t>
            </a:r>
            <a:r>
              <a:rPr lang="en-US" sz="2400" b="1" dirty="0" smtClean="0">
                <a:solidFill>
                  <a:schemeClr val="accent1"/>
                </a:solidFill>
              </a:rPr>
              <a:t>run-time</a:t>
            </a:r>
          </a:p>
          <a:p>
            <a:pPr lvl="1"/>
            <a:r>
              <a:rPr lang="en-US" sz="2400" dirty="0" smtClean="0"/>
              <a:t>e.g., Engine wants to make weapon “shoot” </a:t>
            </a:r>
          </a:p>
          <a:p>
            <a:pPr marL="914400" lvl="2" indent="0">
              <a:buNone/>
            </a:pPr>
            <a:r>
              <a:rPr lang="en-US" sz="2000" dirty="0" smtClean="0">
                <a:sym typeface="Wingdings" pitchFamily="2" charset="2"/>
              </a:rPr>
              <a:t> object-specific code knows how to do this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Note, C++ and Java do this automatically</a:t>
            </a:r>
          </a:p>
          <a:p>
            <a:pPr lvl="1"/>
            <a:r>
              <a:rPr lang="en-US" sz="2400" dirty="0" smtClean="0"/>
              <a:t>But if C (or some other language), must do yourself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3999" y="2895600"/>
            <a:ext cx="5106013" cy="2862322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virtual void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shoot();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shotgun :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virtual void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shoot();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un *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p_gun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shotgun();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_gun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-&gt; shoot();  </a:t>
            </a:r>
            <a:r>
              <a:rPr lang="en-US" i="1" dirty="0" smtClean="0">
                <a:solidFill>
                  <a:srgbClr val="008000"/>
                </a:solidFill>
                <a:cs typeface="Times New Roman" pitchFamily="18" charset="0"/>
              </a:rPr>
              <a:t>// invokes shotgun::shoot()</a:t>
            </a:r>
            <a:endParaRPr lang="en-US" i="1" dirty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3478" y="3865096"/>
            <a:ext cx="1981200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Consider if instead  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p_gun</a:t>
            </a:r>
            <a:r>
              <a:rPr lang="en-US" dirty="0" smtClean="0"/>
              <a:t> pointing to a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pistol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6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overview of what game engine does, but how to go about designing engine to provide functionality?</a:t>
            </a:r>
          </a:p>
          <a:p>
            <a:r>
              <a:rPr lang="en-US" dirty="0"/>
              <a:t>C</a:t>
            </a:r>
            <a:r>
              <a:rPr lang="en-US" dirty="0" smtClean="0"/>
              <a:t>omponents</a:t>
            </a:r>
          </a:p>
          <a:p>
            <a:pPr lvl="1"/>
            <a:r>
              <a:rPr lang="en-US" dirty="0" smtClean="0"/>
              <a:t>What are major components?</a:t>
            </a:r>
          </a:p>
          <a:p>
            <a:pPr lvl="1"/>
            <a:r>
              <a:rPr lang="en-US" dirty="0" smtClean="0"/>
              <a:t>How to separate </a:t>
            </a:r>
            <a:r>
              <a:rPr lang="en-US" dirty="0" smtClean="0">
                <a:solidFill>
                  <a:srgbClr val="008000"/>
                </a:solidFill>
              </a:rPr>
              <a:t>game-independent</a:t>
            </a:r>
            <a:r>
              <a:rPr lang="en-US" dirty="0" smtClean="0"/>
              <a:t> components from </a:t>
            </a:r>
            <a:r>
              <a:rPr lang="en-US" dirty="0" smtClean="0">
                <a:solidFill>
                  <a:srgbClr val="0070C0"/>
                </a:solidFill>
              </a:rPr>
              <a:t>game-dependent</a:t>
            </a:r>
            <a:r>
              <a:rPr lang="en-US" dirty="0" smtClean="0"/>
              <a:t> components?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How are components defined and organized?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Assume an </a:t>
            </a:r>
            <a:r>
              <a:rPr lang="en-US" u="sng" dirty="0" smtClean="0"/>
              <a:t>object-oriented</a:t>
            </a:r>
            <a:r>
              <a:rPr lang="en-US" dirty="0" smtClean="0"/>
              <a:t> approach </a:t>
            </a:r>
            <a:r>
              <a:rPr lang="en-US" dirty="0" smtClean="0">
                <a:sym typeface="Wingdings" pitchFamily="2" charset="2"/>
              </a:rPr>
              <a:t> what class structures should be used for various elements?</a:t>
            </a:r>
          </a:p>
          <a:p>
            <a:r>
              <a:rPr lang="en-US" dirty="0" smtClean="0">
                <a:sym typeface="Wingdings" pitchFamily="2" charset="2"/>
              </a:rPr>
              <a:t>This course!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34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smtClean="0"/>
              <a:t>of Course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Primarily on “tech” stuff (programming) for games</a:t>
            </a:r>
          </a:p>
          <a:p>
            <a:pPr lvl="1"/>
            <a:r>
              <a:rPr lang="en-US" dirty="0" smtClean="0"/>
              <a:t>How to build core engine components</a:t>
            </a:r>
          </a:p>
          <a:p>
            <a:pPr lvl="1"/>
            <a:r>
              <a:rPr lang="en-US" dirty="0" smtClean="0"/>
              <a:t>How to use engine to make custom world</a:t>
            </a:r>
          </a:p>
          <a:p>
            <a:pPr lvl="1"/>
            <a:r>
              <a:rPr lang="en-US" dirty="0" smtClean="0"/>
              <a:t>How to support user interaction</a:t>
            </a:r>
          </a:p>
          <a:p>
            <a:pPr lvl="1"/>
            <a:r>
              <a:rPr lang="en-US" dirty="0" smtClean="0"/>
              <a:t>How to set rules of play and control</a:t>
            </a:r>
          </a:p>
          <a:p>
            <a:r>
              <a:rPr lang="en-US" dirty="0" smtClean="0"/>
              <a:t>Less on content stuff for games</a:t>
            </a:r>
          </a:p>
          <a:p>
            <a:pPr lvl="1"/>
            <a:r>
              <a:rPr lang="en-US" dirty="0" smtClean="0"/>
              <a:t>Art,</a:t>
            </a:r>
            <a:r>
              <a:rPr lang="en-US" dirty="0"/>
              <a:t> s</a:t>
            </a:r>
            <a:r>
              <a:rPr lang="en-US" dirty="0" smtClean="0"/>
              <a:t>ound, game design</a:t>
            </a:r>
          </a:p>
          <a:p>
            <a:pPr lvl="1"/>
            <a:r>
              <a:rPr lang="en-US" dirty="0" smtClean="0"/>
              <a:t>These are important, but are for another course!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5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Game engine from game programmer’s perspective</a:t>
            </a:r>
          </a:p>
          <a:p>
            <a:r>
              <a:rPr lang="en-US" dirty="0" smtClean="0"/>
              <a:t>Structure and design of game engine</a:t>
            </a:r>
          </a:p>
          <a:p>
            <a:r>
              <a:rPr lang="en-US" dirty="0" smtClean="0"/>
              <a:t>Trade-offs between complexity, fidelity and interactivity in game engines</a:t>
            </a:r>
          </a:p>
          <a:p>
            <a:r>
              <a:rPr lang="en-US" dirty="0" smtClean="0"/>
              <a:t>Software engineering techniques applied to creating parts of game engine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Course: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detailed instructions on how to implement game using engine (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)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Provides overview of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>Provides design of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r>
              <a:rPr lang="en-US" dirty="0" smtClean="0"/>
              <a:t>Detail step-by-step how to implement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following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3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sz="4000" i="1" dirty="0" smtClean="0"/>
              <a:t>Player Perspective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goal (or set of goals)</a:t>
            </a:r>
          </a:p>
          <a:p>
            <a:pPr lvl="1"/>
            <a:r>
              <a:rPr lang="en-US" dirty="0" smtClean="0"/>
              <a:t>Save the princess (solve puzzles to get sword first)</a:t>
            </a:r>
          </a:p>
          <a:p>
            <a:pPr lvl="1"/>
            <a:r>
              <a:rPr lang="en-US" dirty="0" smtClean="0"/>
              <a:t>Score points (get power ups)</a:t>
            </a:r>
          </a:p>
          <a:p>
            <a:pPr lvl="1"/>
            <a:r>
              <a:rPr lang="en-US" dirty="0" smtClean="0"/>
              <a:t>Finish first (unlock next level)</a:t>
            </a:r>
          </a:p>
          <a:p>
            <a:r>
              <a:rPr lang="en-US" dirty="0" smtClean="0"/>
              <a:t>A set of rules governing play</a:t>
            </a:r>
          </a:p>
          <a:p>
            <a:pPr lvl="1"/>
            <a:r>
              <a:rPr lang="en-US" dirty="0" smtClean="0"/>
              <a:t>Turn taking, like RPGs</a:t>
            </a:r>
          </a:p>
          <a:p>
            <a:pPr lvl="1"/>
            <a:r>
              <a:rPr lang="en-US" dirty="0" smtClean="0"/>
              <a:t>Reaction to events, like Tetris’ falling blocks</a:t>
            </a:r>
          </a:p>
          <a:p>
            <a:pPr lvl="1"/>
            <a:r>
              <a:rPr lang="en-US" dirty="0" smtClean="0"/>
              <a:t>Legal actions</a:t>
            </a:r>
          </a:p>
          <a:p>
            <a:r>
              <a:rPr lang="en-US" dirty="0" smtClean="0"/>
              <a:t>Visual and audible content (graphics and sound)</a:t>
            </a:r>
          </a:p>
          <a:p>
            <a:r>
              <a:rPr lang="en-US" dirty="0" smtClean="0"/>
              <a:t>Control and input techniques</a:t>
            </a:r>
          </a:p>
          <a:p>
            <a:pPr lvl="1"/>
            <a:r>
              <a:rPr lang="en-US" dirty="0" smtClean="0"/>
              <a:t>Button mappings, mouse clicks</a:t>
            </a:r>
          </a:p>
          <a:p>
            <a:pPr lvl="1"/>
            <a:r>
              <a:rPr lang="en-US" dirty="0" smtClean="0"/>
              <a:t>How player provides input to game world</a:t>
            </a:r>
          </a:p>
          <a:p>
            <a:r>
              <a:rPr lang="en-US" dirty="0" smtClean="0"/>
              <a:t>Note: Same perspective as </a:t>
            </a:r>
            <a:r>
              <a:rPr lang="en-US" dirty="0" smtClean="0">
                <a:solidFill>
                  <a:srgbClr val="0070C0"/>
                </a:solidFill>
              </a:rPr>
              <a:t>game programmer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7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sz="4000" i="1" dirty="0" smtClean="0"/>
              <a:t>Computer Perspective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of resources managed to support entertainment (usually) application</a:t>
            </a:r>
          </a:p>
          <a:p>
            <a:r>
              <a:rPr lang="en-US" dirty="0" smtClean="0"/>
              <a:t>Graphical rendering</a:t>
            </a:r>
          </a:p>
          <a:p>
            <a:r>
              <a:rPr lang="en-US" dirty="0" smtClean="0"/>
              <a:t>Audio playout</a:t>
            </a:r>
          </a:p>
          <a:p>
            <a:r>
              <a:rPr lang="en-US" dirty="0" smtClean="0"/>
              <a:t>User interface and input</a:t>
            </a:r>
          </a:p>
          <a:p>
            <a:r>
              <a:rPr lang="en-US" dirty="0" smtClean="0"/>
              <a:t>Event processing</a:t>
            </a:r>
          </a:p>
          <a:p>
            <a:pPr lvl="1"/>
            <a:r>
              <a:rPr lang="en-US" dirty="0" smtClean="0"/>
              <a:t>Timers, collisions, etc.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Optional: Networking, AI, </a:t>
            </a:r>
            <a:r>
              <a:rPr lang="en-US" dirty="0"/>
              <a:t>Physics, </a:t>
            </a:r>
            <a:r>
              <a:rPr lang="en-US" dirty="0" smtClean="0"/>
              <a:t>Scripts</a:t>
            </a:r>
          </a:p>
          <a:p>
            <a:r>
              <a:rPr lang="en-US" dirty="0"/>
              <a:t>Note: </a:t>
            </a:r>
            <a:r>
              <a:rPr lang="en-US" dirty="0" smtClean="0"/>
              <a:t>same perspective as </a:t>
            </a:r>
            <a:r>
              <a:rPr lang="en-US" dirty="0">
                <a:solidFill>
                  <a:srgbClr val="0070C0"/>
                </a:solidFill>
              </a:rPr>
              <a:t>game </a:t>
            </a:r>
            <a:r>
              <a:rPr lang="en-US" i="1" dirty="0" smtClean="0">
                <a:solidFill>
                  <a:srgbClr val="0070C0"/>
                </a:solidFill>
              </a:rPr>
              <a:t>engine</a:t>
            </a:r>
            <a:r>
              <a:rPr lang="en-US" dirty="0" smtClean="0">
                <a:solidFill>
                  <a:srgbClr val="0070C0"/>
                </a:solidFill>
              </a:rPr>
              <a:t> programmer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Code vs. Game Engine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 between game and game engine often blurry</a:t>
            </a:r>
          </a:p>
          <a:p>
            <a:pPr lvl="1"/>
            <a:r>
              <a:rPr lang="en-US" dirty="0" smtClean="0"/>
              <a:t>E.g., One game, an engine may know how to “draw an ogre”</a:t>
            </a:r>
          </a:p>
          <a:p>
            <a:pPr lvl="1"/>
            <a:r>
              <a:rPr lang="en-US" dirty="0" smtClean="0"/>
              <a:t>E.g., Another game, engine provides rendering and shading, but “ogre-ness” defined entirely in user code</a:t>
            </a:r>
          </a:p>
          <a:p>
            <a:r>
              <a:rPr lang="en-US" dirty="0" smtClean="0"/>
              <a:t>No definitive separation since “built-in” parts of game engine are often part of game</a:t>
            </a:r>
          </a:p>
          <a:p>
            <a:pPr lvl="1"/>
            <a:r>
              <a:rPr lang="en-US" dirty="0" smtClean="0"/>
              <a:t>E.g., sprite or animation, collision detection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Reusable?  Often</a:t>
            </a:r>
          </a:p>
          <a:p>
            <a:pPr lvl="1"/>
            <a:r>
              <a:rPr lang="en-US" dirty="0" smtClean="0"/>
              <a:t>But many still make one game only</a:t>
            </a:r>
          </a:p>
          <a:p>
            <a:r>
              <a:rPr lang="en-US" dirty="0" smtClean="0"/>
              <a:t>Efficient?  Often</a:t>
            </a:r>
          </a:p>
          <a:p>
            <a:pPr lvl="1"/>
            <a:r>
              <a:rPr lang="en-US" dirty="0" smtClean="0"/>
              <a:t>Can tune commonly used code</a:t>
            </a:r>
          </a:p>
          <a:p>
            <a:r>
              <a:rPr lang="en-US" dirty="0" smtClean="0"/>
              <a:t>General purpose?  Somewhat</a:t>
            </a:r>
          </a:p>
          <a:p>
            <a:pPr lvl="1"/>
            <a:r>
              <a:rPr lang="en-US" dirty="0" smtClean="0"/>
              <a:t>Can make more than one game (e.g., mod)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Often designed with specific genre in mind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genres with likely different engine support</a:t>
            </a:r>
          </a:p>
          <a:p>
            <a:pPr lvl="1"/>
            <a:r>
              <a:rPr lang="en-US" dirty="0" smtClean="0"/>
              <a:t>Arcade (e.g., </a:t>
            </a:r>
            <a:r>
              <a:rPr lang="en-US" i="1" dirty="0"/>
              <a:t>T</a:t>
            </a:r>
            <a:r>
              <a:rPr lang="en-US" i="1" dirty="0" smtClean="0"/>
              <a:t>etris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Side-</a:t>
            </a:r>
            <a:r>
              <a:rPr lang="en-US" dirty="0" err="1" smtClean="0"/>
              <a:t>scroller</a:t>
            </a:r>
            <a:r>
              <a:rPr lang="en-US" dirty="0" smtClean="0"/>
              <a:t> (e.g., </a:t>
            </a:r>
            <a:r>
              <a:rPr lang="en-US" i="1" dirty="0" smtClean="0"/>
              <a:t>Mario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3d isometric (e.g., </a:t>
            </a:r>
            <a:r>
              <a:rPr lang="en-US" i="1" dirty="0" smtClean="0"/>
              <a:t>Diablo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(e.g., </a:t>
            </a:r>
            <a:r>
              <a:rPr lang="en-US" i="1" dirty="0" err="1" smtClean="0"/>
              <a:t>CoD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MMORPG (e.g., </a:t>
            </a:r>
            <a:r>
              <a:rPr lang="en-US" i="1" dirty="0" err="1" smtClean="0"/>
              <a:t>Warcraft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Turn-based (e.g., </a:t>
            </a:r>
            <a:r>
              <a:rPr lang="en-US" i="1" dirty="0" err="1" smtClean="0"/>
              <a:t>Civ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Story (e.g., </a:t>
            </a:r>
            <a:r>
              <a:rPr lang="en-US" i="1" dirty="0" smtClean="0"/>
              <a:t>Heavy Rain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MOBA (e.g., </a:t>
            </a:r>
            <a:r>
              <a:rPr lang="en-US" i="1" dirty="0" err="1" smtClean="0"/>
              <a:t>LoL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 you think each may differ?</a:t>
            </a:r>
          </a:p>
          <a:p>
            <a:pPr lvl="1"/>
            <a:r>
              <a:rPr lang="en-US" dirty="0" smtClean="0"/>
              <a:t>Pick specific game, note engine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6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Game Engine Components (1 of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Hardware (PC, Xbox, iPad…) and Operating System (Windows 7, iOS, …)</a:t>
            </a:r>
          </a:p>
          <a:p>
            <a:pPr lvl="1"/>
            <a:r>
              <a:rPr lang="en-US" dirty="0" smtClean="0"/>
              <a:t>Graphics API (OpenGL, DirectX, SFML)</a:t>
            </a:r>
          </a:p>
          <a:p>
            <a:pPr lvl="1"/>
            <a:r>
              <a:rPr lang="en-US" dirty="0" smtClean="0"/>
              <a:t>Third-party libraries (STL, Networking)</a:t>
            </a:r>
          </a:p>
          <a:p>
            <a:pPr lvl="1"/>
            <a:r>
              <a:rPr lang="en-US" dirty="0" smtClean="0"/>
              <a:t>Math libraries (trig, linear algebra)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Game engine needs these, and may be bound (during compilation) to these, but </a:t>
            </a:r>
            <a:r>
              <a:rPr lang="en-US" i="1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typically engine code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Core/Base Systems</a:t>
            </a:r>
          </a:p>
          <a:p>
            <a:pPr lvl="1"/>
            <a:r>
              <a:rPr lang="en-US" dirty="0" smtClean="0"/>
              <a:t>Memory management (for game objects)</a:t>
            </a:r>
          </a:p>
          <a:p>
            <a:pPr lvl="1"/>
            <a:r>
              <a:rPr lang="en-US" dirty="0" smtClean="0"/>
              <a:t>Engine configuration (for alternate running environments)</a:t>
            </a:r>
          </a:p>
          <a:p>
            <a:pPr lvl="1"/>
            <a:r>
              <a:rPr lang="en-US" dirty="0" smtClean="0"/>
              <a:t>Parsers (for configuration files)</a:t>
            </a:r>
          </a:p>
          <a:p>
            <a:pPr lvl="1"/>
            <a:r>
              <a:rPr lang="en-US" dirty="0" smtClean="0"/>
              <a:t>Debugging and performance (unit testing, profiling, error logging)</a:t>
            </a:r>
          </a:p>
          <a:p>
            <a:pPr lvl="1"/>
            <a:r>
              <a:rPr lang="en-US" dirty="0" smtClean="0"/>
              <a:t>Startup/Shutdown (initialization and final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3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Engine Components (2 of 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Representation of game world</a:t>
            </a:r>
          </a:p>
          <a:p>
            <a:pPr lvl="1"/>
            <a:r>
              <a:rPr lang="en-US" dirty="0" smtClean="0"/>
              <a:t>Game objects</a:t>
            </a:r>
          </a:p>
          <a:p>
            <a:pPr lvl="1"/>
            <a:r>
              <a:rPr lang="en-US" dirty="0" smtClean="0"/>
              <a:t>Possibly oriented, relative</a:t>
            </a:r>
          </a:p>
          <a:p>
            <a:r>
              <a:rPr lang="en-US" dirty="0" smtClean="0"/>
              <a:t>Timing is very important</a:t>
            </a:r>
          </a:p>
          <a:p>
            <a:pPr lvl="1"/>
            <a:r>
              <a:rPr lang="en-US" dirty="0" smtClean="0"/>
              <a:t>Events are time-based</a:t>
            </a:r>
          </a:p>
          <a:p>
            <a:pPr lvl="1"/>
            <a:r>
              <a:rPr lang="en-US" dirty="0" smtClean="0"/>
              <a:t>Multi-player networking needs consistency</a:t>
            </a:r>
          </a:p>
          <a:p>
            <a:r>
              <a:rPr lang="en-US" dirty="0" smtClean="0"/>
              <a:t>Low-level utilities for game engine</a:t>
            </a:r>
          </a:p>
          <a:p>
            <a:pPr lvl="1"/>
            <a:r>
              <a:rPr lang="en-US" dirty="0" smtClean="0"/>
              <a:t>Updating objects, handling resources in/out, logging, memory management, encryption…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933700" cy="217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1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Engine Components (3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Rendering system</a:t>
            </a:r>
          </a:p>
          <a:p>
            <a:pPr lvl="1"/>
            <a:r>
              <a:rPr lang="en-US" dirty="0" smtClean="0"/>
              <a:t>How to display scene</a:t>
            </a:r>
          </a:p>
          <a:p>
            <a:pPr lvl="1"/>
            <a:r>
              <a:rPr lang="en-US" dirty="0" smtClean="0"/>
              <a:t>Lighting, occlusion, textures, camera, viewport …</a:t>
            </a:r>
          </a:p>
          <a:p>
            <a:pPr lvl="1"/>
            <a:r>
              <a:rPr lang="en-US" dirty="0" smtClean="0"/>
              <a:t>Special effects (particles)</a:t>
            </a:r>
          </a:p>
          <a:p>
            <a:r>
              <a:rPr lang="en-US" dirty="0"/>
              <a:t>Input management</a:t>
            </a:r>
          </a:p>
          <a:p>
            <a:pPr lvl="1"/>
            <a:r>
              <a:rPr lang="en-US" dirty="0"/>
              <a:t>Map device specific commands (e.g</a:t>
            </a:r>
            <a:r>
              <a:rPr lang="en-US" dirty="0" smtClean="0"/>
              <a:t>., </a:t>
            </a:r>
            <a:r>
              <a:rPr lang="en-US" dirty="0"/>
              <a:t>keystroke or mouse click) to generic game-specific command (e.g</a:t>
            </a:r>
            <a:r>
              <a:rPr lang="en-US" dirty="0" smtClean="0"/>
              <a:t>., </a:t>
            </a:r>
            <a:r>
              <a:rPr lang="en-US" dirty="0"/>
              <a:t>left)</a:t>
            </a:r>
          </a:p>
          <a:p>
            <a:r>
              <a:rPr lang="en-US" dirty="0"/>
              <a:t>Resource management</a:t>
            </a:r>
          </a:p>
          <a:p>
            <a:pPr lvl="1"/>
            <a:r>
              <a:rPr lang="en-US" dirty="0"/>
              <a:t>3d models </a:t>
            </a:r>
            <a:r>
              <a:rPr lang="en-US" dirty="0" smtClean="0"/>
              <a:t>(e.g., skeleton</a:t>
            </a:r>
            <a:r>
              <a:rPr lang="en-US" dirty="0"/>
              <a:t>, animations), </a:t>
            </a:r>
            <a:r>
              <a:rPr lang="en-US" dirty="0" smtClean="0"/>
              <a:t>textures, audio files</a:t>
            </a:r>
            <a:endParaRPr lang="en-US" dirty="0"/>
          </a:p>
          <a:p>
            <a:pPr lvl="1"/>
            <a:r>
              <a:rPr lang="en-US" dirty="0"/>
              <a:t>Loading, decompression</a:t>
            </a:r>
          </a:p>
          <a:p>
            <a:r>
              <a:rPr lang="en-US" dirty="0"/>
              <a:t>Gameplay foundations</a:t>
            </a:r>
          </a:p>
          <a:p>
            <a:pPr lvl="1"/>
            <a:r>
              <a:rPr lang="en-US" dirty="0"/>
              <a:t>Static world elements</a:t>
            </a:r>
          </a:p>
          <a:p>
            <a:pPr lvl="1"/>
            <a:r>
              <a:rPr lang="en-US" dirty="0"/>
              <a:t>Dynamic world elements</a:t>
            </a:r>
          </a:p>
          <a:p>
            <a:pPr lvl="1"/>
            <a:r>
              <a:rPr lang="en-US" dirty="0" smtClean="0"/>
              <a:t>Events/messaging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8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Engine Components (4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Physics</a:t>
            </a:r>
          </a:p>
          <a:p>
            <a:pPr lvl="1"/>
            <a:r>
              <a:rPr lang="en-US" dirty="0"/>
              <a:t>How objects may move and/or interact</a:t>
            </a:r>
          </a:p>
          <a:p>
            <a:pPr lvl="1"/>
            <a:r>
              <a:rPr lang="en-US" dirty="0"/>
              <a:t>Object physical states (location, velocity, orientation)</a:t>
            </a:r>
          </a:p>
          <a:p>
            <a:pPr lvl="1"/>
            <a:r>
              <a:rPr lang="en-US" dirty="0"/>
              <a:t>Bounding volumes and collision detection </a:t>
            </a:r>
            <a:endParaRPr lang="en-US" dirty="0" smtClean="0"/>
          </a:p>
          <a:p>
            <a:r>
              <a:rPr lang="en-US" dirty="0" smtClean="0"/>
              <a:t>Sound</a:t>
            </a:r>
            <a:endParaRPr lang="en-US" dirty="0"/>
          </a:p>
          <a:p>
            <a:pPr lvl="1"/>
            <a:r>
              <a:rPr lang="en-US" dirty="0"/>
              <a:t>Music and </a:t>
            </a:r>
            <a:r>
              <a:rPr lang="en-US" dirty="0" smtClean="0"/>
              <a:t>sound effects, </a:t>
            </a:r>
            <a:r>
              <a:rPr lang="en-US" dirty="0"/>
              <a:t>formats and timing and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Online support</a:t>
            </a:r>
          </a:p>
          <a:p>
            <a:pPr lvl="1"/>
            <a:r>
              <a:rPr lang="en-US" dirty="0" smtClean="0"/>
              <a:t>Authentication and registration</a:t>
            </a:r>
          </a:p>
          <a:p>
            <a:pPr lvl="1"/>
            <a:r>
              <a:rPr lang="en-US" dirty="0" smtClean="0"/>
              <a:t>Game state replication</a:t>
            </a:r>
          </a:p>
          <a:p>
            <a:pPr lvl="1"/>
            <a:r>
              <a:rPr lang="en-US" dirty="0" smtClean="0"/>
              <a:t>Latency compensation (dealing with lag)</a:t>
            </a:r>
          </a:p>
          <a:p>
            <a:r>
              <a:rPr lang="en-US" dirty="0" smtClean="0"/>
              <a:t>Artificial </a:t>
            </a:r>
            <a:r>
              <a:rPr lang="en-US" dirty="0"/>
              <a:t>intelligence</a:t>
            </a:r>
          </a:p>
          <a:p>
            <a:pPr lvl="1"/>
            <a:r>
              <a:rPr lang="en-US" dirty="0"/>
              <a:t>“Smart” objects, as opponents or NPC</a:t>
            </a:r>
          </a:p>
          <a:p>
            <a:pPr lvl="1"/>
            <a:r>
              <a:rPr lang="en-US" dirty="0"/>
              <a:t>Low-level utilities, such as </a:t>
            </a:r>
            <a:r>
              <a:rPr lang="en-US" dirty="0" err="1"/>
              <a:t>pathfinding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08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365</TotalTime>
  <Words>1111</Words>
  <Application>Microsoft Office PowerPoint</Application>
  <PresentationFormat>On-screen Show (4:3)</PresentationFormat>
  <Paragraphs>180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Consolas</vt:lpstr>
      <vt:lpstr>Times New Roman</vt:lpstr>
      <vt:lpstr>Wingdings</vt:lpstr>
      <vt:lpstr>Theme1</vt:lpstr>
      <vt:lpstr>Chapter 1 </vt:lpstr>
      <vt:lpstr>What is a Computer Game? Player Perspective</vt:lpstr>
      <vt:lpstr>What is a Computer Game? Computer Perspective</vt:lpstr>
      <vt:lpstr>Game Code vs. Game Engine Code</vt:lpstr>
      <vt:lpstr>Game Engine Specificity</vt:lpstr>
      <vt:lpstr>Game Engine Components (1 of 4)</vt:lpstr>
      <vt:lpstr>Game Engine Components (2 of 4)</vt:lpstr>
      <vt:lpstr>Game Engine Components (3 of 4)</vt:lpstr>
      <vt:lpstr>Game Engine Components (4 of 4)</vt:lpstr>
      <vt:lpstr>Engine Substrate</vt:lpstr>
      <vt:lpstr>Engine Core/Base (1 of 2)</vt:lpstr>
      <vt:lpstr>Engine Core/Base (2 of 2)</vt:lpstr>
      <vt:lpstr>Game Engine Architecture</vt:lpstr>
      <vt:lpstr>Summary of Course Focus</vt:lpstr>
      <vt:lpstr>Goals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3000</dc:title>
  <dc:creator>Mark Claypool</dc:creator>
  <cp:lastModifiedBy>Mark Claypool</cp:lastModifiedBy>
  <cp:revision>62</cp:revision>
  <cp:lastPrinted>2016-08-28T11:29:09Z</cp:lastPrinted>
  <dcterms:created xsi:type="dcterms:W3CDTF">2012-01-13T10:35:05Z</dcterms:created>
  <dcterms:modified xsi:type="dcterms:W3CDTF">2017-06-09T15:04:19Z</dcterms:modified>
</cp:coreProperties>
</file>