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263" r:id="rId4"/>
    <p:sldId id="264" r:id="rId5"/>
    <p:sldId id="292" r:id="rId6"/>
    <p:sldId id="288" r:id="rId7"/>
    <p:sldId id="293" r:id="rId8"/>
    <p:sldId id="289" r:id="rId9"/>
    <p:sldId id="262" r:id="rId10"/>
    <p:sldId id="259" r:id="rId11"/>
    <p:sldId id="257" r:id="rId12"/>
    <p:sldId id="294" r:id="rId13"/>
    <p:sldId id="287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 autoAdjust="0"/>
    <p:restoredTop sz="86331" autoAdjust="0"/>
  </p:normalViewPr>
  <p:slideViewPr>
    <p:cSldViewPr>
      <p:cViewPr varScale="1">
        <p:scale>
          <a:sx n="79" d="100"/>
          <a:sy n="79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f\Documents\Dropbox\School\mqp\data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0% Jitter</c:v>
          </c:tx>
          <c:errBars>
            <c:errDir val="y"/>
            <c:errBarType val="both"/>
            <c:errValType val="cust"/>
            <c:noEndCap val="0"/>
            <c:plus>
              <c:numRef>
                <c:f>Sheet1!$B$91:$E$91</c:f>
                <c:numCache>
                  <c:formatCode>General</c:formatCode>
                  <c:ptCount val="4"/>
                  <c:pt idx="0">
                    <c:v>0.31108701105494729</c:v>
                  </c:pt>
                  <c:pt idx="2">
                    <c:v>0.34313022737901822</c:v>
                  </c:pt>
                  <c:pt idx="3">
                    <c:v>0.4241316034741538</c:v>
                  </c:pt>
                </c:numCache>
              </c:numRef>
            </c:plus>
            <c:minus>
              <c:numRef>
                <c:f>Sheet1!$B$91:$E$91</c:f>
                <c:numCache>
                  <c:formatCode>General</c:formatCode>
                  <c:ptCount val="4"/>
                  <c:pt idx="0">
                    <c:v>0.31108701105494729</c:v>
                  </c:pt>
                  <c:pt idx="2">
                    <c:v>0.34313022737901822</c:v>
                  </c:pt>
                  <c:pt idx="3">
                    <c:v>0.4241316034741538</c:v>
                  </c:pt>
                </c:numCache>
              </c:numRef>
            </c:minus>
            <c:spPr>
              <a:ln w="15875">
                <a:solidFill>
                  <a:srgbClr val="0070C0"/>
                </a:solidFill>
              </a:ln>
            </c:spPr>
          </c:errBars>
          <c:xVal>
            <c:numRef>
              <c:f>Sheet1!$B$77:$E$77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250</c:v>
                </c:pt>
                <c:pt idx="3">
                  <c:v>500</c:v>
                </c:pt>
              </c:numCache>
            </c:numRef>
          </c:xVal>
          <c:yVal>
            <c:numRef>
              <c:f>Sheet1!$B$78:$E$78</c:f>
              <c:numCache>
                <c:formatCode>General</c:formatCode>
                <c:ptCount val="4"/>
                <c:pt idx="0">
                  <c:v>4.1470588235294086</c:v>
                </c:pt>
                <c:pt idx="1">
                  <c:v>#N/A</c:v>
                </c:pt>
                <c:pt idx="2">
                  <c:v>3.5285714285714294</c:v>
                </c:pt>
                <c:pt idx="3">
                  <c:v>3.5806451612903225</c:v>
                </c:pt>
              </c:numCache>
            </c:numRef>
          </c:yVal>
          <c:smooth val="0"/>
        </c:ser>
        <c:ser>
          <c:idx val="1"/>
          <c:order val="1"/>
          <c:tx>
            <c:v>10% Jitter</c:v>
          </c:tx>
          <c:errBars>
            <c:errDir val="y"/>
            <c:errBarType val="both"/>
            <c:errValType val="cust"/>
            <c:noEndCap val="0"/>
            <c:plus>
              <c:numRef>
                <c:f>Sheet1!$B$92:$E$92</c:f>
                <c:numCache>
                  <c:formatCode>General</c:formatCode>
                  <c:ptCount val="4"/>
                  <c:pt idx="1">
                    <c:v>0.33237128654430287</c:v>
                  </c:pt>
                  <c:pt idx="2">
                    <c:v>0.34413677171592544</c:v>
                  </c:pt>
                  <c:pt idx="3">
                    <c:v>0.44818296917242345</c:v>
                  </c:pt>
                </c:numCache>
              </c:numRef>
            </c:plus>
            <c:minus>
              <c:numRef>
                <c:f>Sheet1!$B$92:$E$92</c:f>
                <c:numCache>
                  <c:formatCode>General</c:formatCode>
                  <c:ptCount val="4"/>
                  <c:pt idx="1">
                    <c:v>0.33237128654430287</c:v>
                  </c:pt>
                  <c:pt idx="2">
                    <c:v>0.34413677171592544</c:v>
                  </c:pt>
                  <c:pt idx="3">
                    <c:v>0.44818296917242345</c:v>
                  </c:pt>
                </c:numCache>
              </c:numRef>
            </c:minus>
            <c:spPr>
              <a:ln w="15875">
                <a:solidFill>
                  <a:srgbClr val="C00000"/>
                </a:solidFill>
              </a:ln>
            </c:spPr>
          </c:errBars>
          <c:xVal>
            <c:numRef>
              <c:f>Sheet1!$B$77:$E$77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250</c:v>
                </c:pt>
                <c:pt idx="3">
                  <c:v>500</c:v>
                </c:pt>
              </c:numCache>
            </c:numRef>
          </c:xVal>
          <c:yVal>
            <c:numRef>
              <c:f>Sheet1!$B$79:$E$79</c:f>
              <c:numCache>
                <c:formatCode>General</c:formatCode>
                <c:ptCount val="4"/>
                <c:pt idx="0">
                  <c:v>#N/A</c:v>
                </c:pt>
                <c:pt idx="1">
                  <c:v>3.8529411764705874</c:v>
                </c:pt>
                <c:pt idx="2">
                  <c:v>3.5428571428571431</c:v>
                </c:pt>
                <c:pt idx="3">
                  <c:v>3</c:v>
                </c:pt>
              </c:numCache>
            </c:numRef>
          </c:yVal>
          <c:smooth val="0"/>
        </c:ser>
        <c:ser>
          <c:idx val="2"/>
          <c:order val="2"/>
          <c:tx>
            <c:v>20% Jitter</c:v>
          </c:tx>
          <c:errBars>
            <c:errDir val="y"/>
            <c:errBarType val="both"/>
            <c:errValType val="cust"/>
            <c:noEndCap val="0"/>
            <c:plus>
              <c:numRef>
                <c:f>Sheet1!$B$93:$E$93</c:f>
                <c:numCache>
                  <c:formatCode>General</c:formatCode>
                  <c:ptCount val="4"/>
                  <c:pt idx="1">
                    <c:v>0.25878017786350982</c:v>
                  </c:pt>
                  <c:pt idx="2">
                    <c:v>0.32483407529166103</c:v>
                  </c:pt>
                  <c:pt idx="3">
                    <c:v>0.30003607626221146</c:v>
                  </c:pt>
                </c:numCache>
              </c:numRef>
            </c:plus>
            <c:minus>
              <c:numRef>
                <c:f>Sheet1!$B$93:$E$93</c:f>
                <c:numCache>
                  <c:formatCode>General</c:formatCode>
                  <c:ptCount val="4"/>
                  <c:pt idx="1">
                    <c:v>0.25878017786350982</c:v>
                  </c:pt>
                  <c:pt idx="2">
                    <c:v>0.32483407529166103</c:v>
                  </c:pt>
                  <c:pt idx="3">
                    <c:v>0.30003607626221146</c:v>
                  </c:pt>
                </c:numCache>
              </c:numRef>
            </c:minus>
            <c:spPr>
              <a:ln w="15875">
                <a:solidFill>
                  <a:schemeClr val="accent3">
                    <a:lumMod val="75000"/>
                  </a:schemeClr>
                </a:solidFill>
              </a:ln>
            </c:spPr>
          </c:errBars>
          <c:xVal>
            <c:numRef>
              <c:f>Sheet1!$B$77:$E$77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250</c:v>
                </c:pt>
                <c:pt idx="3">
                  <c:v>500</c:v>
                </c:pt>
              </c:numCache>
            </c:numRef>
          </c:xVal>
          <c:yVal>
            <c:numRef>
              <c:f>Sheet1!$B$80:$E$80</c:f>
              <c:numCache>
                <c:formatCode>General</c:formatCode>
                <c:ptCount val="4"/>
                <c:pt idx="0">
                  <c:v>#N/A</c:v>
                </c:pt>
                <c:pt idx="1">
                  <c:v>3.7941176470588243</c:v>
                </c:pt>
                <c:pt idx="2">
                  <c:v>3.257142857142858</c:v>
                </c:pt>
                <c:pt idx="3">
                  <c:v>2.0571428571428578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627264"/>
        <c:axId val="65629184"/>
      </c:scatterChart>
      <c:valAx>
        <c:axId val="65627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Delay</a:t>
                </a:r>
                <a:r>
                  <a:rPr lang="en-US" baseline="0"/>
                  <a:t> (ms)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629184"/>
        <c:crosses val="autoZero"/>
        <c:crossBetween val="midCat"/>
      </c:valAx>
      <c:valAx>
        <c:axId val="65629184"/>
        <c:scaling>
          <c:orientation val="minMax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Opinion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6272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18A47-445A-4FA4-A21E-9E2B66796424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541AF-3F1B-479D-92C7-26376A533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Lack of quantitative data,</a:t>
            </a:r>
            <a:r>
              <a:rPr lang="en-US" baseline="0" dirty="0" smtClean="0"/>
              <a:t> except Quake IV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92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Modern lag compensation – TF2 more recent than</a:t>
            </a:r>
            <a:r>
              <a:rPr lang="en-US" baseline="0" dirty="0" smtClean="0"/>
              <a:t> Quake 4 and more regularly 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61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6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Packet loss has negligible effect on gameplay quality according to initial testing and other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2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 is actual position on attacker’s client at time of attack, blue</a:t>
            </a:r>
            <a:r>
              <a:rPr lang="en-US" baseline="0" dirty="0" smtClean="0"/>
              <a:t> is server’s estimate of position, model is victim’s position on server at time attack message </a:t>
            </a:r>
            <a:r>
              <a:rPr lang="en-US" baseline="0" smtClean="0"/>
              <a:t>is received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 included</a:t>
            </a:r>
            <a:r>
              <a:rPr lang="en-US" baseline="0" dirty="0" smtClean="0"/>
              <a:t> Opinion Score for 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4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X-axis is delay in ms, </a:t>
            </a:r>
            <a:r>
              <a:rPr lang="en-US" baseline="0" dirty="0" smtClean="0"/>
              <a:t>Y-axis is mean opinion score.</a:t>
            </a:r>
          </a:p>
          <a:p>
            <a:r>
              <a:rPr lang="en-US" dirty="0" err="1" smtClean="0"/>
              <a:t>Trendlines</a:t>
            </a:r>
            <a:r>
              <a:rPr lang="en-US" dirty="0" smtClean="0"/>
              <a:t> </a:t>
            </a:r>
            <a:r>
              <a:rPr lang="en-US" dirty="0" smtClean="0"/>
              <a:t>are based</a:t>
            </a:r>
            <a:r>
              <a:rPr lang="en-US" baseline="0" dirty="0" smtClean="0"/>
              <a:t> on how much jitter there is (proportional to delay). </a:t>
            </a:r>
            <a:r>
              <a:rPr lang="en-US" baseline="0" dirty="0" smtClean="0"/>
              <a:t>Error </a:t>
            </a:r>
            <a:r>
              <a:rPr lang="en-US" baseline="0" dirty="0" smtClean="0"/>
              <a:t>bars are 95% confidence intervals.</a:t>
            </a:r>
          </a:p>
          <a:p>
            <a:r>
              <a:rPr lang="en-US" baseline="0" dirty="0" smtClean="0"/>
              <a:t>As delay and jitter increase, average opinions get worse.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1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what the variables are:</a:t>
            </a:r>
          </a:p>
          <a:p>
            <a:r>
              <a:rPr lang="en-US" dirty="0" smtClean="0"/>
              <a:t>Delay</a:t>
            </a:r>
            <a:r>
              <a:rPr lang="en-US" baseline="0" dirty="0" smtClean="0"/>
              <a:t> is mean </a:t>
            </a:r>
            <a:r>
              <a:rPr lang="en-US" baseline="0" dirty="0" smtClean="0"/>
              <a:t>delay in </a:t>
            </a:r>
            <a:r>
              <a:rPr lang="en-US" baseline="0" dirty="0" err="1" smtClean="0"/>
              <a:t>ms</a:t>
            </a:r>
            <a:endParaRPr lang="en-US" baseline="0" dirty="0" smtClean="0"/>
          </a:p>
          <a:p>
            <a:r>
              <a:rPr lang="en-US" baseline="0" dirty="0" smtClean="0"/>
              <a:t>Jitter is standard deviation in </a:t>
            </a:r>
            <a:r>
              <a:rPr lang="en-US" baseline="0" dirty="0" smtClean="0"/>
              <a:t>delay in </a:t>
            </a:r>
            <a:r>
              <a:rPr lang="en-US" baseline="0" dirty="0" err="1" smtClean="0"/>
              <a:t>ms</a:t>
            </a:r>
            <a:endParaRPr lang="en-US" baseline="0" dirty="0" smtClean="0"/>
          </a:p>
          <a:p>
            <a:r>
              <a:rPr lang="en-US" baseline="0" dirty="0" smtClean="0"/>
              <a:t>Score is predicted MOS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X-axis is delay in </a:t>
            </a:r>
            <a:r>
              <a:rPr lang="en-US" dirty="0" err="1" smtClean="0"/>
              <a:t>ms</a:t>
            </a:r>
            <a:r>
              <a:rPr lang="en-US" dirty="0" smtClean="0"/>
              <a:t>, </a:t>
            </a:r>
            <a:r>
              <a:rPr lang="en-US" baseline="0" dirty="0" smtClean="0"/>
              <a:t>Y-axis is mean opinion score.</a:t>
            </a:r>
          </a:p>
          <a:p>
            <a:r>
              <a:rPr lang="en-US" dirty="0" err="1" smtClean="0"/>
              <a:t>Trendlines</a:t>
            </a:r>
            <a:r>
              <a:rPr lang="en-US" dirty="0" smtClean="0"/>
              <a:t> are based</a:t>
            </a:r>
            <a:r>
              <a:rPr lang="en-US" baseline="0" dirty="0" smtClean="0"/>
              <a:t> on how much jitter there is (proportional to delay). Error bars are 95% confidence intervals.</a:t>
            </a:r>
          </a:p>
          <a:p>
            <a:r>
              <a:rPr lang="en-US" dirty="0" smtClean="0"/>
              <a:t>Model is good fit to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45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 of our model with the Quake 4 G-Model at 0% </a:t>
            </a:r>
            <a:r>
              <a:rPr lang="en-US" dirty="0" smtClean="0"/>
              <a:t>Jitter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X-axis is delay in </a:t>
            </a:r>
            <a:r>
              <a:rPr lang="en-US" dirty="0" err="1" smtClean="0"/>
              <a:t>ms</a:t>
            </a:r>
            <a:r>
              <a:rPr lang="en-US" dirty="0" smtClean="0"/>
              <a:t>, </a:t>
            </a:r>
            <a:r>
              <a:rPr lang="en-US" baseline="0" dirty="0" smtClean="0"/>
              <a:t>Y-axis is mean opinion score.</a:t>
            </a:r>
            <a:endParaRPr lang="en-US" dirty="0" smtClean="0"/>
          </a:p>
          <a:p>
            <a:r>
              <a:rPr lang="en-US" dirty="0" smtClean="0"/>
              <a:t>Quake 4</a:t>
            </a:r>
            <a:r>
              <a:rPr lang="en-US" baseline="0" dirty="0" smtClean="0"/>
              <a:t> opinion scores decrease much more quickly than TF2 opinion scores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541AF-3F1B-479D-92C7-26376A5336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6A948-5F25-4563-806A-6ACA8F540576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060B-4EF7-404F-8589-C685FC5822F8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4DB2-E2E3-4F07-95D8-21BB57877122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9E1D-1A51-4648-B28F-00DF98C3C87B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8CD45-5E4E-4EC7-A1F8-090BED6F6AD4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9C88-C8CC-4FA3-BA26-BBC12F835122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C0A1-EEED-474F-A189-159A22D88973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B057-B1A0-4F37-9D0C-3032BB60F8BF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0F2B-5A72-490B-9A98-FFA04449FE5D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A6D2-C9A4-4144-A303-59EAE7C45608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4CD9-0C0F-4C6A-8760-DABCF0092EE7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69D1-AB28-4157-BEDD-4A9A77DA375C}" type="datetime1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A4BC5-BBF1-4E05-BE89-594E2556FF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i.edu/Pubs/E-project/Available/E-project-031213-14111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the Perceived Quality of a First Person Shooter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The Team Fortress 2 T-Model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5257800"/>
            <a:ext cx="2354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David Dwyer</a:t>
            </a:r>
          </a:p>
          <a:p>
            <a:pPr algn="r"/>
            <a:r>
              <a:rPr lang="en-US" dirty="0" smtClean="0"/>
              <a:t>Eric Finn</a:t>
            </a:r>
          </a:p>
          <a:p>
            <a:pPr algn="r"/>
            <a:r>
              <a:rPr lang="en-US" dirty="0" smtClean="0"/>
              <a:t>Advisor: Mark Claypool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Users\Eric\Documents\School\mqp\deliverable\data\logs\models\linear-abserror-lw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304800"/>
            <a:ext cx="8763000" cy="624031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E:\Users\Eric\Documents\School\mqp\deliverable\data\logs\models\quake4-compa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" y="158624"/>
            <a:ext cx="9088120" cy="653364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lag compensation helps improve perceived gameplay quality</a:t>
            </a:r>
          </a:p>
          <a:p>
            <a:r>
              <a:rPr lang="en-US" dirty="0" smtClean="0"/>
              <a:t>For our setup, 800ms of delay or 80ms of jitter worsened MOS by about 1 point</a:t>
            </a:r>
          </a:p>
          <a:p>
            <a:r>
              <a:rPr lang="en-US" dirty="0" smtClean="0"/>
              <a:t>Model can be used in simulations to assess and predict effects of network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more subjects, different demographics</a:t>
            </a:r>
          </a:p>
          <a:p>
            <a:r>
              <a:rPr lang="en-US" dirty="0" smtClean="0"/>
              <a:t>Test different game modes and maps</a:t>
            </a:r>
          </a:p>
          <a:p>
            <a:r>
              <a:rPr lang="en-US" dirty="0" smtClean="0"/>
              <a:t>Create more general model for TF2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Full report and data available at: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http://www.wpi.edu/Pubs/E-project/Available/E-project-031213-141112/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1126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Lag hurts online gameplay</a:t>
            </a:r>
          </a:p>
          <a:p>
            <a:r>
              <a:rPr lang="en-US" dirty="0" smtClean="0"/>
              <a:t>Models needed to aid research into lag compensation</a:t>
            </a:r>
          </a:p>
          <a:p>
            <a:r>
              <a:rPr lang="en-US" dirty="0" smtClean="0"/>
              <a:t>Previous work has good models for VoIP, but only one model for a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model to predict gameplay quality based on network conditions for Team Fortress 2</a:t>
            </a:r>
          </a:p>
          <a:p>
            <a:pPr lvl="1"/>
            <a:r>
              <a:rPr lang="en-US" dirty="0" smtClean="0"/>
              <a:t>Network Conditions: delay, jitter, packet loss</a:t>
            </a:r>
          </a:p>
          <a:p>
            <a:r>
              <a:rPr lang="en-US" dirty="0" smtClean="0"/>
              <a:t>Reproduce another study (Quake IV G-Model) for a different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Fortress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Networked multiplayer first-person shooter</a:t>
            </a:r>
          </a:p>
          <a:p>
            <a:r>
              <a:rPr lang="en-US" dirty="0" smtClean="0"/>
              <a:t>Uses a lag compensation method called “Time Warp”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314" name="AutoShape 2" descr="https://developer.valvesoftware.com/w/images/c/ca/Lag_compensation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Server “turns back time” to estimate where clients saw other clients’ avatars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https://developer.valvesoftware.com/w/images/c/ca/Lag_compens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628900"/>
            <a:ext cx="6572250" cy="3543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6248400"/>
            <a:ext cx="669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https://developer.valvesoftware.com/wiki/File:Lag_compensation.jpg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 played TF2 for 1-hour sessions</a:t>
            </a:r>
          </a:p>
          <a:p>
            <a:pPr lvl="1"/>
            <a:r>
              <a:rPr lang="en-US" dirty="0" smtClean="0"/>
              <a:t>Up to 8 players against server-controlled bots</a:t>
            </a:r>
          </a:p>
          <a:p>
            <a:r>
              <a:rPr lang="en-US" dirty="0" smtClean="0"/>
              <a:t>Multiple 3-6 minute rounds, </a:t>
            </a:r>
            <a:r>
              <a:rPr lang="en-US" dirty="0" smtClean="0"/>
              <a:t>with different </a:t>
            </a:r>
            <a:r>
              <a:rPr lang="en-US" dirty="0" smtClean="0"/>
              <a:t>network conditions each round</a:t>
            </a:r>
          </a:p>
          <a:p>
            <a:pPr lvl="1"/>
            <a:r>
              <a:rPr lang="en-US" dirty="0" smtClean="0"/>
              <a:t>Introduced </a:t>
            </a:r>
            <a:r>
              <a:rPr lang="en-US" dirty="0" smtClean="0"/>
              <a:t>server-to-client </a:t>
            </a:r>
            <a:r>
              <a:rPr lang="en-US" dirty="0" smtClean="0"/>
              <a:t>latency with </a:t>
            </a:r>
            <a:r>
              <a:rPr lang="en-US" dirty="0" err="1" smtClean="0"/>
              <a:t>netem</a:t>
            </a:r>
            <a:endParaRPr lang="en-US" dirty="0" smtClean="0"/>
          </a:p>
          <a:p>
            <a:r>
              <a:rPr lang="en-US" dirty="0" smtClean="0"/>
              <a:t>Volunteers </a:t>
            </a:r>
            <a:r>
              <a:rPr lang="en-US" dirty="0" smtClean="0"/>
              <a:t>provided </a:t>
            </a:r>
            <a:r>
              <a:rPr lang="en-US" dirty="0" smtClean="0"/>
              <a:t>feedback every 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Collected opinion scores (1-5) for each set of network conditions for each participant</a:t>
            </a:r>
          </a:p>
          <a:p>
            <a:r>
              <a:rPr lang="en-US" dirty="0" smtClean="0"/>
              <a:t>Created Mean Opinion Score (MOS) for each set of network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 Opinion Score </a:t>
            </a:r>
            <a:r>
              <a:rPr lang="en-US" dirty="0" err="1" smtClean="0"/>
              <a:t>vs</a:t>
            </a:r>
            <a:r>
              <a:rPr lang="en-US" dirty="0" smtClean="0"/>
              <a:t> Mean Delay</a:t>
            </a:r>
            <a:br>
              <a:rPr lang="en-US" dirty="0" smtClean="0"/>
            </a:br>
            <a:r>
              <a:rPr lang="en-US" dirty="0" smtClean="0"/>
              <a:t>(How did they like it?)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458326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Best fit (lowest mean absolute error) for score proportional to delay and jitter:</a:t>
            </a:r>
            <a:endParaRPr lang="en-US" i="1" dirty="0"/>
          </a:p>
          <a:p>
            <a:pPr>
              <a:buNone/>
            </a:pPr>
            <a:r>
              <a:rPr lang="en-US" i="1" dirty="0" smtClean="0"/>
              <a:t>score </a:t>
            </a:r>
            <a:r>
              <a:rPr lang="en-US" dirty="0" smtClean="0"/>
              <a:t>= 4.15 – 0.0012 </a:t>
            </a:r>
            <a:r>
              <a:rPr lang="en-US" i="1" dirty="0" smtClean="0"/>
              <a:t>delay</a:t>
            </a:r>
            <a:r>
              <a:rPr lang="en-US" dirty="0" smtClean="0"/>
              <a:t> – 0.013 </a:t>
            </a:r>
            <a:r>
              <a:rPr lang="en-US" i="1" dirty="0" smtClean="0"/>
              <a:t>jitter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A4BC5-BBF1-4E05-BE89-594E2556FF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548</Words>
  <Application>Microsoft Office PowerPoint</Application>
  <PresentationFormat>On-screen Show (4:3)</PresentationFormat>
  <Paragraphs>88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Predicting the Perceived Quality of a First Person Shooter Game</vt:lpstr>
      <vt:lpstr>Motivation</vt:lpstr>
      <vt:lpstr>Goals</vt:lpstr>
      <vt:lpstr>Team Fortress 2</vt:lpstr>
      <vt:lpstr>Time Warp</vt:lpstr>
      <vt:lpstr>Methodology</vt:lpstr>
      <vt:lpstr>Results</vt:lpstr>
      <vt:lpstr>Mean Opinion Score vs Mean Delay (How did they like it?)</vt:lpstr>
      <vt:lpstr>The Model</vt:lpstr>
      <vt:lpstr>PowerPoint Presentation</vt:lpstr>
      <vt:lpstr>PowerPoint Presentation</vt:lpstr>
      <vt:lpstr>Conclusion</vt:lpstr>
      <vt:lpstr>Future Works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Finn</dc:creator>
  <cp:lastModifiedBy>emf</cp:lastModifiedBy>
  <cp:revision>172</cp:revision>
  <dcterms:created xsi:type="dcterms:W3CDTF">2013-04-11T19:36:37Z</dcterms:created>
  <dcterms:modified xsi:type="dcterms:W3CDTF">2013-04-17T22:13:07Z</dcterms:modified>
</cp:coreProperties>
</file>