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04C0762-D5E9-4BD7-9B96-F5197F523CD7}">
  <a:tblStyle styleId="{E04C0762-D5E9-4BD7-9B96-F5197F523CD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bold.fntdata"/><Relationship Id="rId21" Type="http://schemas.openxmlformats.org/officeDocument/2006/relationships/slide" Target="slides/slide16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9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o4j.com/blog/3-advantages-neo4j-alongside-oracle-rdbms/" TargetMode="External"/><Relationship Id="rId3" Type="http://schemas.openxmlformats.org/officeDocument/2006/relationships/hyperlink" Target="https://neo4j.com/blog/graph-search-algorithm-basics/?ref=blog" TargetMode="External"/><Relationship Id="rId4" Type="http://schemas.openxmlformats.org/officeDocument/2006/relationships/hyperlink" Target="https://neo4j.com/blog/rdbms-sabotage-query-performance/?ref=blo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e.usps.com/text/dmm300/Notice123.htm#2517977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&lt;&lt; 30 sec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Matthew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Welcome, Thank everyone for coming, Thank Endicia Employees for hosting us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Tiffany and Matthew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 u="sng">
                <a:solidFill>
                  <a:schemeClr val="hlink"/>
                </a:solidFill>
                <a:hlinkClick r:id="rId2"/>
              </a:rPr>
              <a:t>https://neo4j.com/blog/3-advantages-neo4j-alongside-oracle-rdbms/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 sz="1200">
                <a:solidFill>
                  <a:srgbClr val="3033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RDMS have JOIN operations, which are compute- and memory-intensive, and the performance impact increases as data volumes grow. A graph database can analyze complex, connected data much faster and persist that analysis for future reference.</a:t>
            </a:r>
          </a:p>
          <a:p>
            <a:pPr indent="-304800" lvl="0" marL="457200" rtl="0">
              <a:spcBef>
                <a:spcPts val="0"/>
              </a:spcBef>
              <a:buClr>
                <a:srgbClr val="30333A"/>
              </a:buClr>
              <a:buSzPct val="100000"/>
              <a:buFont typeface="Open Sans"/>
              <a:buChar char="➔"/>
            </a:pPr>
            <a:r>
              <a:rPr lang="en" sz="1200">
                <a:solidFill>
                  <a:srgbClr val="3033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Using Neo4j, a </a:t>
            </a:r>
            <a:r>
              <a:rPr lang="en" sz="1200">
                <a:solidFill>
                  <a:srgbClr val="428BC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shortest path query</a:t>
            </a:r>
            <a:r>
              <a:rPr lang="en" sz="1200">
                <a:solidFill>
                  <a:srgbClr val="3033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on data with tens of billions of nodes and relationships might take one or two milliseconds to run. The equivalent SQL query would run </a:t>
            </a:r>
            <a:r>
              <a:rPr lang="en" sz="1200">
                <a:solidFill>
                  <a:srgbClr val="428BC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many thousands of times slower</a:t>
            </a:r>
            <a:r>
              <a:rPr lang="en" sz="1200">
                <a:solidFill>
                  <a:srgbClr val="30333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if an application was solely using an RDBMS such as Oracle.</a:t>
            </a:r>
          </a:p>
          <a:p>
            <a:pPr indent="-304800" lvl="0" marL="457200" rtl="0">
              <a:spcBef>
                <a:spcPts val="0"/>
              </a:spcBef>
              <a:buClr>
                <a:srgbClr val="30333A"/>
              </a:buClr>
              <a:buSzPct val="100000"/>
              <a:buFont typeface="Open Sans"/>
              <a:buChar char="➔"/>
            </a:pPr>
            <a:r>
              <a:t/>
            </a:r>
            <a:endParaRPr sz="1200">
              <a:solidFill>
                <a:srgbClr val="30333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“Now we are going to explain how we achieved objectives (1) and (2)”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➔"/>
            </a:pPr>
            <a:r>
              <a:rPr b="1" lang="en"/>
              <a:t>Here is our prototype’s new system architecture and we are going to now explain each component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Explain how data gets imported into VPO SQL Server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Scan Events come from USPS workers in the field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Every 15 minutes VPO1 gets updated with a batch of new, real-time scan events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Explain CSV header with first scan event row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Matthew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Explain final rows produced by Spark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For reference, the final row is from the first row in the previous slide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Finally, say that these rows are readily importable by Neo4j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➔"/>
            </a:pPr>
            <a:r>
              <a:rPr b="1" lang="en" sz="10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Start Id, End Id, </a:t>
            </a:r>
            <a:r>
              <a:rPr b="1" lang="en" sz="1000">
                <a:latin typeface="Avenir"/>
                <a:ea typeface="Avenir"/>
                <a:cs typeface="Avenir"/>
                <a:sym typeface="Avenir"/>
              </a:rPr>
              <a:t>From Facility, To Facility, End Destinations, Occurrences, List of Transit Times Occurrences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➔"/>
            </a:pPr>
            <a:r>
              <a:t/>
            </a:r>
            <a:endParaRPr sz="1000"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>
              <a:spcBef>
                <a:spcPts val="0"/>
              </a:spcBef>
              <a:buSzPct val="100000"/>
              <a:buChar char="➔"/>
            </a:pPr>
            <a:r>
              <a:rPr lang="en" sz="1000">
                <a:latin typeface="Avenir"/>
                <a:ea typeface="Avenir"/>
                <a:cs typeface="Avenir"/>
                <a:sym typeface="Avenir"/>
              </a:rPr>
              <a:t>29201;29210;29201;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➔"/>
            </a:pPr>
            <a:r>
              <a:rPr lang="en" sz="1000">
                <a:latin typeface="Avenir"/>
                <a:ea typeface="Avenir"/>
                <a:cs typeface="Avenir"/>
                <a:sym typeface="Avenir"/>
              </a:rPr>
              <a:t>29210;[292,313];[1,11];{}:{}:{35=1}:{40=5|42=5}:{}:{}:{}:{}:{}:{}:{}:{}:{}:{}:{}:{}:{}:{}: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➔"/>
            </a:pPr>
            <a:r>
              <a:rPr lang="en" sz="1000">
                <a:latin typeface="Avenir"/>
                <a:ea typeface="Avenir"/>
                <a:cs typeface="Avenir"/>
                <a:sym typeface="Avenir"/>
              </a:rPr>
              <a:t>{}:{}:{}:{}:{}:{}:;ShipsTo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“match (f:Facility)-[r]-&gt;(d:Facility) with f,count(d) as cnt where cnt &gt; 500 return f limit 15”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“MATCH p=(d:Facility{fiveZip:'07032'})-[r:ShipsTo*3]-&gt;(f:Facility{fiveZip:'02780'}) where all (r1 in relationships(p) where '027' in r1.endDestZipThrees) return p;”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Front end demo 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Orig: 97527, dest: 94040, hour: 8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Orig 55121,dest 11747, hour 8, then 13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POST request examples; Mention users can also send a GET request with query parameters in the URL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Explain how the calculator pulls the data stored in Neo4j and calculates the distributions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Explain response 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For reference, this one in particular had transit hours 31-38 (every hour), 41, and 56.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Matthew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Results from Spark and Neo4j and System testing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One goal of our system was fast response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&lt;&lt; 30 sec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Here we start a story about an Endicia business customer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lang="en"/>
              <a:t>They are a small company, limited resources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50% faster on a local machine.  Can be easily parallelized to be 100x faster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rPr b="1" lang="en"/>
              <a:t>One of our goals was to process data quickly.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It takes less than 12 hours to process 7 months of data, which is 50% faster than the previous prototype.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Derek 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Explain how this is a line graph of number of VPO rows (in millions) to the number of unique (fromFacility, toFacility) relationships (in millions)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Grows linearly but it should eventually stop growing as the dataset gets larger and only will grow because of obscure fromFacility to Facility combos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“match (f:Facility)-[r]-&gt;(d:Facility) with f,count(d) as cnt where cnt &gt; 500 return f limit 15”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“MATCH p=(d:Facility{fiveZip:'07032'})-[r:ShipsTo*3]-&gt;(f:Facility{fiveZip:'02780'}) where all (r1 in relationships(p) where '027' in r1.endDestZipThrees) return p;”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Front end demo 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Orig: 97527, dest: 94040, hour: 8</a:t>
            </a:r>
          </a:p>
          <a:p>
            <a:pPr indent="-228600" lvl="1" marL="914400" rtl="0">
              <a:spcBef>
                <a:spcPts val="0"/>
              </a:spcBef>
              <a:buChar char="◆"/>
            </a:pPr>
            <a:r>
              <a:rPr b="1" lang="en"/>
              <a:t>Orig 55121,dest 11747, hour 8, then 13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Conclusions and recommendations for Endicia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➔"/>
            </a:pPr>
            <a:r>
              <a:rPr b="1" lang="en"/>
              <a:t>We were able to get a fully working prototype on our local machines but we believe that the prototype could be much more powerful and accurate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◆"/>
            </a:pPr>
            <a:r>
              <a:rPr b="1" lang="en"/>
              <a:t>More resources to store data and compute 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  <a:buChar char="➔"/>
            </a:pPr>
            <a:r>
              <a:rPr b="1" lang="en"/>
              <a:t>We can model USPS network in the Neo4j 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  <a:buChar char="➔"/>
            </a:pPr>
            <a:r>
              <a:rPr b="1" lang="en"/>
              <a:t>Use Spark to efficiently process the data</a:t>
            </a:r>
          </a:p>
          <a:p>
            <a:pPr indent="-228600" lvl="0" marL="457200" rtl="0">
              <a:spcBef>
                <a:spcPts val="0"/>
              </a:spcBef>
              <a:buClr>
                <a:schemeClr val="dk2"/>
              </a:buClr>
              <a:buChar char="➔"/>
            </a:pPr>
            <a:r>
              <a:rPr b="1" lang="en"/>
              <a:t>Produce realistic predictions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Quick acknowledgements before we get to Q&amp;A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➔"/>
            </a:pPr>
            <a:r>
              <a:rPr b="1" lang="en"/>
              <a:t>Our results are based off of our local machines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◆"/>
            </a:pPr>
            <a:r>
              <a:rPr b="1" lang="en"/>
              <a:t>Moving this to the cloud with more resources would drastically improve the performance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➔"/>
            </a:pPr>
            <a:r>
              <a:rPr b="1" lang="en"/>
              <a:t>another improvement to our system is live updates. 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◆"/>
            </a:pPr>
            <a:r>
              <a:rPr b="1" lang="en"/>
              <a:t>VPO is updated every 15 minutes constantly.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◆"/>
            </a:pPr>
            <a:r>
              <a:rPr b="1" lang="en"/>
              <a:t>Spark has a feature that can stream these updates to Neo4j</a:t>
            </a:r>
          </a:p>
          <a:p>
            <a:pPr indent="-228600" lvl="1" marL="914400" rtl="0">
              <a:spcBef>
                <a:spcPts val="0"/>
              </a:spcBef>
              <a:buClr>
                <a:schemeClr val="dk2"/>
              </a:buClr>
              <a:buChar char="◆"/>
            </a:pPr>
            <a:r>
              <a:rPr b="1" lang="en"/>
              <a:t>In that way, you will always have an up to date system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/>
              <a:buChar char="➔"/>
            </a:pPr>
            <a:r>
              <a:rPr b="1" lang="en" sz="1200"/>
              <a:t>Finally, adding other factors such as seasonality, drop off day, and different mail classes could improve predictions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Matt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Quick acknowledgements before we get to Q&amp;A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Speaker: Matt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&lt;&lt; 1 min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http://pe.usps.com/text/dmm300/Notice123.htm#2517977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Youre a company spending a lot of money on shipping with priority because it has guarantees 1-3 business days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You want to cut shipping costs without sacrificing delivery time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If you had a service that could confidently say when first class will arrive in the same time as priority, you can save on your shipping margins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&lt;&lt; 30 sec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Matthew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Problem Statement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Probability distributions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&lt;&lt; 30 sec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lang="en"/>
              <a:t>To complete this goal, we divided the problem into three steps.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/>
              <a:t>&lt;&lt; 1 min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Derek</a:t>
            </a:r>
          </a:p>
          <a:p>
            <a:pPr indent="-228600" lvl="0" marL="457200">
              <a:spcBef>
                <a:spcPts val="0"/>
              </a:spcBef>
              <a:buChar char="➔"/>
            </a:pPr>
            <a:r>
              <a:rPr b="1" lang="en"/>
              <a:t>Reword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Matthew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Millions rows of Scan Events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Process and load it into another database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Query database for shipping paths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Speaker: Tiffany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With those difficulties in mind...</a:t>
            </a:r>
          </a:p>
          <a:p>
            <a:pPr indent="-228600" lvl="0" marL="457200" rtl="0">
              <a:spcBef>
                <a:spcPts val="0"/>
              </a:spcBef>
              <a:buChar char="➔"/>
            </a:pPr>
            <a:r>
              <a:rPr b="1" lang="en"/>
              <a:t>“Now we are going to explain how we achieved objectives (1) and (2)”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1" Type="http://schemas.openxmlformats.org/officeDocument/2006/relationships/image" Target="../media/image18.png"/><Relationship Id="rId10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23600" y="563050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Predictive Shipping 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098300" y="1071750"/>
            <a:ext cx="69474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Matthew Beaulieu, Tiffany Leung,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&amp; Derek McMaster</a:t>
            </a:r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latin typeface="Avenir"/>
                <a:ea typeface="Avenir"/>
                <a:cs typeface="Avenir"/>
                <a:sym typeface="Avenir"/>
              </a:rPr>
              <a:t>‹#›</a:t>
            </a:fld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75" y="3375723"/>
            <a:ext cx="3257257" cy="95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PI_Inst_Prim_FulClr_PREVIEW.png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998" y="3375724"/>
            <a:ext cx="2957823" cy="9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hape 147"/>
          <p:cNvCxnSpPr/>
          <p:nvPr/>
        </p:nvCxnSpPr>
        <p:spPr>
          <a:xfrm>
            <a:off x="4572000" y="843125"/>
            <a:ext cx="0" cy="35331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837" y="843125"/>
            <a:ext cx="2037250" cy="10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15913" l="2624" r="2633" t="14713"/>
          <a:stretch/>
        </p:blipFill>
        <p:spPr>
          <a:xfrm>
            <a:off x="5626790" y="986149"/>
            <a:ext cx="2777910" cy="1060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Shape 150"/>
          <p:cNvCxnSpPr/>
          <p:nvPr/>
        </p:nvCxnSpPr>
        <p:spPr>
          <a:xfrm>
            <a:off x="1273300" y="2174175"/>
            <a:ext cx="2074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6025600" y="2174175"/>
            <a:ext cx="21993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2" name="Shape 152"/>
          <p:cNvSpPr txBox="1"/>
          <p:nvPr/>
        </p:nvSpPr>
        <p:spPr>
          <a:xfrm>
            <a:off x="329050" y="2286000"/>
            <a:ext cx="39633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Data processing tool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Big Data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10-100x faster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Batch processing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Hadoop distributed file system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851650" y="2286000"/>
            <a:ext cx="39633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Graph database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Performs well with relationships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Does not require JOINs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Avenir"/>
                <a:ea typeface="Avenir"/>
                <a:cs typeface="Avenir"/>
                <a:sym typeface="Avenir"/>
              </a:rPr>
              <a:t>Queries are 1000x faster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Design &amp;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Implementation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286425" y="1996200"/>
            <a:ext cx="1151100" cy="1151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VPO1</a:t>
            </a:r>
          </a:p>
        </p:txBody>
      </p:sp>
      <p:sp>
        <p:nvSpPr>
          <p:cNvPr id="167" name="Shape 167"/>
          <p:cNvSpPr/>
          <p:nvPr/>
        </p:nvSpPr>
        <p:spPr>
          <a:xfrm rot="5400000">
            <a:off x="1802225" y="2320500"/>
            <a:ext cx="111000" cy="5082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288662" y="1996200"/>
            <a:ext cx="1151100" cy="11511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Scan Event Updates from USPS</a:t>
            </a:r>
          </a:p>
        </p:txBody>
      </p:sp>
      <p:sp>
        <p:nvSpPr>
          <p:cNvPr id="169" name="Shape 169"/>
          <p:cNvSpPr/>
          <p:nvPr/>
        </p:nvSpPr>
        <p:spPr>
          <a:xfrm>
            <a:off x="3964350" y="281837"/>
            <a:ext cx="2086200" cy="457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 rot="3178657">
            <a:off x="3420059" y="672932"/>
            <a:ext cx="90180" cy="149094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088550" y="1490323"/>
            <a:ext cx="1837800" cy="587399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Spark Engine</a:t>
            </a:r>
          </a:p>
        </p:txBody>
      </p:sp>
      <p:sp>
        <p:nvSpPr>
          <p:cNvPr id="172" name="Shape 172"/>
          <p:cNvSpPr/>
          <p:nvPr/>
        </p:nvSpPr>
        <p:spPr>
          <a:xfrm>
            <a:off x="4240050" y="659250"/>
            <a:ext cx="1534800" cy="2757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Scan Event Data</a:t>
            </a:r>
          </a:p>
        </p:txBody>
      </p:sp>
      <p:sp>
        <p:nvSpPr>
          <p:cNvPr id="173" name="Shape 173"/>
          <p:cNvSpPr/>
          <p:nvPr/>
        </p:nvSpPr>
        <p:spPr>
          <a:xfrm>
            <a:off x="4240050" y="2643825"/>
            <a:ext cx="1534800" cy="2757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latin typeface="Avenir"/>
                <a:ea typeface="Avenir"/>
                <a:cs typeface="Avenir"/>
                <a:sym typeface="Avenir"/>
              </a:rPr>
              <a:t>Neo4j Relationships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939050" y="831525"/>
            <a:ext cx="14337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JDBC Connection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437525" y="3034061"/>
            <a:ext cx="1717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NEO Fast Import Tool</a:t>
            </a:r>
          </a:p>
        </p:txBody>
      </p:sp>
      <p:sp>
        <p:nvSpPr>
          <p:cNvPr id="176" name="Shape 176"/>
          <p:cNvSpPr/>
          <p:nvPr/>
        </p:nvSpPr>
        <p:spPr>
          <a:xfrm flipH="1" rot="10800000">
            <a:off x="4970250" y="1025332"/>
            <a:ext cx="74400" cy="4194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 flipH="1" rot="10800000">
            <a:off x="4970250" y="2152994"/>
            <a:ext cx="74400" cy="4194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 flipH="1" rot="10800000">
            <a:off x="4972950" y="3034067"/>
            <a:ext cx="74400" cy="4893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455525" y="3637887"/>
            <a:ext cx="1151100" cy="1151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Neo4j</a:t>
            </a:r>
          </a:p>
        </p:txBody>
      </p:sp>
      <p:sp>
        <p:nvSpPr>
          <p:cNvPr id="180" name="Shape 180"/>
          <p:cNvSpPr/>
          <p:nvPr/>
        </p:nvSpPr>
        <p:spPr>
          <a:xfrm rot="10800000">
            <a:off x="7832626" y="2500959"/>
            <a:ext cx="94500" cy="847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6582775" y="3417250"/>
            <a:ext cx="2395500" cy="1592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HTTP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Server</a:t>
            </a:r>
          </a:p>
        </p:txBody>
      </p:sp>
      <p:sp>
        <p:nvSpPr>
          <p:cNvPr id="182" name="Shape 182"/>
          <p:cNvSpPr/>
          <p:nvPr/>
        </p:nvSpPr>
        <p:spPr>
          <a:xfrm>
            <a:off x="7563273" y="3684175"/>
            <a:ext cx="1314900" cy="1069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Avenir"/>
                <a:ea typeface="Avenir"/>
                <a:cs typeface="Avenir"/>
                <a:sym typeface="Avenir"/>
              </a:rPr>
              <a:t>Calculator and Business Layer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3901" y="2500934"/>
            <a:ext cx="94500" cy="847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123075" y="1135837"/>
            <a:ext cx="1314900" cy="12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 rot="5400000">
            <a:off x="6050164" y="3735400"/>
            <a:ext cx="89100" cy="769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 rot="-5400000">
            <a:off x="6050139" y="3922000"/>
            <a:ext cx="89100" cy="769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455525" y="3637887"/>
            <a:ext cx="1151100" cy="1151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Neo4j</a:t>
            </a:r>
          </a:p>
        </p:txBody>
      </p:sp>
      <p:sp>
        <p:nvSpPr>
          <p:cNvPr id="188" name="Shape 188"/>
          <p:cNvSpPr/>
          <p:nvPr/>
        </p:nvSpPr>
        <p:spPr>
          <a:xfrm>
            <a:off x="7204975" y="1202300"/>
            <a:ext cx="1151100" cy="116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Front End (jQuery, Mapbox, D3js)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88675" y="3799175"/>
            <a:ext cx="35853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Prototype System Architecture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286425" y="1996200"/>
            <a:ext cx="1151100" cy="1151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VPO1</a:t>
            </a:r>
          </a:p>
        </p:txBody>
      </p:sp>
      <p:sp>
        <p:nvSpPr>
          <p:cNvPr id="196" name="Shape 196"/>
          <p:cNvSpPr/>
          <p:nvPr/>
        </p:nvSpPr>
        <p:spPr>
          <a:xfrm rot="5400000">
            <a:off x="1802225" y="2320500"/>
            <a:ext cx="111000" cy="5082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288662" y="1996200"/>
            <a:ext cx="1151100" cy="11511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Scan Event Updates from USPS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88675" y="3799175"/>
            <a:ext cx="35853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Prototype System Architecture</a:t>
            </a:r>
          </a:p>
        </p:txBody>
      </p:sp>
      <p:sp>
        <p:nvSpPr>
          <p:cNvPr id="199" name="Shape 199"/>
          <p:cNvSpPr/>
          <p:nvPr/>
        </p:nvSpPr>
        <p:spPr>
          <a:xfrm rot="3178657">
            <a:off x="3420059" y="672932"/>
            <a:ext cx="90180" cy="149094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240050" y="659250"/>
            <a:ext cx="1534800" cy="2757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Scan Event Data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939050" y="831525"/>
            <a:ext cx="14337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JDBC Connection</a:t>
            </a:r>
          </a:p>
        </p:txBody>
      </p:sp>
      <p:graphicFrame>
        <p:nvGraphicFramePr>
          <p:cNvPr id="202" name="Shape 202"/>
          <p:cNvGraphicFramePr/>
          <p:nvPr/>
        </p:nvGraphicFramePr>
        <p:xfrm>
          <a:off x="425105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{E04C0762-D5E9-4BD7-9B96-F5197F523CD7}</a:tableStyleId>
              </a:tblPr>
              <a:tblGrid>
                <a:gridCol w="2215600"/>
                <a:gridCol w="2215600"/>
              </a:tblGrid>
              <a:tr h="514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Tracking Id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2540002306</a:t>
                      </a:r>
                    </a:p>
                  </a:txBody>
                  <a:tcPr marT="91425" marB="91425" marR="91425" marL="91425"/>
                </a:tc>
              </a:tr>
              <a:tr h="514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Timestamp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2014-12-31 17:32:00</a:t>
                      </a:r>
                    </a:p>
                  </a:txBody>
                  <a:tcPr marT="91425" marB="91425" marR="91425" marL="91425"/>
                </a:tc>
              </a:tr>
              <a:tr h="514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Facility Zip Code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29201</a:t>
                      </a:r>
                    </a:p>
                  </a:txBody>
                  <a:tcPr marT="91425" marB="91425" marR="91425" marL="91425"/>
                </a:tc>
              </a:tr>
              <a:tr h="514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Mail Class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First Class</a:t>
                      </a:r>
                    </a:p>
                  </a:txBody>
                  <a:tcPr marT="91425" marB="91425" marR="91425" marL="91425"/>
                </a:tc>
              </a:tr>
              <a:tr h="514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End Destination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29212</a:t>
                      </a:r>
                    </a:p>
                  </a:txBody>
                  <a:tcPr marT="91425" marB="91425" marR="91425" marL="91425"/>
                </a:tc>
              </a:tr>
              <a:tr h="514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Event Code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nir"/>
                          <a:ea typeface="Avenir"/>
                          <a:cs typeface="Avenir"/>
                          <a:sym typeface="Avenir"/>
                        </a:rPr>
                        <a:t>1078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3" name="Shape 203"/>
          <p:cNvSpPr txBox="1"/>
          <p:nvPr/>
        </p:nvSpPr>
        <p:spPr>
          <a:xfrm>
            <a:off x="4719900" y="1030675"/>
            <a:ext cx="3493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Example of a Scan Event</a:t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715725" y="281837"/>
            <a:ext cx="2086200" cy="457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4839925" y="1490323"/>
            <a:ext cx="1837800" cy="587399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Spark Engine</a:t>
            </a:r>
          </a:p>
        </p:txBody>
      </p:sp>
      <p:sp>
        <p:nvSpPr>
          <p:cNvPr id="211" name="Shape 211"/>
          <p:cNvSpPr/>
          <p:nvPr/>
        </p:nvSpPr>
        <p:spPr>
          <a:xfrm>
            <a:off x="4991425" y="659250"/>
            <a:ext cx="1534800" cy="2757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Scan Event Data</a:t>
            </a:r>
          </a:p>
        </p:txBody>
      </p:sp>
      <p:sp>
        <p:nvSpPr>
          <p:cNvPr id="212" name="Shape 212"/>
          <p:cNvSpPr/>
          <p:nvPr/>
        </p:nvSpPr>
        <p:spPr>
          <a:xfrm>
            <a:off x="4991425" y="2643825"/>
            <a:ext cx="1534800" cy="275700"/>
          </a:xfrm>
          <a:prstGeom prst="rect">
            <a:avLst/>
          </a:prstGeom>
          <a:solidFill>
            <a:srgbClr val="D5A6B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latin typeface="Avenir"/>
                <a:ea typeface="Avenir"/>
                <a:cs typeface="Avenir"/>
                <a:sym typeface="Avenir"/>
              </a:rPr>
              <a:t>Neo4j Relationships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188900" y="3034061"/>
            <a:ext cx="17178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NEO Fast Import Tool</a:t>
            </a:r>
          </a:p>
        </p:txBody>
      </p:sp>
      <p:sp>
        <p:nvSpPr>
          <p:cNvPr id="214" name="Shape 214"/>
          <p:cNvSpPr/>
          <p:nvPr/>
        </p:nvSpPr>
        <p:spPr>
          <a:xfrm flipH="1" rot="10800000">
            <a:off x="5721625" y="1025332"/>
            <a:ext cx="74400" cy="4194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 flipH="1" rot="10800000">
            <a:off x="5721625" y="2152994"/>
            <a:ext cx="74400" cy="4194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 flipH="1" rot="10800000">
            <a:off x="5724325" y="3034067"/>
            <a:ext cx="74400" cy="4893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66666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206900" y="3637887"/>
            <a:ext cx="1151100" cy="1151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Neo4j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07000" y="4256900"/>
            <a:ext cx="44271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Avenir"/>
                <a:ea typeface="Avenir"/>
                <a:cs typeface="Avenir"/>
                <a:sym typeface="Avenir"/>
              </a:rPr>
              <a:t>Prototype System Architecture</a:t>
            </a:r>
          </a:p>
        </p:txBody>
      </p:sp>
      <p:graphicFrame>
        <p:nvGraphicFramePr>
          <p:cNvPr id="219" name="Shape 219"/>
          <p:cNvGraphicFramePr/>
          <p:nvPr/>
        </p:nvGraphicFramePr>
        <p:xfrm>
          <a:off x="328500" y="28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{E04C0762-D5E9-4BD7-9B96-F5197F523CD7}</a:tableStyleId>
              </a:tblPr>
              <a:tblGrid>
                <a:gridCol w="1902100"/>
                <a:gridCol w="1902100"/>
              </a:tblGrid>
              <a:tr h="691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From Facility (5 digits)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29201</a:t>
                      </a:r>
                    </a:p>
                  </a:txBody>
                  <a:tcPr marT="91425" marB="91425" marR="91425" marL="91425"/>
                </a:tc>
              </a:tr>
              <a:tr h="691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To Facility </a:t>
                      </a:r>
                      <a:r>
                        <a:rPr b="1" lang="en" sz="1600">
                          <a:solidFill>
                            <a:schemeClr val="dk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(5 digits)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29210</a:t>
                      </a:r>
                    </a:p>
                  </a:txBody>
                  <a:tcPr marT="91425" marB="91425" marR="91425" marL="91425"/>
                </a:tc>
              </a:tr>
              <a:tr h="691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End Destinations (3 digits)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[</a:t>
                      </a:r>
                      <a:r>
                        <a:rPr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292, 313]</a:t>
                      </a:r>
                    </a:p>
                  </a:txBody>
                  <a:tcPr marT="91425" marB="91425" marR="91425" marL="91425"/>
                </a:tc>
              </a:tr>
              <a:tr h="6604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End Destination </a:t>
                      </a:r>
                      <a:r>
                        <a:rPr b="1"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Occurrences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[1,11]</a:t>
                      </a:r>
                    </a:p>
                  </a:txBody>
                  <a:tcPr marT="91425" marB="91425" marR="91425" marL="91425"/>
                </a:tc>
              </a:tr>
              <a:tr h="123927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600">
                          <a:latin typeface="Avenir"/>
                          <a:ea typeface="Avenir"/>
                          <a:cs typeface="Avenir"/>
                          <a:sym typeface="Avenir"/>
                        </a:rPr>
                        <a:t>Time Distributions per Arrival Hour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{}:{}:{35=1}:{40=5|42=5}:{}:{}:{}:{}:{}:{}: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>
                          <a:solidFill>
                            <a:schemeClr val="dk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{}:{}:{}:{}:{}:{}:{}:{}:{}:{}:{}:{}:{}:{}: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0" name="Shape 220"/>
          <p:cNvSpPr/>
          <p:nvPr/>
        </p:nvSpPr>
        <p:spPr>
          <a:xfrm>
            <a:off x="7573375" y="487525"/>
            <a:ext cx="812400" cy="8124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100">
                <a:latin typeface="Avenir"/>
                <a:ea typeface="Avenir"/>
                <a:cs typeface="Avenir"/>
                <a:sym typeface="Avenir"/>
              </a:rPr>
              <a:t>29201</a:t>
            </a:r>
          </a:p>
        </p:txBody>
      </p:sp>
      <p:sp>
        <p:nvSpPr>
          <p:cNvPr id="221" name="Shape 221"/>
          <p:cNvSpPr/>
          <p:nvPr/>
        </p:nvSpPr>
        <p:spPr>
          <a:xfrm>
            <a:off x="7573375" y="2165550"/>
            <a:ext cx="812400" cy="8124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100">
                <a:latin typeface="Avenir"/>
                <a:ea typeface="Avenir"/>
                <a:cs typeface="Avenir"/>
                <a:sym typeface="Avenir"/>
              </a:rPr>
              <a:t>29210</a:t>
            </a:r>
          </a:p>
        </p:txBody>
      </p:sp>
      <p:cxnSp>
        <p:nvCxnSpPr>
          <p:cNvPr id="222" name="Shape 222"/>
          <p:cNvCxnSpPr>
            <a:stCxn id="220" idx="4"/>
            <a:endCxn id="221" idx="0"/>
          </p:cNvCxnSpPr>
          <p:nvPr/>
        </p:nvCxnSpPr>
        <p:spPr>
          <a:xfrm>
            <a:off x="7979575" y="1299925"/>
            <a:ext cx="0" cy="8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3" name="Shape 223"/>
          <p:cNvSpPr/>
          <p:nvPr/>
        </p:nvSpPr>
        <p:spPr>
          <a:xfrm>
            <a:off x="7065775" y="3843575"/>
            <a:ext cx="812400" cy="8124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100">
                <a:latin typeface="Avenir"/>
                <a:ea typeface="Avenir"/>
                <a:cs typeface="Avenir"/>
                <a:sym typeface="Avenir"/>
              </a:rPr>
              <a:t>292</a:t>
            </a:r>
          </a:p>
        </p:txBody>
      </p:sp>
      <p:sp>
        <p:nvSpPr>
          <p:cNvPr id="224" name="Shape 224"/>
          <p:cNvSpPr/>
          <p:nvPr/>
        </p:nvSpPr>
        <p:spPr>
          <a:xfrm>
            <a:off x="8130350" y="3843575"/>
            <a:ext cx="812400" cy="8124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100">
                <a:latin typeface="Avenir"/>
                <a:ea typeface="Avenir"/>
                <a:cs typeface="Avenir"/>
                <a:sym typeface="Avenir"/>
              </a:rPr>
              <a:t>313</a:t>
            </a:r>
          </a:p>
        </p:txBody>
      </p:sp>
      <p:cxnSp>
        <p:nvCxnSpPr>
          <p:cNvPr id="225" name="Shape 225"/>
          <p:cNvCxnSpPr>
            <a:stCxn id="221" idx="4"/>
            <a:endCxn id="223" idx="0"/>
          </p:cNvCxnSpPr>
          <p:nvPr/>
        </p:nvCxnSpPr>
        <p:spPr>
          <a:xfrm flipH="1">
            <a:off x="7471975" y="2977950"/>
            <a:ext cx="507600" cy="8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6" name="Shape 226"/>
          <p:cNvCxnSpPr>
            <a:stCxn id="221" idx="4"/>
            <a:endCxn id="224" idx="0"/>
          </p:cNvCxnSpPr>
          <p:nvPr/>
        </p:nvCxnSpPr>
        <p:spPr>
          <a:xfrm>
            <a:off x="7979575" y="2977950"/>
            <a:ext cx="557100" cy="8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27" name="Shape 227"/>
          <p:cNvSpPr txBox="1"/>
          <p:nvPr/>
        </p:nvSpPr>
        <p:spPr>
          <a:xfrm>
            <a:off x="7065775" y="402225"/>
            <a:ext cx="605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2AM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384950" y="1523033"/>
            <a:ext cx="605100" cy="4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35hr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319062" y="3103975"/>
            <a:ext cx="3978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1x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8234000" y="3103983"/>
            <a:ext cx="6051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11x</a:t>
            </a:r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01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>
            <p:ph type="title"/>
          </p:nvPr>
        </p:nvSpPr>
        <p:spPr>
          <a:xfrm>
            <a:off x="4071050" y="726250"/>
            <a:ext cx="5072999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Neo4j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Demonstration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 rot="10800000">
            <a:off x="7832626" y="2500959"/>
            <a:ext cx="94500" cy="847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582775" y="3417250"/>
            <a:ext cx="2395500" cy="1592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HTTP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Server</a:t>
            </a:r>
          </a:p>
        </p:txBody>
      </p:sp>
      <p:sp>
        <p:nvSpPr>
          <p:cNvPr id="246" name="Shape 246"/>
          <p:cNvSpPr/>
          <p:nvPr/>
        </p:nvSpPr>
        <p:spPr>
          <a:xfrm>
            <a:off x="7563273" y="3684175"/>
            <a:ext cx="1314900" cy="1069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Avenir"/>
                <a:ea typeface="Avenir"/>
                <a:cs typeface="Avenir"/>
                <a:sym typeface="Avenir"/>
              </a:rPr>
              <a:t>Calculator and Business Layer</a:t>
            </a:r>
          </a:p>
        </p:txBody>
      </p:sp>
      <p:sp>
        <p:nvSpPr>
          <p:cNvPr id="247" name="Shape 247"/>
          <p:cNvSpPr/>
          <p:nvPr/>
        </p:nvSpPr>
        <p:spPr>
          <a:xfrm>
            <a:off x="7633901" y="2500934"/>
            <a:ext cx="94500" cy="847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7123075" y="1135837"/>
            <a:ext cx="1314900" cy="12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 rot="5400000">
            <a:off x="6050164" y="3735400"/>
            <a:ext cx="89100" cy="769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 rot="-5400000">
            <a:off x="6050139" y="3922000"/>
            <a:ext cx="89100" cy="769500"/>
          </a:xfrm>
          <a:prstGeom prst="upArrow">
            <a:avLst>
              <a:gd fmla="val 50000" name="adj1"/>
              <a:gd fmla="val 137801" name="adj2"/>
            </a:avLst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455525" y="3637887"/>
            <a:ext cx="1151100" cy="1151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Neo4j</a:t>
            </a:r>
          </a:p>
        </p:txBody>
      </p:sp>
      <p:sp>
        <p:nvSpPr>
          <p:cNvPr id="252" name="Shape 252"/>
          <p:cNvSpPr/>
          <p:nvPr/>
        </p:nvSpPr>
        <p:spPr>
          <a:xfrm>
            <a:off x="7204975" y="1202300"/>
            <a:ext cx="1151100" cy="116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Front End (jQuery, Mapbox, D3js)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88675" y="3799175"/>
            <a:ext cx="35853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Prototype System Architecture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288675" y="673700"/>
            <a:ext cx="3355500" cy="2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{ 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originZipFive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":"27701",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destZipFive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":"61701",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dropOffDay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":"Monday",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dropOffHour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":"8",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 sz="1800">
                <a:latin typeface="Avenir"/>
                <a:ea typeface="Avenir"/>
                <a:cs typeface="Avenir"/>
                <a:sym typeface="Avenir"/>
              </a:rPr>
              <a:t>mailClass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":"FCPS"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}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3751475" y="673700"/>
            <a:ext cx="32643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{ 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31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":"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0.27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230046948356806",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32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":"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0.049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29577464788732",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 …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 …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41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":"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0.0046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94835680751174",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56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":"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0.0023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47417840375587",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   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-1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":"</a:t>
            </a:r>
            <a:r>
              <a:rPr b="1" lang="en">
                <a:latin typeface="Avenir"/>
                <a:ea typeface="Avenir"/>
                <a:cs typeface="Avenir"/>
                <a:sym typeface="Avenir"/>
              </a:rPr>
              <a:t>0.0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"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}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040325" y="273925"/>
            <a:ext cx="185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Input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457525" y="273925"/>
            <a:ext cx="185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Out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put</a:t>
            </a:r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Results &amp;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Testing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62" y="152400"/>
            <a:ext cx="772786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00" y="217012"/>
            <a:ext cx="8193198" cy="470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Brief Context &amp; Overall Project Goal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656250" y="2383475"/>
            <a:ext cx="27378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(2) </a:t>
            </a:r>
            <a:r>
              <a:rPr b="1" lang="en" sz="3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7 months</a:t>
            </a:r>
            <a:r>
              <a:rPr lang="en" sz="3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of scan events = </a:t>
            </a:r>
            <a:r>
              <a:rPr b="1" lang="en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1.2 billion </a:t>
            </a:r>
            <a:r>
              <a:rPr lang="en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rows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366650" y="0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Spark Engine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26900" y="611775"/>
            <a:ext cx="82902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(1) </a:t>
            </a:r>
            <a:r>
              <a:rPr b="1" lang="en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36.6 minutes</a:t>
            </a:r>
            <a:r>
              <a:rPr b="1" lang="en"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3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 process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4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62 million </a:t>
            </a:r>
            <a:r>
              <a:rPr b="1" lang="en"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VPO rows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700650" y="3181025"/>
            <a:ext cx="1742700" cy="53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6" name="Shape 286"/>
          <p:cNvCxnSpPr/>
          <p:nvPr/>
        </p:nvCxnSpPr>
        <p:spPr>
          <a:xfrm>
            <a:off x="1466250" y="2061150"/>
            <a:ext cx="6211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7" name="Shape 287"/>
          <p:cNvSpPr txBox="1"/>
          <p:nvPr/>
        </p:nvSpPr>
        <p:spPr>
          <a:xfrm>
            <a:off x="5749950" y="2559875"/>
            <a:ext cx="2737800" cy="1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(3) </a:t>
            </a:r>
            <a:r>
              <a:rPr lang="en" sz="3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Estimated </a:t>
            </a:r>
            <a:r>
              <a:rPr b="1" lang="en"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11.8 hours</a:t>
            </a:r>
            <a:r>
              <a:rPr lang="en" sz="3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to process</a:t>
            </a:r>
            <a:r>
              <a:rPr lang="en" sz="3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2658650" y="4067575"/>
            <a:ext cx="618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200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3455700" y="4067575"/>
            <a:ext cx="618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400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304462" y="4067575"/>
            <a:ext cx="618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600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272900" y="4467625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>
                <a:latin typeface="Avenir"/>
                <a:ea typeface="Avenir"/>
                <a:cs typeface="Avenir"/>
                <a:sym typeface="Avenir"/>
              </a:rPr>
              <a:t>Number of VPO rows (in millions)</a:t>
            </a:r>
          </a:p>
        </p:txBody>
      </p:sp>
      <p:sp>
        <p:nvSpPr>
          <p:cNvPr id="297" name="Shape 297"/>
          <p:cNvSpPr txBox="1"/>
          <p:nvPr/>
        </p:nvSpPr>
        <p:spPr>
          <a:xfrm rot="-5400000">
            <a:off x="-2290025" y="2186850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Number of unique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relationships (in millions)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272900" y="189750"/>
            <a:ext cx="6598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500">
                <a:latin typeface="Avenir"/>
                <a:ea typeface="Avenir"/>
                <a:cs typeface="Avenir"/>
                <a:sym typeface="Avenir"/>
              </a:rPr>
              <a:t>Unique ShipsTo Relationships in Neo4j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184550" y="3138800"/>
            <a:ext cx="95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0.75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184550" y="2377050"/>
            <a:ext cx="95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1.25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84550" y="1615300"/>
            <a:ext cx="95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2.25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184550" y="1225900"/>
            <a:ext cx="95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Y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426175" y="907075"/>
            <a:ext cx="95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Actual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7426175" y="1143450"/>
            <a:ext cx="1244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Extrapolated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1184550" y="3803212"/>
            <a:ext cx="95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0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850" y="1029237"/>
            <a:ext cx="5333578" cy="3085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Shape 307"/>
          <p:cNvCxnSpPr/>
          <p:nvPr/>
        </p:nvCxnSpPr>
        <p:spPr>
          <a:xfrm rot="10800000">
            <a:off x="2204475" y="1448575"/>
            <a:ext cx="271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308" name="Shape 308"/>
          <p:cNvCxnSpPr/>
          <p:nvPr/>
        </p:nvCxnSpPr>
        <p:spPr>
          <a:xfrm>
            <a:off x="4923075" y="1448562"/>
            <a:ext cx="0" cy="26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309" name="Shape 309"/>
          <p:cNvSpPr txBox="1"/>
          <p:nvPr/>
        </p:nvSpPr>
        <p:spPr>
          <a:xfrm>
            <a:off x="4627012" y="3724875"/>
            <a:ext cx="306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600">
                <a:latin typeface="Avenir"/>
                <a:ea typeface="Avenir"/>
                <a:cs typeface="Avenir"/>
                <a:sym typeface="Avenir"/>
              </a:rPr>
              <a:t>X</a:t>
            </a: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17" name="Shape 317"/>
          <p:cNvSpPr txBox="1"/>
          <p:nvPr>
            <p:ph type="title"/>
          </p:nvPr>
        </p:nvSpPr>
        <p:spPr>
          <a:xfrm>
            <a:off x="4181450" y="726250"/>
            <a:ext cx="57933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Demonstration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b="0" l="7918" r="47866" t="0"/>
          <a:stretch/>
        </p:blipFill>
        <p:spPr>
          <a:xfrm>
            <a:off x="301989" y="301800"/>
            <a:ext cx="3879459" cy="43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Conclusions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ed.png"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500" y="196215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2437600" y="958950"/>
            <a:ext cx="5983200" cy="3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Full working prototype on local machine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Use Spark to efficiently process data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Model USPS network in Neo4j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Produce accurate predictions on an average &lt;2 seconds</a:t>
            </a:r>
          </a:p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Next Steps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ft.png"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6500" y="1351375"/>
            <a:ext cx="994500" cy="99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.png"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500" y="3738750"/>
            <a:ext cx="994500" cy="99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ekly-calendar.png"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6500" y="2545063"/>
            <a:ext cx="994500" cy="9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137" y="1244062"/>
            <a:ext cx="1931958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925" y="4026162"/>
            <a:ext cx="2740874" cy="81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137" y="2842787"/>
            <a:ext cx="2495925" cy="93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Shape 350"/>
          <p:cNvCxnSpPr/>
          <p:nvPr/>
        </p:nvCxnSpPr>
        <p:spPr>
          <a:xfrm>
            <a:off x="548250" y="1035550"/>
            <a:ext cx="804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1" name="Shape 351"/>
          <p:cNvCxnSpPr/>
          <p:nvPr/>
        </p:nvCxnSpPr>
        <p:spPr>
          <a:xfrm>
            <a:off x="2985800" y="221600"/>
            <a:ext cx="0" cy="47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2" name="Shape 352"/>
          <p:cNvCxnSpPr/>
          <p:nvPr/>
        </p:nvCxnSpPr>
        <p:spPr>
          <a:xfrm>
            <a:off x="6298950" y="210000"/>
            <a:ext cx="0" cy="47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3" name="Shape 353"/>
          <p:cNvSpPr txBox="1"/>
          <p:nvPr/>
        </p:nvSpPr>
        <p:spPr>
          <a:xfrm>
            <a:off x="443262" y="384900"/>
            <a:ext cx="23442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Cloud Services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6401637" y="384900"/>
            <a:ext cx="23442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Add Complexity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3470262" y="384900"/>
            <a:ext cx="23442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Live Updates</a:t>
            </a:r>
          </a:p>
        </p:txBody>
      </p:sp>
      <p:pic>
        <p:nvPicPr>
          <p:cNvPr descr="database.png" id="356" name="Shape 3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02774" y="1139812"/>
            <a:ext cx="938474" cy="93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90149" y="2635100"/>
            <a:ext cx="1563696" cy="8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89437" y="4046962"/>
            <a:ext cx="1931973" cy="7727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Shape 359"/>
          <p:cNvCxnSpPr/>
          <p:nvPr/>
        </p:nvCxnSpPr>
        <p:spPr>
          <a:xfrm>
            <a:off x="4571999" y="2182549"/>
            <a:ext cx="0" cy="76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0" name="Shape 360"/>
          <p:cNvCxnSpPr/>
          <p:nvPr/>
        </p:nvCxnSpPr>
        <p:spPr>
          <a:xfrm>
            <a:off x="4583650" y="3449525"/>
            <a:ext cx="0" cy="6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1" name="Shape 36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Acknowledgements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4567425" y="-20700"/>
            <a:ext cx="4576500" cy="516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PI_Inst_Prim_FulClr_PREVIEW.png"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737" y="223599"/>
            <a:ext cx="3507875" cy="11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12" y="223599"/>
            <a:ext cx="3842814" cy="113314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625050" y="1646825"/>
            <a:ext cx="34461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Patrick Farry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Amine Khechfé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Sanjay Nepak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Subhasis Saha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Varun Sood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All of Endicia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5132625" y="1646825"/>
            <a:ext cx="34461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Mark Claypool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Craig Wills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WPI Computer Science Department </a:t>
            </a:r>
          </a:p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Questions?</a:t>
            </a:r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Who is         </a:t>
            </a:r>
            <a:r>
              <a:rPr lang="en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endicia</a:t>
            </a:r>
            <a:r>
              <a:rPr lang="en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>
                <a:latin typeface="Avenir"/>
                <a:ea typeface="Avenir"/>
                <a:cs typeface="Avenir"/>
                <a:sym typeface="Avenir"/>
              </a:rPr>
              <a:t>?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375" y="2055650"/>
            <a:ext cx="3560148" cy="104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48350" y="618425"/>
            <a:ext cx="2529600" cy="91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First Class </a:t>
            </a: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r>
              <a:rPr b="1"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225000" y="805200"/>
            <a:ext cx="2653200" cy="91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Priority </a:t>
            </a: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212200" y="805650"/>
            <a:ext cx="2653200" cy="73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Express </a:t>
            </a: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44000"/>
              <a:buFont typeface="Arial"/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3044850" y="805650"/>
            <a:ext cx="0" cy="3533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9" name="Shape 99"/>
          <p:cNvSpPr txBox="1"/>
          <p:nvPr/>
        </p:nvSpPr>
        <p:spPr>
          <a:xfrm>
            <a:off x="286550" y="1690775"/>
            <a:ext cx="25296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500">
                <a:latin typeface="Avenir"/>
                <a:ea typeface="Avenir"/>
                <a:cs typeface="Avenir"/>
                <a:sym typeface="Avenir"/>
              </a:rPr>
              <a:t>2-3</a:t>
            </a:r>
            <a:r>
              <a:rPr lang="en" sz="2500">
                <a:latin typeface="Avenir"/>
                <a:ea typeface="Avenir"/>
                <a:cs typeface="Avenir"/>
                <a:sym typeface="Avenir"/>
              </a:rPr>
              <a:t> business days (excluding Alaska and Hawaii)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latin typeface="Avenir"/>
                <a:ea typeface="Avenir"/>
                <a:cs typeface="Avenir"/>
                <a:sym typeface="Avenir"/>
              </a:rPr>
              <a:t>Up to </a:t>
            </a:r>
            <a:r>
              <a:rPr b="1" lang="en" sz="3000">
                <a:latin typeface="Avenir"/>
                <a:ea typeface="Avenir"/>
                <a:cs typeface="Avenir"/>
                <a:sym typeface="Avenir"/>
              </a:rPr>
              <a:t>$4.30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1500">
                <a:latin typeface="Avenir"/>
                <a:ea typeface="Avenir"/>
                <a:cs typeface="Avenir"/>
                <a:sym typeface="Avenir"/>
              </a:rPr>
              <a:t>(up to 16 ounces)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273550" y="1690775"/>
            <a:ext cx="25296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500">
                <a:latin typeface="Avenir"/>
                <a:ea typeface="Avenir"/>
                <a:cs typeface="Avenir"/>
                <a:sym typeface="Avenir"/>
              </a:rPr>
              <a:t>1-3</a:t>
            </a:r>
            <a:r>
              <a:rPr lang="en" sz="2500">
                <a:latin typeface="Avenir"/>
                <a:ea typeface="Avenir"/>
                <a:cs typeface="Avenir"/>
                <a:sym typeface="Avenir"/>
              </a:rPr>
              <a:t> business days (including Alaska and Hawaii)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Up to </a:t>
            </a:r>
            <a:r>
              <a:rPr b="1" lang="en" sz="2800">
                <a:latin typeface="Avenir"/>
                <a:ea typeface="Avenir"/>
                <a:cs typeface="Avenir"/>
                <a:sym typeface="Avenir"/>
              </a:rPr>
              <a:t>$200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260550" y="1690775"/>
            <a:ext cx="2529600" cy="27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500">
                <a:latin typeface="Avenir"/>
                <a:ea typeface="Avenir"/>
                <a:cs typeface="Avenir"/>
                <a:sym typeface="Avenir"/>
              </a:rPr>
              <a:t>0-1</a:t>
            </a:r>
            <a:r>
              <a:rPr lang="en" sz="2500">
                <a:latin typeface="Avenir"/>
                <a:ea typeface="Avenir"/>
                <a:cs typeface="Avenir"/>
                <a:sym typeface="Avenir"/>
              </a:rPr>
              <a:t> business days (including Alaska and Hawaii)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500">
              <a:latin typeface="Avenir"/>
              <a:ea typeface="Avenir"/>
              <a:cs typeface="Avenir"/>
              <a:sym typeface="Avenir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2600">
                <a:latin typeface="Avenir"/>
                <a:ea typeface="Avenir"/>
                <a:cs typeface="Avenir"/>
                <a:sym typeface="Avenir"/>
              </a:rPr>
              <a:t>Up to </a:t>
            </a:r>
            <a:r>
              <a:rPr b="1" lang="en" sz="2600">
                <a:latin typeface="Avenir"/>
                <a:ea typeface="Avenir"/>
                <a:cs typeface="Avenir"/>
                <a:sym typeface="Avenir"/>
              </a:rPr>
              <a:t>$470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6058375" y="805200"/>
            <a:ext cx="0" cy="3533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3" name="Shape 10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06425" y="455750"/>
            <a:ext cx="8296800" cy="426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The goal of our project was to </a:t>
            </a:r>
          </a:p>
          <a:p>
            <a:pPr lvl="0">
              <a:spcBef>
                <a:spcPts val="0"/>
              </a:spcBef>
              <a:buNone/>
            </a:pPr>
            <a:r>
              <a:rPr lang="en" sz="2900">
                <a:latin typeface="Avenir"/>
                <a:ea typeface="Avenir"/>
                <a:cs typeface="Avenir"/>
                <a:sym typeface="Avenir"/>
              </a:rPr>
              <a:t>produce a validated prototype</a:t>
            </a:r>
            <a:r>
              <a:rPr lang="en" sz="3000"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that forecasts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400">
                <a:latin typeface="Avenir"/>
                <a:ea typeface="Avenir"/>
                <a:cs typeface="Avenir"/>
                <a:sym typeface="Avenir"/>
              </a:rPr>
              <a:t>delivery time distributions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3000">
                <a:latin typeface="Avenir"/>
                <a:ea typeface="Avenir"/>
                <a:cs typeface="Avenir"/>
                <a:sym typeface="Avenir"/>
              </a:rPr>
              <a:t>o optimize shipping costs.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Objectives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536325" y="665200"/>
            <a:ext cx="2311800" cy="340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b="1"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1 </a:t>
            </a:r>
            <a:r>
              <a:rPr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r>
              <a:rPr b="1"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Design and implement a Predictive Shipping Prototype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416100" y="665250"/>
            <a:ext cx="2311800" cy="340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b="1"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2 </a:t>
            </a:r>
            <a:r>
              <a:rPr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r>
              <a:rPr b="1"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Update and optimize the Prototype</a:t>
            </a:r>
            <a:r>
              <a:rPr b="1" lang="en" sz="2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099150" y="665200"/>
            <a:ext cx="2653200" cy="340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</a:t>
            </a:r>
            <a:r>
              <a:rPr b="1"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3 </a:t>
            </a:r>
            <a:r>
              <a:rPr lang="en" sz="4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44000"/>
              <a:buFont typeface="Arial"/>
              <a:buNone/>
            </a:pPr>
            <a:r>
              <a:rPr b="1" lang="en" sz="2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Validate the mathematical approach used to predict shipping distributions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3044850" y="805650"/>
            <a:ext cx="0" cy="3533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5" name="Shape 125"/>
          <p:cNvSpPr txBox="1"/>
          <p:nvPr/>
        </p:nvSpPr>
        <p:spPr>
          <a:xfrm>
            <a:off x="-306925" y="1581175"/>
            <a:ext cx="53574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6099150" y="805650"/>
            <a:ext cx="0" cy="3533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7" name="Shape 1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590425" y="794800"/>
            <a:ext cx="80163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408750" y="575950"/>
            <a:ext cx="83130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How?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18696" y="1595775"/>
            <a:ext cx="83130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(1)</a:t>
            </a: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3000">
                <a:latin typeface="Avenir"/>
                <a:ea typeface="Avenir"/>
                <a:cs typeface="Avenir"/>
                <a:sym typeface="Avenir"/>
              </a:rPr>
              <a:t>Billion rows of scan events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(2)</a:t>
            </a:r>
            <a:r>
              <a:rPr lang="en" sz="3000">
                <a:latin typeface="Avenir"/>
                <a:ea typeface="Avenir"/>
                <a:cs typeface="Avenir"/>
                <a:sym typeface="Avenir"/>
              </a:rPr>
              <a:t> Process and load rows into another database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(3)</a:t>
            </a: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3000">
                <a:latin typeface="Avenir"/>
                <a:ea typeface="Avenir"/>
                <a:cs typeface="Avenir"/>
                <a:sym typeface="Avenir"/>
              </a:rPr>
              <a:t>Query database for shipping information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Technology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349" y="4135522"/>
            <a:ext cx="2829401" cy="8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