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Slab"/>
      <p:regular r:id="rId24"/>
      <p:bold r:id="rId25"/>
    </p:embeddedFon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obotoSlab-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rbes.com/sites/deborahlovich/2021/03/03/the-many-benefits-of-employees-designing-the-future-of-work/?sh=fbc699d6341c"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sterofproject.com/blog/3457/what-is-methodolog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 we are the Shape Security / F5 Group and we are here to present our REPL and User Interface for the DEX security </a:t>
            </a:r>
            <a:r>
              <a:rPr lang="en"/>
              <a:t>policy</a:t>
            </a:r>
            <a:r>
              <a:rPr lang="en"/>
              <a:t> configuration language.</a:t>
            </a:r>
            <a:endParaRPr/>
          </a:p>
          <a:p>
            <a:pPr indent="0" lvl="0" marL="0" rtl="0" algn="l">
              <a:spcBef>
                <a:spcPts val="0"/>
              </a:spcBef>
              <a:spcAft>
                <a:spcPts val="0"/>
              </a:spcAft>
              <a:buNone/>
            </a:pPr>
            <a:r>
              <a:rPr lang="en"/>
              <a:t>&lt;Introduce ourselves&gt; M F T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5d2c55049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5d2c55049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example of loading JSON data. On the right, we have a simple JSON file where we set ‘A’ to true. on the left, we bind the variable ‘A’ to the type boolean and when external JSON is loaded, ‘A’ is reported as true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5d2c55049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05d2c55049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example of loading external Java functions. On the right, we have a java file with a function ‘five’ that returns five. On the left, once we import the java class and bind the variable ‘B’ to the function, when we report the value of ‘B’, we get that ‘B’ is the value five.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30a3e635c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30a3e635c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an addition to the CLI REPL we created, we </a:t>
            </a:r>
            <a:r>
              <a:rPr lang="en"/>
              <a:t>incorporated</a:t>
            </a:r>
            <a:r>
              <a:rPr lang="en"/>
              <a:t> it into a full-stack web app to give it a UI and </a:t>
            </a:r>
            <a:r>
              <a:rPr lang="en"/>
              <a:t>improve</a:t>
            </a:r>
            <a:r>
              <a:rPr lang="en"/>
              <a:t> the user experience.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5d2c55049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5d2c55049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backend server uses the REPL code we created for the CLI and also servers the frontend of the app.</a:t>
            </a:r>
            <a:endParaRPr/>
          </a:p>
          <a:p>
            <a:pPr indent="0" lvl="0" marL="0" rtl="0" algn="l">
              <a:spcBef>
                <a:spcPts val="0"/>
              </a:spcBef>
              <a:spcAft>
                <a:spcPts val="0"/>
              </a:spcAft>
              <a:buNone/>
            </a:pPr>
            <a:r>
              <a:rPr lang="en"/>
              <a:t>The frontend will connect to the server through a websocket connection and through that have access to the REPL logic.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Web sockets are used here because the nature of a REPL means that there is going to be a lot of interaction between the front and backends and therefore it’s more efficient than using HTTP.</a:t>
            </a:r>
            <a:endParaRPr/>
          </a:p>
          <a:p>
            <a:pPr indent="0" lvl="0" marL="0" rtl="0" algn="l">
              <a:spcBef>
                <a:spcPts val="0"/>
              </a:spcBef>
              <a:spcAft>
                <a:spcPts val="0"/>
              </a:spcAft>
              <a:buNone/>
            </a:pPr>
            <a:r>
              <a:rPr lang="en"/>
              <a:t>Also, each client will be responsible for its own REPL state to send to the backend. This allows for much simpler REPL session handling and reduces complexity in the backend.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5d2c55049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05d2c55049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we’ll go into a demo of both the CLI and web REPLs.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03e16a532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03e16a532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Felix: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quickly recap our project, we started by first investigating existing DEX development tools. Then, we made a CLI REPL which we ported over to a web UI. Finally, we presented our project to engineers at F5 and they loved it. In fact, a few of them seemed really excited to get their hands on it as soon as possible to start playing around with the REPL we created.</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3e16a532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03e16a532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Felix: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some ideas about future work which could be done on this project. FIrst, there can always be improvements made to the styling of the UI and the user experience. There could </a:t>
            </a:r>
            <a:r>
              <a:rPr lang="en"/>
              <a:t>also be</a:t>
            </a:r>
            <a:r>
              <a:rPr lang="en"/>
              <a:t> more user customization so that things like color scheme and fonts or font sizes could be changed. A database could be added so that users could save and load data without having to save and load things from their computer. Along with this, linking the F5 </a:t>
            </a:r>
            <a:r>
              <a:rPr lang="en"/>
              <a:t>authentication</a:t>
            </a:r>
            <a:r>
              <a:rPr lang="en"/>
              <a:t> system to our REPL would allow each user to have their own profile that data could be stored on, such as the previously mentioned UI customizations or save files. </a:t>
            </a:r>
            <a:r>
              <a:rPr lang="en">
                <a:solidFill>
                  <a:schemeClr val="dk1"/>
                </a:solidFill>
              </a:rPr>
              <a:t>Lastly, we could add some debugging functionality to the REPL</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https://www.forbes.com/sites/deborahlovich/2021/03/03/the-many-benefits-of-employees-designing-the-future-of-work/?sh=fbc699d6341c</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0536756f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0536756f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we would like to thank the </a:t>
            </a:r>
            <a:r>
              <a:rPr lang="en"/>
              <a:t>people</a:t>
            </a:r>
            <a:r>
              <a:rPr lang="en"/>
              <a:t> </a:t>
            </a:r>
            <a:r>
              <a:rPr lang="en"/>
              <a:t>who made this project possible including, </a:t>
            </a:r>
            <a:endParaRPr/>
          </a:p>
          <a:p>
            <a:pPr indent="0" lvl="0" marL="0" rtl="0" algn="l">
              <a:spcBef>
                <a:spcPts val="0"/>
              </a:spcBef>
              <a:spcAft>
                <a:spcPts val="0"/>
              </a:spcAft>
              <a:buNone/>
            </a:pPr>
            <a:r>
              <a:rPr lang="en"/>
              <a:t>Our WPI Project Advisor: Professor </a:t>
            </a:r>
            <a:r>
              <a:rPr lang="en"/>
              <a:t>Mark Claypool</a:t>
            </a:r>
            <a:endParaRPr/>
          </a:p>
          <a:p>
            <a:pPr indent="0" lvl="0" marL="0" rtl="0" algn="l">
              <a:spcBef>
                <a:spcPts val="0"/>
              </a:spcBef>
              <a:spcAft>
                <a:spcPts val="0"/>
              </a:spcAft>
              <a:buNone/>
            </a:pPr>
            <a:r>
              <a:rPr lang="en"/>
              <a:t>And from F5,</a:t>
            </a:r>
            <a:endParaRPr/>
          </a:p>
          <a:p>
            <a:pPr indent="0" lvl="0" marL="0" rtl="0" algn="l">
              <a:spcBef>
                <a:spcPts val="0"/>
              </a:spcBef>
              <a:spcAft>
                <a:spcPts val="0"/>
              </a:spcAft>
              <a:buNone/>
            </a:pPr>
            <a:r>
              <a:rPr lang="en"/>
              <a:t>Technical Fellow: Gi</a:t>
            </a:r>
            <a:r>
              <a:rPr lang="en"/>
              <a:t>lad Bracha,</a:t>
            </a:r>
            <a:endParaRPr/>
          </a:p>
          <a:p>
            <a:pPr indent="0" lvl="0" marL="0" rtl="0" algn="l">
              <a:spcBef>
                <a:spcPts val="0"/>
              </a:spcBef>
              <a:spcAft>
                <a:spcPts val="0"/>
              </a:spcAft>
              <a:buNone/>
            </a:pPr>
            <a:r>
              <a:rPr lang="en">
                <a:solidFill>
                  <a:schemeClr val="dk1"/>
                </a:solidFill>
              </a:rPr>
              <a:t>Distinguished Engineer: </a:t>
            </a:r>
            <a:r>
              <a:rPr lang="en"/>
              <a:t>Michael Ficarra</a:t>
            </a:r>
            <a:endParaRPr/>
          </a:p>
          <a:p>
            <a:pPr indent="0" lvl="0" marL="0" rtl="0" algn="l">
              <a:spcBef>
                <a:spcPts val="0"/>
              </a:spcBef>
              <a:spcAft>
                <a:spcPts val="0"/>
              </a:spcAft>
              <a:buNone/>
            </a:pPr>
            <a:r>
              <a:rPr lang="en">
                <a:solidFill>
                  <a:schemeClr val="dk1"/>
                </a:solidFill>
              </a:rPr>
              <a:t>And Sr Software Engineer: </a:t>
            </a:r>
            <a:r>
              <a:rPr lang="en"/>
              <a:t>Daniel Szmulewicz</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06666f55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06666f55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a:p>
            <a:pPr indent="0" lvl="0" marL="0" rtl="0" algn="l">
              <a:spcBef>
                <a:spcPts val="0"/>
              </a:spcBef>
              <a:spcAft>
                <a:spcPts val="0"/>
              </a:spcAft>
              <a:buNone/>
            </a:pPr>
            <a:r>
              <a:rPr lang="en"/>
              <a:t>At this time we would like to answer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30a3e635c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30a3e635c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MQP, we worked with Shape Security, a cybersecurity company that focuses on online fraud and abuse prevention. Which, In 2020, was </a:t>
            </a:r>
            <a:r>
              <a:rPr lang="en"/>
              <a:t>acquired</a:t>
            </a:r>
            <a:r>
              <a:rPr lang="en"/>
              <a:t> by F5, a company that specializes in services to grow and improve all aspects of web applications like application delivery, </a:t>
            </a:r>
            <a:r>
              <a:rPr lang="en"/>
              <a:t>availability</a:t>
            </a:r>
            <a:r>
              <a:rPr lang="en"/>
              <a:t>, performance, and </a:t>
            </a:r>
            <a:r>
              <a:rPr lang="en"/>
              <a:t>obviously</a:t>
            </a:r>
            <a:r>
              <a:rPr lang="en"/>
              <a:t> security.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30a3e635c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30a3e635c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project was based around Shapes own language called DEX, which they used to configure </a:t>
            </a:r>
            <a:r>
              <a:rPr lang="en"/>
              <a:t>security</a:t>
            </a:r>
            <a:r>
              <a:rPr lang="en"/>
              <a:t> policies. DEX is a purely functional language that is restricted in such a way as to prevent infinite loops. While this may seem like a dowside, the simplified abilities of DEX allow security policies to be written with the upmost faith in their ability to work every time. In this small example we can see a FLAG is defined, This red flag will only be raised when one of the checks fails, given the JSON data on the right.</a:t>
            </a:r>
            <a:endParaRPr/>
          </a:p>
          <a:p>
            <a:pPr indent="0" lvl="0" marL="0" rtl="0" algn="l">
              <a:spcBef>
                <a:spcPts val="0"/>
              </a:spcBef>
              <a:spcAft>
                <a:spcPts val="0"/>
              </a:spcAft>
              <a:buNone/>
            </a:pPr>
            <a:r>
              <a:rPr lang="en"/>
              <a:t>For our project, it’s important to mention that DEX also supports a Java FFI, or foreign function interfaces where users can write functions in Java and then import those into DEX to be used in the code. So while normally DEX is </a:t>
            </a:r>
            <a:r>
              <a:rPr lang="en"/>
              <a:t>entirely</a:t>
            </a:r>
            <a:r>
              <a:rPr lang="en"/>
              <a:t> </a:t>
            </a:r>
            <a:r>
              <a:rPr lang="en"/>
              <a:t>functional, should the need arise any Java function can be implemented.</a:t>
            </a:r>
            <a:r>
              <a:rPr lang="en"/>
              <a:t> </a:t>
            </a:r>
            <a:endParaRPr/>
          </a:p>
          <a:p>
            <a:pPr indent="0" lvl="0" marL="0" rtl="0" algn="l">
              <a:spcBef>
                <a:spcPts val="0"/>
              </a:spcBef>
              <a:spcAft>
                <a:spcPts val="0"/>
              </a:spcAft>
              <a:buNone/>
            </a:pPr>
            <a:r>
              <a:rPr lang="en"/>
              <a:t>DEX also has a module system. That means that DEX developers create a </a:t>
            </a:r>
            <a:r>
              <a:rPr lang="en"/>
              <a:t>series</a:t>
            </a:r>
            <a:r>
              <a:rPr lang="en"/>
              <a:t> of modules when programing which contains all of their </a:t>
            </a:r>
            <a:r>
              <a:rPr lang="en"/>
              <a:t>definitions</a:t>
            </a:r>
            <a:r>
              <a:rPr lang="en"/>
              <a:t>. Then then allows them to import from each other.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30a3e635c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30a3e635c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t>
            </a:r>
            <a:r>
              <a:rPr lang="en"/>
              <a:t>what problem were we tasked with? </a:t>
            </a:r>
            <a:r>
              <a:rPr lang="en"/>
              <a:t>Currently, development with DEX is slow. due to the fact that there is no way to do live development with DEX. If you were </a:t>
            </a:r>
            <a:r>
              <a:rPr lang="en"/>
              <a:t>trying</a:t>
            </a:r>
            <a:r>
              <a:rPr lang="en"/>
              <a:t> to test out the example on the previous slide you would </a:t>
            </a:r>
            <a:r>
              <a:rPr lang="en"/>
              <a:t>have</a:t>
            </a:r>
            <a:r>
              <a:rPr lang="en"/>
              <a:t> to create the whole security policy before even knowing if one of your flag rules was correct. The obvious solution to this, and the solution that can be found in many many other languages from python to C is a REPL. Which allows the user to input DEX code strings and then see what they return in real time. So you don’t have to compile a whole program just to see if your Flag is raised properly.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https://newsinfo.inquirer.net/files/2021/02/20210212-slow-internet.png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3e16a532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3e16a532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background research, our process for solving this problem started with investigating any existing tools that shape might have that would </a:t>
            </a:r>
            <a:r>
              <a:rPr lang="en"/>
              <a:t>assist</a:t>
            </a:r>
            <a:r>
              <a:rPr lang="en"/>
              <a:t> us. Once we </a:t>
            </a:r>
            <a:r>
              <a:rPr lang="en"/>
              <a:t>found</a:t>
            </a:r>
            <a:r>
              <a:rPr lang="en"/>
              <a:t> a starting point, the Athena CLI which acts as a middle man to interact with the DEX compiler, we were able to move onto developing a command line </a:t>
            </a:r>
            <a:r>
              <a:rPr lang="en"/>
              <a:t>interface</a:t>
            </a:r>
            <a:r>
              <a:rPr lang="en"/>
              <a:t> for our REPL </a:t>
            </a:r>
            <a:r>
              <a:rPr lang="en"/>
              <a:t>which</a:t>
            </a:r>
            <a:r>
              <a:rPr lang="en"/>
              <a:t> would allow the user to test DEX code line by line in the command line. Then finally we were able to migrate that CLI version of the REPL to a proper Web UI</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https://masterofproject.com/blog/3457/what-is-methodology</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30a3e635c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30a3e635c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now talk about our first implementation of the REPL, which was a Command Line Interface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5d2c55049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5d2c55049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running, our REPL loops through four states which are shown here. To keep track of data, our REPL has a REPL State which maintains important data like DEX code, JSON data, and Java FFI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REPL’s initial state is waiting for input from the user. After receiving input, it then edits the REPL state depending on what the input was. Once the REPL state is updated, the DEX and JSON data is passed into the compiler and run. Finally, the output report is printed to the user and the REPL waits for additional input.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30a3e635c_0_3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30a3e635c_0_3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is what the user sees when they first open our CLI REPL looks with a few example lines already run. As you can see, the user can type in lines of DEX and the REPL reports the output. Anytime the REPL detects a variable being bound, it prints the type of the variable that was just bound. You can see here in this highlighted portion, when ‘A’ is set to zero, the REPL reports that ‘A’ is of the type ‘number’. The REPL also supports redeclarations of every DEX type. In this bottom portion, you can see that we have now redeclared ‘A’ to be five, and this is reflected in the fact that ‘A’ is now reported as being five. Before our project, no such tool existed where you could write individual lines of DEX and get constant results as you added more lines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5d2c55049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05d2c5504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addition to supporting DEX code, we also added many REPL commands to enhance the user experience. We have some quality of life commands such as ‘undo’ and ‘delete’ which allow the user to correct any mistakes they may have made while coding. We also added a save and load feature where the user can save and load DEX code. Finally, we have the load JSON and FFI commands which allow the user to load JSON and FFI data.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hyperlink" Target="https://www.forbes.com/sites/deborahlovich/2021/03/03/the-many-benefits-of-employees-designing-the-future-of-work/?sh=fbc699d6341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masterofproject.com/blog/3457/what-is-methodolog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579200" y="775450"/>
            <a:ext cx="5985600" cy="189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100"/>
              <a:t>Read Eval Print Loop and User Interface for the </a:t>
            </a:r>
            <a:r>
              <a:rPr lang="en" sz="3100"/>
              <a:t>DEX Security Policy Configuration Language</a:t>
            </a:r>
            <a:endParaRPr sz="3100"/>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Marcus Chalmers, Felix Chen, and Timothy Goon</a:t>
            </a:r>
            <a:endParaRPr/>
          </a:p>
        </p:txBody>
      </p:sp>
      <p:pic>
        <p:nvPicPr>
          <p:cNvPr id="65" name="Google Shape;65;p13"/>
          <p:cNvPicPr preferRelativeResize="0"/>
          <p:nvPr/>
        </p:nvPicPr>
        <p:blipFill rotWithShape="1">
          <a:blip r:embed="rId3">
            <a:alphaModFix/>
          </a:blip>
          <a:srcRect b="25348" l="0" r="0" t="27057"/>
          <a:stretch/>
        </p:blipFill>
        <p:spPr>
          <a:xfrm>
            <a:off x="6800450" y="166675"/>
            <a:ext cx="2220698" cy="816427"/>
          </a:xfrm>
          <a:prstGeom prst="rect">
            <a:avLst/>
          </a:prstGeom>
          <a:noFill/>
          <a:ln>
            <a:noFill/>
          </a:ln>
        </p:spPr>
      </p:pic>
      <p:pic>
        <p:nvPicPr>
          <p:cNvPr id="66" name="Google Shape;66;p13"/>
          <p:cNvPicPr preferRelativeResize="0"/>
          <p:nvPr/>
        </p:nvPicPr>
        <p:blipFill rotWithShape="1">
          <a:blip r:embed="rId4">
            <a:alphaModFix/>
          </a:blip>
          <a:srcRect b="37613" l="12017" r="11489" t="36160"/>
          <a:stretch/>
        </p:blipFill>
        <p:spPr>
          <a:xfrm>
            <a:off x="97325" y="3958450"/>
            <a:ext cx="2813450" cy="964625"/>
          </a:xfrm>
          <a:prstGeom prst="rect">
            <a:avLst/>
          </a:prstGeom>
          <a:noFill/>
          <a:ln>
            <a:noFill/>
          </a:ln>
        </p:spPr>
      </p:pic>
      <p:pic>
        <p:nvPicPr>
          <p:cNvPr id="67" name="Google Shape;67;p13"/>
          <p:cNvPicPr preferRelativeResize="0"/>
          <p:nvPr/>
        </p:nvPicPr>
        <p:blipFill>
          <a:blip r:embed="rId5">
            <a:alphaModFix/>
          </a:blip>
          <a:stretch>
            <a:fillRect/>
          </a:stretch>
        </p:blipFill>
        <p:spPr>
          <a:xfrm>
            <a:off x="97324" y="92575"/>
            <a:ext cx="988038" cy="909000"/>
          </a:xfrm>
          <a:prstGeom prst="rect">
            <a:avLst/>
          </a:prstGeom>
          <a:noFill/>
          <a:ln>
            <a:noFill/>
          </a:ln>
        </p:spPr>
      </p:pic>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Loading JSON Data</a:t>
            </a:r>
            <a:endParaRPr/>
          </a:p>
        </p:txBody>
      </p:sp>
      <p:pic>
        <p:nvPicPr>
          <p:cNvPr id="153" name="Google Shape;153;p22"/>
          <p:cNvPicPr preferRelativeResize="0"/>
          <p:nvPr/>
        </p:nvPicPr>
        <p:blipFill>
          <a:blip r:embed="rId3">
            <a:alphaModFix/>
          </a:blip>
          <a:stretch>
            <a:fillRect/>
          </a:stretch>
        </p:blipFill>
        <p:spPr>
          <a:xfrm>
            <a:off x="152400" y="1296525"/>
            <a:ext cx="5276850" cy="2781300"/>
          </a:xfrm>
          <a:prstGeom prst="rect">
            <a:avLst/>
          </a:prstGeom>
          <a:noFill/>
          <a:ln>
            <a:noFill/>
          </a:ln>
        </p:spPr>
      </p:pic>
      <p:pic>
        <p:nvPicPr>
          <p:cNvPr id="154" name="Google Shape;154;p22"/>
          <p:cNvPicPr preferRelativeResize="0"/>
          <p:nvPr/>
        </p:nvPicPr>
        <p:blipFill>
          <a:blip r:embed="rId4">
            <a:alphaModFix/>
          </a:blip>
          <a:stretch>
            <a:fillRect/>
          </a:stretch>
        </p:blipFill>
        <p:spPr>
          <a:xfrm>
            <a:off x="5581650" y="1296525"/>
            <a:ext cx="2152650" cy="1276350"/>
          </a:xfrm>
          <a:prstGeom prst="rect">
            <a:avLst/>
          </a:prstGeom>
          <a:noFill/>
          <a:ln>
            <a:noFill/>
          </a:ln>
        </p:spPr>
      </p:pic>
      <p:sp>
        <p:nvSpPr>
          <p:cNvPr id="155" name="Google Shape;15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6" name="Google Shape;156;p22"/>
          <p:cNvSpPr/>
          <p:nvPr/>
        </p:nvSpPr>
        <p:spPr>
          <a:xfrm>
            <a:off x="176750" y="2121025"/>
            <a:ext cx="2235900" cy="1882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Loading Java for FFI</a:t>
            </a:r>
            <a:endParaRPr/>
          </a:p>
        </p:txBody>
      </p:sp>
      <p:pic>
        <p:nvPicPr>
          <p:cNvPr id="162" name="Google Shape;162;p23"/>
          <p:cNvPicPr preferRelativeResize="0"/>
          <p:nvPr/>
        </p:nvPicPr>
        <p:blipFill>
          <a:blip r:embed="rId3">
            <a:alphaModFix/>
          </a:blip>
          <a:stretch>
            <a:fillRect/>
          </a:stretch>
        </p:blipFill>
        <p:spPr>
          <a:xfrm>
            <a:off x="152400" y="1296525"/>
            <a:ext cx="6266650" cy="3028875"/>
          </a:xfrm>
          <a:prstGeom prst="rect">
            <a:avLst/>
          </a:prstGeom>
          <a:noFill/>
          <a:ln>
            <a:noFill/>
          </a:ln>
        </p:spPr>
      </p:pic>
      <p:pic>
        <p:nvPicPr>
          <p:cNvPr id="163" name="Google Shape;163;p23"/>
          <p:cNvPicPr preferRelativeResize="0"/>
          <p:nvPr/>
        </p:nvPicPr>
        <p:blipFill>
          <a:blip r:embed="rId4">
            <a:alphaModFix/>
          </a:blip>
          <a:stretch>
            <a:fillRect/>
          </a:stretch>
        </p:blipFill>
        <p:spPr>
          <a:xfrm>
            <a:off x="6571450" y="1296525"/>
            <a:ext cx="2420150" cy="1825031"/>
          </a:xfrm>
          <a:prstGeom prst="rect">
            <a:avLst/>
          </a:prstGeom>
          <a:noFill/>
          <a:ln>
            <a:noFill/>
          </a:ln>
        </p:spPr>
      </p:pic>
      <p:sp>
        <p:nvSpPr>
          <p:cNvPr id="164" name="Google Shape;16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5" name="Google Shape;165;p23"/>
          <p:cNvSpPr/>
          <p:nvPr/>
        </p:nvSpPr>
        <p:spPr>
          <a:xfrm>
            <a:off x="152400" y="2174063"/>
            <a:ext cx="2235900" cy="1882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Web REPL</a:t>
            </a:r>
            <a:endParaRPr/>
          </a:p>
        </p:txBody>
      </p:sp>
      <p:sp>
        <p:nvSpPr>
          <p:cNvPr id="171" name="Google Shape;17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p:nvPr/>
        </p:nvSpPr>
        <p:spPr>
          <a:xfrm>
            <a:off x="4572000" y="1384625"/>
            <a:ext cx="4449300" cy="3038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Architecture</a:t>
            </a:r>
            <a:endParaRPr/>
          </a:p>
        </p:txBody>
      </p:sp>
      <p:sp>
        <p:nvSpPr>
          <p:cNvPr id="178" name="Google Shape;178;p25"/>
          <p:cNvSpPr/>
          <p:nvPr/>
        </p:nvSpPr>
        <p:spPr>
          <a:xfrm>
            <a:off x="297600" y="2371775"/>
            <a:ext cx="1023000" cy="1023000"/>
          </a:xfrm>
          <a:prstGeom prst="smileyFace">
            <a:avLst>
              <a:gd fmla="val 4653"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5026175" y="2353175"/>
            <a:ext cx="1603500" cy="11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Spring Boot Backend</a:t>
            </a:r>
            <a:endParaRPr/>
          </a:p>
        </p:txBody>
      </p:sp>
      <p:sp>
        <p:nvSpPr>
          <p:cNvPr id="180" name="Google Shape;180;p25"/>
          <p:cNvSpPr/>
          <p:nvPr/>
        </p:nvSpPr>
        <p:spPr>
          <a:xfrm>
            <a:off x="6941100" y="2353175"/>
            <a:ext cx="1603500" cy="11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CLI REPL Code</a:t>
            </a:r>
            <a:endParaRPr/>
          </a:p>
        </p:txBody>
      </p:sp>
      <p:sp>
        <p:nvSpPr>
          <p:cNvPr id="181" name="Google Shape;181;p25"/>
          <p:cNvSpPr/>
          <p:nvPr/>
        </p:nvSpPr>
        <p:spPr>
          <a:xfrm>
            <a:off x="1618375" y="2332775"/>
            <a:ext cx="1603500" cy="11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React Frontend</a:t>
            </a:r>
            <a:endParaRPr/>
          </a:p>
        </p:txBody>
      </p:sp>
      <p:sp>
        <p:nvSpPr>
          <p:cNvPr id="182" name="Google Shape;182;p25"/>
          <p:cNvSpPr txBox="1"/>
          <p:nvPr/>
        </p:nvSpPr>
        <p:spPr>
          <a:xfrm>
            <a:off x="423150" y="1878825"/>
            <a:ext cx="771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Users</a:t>
            </a:r>
            <a:endParaRPr>
              <a:solidFill>
                <a:schemeClr val="dk1"/>
              </a:solidFill>
              <a:latin typeface="Roboto"/>
              <a:ea typeface="Roboto"/>
              <a:cs typeface="Roboto"/>
              <a:sym typeface="Roboto"/>
            </a:endParaRPr>
          </a:p>
        </p:txBody>
      </p:sp>
      <p:cxnSp>
        <p:nvCxnSpPr>
          <p:cNvPr id="183" name="Google Shape;183;p25"/>
          <p:cNvCxnSpPr>
            <a:endCxn id="179" idx="1"/>
          </p:cNvCxnSpPr>
          <p:nvPr/>
        </p:nvCxnSpPr>
        <p:spPr>
          <a:xfrm>
            <a:off x="3221975" y="2883275"/>
            <a:ext cx="1804200" cy="20400"/>
          </a:xfrm>
          <a:prstGeom prst="straightConnector1">
            <a:avLst/>
          </a:prstGeom>
          <a:noFill/>
          <a:ln cap="flat" cmpd="sng" w="38100">
            <a:solidFill>
              <a:schemeClr val="dk1"/>
            </a:solidFill>
            <a:prstDash val="solid"/>
            <a:round/>
            <a:headEnd len="med" w="med" type="triangle"/>
            <a:tailEnd len="med" w="med" type="triangle"/>
          </a:ln>
        </p:spPr>
      </p:cxnSp>
      <p:sp>
        <p:nvSpPr>
          <p:cNvPr id="184" name="Google Shape;184;p25"/>
          <p:cNvSpPr txBox="1"/>
          <p:nvPr/>
        </p:nvSpPr>
        <p:spPr>
          <a:xfrm>
            <a:off x="3221964" y="2211650"/>
            <a:ext cx="121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Websocket Connection</a:t>
            </a:r>
            <a:endParaRPr>
              <a:solidFill>
                <a:schemeClr val="dk1"/>
              </a:solidFill>
              <a:latin typeface="Roboto"/>
              <a:ea typeface="Roboto"/>
              <a:cs typeface="Roboto"/>
              <a:sym typeface="Roboto"/>
            </a:endParaRPr>
          </a:p>
        </p:txBody>
      </p:sp>
      <p:sp>
        <p:nvSpPr>
          <p:cNvPr id="185" name="Google Shape;18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6" name="Google Shape;186;p25"/>
          <p:cNvSpPr/>
          <p:nvPr/>
        </p:nvSpPr>
        <p:spPr>
          <a:xfrm>
            <a:off x="1813813" y="3494750"/>
            <a:ext cx="1212600" cy="5829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REPL State</a:t>
            </a:r>
            <a:endParaRPr sz="1200"/>
          </a:p>
        </p:txBody>
      </p:sp>
      <p:sp>
        <p:nvSpPr>
          <p:cNvPr id="187" name="Google Shape;187;p25"/>
          <p:cNvSpPr/>
          <p:nvPr/>
        </p:nvSpPr>
        <p:spPr>
          <a:xfrm>
            <a:off x="6190338" y="3599075"/>
            <a:ext cx="1212600" cy="5829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REPL State</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500"/>
                                        <p:tgtEl>
                                          <p:spTgt spid="186"/>
                                        </p:tgtEl>
                                      </p:cBhvr>
                                    </p:animEffect>
                                    <p:set>
                                      <p:cBhvr>
                                        <p:cTn dur="1" fill="hold">
                                          <p:stCondLst>
                                            <p:cond delay="1500"/>
                                          </p:stCondLst>
                                        </p:cTn>
                                        <p:tgtEl>
                                          <p:spTgt spid="186"/>
                                        </p:tgtEl>
                                        <p:attrNameLst>
                                          <p:attrName>style.visibility</p:attrName>
                                        </p:attrNameLst>
                                      </p:cBhvr>
                                      <p:to>
                                        <p:strVal val="hidden"/>
                                      </p:to>
                                    </p:se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500"/>
                                        <p:tgtEl>
                                          <p:spTgt spid="187"/>
                                        </p:tgtEl>
                                      </p:cBhvr>
                                    </p:animEffec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1500"/>
                                        <p:tgtEl>
                                          <p:spTgt spid="187"/>
                                        </p:tgtEl>
                                      </p:cBhvr>
                                    </p:animEffect>
                                    <p:set>
                                      <p:cBhvr>
                                        <p:cTn dur="1" fill="hold">
                                          <p:stCondLst>
                                            <p:cond delay="1500"/>
                                          </p:stCondLst>
                                        </p:cTn>
                                        <p:tgtEl>
                                          <p:spTgt spid="187"/>
                                        </p:tgtEl>
                                        <p:attrNameLst>
                                          <p:attrName>style.visibility</p:attrName>
                                        </p:attrNameLst>
                                      </p:cBhvr>
                                      <p:to>
                                        <p:strVal val="hidden"/>
                                      </p:to>
                                    </p:se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Demo</a:t>
            </a:r>
            <a:endParaRPr/>
          </a:p>
        </p:txBody>
      </p:sp>
      <p:sp>
        <p:nvSpPr>
          <p:cNvPr id="193" name="Google Shape;19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Recap and Conclusion</a:t>
            </a:r>
            <a:endParaRPr/>
          </a:p>
        </p:txBody>
      </p:sp>
      <p:sp>
        <p:nvSpPr>
          <p:cNvPr id="199" name="Google Shape;19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27"/>
          <p:cNvSpPr txBox="1"/>
          <p:nvPr>
            <p:ph idx="1" type="body"/>
          </p:nvPr>
        </p:nvSpPr>
        <p:spPr>
          <a:xfrm>
            <a:off x="387900" y="1489825"/>
            <a:ext cx="4239600" cy="3078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We investigated existing tools</a:t>
            </a:r>
            <a:endParaRPr sz="2000"/>
          </a:p>
          <a:p>
            <a:pPr indent="-355600" lvl="0" marL="457200" rtl="0" algn="l">
              <a:spcBef>
                <a:spcPts val="0"/>
              </a:spcBef>
              <a:spcAft>
                <a:spcPts val="0"/>
              </a:spcAft>
              <a:buSzPts val="2000"/>
              <a:buChar char="-"/>
            </a:pPr>
            <a:r>
              <a:rPr lang="en" sz="2000"/>
              <a:t>We made both a CLI REPL and a Web REPL</a:t>
            </a:r>
            <a:endParaRPr sz="2000"/>
          </a:p>
          <a:p>
            <a:pPr indent="-355600" lvl="0" marL="457200" rtl="0" algn="l">
              <a:spcBef>
                <a:spcPts val="0"/>
              </a:spcBef>
              <a:spcAft>
                <a:spcPts val="0"/>
              </a:spcAft>
              <a:buSzPts val="2000"/>
              <a:buChar char="-"/>
            </a:pPr>
            <a:r>
              <a:rPr lang="en" sz="2000"/>
              <a:t>Presented our project to engineers at F5</a:t>
            </a:r>
            <a:endParaRPr sz="2000"/>
          </a:p>
        </p:txBody>
      </p:sp>
      <p:pic>
        <p:nvPicPr>
          <p:cNvPr id="201" name="Google Shape;201;p27"/>
          <p:cNvPicPr preferRelativeResize="0"/>
          <p:nvPr/>
        </p:nvPicPr>
        <p:blipFill>
          <a:blip r:embed="rId3">
            <a:alphaModFix/>
          </a:blip>
          <a:stretch>
            <a:fillRect/>
          </a:stretch>
        </p:blipFill>
        <p:spPr>
          <a:xfrm>
            <a:off x="4572000" y="1489825"/>
            <a:ext cx="4480276" cy="258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Future Work</a:t>
            </a:r>
            <a:endParaRPr/>
          </a:p>
        </p:txBody>
      </p:sp>
      <p:sp>
        <p:nvSpPr>
          <p:cNvPr id="207" name="Google Shape;207;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Improve styling and user experience</a:t>
            </a:r>
            <a:endParaRPr sz="2000"/>
          </a:p>
          <a:p>
            <a:pPr indent="-355600" lvl="0" marL="457200" rtl="0" algn="l">
              <a:spcBef>
                <a:spcPts val="0"/>
              </a:spcBef>
              <a:spcAft>
                <a:spcPts val="0"/>
              </a:spcAft>
              <a:buSzPts val="2000"/>
              <a:buChar char="-"/>
            </a:pPr>
            <a:r>
              <a:rPr lang="en" sz="2000"/>
              <a:t>Add more user customization</a:t>
            </a:r>
            <a:endParaRPr sz="2000"/>
          </a:p>
          <a:p>
            <a:pPr indent="-355600" lvl="0" marL="457200" rtl="0" algn="l">
              <a:spcBef>
                <a:spcPts val="0"/>
              </a:spcBef>
              <a:spcAft>
                <a:spcPts val="0"/>
              </a:spcAft>
              <a:buSzPts val="2000"/>
              <a:buChar char="-"/>
            </a:pPr>
            <a:r>
              <a:rPr lang="en" sz="2000"/>
              <a:t>Add database for saving and loading files</a:t>
            </a:r>
            <a:endParaRPr sz="2000"/>
          </a:p>
          <a:p>
            <a:pPr indent="-355600" lvl="0" marL="457200" rtl="0" algn="l">
              <a:spcBef>
                <a:spcPts val="0"/>
              </a:spcBef>
              <a:spcAft>
                <a:spcPts val="0"/>
              </a:spcAft>
              <a:buSzPts val="2000"/>
              <a:buChar char="-"/>
            </a:pPr>
            <a:r>
              <a:rPr lang="en" sz="2000"/>
              <a:t>Add login system</a:t>
            </a:r>
            <a:endParaRPr sz="2000"/>
          </a:p>
          <a:p>
            <a:pPr indent="-355600" lvl="0" marL="457200" rtl="0" algn="l">
              <a:spcBef>
                <a:spcPts val="0"/>
              </a:spcBef>
              <a:spcAft>
                <a:spcPts val="0"/>
              </a:spcAft>
              <a:buSzPts val="2000"/>
              <a:buChar char="-"/>
            </a:pPr>
            <a:r>
              <a:rPr lang="en" sz="2000"/>
              <a:t>Add debugging features</a:t>
            </a:r>
            <a:endParaRPr sz="2000"/>
          </a:p>
        </p:txBody>
      </p:sp>
      <p:sp>
        <p:nvSpPr>
          <p:cNvPr id="208" name="Google Shape;208;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9" name="Google Shape;209;p28"/>
          <p:cNvPicPr preferRelativeResize="0"/>
          <p:nvPr/>
        </p:nvPicPr>
        <p:blipFill rotWithShape="1">
          <a:blip r:embed="rId3">
            <a:alphaModFix/>
          </a:blip>
          <a:srcRect b="9688" l="45821" r="9675" t="8068"/>
          <a:stretch/>
        </p:blipFill>
        <p:spPr>
          <a:xfrm>
            <a:off x="6669600" y="396250"/>
            <a:ext cx="1921750" cy="1871700"/>
          </a:xfrm>
          <a:prstGeom prst="rect">
            <a:avLst/>
          </a:prstGeom>
          <a:noFill/>
          <a:ln>
            <a:noFill/>
          </a:ln>
        </p:spPr>
      </p:pic>
      <p:sp>
        <p:nvSpPr>
          <p:cNvPr id="210" name="Google Shape;210;p28"/>
          <p:cNvSpPr txBox="1"/>
          <p:nvPr/>
        </p:nvSpPr>
        <p:spPr>
          <a:xfrm>
            <a:off x="4964300" y="4881900"/>
            <a:ext cx="49959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u="sng">
                <a:solidFill>
                  <a:schemeClr val="dk1"/>
                </a:solidFill>
                <a:hlinkClick r:id="rId4">
                  <a:extLst>
                    <a:ext uri="{A12FA001-AC4F-418D-AE19-62706E023703}">
                      <ahyp:hlinkClr val="tx"/>
                    </a:ext>
                  </a:extLst>
                </a:hlinkClick>
              </a:rPr>
              <a:t>https://www.forbes.com/sites/deborahlovich/2021/03/03/the-many-benefits-of-employees-designing-the-future-of-work/?sh=fbc699d6341c</a:t>
            </a:r>
            <a:endParaRPr sz="5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Acknowledgments</a:t>
            </a:r>
            <a:endParaRPr/>
          </a:p>
        </p:txBody>
      </p:sp>
      <p:pic>
        <p:nvPicPr>
          <p:cNvPr id="216" name="Google Shape;216;p29"/>
          <p:cNvPicPr preferRelativeResize="0"/>
          <p:nvPr/>
        </p:nvPicPr>
        <p:blipFill>
          <a:blip r:embed="rId3">
            <a:alphaModFix/>
          </a:blip>
          <a:stretch>
            <a:fillRect/>
          </a:stretch>
        </p:blipFill>
        <p:spPr>
          <a:xfrm>
            <a:off x="219951" y="1492176"/>
            <a:ext cx="2159150" cy="2159150"/>
          </a:xfrm>
          <a:prstGeom prst="rect">
            <a:avLst/>
          </a:prstGeom>
          <a:noFill/>
          <a:ln>
            <a:noFill/>
          </a:ln>
        </p:spPr>
      </p:pic>
      <p:pic>
        <p:nvPicPr>
          <p:cNvPr id="217" name="Google Shape;217;p29"/>
          <p:cNvPicPr preferRelativeResize="0"/>
          <p:nvPr/>
        </p:nvPicPr>
        <p:blipFill>
          <a:blip r:embed="rId4">
            <a:alphaModFix/>
          </a:blip>
          <a:stretch>
            <a:fillRect/>
          </a:stretch>
        </p:blipFill>
        <p:spPr>
          <a:xfrm>
            <a:off x="6739200" y="1492175"/>
            <a:ext cx="2159150" cy="2159150"/>
          </a:xfrm>
          <a:prstGeom prst="rect">
            <a:avLst/>
          </a:prstGeom>
          <a:noFill/>
          <a:ln>
            <a:noFill/>
          </a:ln>
        </p:spPr>
      </p:pic>
      <p:pic>
        <p:nvPicPr>
          <p:cNvPr id="218" name="Google Shape;218;p29"/>
          <p:cNvPicPr preferRelativeResize="0"/>
          <p:nvPr/>
        </p:nvPicPr>
        <p:blipFill>
          <a:blip r:embed="rId5">
            <a:alphaModFix/>
          </a:blip>
          <a:stretch>
            <a:fillRect/>
          </a:stretch>
        </p:blipFill>
        <p:spPr>
          <a:xfrm>
            <a:off x="2580439" y="1492177"/>
            <a:ext cx="1459003" cy="2159150"/>
          </a:xfrm>
          <a:prstGeom prst="rect">
            <a:avLst/>
          </a:prstGeom>
          <a:noFill/>
          <a:ln>
            <a:noFill/>
          </a:ln>
        </p:spPr>
      </p:pic>
      <p:pic>
        <p:nvPicPr>
          <p:cNvPr id="219" name="Google Shape;219;p29"/>
          <p:cNvPicPr preferRelativeResize="0"/>
          <p:nvPr/>
        </p:nvPicPr>
        <p:blipFill>
          <a:blip r:embed="rId6">
            <a:alphaModFix/>
          </a:blip>
          <a:stretch>
            <a:fillRect/>
          </a:stretch>
        </p:blipFill>
        <p:spPr>
          <a:xfrm>
            <a:off x="4309750" y="1492175"/>
            <a:ext cx="2159150" cy="2159150"/>
          </a:xfrm>
          <a:prstGeom prst="rect">
            <a:avLst/>
          </a:prstGeom>
          <a:noFill/>
          <a:ln>
            <a:noFill/>
          </a:ln>
        </p:spPr>
      </p:pic>
      <p:sp>
        <p:nvSpPr>
          <p:cNvPr id="220" name="Google Shape;220;p29"/>
          <p:cNvSpPr txBox="1"/>
          <p:nvPr/>
        </p:nvSpPr>
        <p:spPr>
          <a:xfrm>
            <a:off x="219975" y="3815325"/>
            <a:ext cx="21591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Mark Claypool</a:t>
            </a:r>
            <a:endParaRPr>
              <a:solidFill>
                <a:schemeClr val="dk1"/>
              </a:solidFill>
              <a:latin typeface="Roboto"/>
              <a:ea typeface="Roboto"/>
              <a:cs typeface="Roboto"/>
              <a:sym typeface="Roboto"/>
            </a:endParaRPr>
          </a:p>
        </p:txBody>
      </p:sp>
      <p:sp>
        <p:nvSpPr>
          <p:cNvPr id="221" name="Google Shape;221;p29"/>
          <p:cNvSpPr txBox="1"/>
          <p:nvPr/>
        </p:nvSpPr>
        <p:spPr>
          <a:xfrm>
            <a:off x="6739300" y="3815325"/>
            <a:ext cx="2159100" cy="40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2400"/>
              </a:spcBef>
              <a:spcAft>
                <a:spcPts val="0"/>
              </a:spcAft>
              <a:buNone/>
            </a:pPr>
            <a:r>
              <a:rPr lang="en">
                <a:solidFill>
                  <a:schemeClr val="dk1"/>
                </a:solidFill>
              </a:rPr>
              <a:t>Daniel Szmulewicz</a:t>
            </a:r>
            <a:endParaRPr>
              <a:solidFill>
                <a:schemeClr val="dk1"/>
              </a:solidFill>
            </a:endParaRPr>
          </a:p>
          <a:p>
            <a:pPr indent="0" lvl="0" marL="0" rtl="0" algn="ctr">
              <a:spcBef>
                <a:spcPts val="600"/>
              </a:spcBef>
              <a:spcAft>
                <a:spcPts val="0"/>
              </a:spcAft>
              <a:buNone/>
            </a:pPr>
            <a:r>
              <a:t/>
            </a:r>
            <a:endParaRPr>
              <a:solidFill>
                <a:schemeClr val="dk1"/>
              </a:solidFill>
              <a:latin typeface="Roboto"/>
              <a:ea typeface="Roboto"/>
              <a:cs typeface="Roboto"/>
              <a:sym typeface="Roboto"/>
            </a:endParaRPr>
          </a:p>
        </p:txBody>
      </p:sp>
      <p:sp>
        <p:nvSpPr>
          <p:cNvPr id="222" name="Google Shape;222;p29"/>
          <p:cNvSpPr txBox="1"/>
          <p:nvPr/>
        </p:nvSpPr>
        <p:spPr>
          <a:xfrm>
            <a:off x="2580450" y="3815325"/>
            <a:ext cx="1458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Gilad Bracha</a:t>
            </a:r>
            <a:endParaRPr>
              <a:solidFill>
                <a:schemeClr val="dk1"/>
              </a:solidFill>
              <a:latin typeface="Roboto"/>
              <a:ea typeface="Roboto"/>
              <a:cs typeface="Roboto"/>
              <a:sym typeface="Roboto"/>
            </a:endParaRPr>
          </a:p>
        </p:txBody>
      </p:sp>
      <p:sp>
        <p:nvSpPr>
          <p:cNvPr id="223" name="Google Shape;223;p29"/>
          <p:cNvSpPr txBox="1"/>
          <p:nvPr/>
        </p:nvSpPr>
        <p:spPr>
          <a:xfrm>
            <a:off x="4309775" y="3815325"/>
            <a:ext cx="21591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Michael Ficarra</a:t>
            </a:r>
            <a:endParaRPr>
              <a:solidFill>
                <a:schemeClr val="dk1"/>
              </a:solidFill>
              <a:latin typeface="Roboto"/>
              <a:ea typeface="Roboto"/>
              <a:cs typeface="Roboto"/>
              <a:sym typeface="Roboto"/>
            </a:endParaRPr>
          </a:p>
        </p:txBody>
      </p:sp>
      <p:sp>
        <p:nvSpPr>
          <p:cNvPr id="224" name="Google Shape;22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0"/>
          <p:cNvSpPr txBox="1"/>
          <p:nvPr>
            <p:ph type="ctrTitle"/>
          </p:nvPr>
        </p:nvSpPr>
        <p:spPr>
          <a:xfrm>
            <a:off x="193700" y="756275"/>
            <a:ext cx="8827500" cy="18900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SzPts val="891"/>
              <a:buNone/>
            </a:pPr>
            <a:r>
              <a:rPr lang="en" sz="7200">
                <a:solidFill>
                  <a:schemeClr val="accent5"/>
                </a:solidFill>
              </a:rPr>
              <a:t>Thank You!</a:t>
            </a:r>
            <a:endParaRPr sz="7200">
              <a:solidFill>
                <a:schemeClr val="accent5"/>
              </a:solidFill>
            </a:endParaRPr>
          </a:p>
          <a:p>
            <a:pPr indent="0" lvl="0" marL="0" rtl="0" algn="ctr">
              <a:lnSpc>
                <a:spcPct val="115000"/>
              </a:lnSpc>
              <a:spcBef>
                <a:spcPts val="0"/>
              </a:spcBef>
              <a:spcAft>
                <a:spcPts val="0"/>
              </a:spcAft>
              <a:buSzPct val="49499"/>
              <a:buNone/>
            </a:pPr>
            <a:r>
              <a:rPr lang="en" sz="2000"/>
              <a:t>Read Eval Print Loop and User Interface for DEX Security Policy Language</a:t>
            </a:r>
            <a:endParaRPr sz="2000"/>
          </a:p>
        </p:txBody>
      </p:sp>
      <p:sp>
        <p:nvSpPr>
          <p:cNvPr id="230" name="Google Shape;230;p30"/>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Marcus Chalmers, Felix Chen, and Timothy Goon</a:t>
            </a:r>
            <a:endParaRPr/>
          </a:p>
        </p:txBody>
      </p:sp>
      <p:pic>
        <p:nvPicPr>
          <p:cNvPr id="231" name="Google Shape;231;p30"/>
          <p:cNvPicPr preferRelativeResize="0"/>
          <p:nvPr/>
        </p:nvPicPr>
        <p:blipFill rotWithShape="1">
          <a:blip r:embed="rId3">
            <a:alphaModFix/>
          </a:blip>
          <a:srcRect b="25348" l="0" r="0" t="27057"/>
          <a:stretch/>
        </p:blipFill>
        <p:spPr>
          <a:xfrm>
            <a:off x="6742400" y="169750"/>
            <a:ext cx="2220698" cy="816427"/>
          </a:xfrm>
          <a:prstGeom prst="rect">
            <a:avLst/>
          </a:prstGeom>
          <a:noFill/>
          <a:ln>
            <a:noFill/>
          </a:ln>
        </p:spPr>
      </p:pic>
      <p:pic>
        <p:nvPicPr>
          <p:cNvPr id="232" name="Google Shape;232;p30"/>
          <p:cNvPicPr preferRelativeResize="0"/>
          <p:nvPr/>
        </p:nvPicPr>
        <p:blipFill rotWithShape="1">
          <a:blip r:embed="rId4">
            <a:alphaModFix/>
          </a:blip>
          <a:srcRect b="37613" l="12017" r="11489" t="36160"/>
          <a:stretch/>
        </p:blipFill>
        <p:spPr>
          <a:xfrm>
            <a:off x="63600" y="4092200"/>
            <a:ext cx="2813450" cy="964625"/>
          </a:xfrm>
          <a:prstGeom prst="rect">
            <a:avLst/>
          </a:prstGeom>
          <a:noFill/>
          <a:ln>
            <a:noFill/>
          </a:ln>
        </p:spPr>
      </p:pic>
      <p:pic>
        <p:nvPicPr>
          <p:cNvPr id="233" name="Google Shape;233;p30"/>
          <p:cNvPicPr preferRelativeResize="0"/>
          <p:nvPr/>
        </p:nvPicPr>
        <p:blipFill>
          <a:blip r:embed="rId5">
            <a:alphaModFix/>
          </a:blip>
          <a:stretch>
            <a:fillRect/>
          </a:stretch>
        </p:blipFill>
        <p:spPr>
          <a:xfrm>
            <a:off x="193699" y="169750"/>
            <a:ext cx="887414" cy="816425"/>
          </a:xfrm>
          <a:prstGeom prst="rect">
            <a:avLst/>
          </a:prstGeom>
          <a:noFill/>
          <a:ln>
            <a:noFill/>
          </a:ln>
        </p:spPr>
      </p:pic>
      <p:sp>
        <p:nvSpPr>
          <p:cNvPr id="234" name="Google Shape;234;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Shape Security is based in Santa Clara, CA</a:t>
            </a:r>
            <a:endParaRPr sz="2400"/>
          </a:p>
          <a:p>
            <a:pPr indent="-381000" lvl="0" marL="457200" rtl="0" algn="l">
              <a:spcBef>
                <a:spcPts val="0"/>
              </a:spcBef>
              <a:spcAft>
                <a:spcPts val="0"/>
              </a:spcAft>
              <a:buSzPts val="2400"/>
              <a:buChar char="-"/>
            </a:pPr>
            <a:r>
              <a:rPr lang="en" sz="2400"/>
              <a:t>Shape focuses on online fraud and abuse prevention</a:t>
            </a:r>
            <a:endParaRPr sz="2400"/>
          </a:p>
          <a:p>
            <a:pPr indent="-381000" lvl="0" marL="457200" rtl="0" algn="l">
              <a:spcBef>
                <a:spcPts val="0"/>
              </a:spcBef>
              <a:spcAft>
                <a:spcPts val="0"/>
              </a:spcAft>
              <a:buSzPts val="2400"/>
              <a:buChar char="-"/>
            </a:pPr>
            <a:r>
              <a:rPr lang="en" sz="2400"/>
              <a:t>Shape was acquired by F5 in 2020</a:t>
            </a:r>
            <a:endParaRPr sz="2400"/>
          </a:p>
        </p:txBody>
      </p:sp>
      <p:sp>
        <p:nvSpPr>
          <p:cNvPr id="74" name="Google Shape;74;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Shape and </a:t>
            </a:r>
            <a:r>
              <a:rPr lang="en"/>
              <a:t>F5</a:t>
            </a:r>
            <a:endParaRPr/>
          </a:p>
        </p:txBody>
      </p:sp>
      <p:pic>
        <p:nvPicPr>
          <p:cNvPr id="75" name="Google Shape;75;p14"/>
          <p:cNvPicPr preferRelativeResize="0"/>
          <p:nvPr/>
        </p:nvPicPr>
        <p:blipFill>
          <a:blip r:embed="rId3">
            <a:alphaModFix/>
          </a:blip>
          <a:stretch>
            <a:fillRect/>
          </a:stretch>
        </p:blipFill>
        <p:spPr>
          <a:xfrm>
            <a:off x="6398050" y="3006825"/>
            <a:ext cx="1428750" cy="1314450"/>
          </a:xfrm>
          <a:prstGeom prst="rect">
            <a:avLst/>
          </a:prstGeom>
          <a:noFill/>
          <a:ln>
            <a:noFill/>
          </a:ln>
        </p:spPr>
      </p:pic>
      <p:pic>
        <p:nvPicPr>
          <p:cNvPr id="76" name="Google Shape;76;p14"/>
          <p:cNvPicPr preferRelativeResize="0"/>
          <p:nvPr/>
        </p:nvPicPr>
        <p:blipFill rotWithShape="1">
          <a:blip r:embed="rId4">
            <a:alphaModFix/>
          </a:blip>
          <a:srcRect b="37613" l="12017" r="11489" t="36160"/>
          <a:stretch/>
        </p:blipFill>
        <p:spPr>
          <a:xfrm>
            <a:off x="1061575" y="3039550"/>
            <a:ext cx="3642950" cy="1249025"/>
          </a:xfrm>
          <a:prstGeom prst="rect">
            <a:avLst/>
          </a:prstGeom>
          <a:noFill/>
          <a:ln>
            <a:noFill/>
          </a:ln>
        </p:spPr>
      </p:pic>
      <p:sp>
        <p:nvSpPr>
          <p:cNvPr id="77" name="Google Shape;7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idx="1" type="body"/>
          </p:nvPr>
        </p:nvSpPr>
        <p:spPr>
          <a:xfrm>
            <a:off x="387900" y="1489825"/>
            <a:ext cx="8368200" cy="35190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Char char="-"/>
            </a:pPr>
            <a:r>
              <a:rPr lang="en" sz="2000"/>
              <a:t>Used to configure security policies</a:t>
            </a:r>
            <a:endParaRPr sz="2000"/>
          </a:p>
          <a:p>
            <a:pPr indent="0" lvl="0" marL="457200" rtl="0" algn="l">
              <a:spcBef>
                <a:spcPts val="1200"/>
              </a:spcBef>
              <a:spcAft>
                <a:spcPts val="0"/>
              </a:spcAft>
              <a:buNone/>
            </a:pPr>
            <a:r>
              <a:t/>
            </a:r>
            <a:endParaRPr sz="2000"/>
          </a:p>
          <a:p>
            <a:pPr indent="0" lvl="0" marL="457200" rtl="0" algn="l">
              <a:spcBef>
                <a:spcPts val="1200"/>
              </a:spcBef>
              <a:spcAft>
                <a:spcPts val="0"/>
              </a:spcAft>
              <a:buNone/>
            </a:pPr>
            <a:r>
              <a:t/>
            </a:r>
            <a:endParaRPr sz="2000"/>
          </a:p>
          <a:p>
            <a:pPr indent="0" lvl="0" marL="457200" rtl="0" algn="l">
              <a:spcBef>
                <a:spcPts val="1200"/>
              </a:spcBef>
              <a:spcAft>
                <a:spcPts val="0"/>
              </a:spcAft>
              <a:buNone/>
            </a:pPr>
            <a:r>
              <a:t/>
            </a:r>
            <a:endParaRPr sz="2000"/>
          </a:p>
          <a:p>
            <a:pPr indent="0" lvl="0" marL="457200" rtl="0" algn="l">
              <a:spcBef>
                <a:spcPts val="1200"/>
              </a:spcBef>
              <a:spcAft>
                <a:spcPts val="0"/>
              </a:spcAft>
              <a:buNone/>
            </a:pPr>
            <a:r>
              <a:t/>
            </a:r>
            <a:endParaRPr sz="2000"/>
          </a:p>
          <a:p>
            <a:pPr indent="0" lvl="0" marL="457200" rtl="0" algn="l">
              <a:spcBef>
                <a:spcPts val="1200"/>
              </a:spcBef>
              <a:spcAft>
                <a:spcPts val="0"/>
              </a:spcAft>
              <a:buNone/>
            </a:pPr>
            <a:r>
              <a:t/>
            </a:r>
            <a:endParaRPr sz="2000"/>
          </a:p>
          <a:p>
            <a:pPr indent="-355600" lvl="0" marL="457200" rtl="0" algn="l">
              <a:spcBef>
                <a:spcPts val="1200"/>
              </a:spcBef>
              <a:spcAft>
                <a:spcPts val="0"/>
              </a:spcAft>
              <a:buSzPts val="2000"/>
              <a:buChar char="-"/>
            </a:pPr>
            <a:r>
              <a:rPr lang="en" sz="2000"/>
              <a:t>Supports Foreign Function Interface (FFI)</a:t>
            </a:r>
            <a:endParaRPr sz="2000"/>
          </a:p>
          <a:p>
            <a:pPr indent="-355600" lvl="0" marL="457200" rtl="0" algn="l">
              <a:spcBef>
                <a:spcPts val="0"/>
              </a:spcBef>
              <a:spcAft>
                <a:spcPts val="0"/>
              </a:spcAft>
              <a:buSzPts val="2000"/>
              <a:buChar char="-"/>
            </a:pPr>
            <a:r>
              <a:rPr lang="en" sz="2000"/>
              <a:t>Has a module system</a:t>
            </a:r>
            <a:endParaRPr sz="2000"/>
          </a:p>
        </p:txBody>
      </p:sp>
      <p:sp>
        <p:nvSpPr>
          <p:cNvPr id="83" name="Google Shape;83;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DEX</a:t>
            </a:r>
            <a:endParaRPr/>
          </a:p>
        </p:txBody>
      </p:sp>
      <p:sp>
        <p:nvSpPr>
          <p:cNvPr id="84" name="Google Shape;8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5" name="Google Shape;85;p15"/>
          <p:cNvPicPr preferRelativeResize="0"/>
          <p:nvPr/>
        </p:nvPicPr>
        <p:blipFill rotWithShape="1">
          <a:blip r:embed="rId3">
            <a:alphaModFix/>
          </a:blip>
          <a:srcRect b="42729" l="795" r="991" t="1494"/>
          <a:stretch/>
        </p:blipFill>
        <p:spPr>
          <a:xfrm>
            <a:off x="516563" y="2031325"/>
            <a:ext cx="8110874" cy="19680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Problem</a:t>
            </a:r>
            <a:endParaRPr/>
          </a:p>
        </p:txBody>
      </p:sp>
      <p:sp>
        <p:nvSpPr>
          <p:cNvPr id="91" name="Google Shape;91;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Development with DEX is slow</a:t>
            </a:r>
            <a:endParaRPr sz="2000"/>
          </a:p>
          <a:p>
            <a:pPr indent="-355600" lvl="0" marL="457200" rtl="0" algn="l">
              <a:spcBef>
                <a:spcPts val="0"/>
              </a:spcBef>
              <a:spcAft>
                <a:spcPts val="0"/>
              </a:spcAft>
              <a:buSzPts val="2000"/>
              <a:buChar char="-"/>
            </a:pPr>
            <a:r>
              <a:rPr lang="en" sz="2000"/>
              <a:t>No way to do live development</a:t>
            </a:r>
            <a:endParaRPr sz="2000"/>
          </a:p>
        </p:txBody>
      </p:sp>
      <p:sp>
        <p:nvSpPr>
          <p:cNvPr id="92" name="Google Shape;9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3">
            <a:alphaModFix/>
          </a:blip>
          <a:stretch>
            <a:fillRect/>
          </a:stretch>
        </p:blipFill>
        <p:spPr>
          <a:xfrm>
            <a:off x="4572000" y="1694912"/>
            <a:ext cx="4006325" cy="2668725"/>
          </a:xfrm>
          <a:prstGeom prst="rect">
            <a:avLst/>
          </a:prstGeom>
          <a:noFill/>
          <a:ln>
            <a:noFill/>
          </a:ln>
        </p:spPr>
      </p:pic>
      <p:sp>
        <p:nvSpPr>
          <p:cNvPr id="94" name="Google Shape;94;p16"/>
          <p:cNvSpPr txBox="1"/>
          <p:nvPr/>
        </p:nvSpPr>
        <p:spPr>
          <a:xfrm>
            <a:off x="6505800" y="4272950"/>
            <a:ext cx="2196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chemeClr val="dk1"/>
                </a:solidFill>
              </a:rPr>
              <a:t>https://newsinfo.inquirer.net/files/2021/02/20210212-slow-internet.png</a:t>
            </a:r>
            <a:endParaRPr sz="500">
              <a:solidFill>
                <a:schemeClr val="dk1"/>
              </a:solidFill>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Methodology</a:t>
            </a:r>
            <a:endParaRPr/>
          </a:p>
        </p:txBody>
      </p:sp>
      <p:sp>
        <p:nvSpPr>
          <p:cNvPr id="100" name="Google Shape;100;p17"/>
          <p:cNvSpPr txBox="1"/>
          <p:nvPr>
            <p:ph idx="1" type="body"/>
          </p:nvPr>
        </p:nvSpPr>
        <p:spPr>
          <a:xfrm>
            <a:off x="387900" y="1489825"/>
            <a:ext cx="4494300" cy="3078900"/>
          </a:xfrm>
          <a:prstGeom prst="rect">
            <a:avLst/>
          </a:prstGeom>
        </p:spPr>
        <p:txBody>
          <a:bodyPr anchorCtr="0" anchor="t" bIns="91425" lIns="91425" spcFirstLastPara="1" rIns="91425" wrap="square" tIns="91425">
            <a:normAutofit/>
          </a:bodyPr>
          <a:lstStyle/>
          <a:p>
            <a:pPr indent="-400050" lvl="0" marL="457200" rtl="0" algn="l">
              <a:spcBef>
                <a:spcPts val="0"/>
              </a:spcBef>
              <a:spcAft>
                <a:spcPts val="0"/>
              </a:spcAft>
              <a:buSzPts val="2700"/>
              <a:buAutoNum type="arabicPeriod"/>
            </a:pPr>
            <a:r>
              <a:rPr lang="en" sz="2700"/>
              <a:t>Investigate existing tools</a:t>
            </a:r>
            <a:endParaRPr sz="2700"/>
          </a:p>
          <a:p>
            <a:pPr indent="-400050" lvl="0" marL="457200" rtl="0" algn="l">
              <a:spcBef>
                <a:spcPts val="0"/>
              </a:spcBef>
              <a:spcAft>
                <a:spcPts val="0"/>
              </a:spcAft>
              <a:buSzPts val="2700"/>
              <a:buAutoNum type="arabicPeriod"/>
            </a:pPr>
            <a:r>
              <a:rPr lang="en" sz="2700"/>
              <a:t>Develop a CLI REPL</a:t>
            </a:r>
            <a:endParaRPr sz="2700"/>
          </a:p>
          <a:p>
            <a:pPr indent="-400050" lvl="0" marL="457200" rtl="0" algn="l">
              <a:spcBef>
                <a:spcPts val="0"/>
              </a:spcBef>
              <a:spcAft>
                <a:spcPts val="0"/>
              </a:spcAft>
              <a:buSzPts val="2700"/>
              <a:buAutoNum type="arabicPeriod"/>
            </a:pPr>
            <a:r>
              <a:rPr lang="en" sz="2700"/>
              <a:t>Migrate CLI REPL to a Web UI</a:t>
            </a:r>
            <a:endParaRPr sz="2700"/>
          </a:p>
        </p:txBody>
      </p:sp>
      <p:sp>
        <p:nvSpPr>
          <p:cNvPr id="101" name="Google Shape;10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2" name="Google Shape;102;p17"/>
          <p:cNvPicPr preferRelativeResize="0"/>
          <p:nvPr/>
        </p:nvPicPr>
        <p:blipFill>
          <a:blip r:embed="rId3">
            <a:alphaModFix/>
          </a:blip>
          <a:stretch>
            <a:fillRect/>
          </a:stretch>
        </p:blipFill>
        <p:spPr>
          <a:xfrm>
            <a:off x="5213125" y="1641900"/>
            <a:ext cx="3738576" cy="2523550"/>
          </a:xfrm>
          <a:prstGeom prst="rect">
            <a:avLst/>
          </a:prstGeom>
          <a:noFill/>
          <a:ln>
            <a:noFill/>
          </a:ln>
        </p:spPr>
      </p:pic>
      <p:sp>
        <p:nvSpPr>
          <p:cNvPr id="103" name="Google Shape;103;p17"/>
          <p:cNvSpPr txBox="1"/>
          <p:nvPr/>
        </p:nvSpPr>
        <p:spPr>
          <a:xfrm>
            <a:off x="7206900" y="4070025"/>
            <a:ext cx="19371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u="sng">
                <a:solidFill>
                  <a:schemeClr val="dk1"/>
                </a:solidFill>
                <a:hlinkClick r:id="rId4">
                  <a:extLst>
                    <a:ext uri="{A12FA001-AC4F-418D-AE19-62706E023703}">
                      <ahyp:hlinkClr val="tx"/>
                    </a:ext>
                  </a:extLst>
                </a:hlinkClick>
              </a:rPr>
              <a:t>https://masterofproject.com/blog/3457/what-is-methodology</a:t>
            </a:r>
            <a:endParaRPr sz="5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CLI REPL </a:t>
            </a:r>
            <a:endParaRPr/>
          </a:p>
        </p:txBody>
      </p:sp>
      <p:sp>
        <p:nvSpPr>
          <p:cNvPr id="109" name="Google Shape;10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Overview</a:t>
            </a:r>
            <a:endParaRPr/>
          </a:p>
        </p:txBody>
      </p:sp>
      <p:sp>
        <p:nvSpPr>
          <p:cNvPr id="115" name="Google Shape;115;p19"/>
          <p:cNvSpPr/>
          <p:nvPr/>
        </p:nvSpPr>
        <p:spPr>
          <a:xfrm>
            <a:off x="3827850" y="1395150"/>
            <a:ext cx="1488300" cy="74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Receive Input</a:t>
            </a:r>
            <a:endParaRPr/>
          </a:p>
        </p:txBody>
      </p:sp>
      <p:sp>
        <p:nvSpPr>
          <p:cNvPr id="116" name="Google Shape;116;p19"/>
          <p:cNvSpPr/>
          <p:nvPr/>
        </p:nvSpPr>
        <p:spPr>
          <a:xfrm>
            <a:off x="6402725" y="2384650"/>
            <a:ext cx="1488300" cy="74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Edit REPL State</a:t>
            </a:r>
            <a:endParaRPr/>
          </a:p>
        </p:txBody>
      </p:sp>
      <p:sp>
        <p:nvSpPr>
          <p:cNvPr id="117" name="Google Shape;117;p19"/>
          <p:cNvSpPr/>
          <p:nvPr/>
        </p:nvSpPr>
        <p:spPr>
          <a:xfrm>
            <a:off x="3827850" y="3615975"/>
            <a:ext cx="1488300" cy="74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Compile and Run</a:t>
            </a:r>
            <a:endParaRPr/>
          </a:p>
        </p:txBody>
      </p:sp>
      <p:sp>
        <p:nvSpPr>
          <p:cNvPr id="118" name="Google Shape;118;p19"/>
          <p:cNvSpPr/>
          <p:nvPr/>
        </p:nvSpPr>
        <p:spPr>
          <a:xfrm>
            <a:off x="1238475" y="2384650"/>
            <a:ext cx="1488300" cy="74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Print Output</a:t>
            </a:r>
            <a:endParaRPr/>
          </a:p>
        </p:txBody>
      </p:sp>
      <p:cxnSp>
        <p:nvCxnSpPr>
          <p:cNvPr id="119" name="Google Shape;119;p19"/>
          <p:cNvCxnSpPr>
            <a:stCxn id="115" idx="3"/>
            <a:endCxn id="116" idx="0"/>
          </p:cNvCxnSpPr>
          <p:nvPr/>
        </p:nvCxnSpPr>
        <p:spPr>
          <a:xfrm>
            <a:off x="5316150" y="1767150"/>
            <a:ext cx="1830600" cy="617400"/>
          </a:xfrm>
          <a:prstGeom prst="curvedConnector2">
            <a:avLst/>
          </a:prstGeom>
          <a:noFill/>
          <a:ln cap="flat" cmpd="sng" w="38100">
            <a:solidFill>
              <a:schemeClr val="dk1"/>
            </a:solidFill>
            <a:prstDash val="solid"/>
            <a:round/>
            <a:headEnd len="med" w="med" type="none"/>
            <a:tailEnd len="med" w="med" type="triangle"/>
          </a:ln>
        </p:spPr>
      </p:cxnSp>
      <p:cxnSp>
        <p:nvCxnSpPr>
          <p:cNvPr id="120" name="Google Shape;120;p19"/>
          <p:cNvCxnSpPr>
            <a:stCxn id="116" idx="2"/>
            <a:endCxn id="117" idx="3"/>
          </p:cNvCxnSpPr>
          <p:nvPr/>
        </p:nvCxnSpPr>
        <p:spPr>
          <a:xfrm rot="5400000">
            <a:off x="5801975" y="2642950"/>
            <a:ext cx="859200" cy="1830600"/>
          </a:xfrm>
          <a:prstGeom prst="curvedConnector2">
            <a:avLst/>
          </a:prstGeom>
          <a:noFill/>
          <a:ln cap="flat" cmpd="sng" w="38100">
            <a:solidFill>
              <a:schemeClr val="dk1"/>
            </a:solidFill>
            <a:prstDash val="solid"/>
            <a:round/>
            <a:headEnd len="med" w="med" type="none"/>
            <a:tailEnd len="med" w="med" type="triangle"/>
          </a:ln>
        </p:spPr>
      </p:cxnSp>
      <p:cxnSp>
        <p:nvCxnSpPr>
          <p:cNvPr id="121" name="Google Shape;121;p19"/>
          <p:cNvCxnSpPr>
            <a:stCxn id="117" idx="1"/>
            <a:endCxn id="118" idx="2"/>
          </p:cNvCxnSpPr>
          <p:nvPr/>
        </p:nvCxnSpPr>
        <p:spPr>
          <a:xfrm rot="10800000">
            <a:off x="1982550" y="3128775"/>
            <a:ext cx="1845300" cy="859200"/>
          </a:xfrm>
          <a:prstGeom prst="curvedConnector2">
            <a:avLst/>
          </a:prstGeom>
          <a:noFill/>
          <a:ln cap="flat" cmpd="sng" w="38100">
            <a:solidFill>
              <a:schemeClr val="dk1"/>
            </a:solidFill>
            <a:prstDash val="solid"/>
            <a:round/>
            <a:headEnd len="med" w="med" type="none"/>
            <a:tailEnd len="med" w="med" type="triangle"/>
          </a:ln>
        </p:spPr>
      </p:cxnSp>
      <p:cxnSp>
        <p:nvCxnSpPr>
          <p:cNvPr id="122" name="Google Shape;122;p19"/>
          <p:cNvCxnSpPr>
            <a:stCxn id="118" idx="0"/>
            <a:endCxn id="115" idx="1"/>
          </p:cNvCxnSpPr>
          <p:nvPr/>
        </p:nvCxnSpPr>
        <p:spPr>
          <a:xfrm rot="-5400000">
            <a:off x="2596575" y="1153300"/>
            <a:ext cx="617400" cy="1845300"/>
          </a:xfrm>
          <a:prstGeom prst="curvedConnector2">
            <a:avLst/>
          </a:prstGeom>
          <a:noFill/>
          <a:ln cap="flat" cmpd="sng" w="38100">
            <a:solidFill>
              <a:schemeClr val="dk1"/>
            </a:solidFill>
            <a:prstDash val="solid"/>
            <a:round/>
            <a:headEnd len="med" w="med" type="none"/>
            <a:tailEnd len="med" w="med" type="triangle"/>
          </a:ln>
        </p:spPr>
      </p:cxnSp>
      <p:sp>
        <p:nvSpPr>
          <p:cNvPr id="123" name="Google Shape;12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4" name="Google Shape;124;p19"/>
          <p:cNvSpPr/>
          <p:nvPr/>
        </p:nvSpPr>
        <p:spPr>
          <a:xfrm>
            <a:off x="3747150" y="1307975"/>
            <a:ext cx="1661400" cy="94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a:off x="6316175" y="2283850"/>
            <a:ext cx="1661400" cy="94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3741300" y="3515175"/>
            <a:ext cx="1661400" cy="94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1151925" y="2283850"/>
            <a:ext cx="1661400" cy="94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CLI Features</a:t>
            </a:r>
            <a:endParaRPr/>
          </a:p>
        </p:txBody>
      </p:sp>
      <p:pic>
        <p:nvPicPr>
          <p:cNvPr id="133" name="Google Shape;133;p20"/>
          <p:cNvPicPr preferRelativeResize="0"/>
          <p:nvPr/>
        </p:nvPicPr>
        <p:blipFill>
          <a:blip r:embed="rId3">
            <a:alphaModFix/>
          </a:blip>
          <a:stretch>
            <a:fillRect/>
          </a:stretch>
        </p:blipFill>
        <p:spPr>
          <a:xfrm>
            <a:off x="934925" y="1144125"/>
            <a:ext cx="7274142" cy="3694574"/>
          </a:xfrm>
          <a:prstGeom prst="rect">
            <a:avLst/>
          </a:prstGeom>
          <a:noFill/>
          <a:ln>
            <a:noFill/>
          </a:ln>
        </p:spPr>
      </p:pic>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5" name="Google Shape;135;p20"/>
          <p:cNvPicPr preferRelativeResize="0"/>
          <p:nvPr/>
        </p:nvPicPr>
        <p:blipFill rotWithShape="1">
          <a:blip r:embed="rId3">
            <a:alphaModFix/>
          </a:blip>
          <a:srcRect b="83390" l="0" r="0" t="0"/>
          <a:stretch/>
        </p:blipFill>
        <p:spPr>
          <a:xfrm>
            <a:off x="934925" y="1144125"/>
            <a:ext cx="7274150" cy="613675"/>
          </a:xfrm>
          <a:prstGeom prst="rect">
            <a:avLst/>
          </a:prstGeom>
          <a:noFill/>
          <a:ln>
            <a:noFill/>
          </a:ln>
        </p:spPr>
      </p:pic>
      <p:pic>
        <p:nvPicPr>
          <p:cNvPr id="136" name="Google Shape;136;p20"/>
          <p:cNvPicPr preferRelativeResize="0"/>
          <p:nvPr/>
        </p:nvPicPr>
        <p:blipFill rotWithShape="1">
          <a:blip r:embed="rId3">
            <a:alphaModFix/>
          </a:blip>
          <a:srcRect b="64640" l="0" r="0" t="0"/>
          <a:stretch/>
        </p:blipFill>
        <p:spPr>
          <a:xfrm>
            <a:off x="934925" y="1144125"/>
            <a:ext cx="7274150" cy="1306400"/>
          </a:xfrm>
          <a:prstGeom prst="rect">
            <a:avLst/>
          </a:prstGeom>
          <a:noFill/>
          <a:ln>
            <a:noFill/>
          </a:ln>
        </p:spPr>
      </p:pic>
      <p:pic>
        <p:nvPicPr>
          <p:cNvPr id="137" name="Google Shape;137;p20"/>
          <p:cNvPicPr preferRelativeResize="0"/>
          <p:nvPr/>
        </p:nvPicPr>
        <p:blipFill rotWithShape="1">
          <a:blip r:embed="rId3">
            <a:alphaModFix/>
          </a:blip>
          <a:srcRect b="20108" l="0" r="0" t="0"/>
          <a:stretch/>
        </p:blipFill>
        <p:spPr>
          <a:xfrm>
            <a:off x="934925" y="1144125"/>
            <a:ext cx="7274150" cy="2951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REPL Commands</a:t>
            </a:r>
            <a:endParaRPr/>
          </a:p>
        </p:txBody>
      </p:sp>
      <p:pic>
        <p:nvPicPr>
          <p:cNvPr id="143" name="Google Shape;143;p21"/>
          <p:cNvPicPr preferRelativeResize="0"/>
          <p:nvPr/>
        </p:nvPicPr>
        <p:blipFill>
          <a:blip r:embed="rId3">
            <a:alphaModFix/>
          </a:blip>
          <a:stretch>
            <a:fillRect/>
          </a:stretch>
        </p:blipFill>
        <p:spPr>
          <a:xfrm>
            <a:off x="152400" y="1296525"/>
            <a:ext cx="8839199" cy="3637325"/>
          </a:xfrm>
          <a:prstGeom prst="rect">
            <a:avLst/>
          </a:prstGeom>
          <a:noFill/>
          <a:ln>
            <a:noFill/>
          </a:ln>
        </p:spPr>
      </p:pic>
      <p:sp>
        <p:nvSpPr>
          <p:cNvPr id="144" name="Google Shape;14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5" name="Google Shape;145;p21"/>
          <p:cNvSpPr/>
          <p:nvPr/>
        </p:nvSpPr>
        <p:spPr>
          <a:xfrm>
            <a:off x="721550" y="2117975"/>
            <a:ext cx="769200" cy="319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a:off x="721550" y="2437475"/>
            <a:ext cx="1226700" cy="428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a:off x="721550" y="2866175"/>
            <a:ext cx="1105500" cy="805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