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56" r:id="rId2"/>
    <p:sldId id="343" r:id="rId3"/>
    <p:sldId id="345" r:id="rId4"/>
    <p:sldId id="347" r:id="rId5"/>
    <p:sldId id="348" r:id="rId6"/>
    <p:sldId id="346" r:id="rId7"/>
    <p:sldId id="357" r:id="rId8"/>
    <p:sldId id="350" r:id="rId9"/>
    <p:sldId id="352" r:id="rId10"/>
    <p:sldId id="354" r:id="rId11"/>
    <p:sldId id="355" r:id="rId12"/>
    <p:sldId id="358" r:id="rId13"/>
    <p:sldId id="359" r:id="rId14"/>
    <p:sldId id="360" r:id="rId15"/>
    <p:sldId id="361" r:id="rId16"/>
    <p:sldId id="362" r:id="rId17"/>
    <p:sldId id="363" r:id="rId18"/>
    <p:sldId id="364" r:id="rId19"/>
    <p:sldId id="356" r:id="rId20"/>
    <p:sldId id="365" r:id="rId21"/>
    <p:sldId id="368" r:id="rId22"/>
    <p:sldId id="396" r:id="rId23"/>
    <p:sldId id="395" r:id="rId24"/>
    <p:sldId id="369" r:id="rId25"/>
    <p:sldId id="392" r:id="rId26"/>
    <p:sldId id="394" r:id="rId27"/>
    <p:sldId id="372" r:id="rId28"/>
    <p:sldId id="373" r:id="rId29"/>
    <p:sldId id="374" r:id="rId30"/>
    <p:sldId id="375" r:id="rId31"/>
    <p:sldId id="378" r:id="rId32"/>
    <p:sldId id="379" r:id="rId33"/>
    <p:sldId id="382" r:id="rId34"/>
    <p:sldId id="383" r:id="rId35"/>
    <p:sldId id="384" r:id="rId36"/>
    <p:sldId id="398" r:id="rId37"/>
    <p:sldId id="407" r:id="rId38"/>
    <p:sldId id="408" r:id="rId39"/>
    <p:sldId id="409" r:id="rId40"/>
    <p:sldId id="410" r:id="rId41"/>
    <p:sldId id="411" r:id="rId42"/>
    <p:sldId id="412" r:id="rId43"/>
    <p:sldId id="413" r:id="rId44"/>
    <p:sldId id="414" r:id="rId45"/>
    <p:sldId id="417" r:id="rId46"/>
    <p:sldId id="418" r:id="rId47"/>
    <p:sldId id="401" r:id="rId48"/>
    <p:sldId id="403" r:id="rId49"/>
    <p:sldId id="420" r:id="rId50"/>
    <p:sldId id="344" r:id="rId51"/>
    <p:sldId id="393" r:id="rId52"/>
    <p:sldId id="404" r:id="rId53"/>
    <p:sldId id="415" r:id="rId54"/>
    <p:sldId id="416" r:id="rId55"/>
    <p:sldId id="389" r:id="rId56"/>
    <p:sldId id="380" r:id="rId57"/>
    <p:sldId id="381" r:id="rId58"/>
    <p:sldId id="340" r:id="rId59"/>
    <p:sldId id="332" r:id="rId60"/>
    <p:sldId id="300" r:id="rId61"/>
    <p:sldId id="337" r:id="rId62"/>
    <p:sldId id="290" r:id="rId63"/>
    <p:sldId id="309" r:id="rId64"/>
    <p:sldId id="310" r:id="rId65"/>
    <p:sldId id="324" r:id="rId66"/>
    <p:sldId id="313" r:id="rId67"/>
    <p:sldId id="260" r:id="rId68"/>
    <p:sldId id="289" r:id="rId69"/>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90251" autoAdjust="0"/>
  </p:normalViewPr>
  <p:slideViewPr>
    <p:cSldViewPr>
      <p:cViewPr>
        <p:scale>
          <a:sx n="127" d="100"/>
          <a:sy n="127" d="100"/>
        </p:scale>
        <p:origin x="-9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3641" cy="348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57951" y="0"/>
            <a:ext cx="4023641" cy="348772"/>
          </a:xfrm>
          <a:prstGeom prst="rect">
            <a:avLst/>
          </a:prstGeom>
        </p:spPr>
        <p:txBody>
          <a:bodyPr vert="horz" lIns="91440" tIns="45720" rIns="91440" bIns="45720" rtlCol="0"/>
          <a:lstStyle>
            <a:lvl1pPr algn="r">
              <a:defRPr sz="1200"/>
            </a:lvl1pPr>
          </a:lstStyle>
          <a:p>
            <a:fld id="{0E23A2E6-6659-49B8-B20D-1BE668E619F7}" type="datetimeFigureOut">
              <a:rPr lang="en-US" smtClean="0"/>
              <a:t>5/4/14</a:t>
            </a:fld>
            <a:endParaRPr lang="en-US"/>
          </a:p>
        </p:txBody>
      </p:sp>
      <p:sp>
        <p:nvSpPr>
          <p:cNvPr id="4" name="Footer Placeholder 3"/>
          <p:cNvSpPr>
            <a:spLocks noGrp="1"/>
          </p:cNvSpPr>
          <p:nvPr>
            <p:ph type="ftr" sz="quarter" idx="2"/>
          </p:nvPr>
        </p:nvSpPr>
        <p:spPr>
          <a:xfrm>
            <a:off x="0" y="6635034"/>
            <a:ext cx="4023641" cy="348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57951" y="6635034"/>
            <a:ext cx="4023641" cy="348772"/>
          </a:xfrm>
          <a:prstGeom prst="rect">
            <a:avLst/>
          </a:prstGeom>
        </p:spPr>
        <p:txBody>
          <a:bodyPr vert="horz" lIns="91440" tIns="45720" rIns="91440" bIns="45720" rtlCol="0" anchor="b"/>
          <a:lstStyle>
            <a:lvl1pPr algn="r">
              <a:defRPr sz="1200"/>
            </a:lvl1pPr>
          </a:lstStyle>
          <a:p>
            <a:fld id="{570E3483-B8D6-4F70-B0EE-2AD5FF23554C}" type="slidenum">
              <a:rPr lang="en-US" smtClean="0"/>
              <a:t>‹#›</a:t>
            </a:fld>
            <a:endParaRPr lang="en-US"/>
          </a:p>
        </p:txBody>
      </p:sp>
    </p:spTree>
    <p:extLst>
      <p:ext uri="{BB962C8B-B14F-4D97-AF65-F5344CB8AC3E}">
        <p14:creationId xmlns:p14="http://schemas.microsoft.com/office/powerpoint/2010/main" val="1938146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0"/>
            <a:ext cx="4022936" cy="349250"/>
          </a:xfrm>
          <a:prstGeom prst="rect">
            <a:avLst/>
          </a:prstGeom>
        </p:spPr>
        <p:txBody>
          <a:bodyPr vert="horz" lIns="92958" tIns="46479" rIns="92958" bIns="46479" rtlCol="0"/>
          <a:lstStyle>
            <a:lvl1pPr algn="r">
              <a:defRPr sz="1200"/>
            </a:lvl1pPr>
          </a:lstStyle>
          <a:p>
            <a:fld id="{52ED9BB7-0F2C-4784-9EBD-8E57F1B8218B}" type="datetimeFigureOut">
              <a:rPr lang="en-US" smtClean="0"/>
              <a:t>5/4/14</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17876"/>
            <a:ext cx="7426960" cy="3143250"/>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34538"/>
            <a:ext cx="4022936" cy="3492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6" cy="349250"/>
          </a:xfrm>
          <a:prstGeom prst="rect">
            <a:avLst/>
          </a:prstGeom>
        </p:spPr>
        <p:txBody>
          <a:bodyPr vert="horz" lIns="92958" tIns="46479" rIns="92958" bIns="46479" rtlCol="0" anchor="b"/>
          <a:lstStyle>
            <a:lvl1pPr algn="r">
              <a:defRPr sz="1200"/>
            </a:lvl1pPr>
          </a:lstStyle>
          <a:p>
            <a:fld id="{5475E8E7-91AB-4760-B188-151E3C5F8637}" type="slidenum">
              <a:rPr lang="en-US" smtClean="0"/>
              <a:t>‹#›</a:t>
            </a:fld>
            <a:endParaRPr lang="en-US"/>
          </a:p>
        </p:txBody>
      </p:sp>
    </p:spTree>
    <p:extLst>
      <p:ext uri="{BB962C8B-B14F-4D97-AF65-F5344CB8AC3E}">
        <p14:creationId xmlns:p14="http://schemas.microsoft.com/office/powerpoint/2010/main" val="365931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5E8E7-91AB-4760-B188-151E3C5F8637}" type="slidenum">
              <a:rPr lang="en-US" smtClean="0"/>
              <a:t>59</a:t>
            </a:fld>
            <a:endParaRPr lang="en-US"/>
          </a:p>
        </p:txBody>
      </p:sp>
    </p:spTree>
    <p:extLst>
      <p:ext uri="{BB962C8B-B14F-4D97-AF65-F5344CB8AC3E}">
        <p14:creationId xmlns:p14="http://schemas.microsoft.com/office/powerpoint/2010/main" val="29648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5E8E7-91AB-4760-B188-151E3C5F8637}" type="slidenum">
              <a:rPr lang="en-US" smtClean="0"/>
              <a:t>60</a:t>
            </a:fld>
            <a:endParaRPr lang="en-US"/>
          </a:p>
        </p:txBody>
      </p:sp>
    </p:spTree>
    <p:extLst>
      <p:ext uri="{BB962C8B-B14F-4D97-AF65-F5344CB8AC3E}">
        <p14:creationId xmlns:p14="http://schemas.microsoft.com/office/powerpoint/2010/main" val="29648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LTE Frames</a:t>
            </a:r>
            <a:r>
              <a:rPr lang="en-US" baseline="0" dirty="0" smtClean="0"/>
              <a:t> are 10 </a:t>
            </a:r>
            <a:r>
              <a:rPr lang="en-US" baseline="0" dirty="0" err="1" smtClean="0"/>
              <a:t>msec</a:t>
            </a:r>
            <a:r>
              <a:rPr lang="en-US" baseline="0" dirty="0" smtClean="0"/>
              <a:t> in duration. They are divided into 10 sub-frames, each of 1 msec. Each sub-frame is divided into two slots of 0.5 msec. Slots have either 6 or 7 OFDM symbols, depending on the cycle prefix used.</a:t>
            </a:r>
          </a:p>
          <a:p>
            <a:endParaRPr lang="en-US" baseline="0" dirty="0" smtClean="0"/>
          </a:p>
          <a:p>
            <a:r>
              <a:rPr lang="en-US" baseline="0" dirty="0" smtClean="0"/>
              <a:t>Symbol = waveform so symbol rate is waveform changes per unit of time.</a:t>
            </a:r>
          </a:p>
          <a:p>
            <a:r>
              <a:rPr lang="en-US" baseline="0" dirty="0" smtClean="0"/>
              <a:t>A symbol can have 1 or more bits.</a:t>
            </a:r>
            <a:endParaRPr lang="en-US" dirty="0"/>
          </a:p>
        </p:txBody>
      </p:sp>
      <p:sp>
        <p:nvSpPr>
          <p:cNvPr id="4" name="Slide Number Placeholder 3"/>
          <p:cNvSpPr>
            <a:spLocks noGrp="1"/>
          </p:cNvSpPr>
          <p:nvPr>
            <p:ph type="sldNum" sz="quarter" idx="10"/>
          </p:nvPr>
        </p:nvSpPr>
        <p:spPr/>
        <p:txBody>
          <a:bodyPr/>
          <a:lstStyle/>
          <a:p>
            <a:fld id="{5475E8E7-91AB-4760-B188-151E3C5F8637}" type="slidenum">
              <a:rPr lang="en-US" smtClean="0"/>
              <a:t>62</a:t>
            </a:fld>
            <a:endParaRPr lang="en-US"/>
          </a:p>
        </p:txBody>
      </p:sp>
    </p:spTree>
    <p:extLst>
      <p:ext uri="{BB962C8B-B14F-4D97-AF65-F5344CB8AC3E}">
        <p14:creationId xmlns:p14="http://schemas.microsoft.com/office/powerpoint/2010/main" val="205829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t>Orthogonal Frequency Division Multiple Access (OFDMA) downlink</a:t>
            </a:r>
          </a:p>
          <a:p>
            <a:pPr defTabSz="929579">
              <a:defRPr/>
            </a:pPr>
            <a:r>
              <a:rPr lang="en-US" dirty="0" smtClean="0"/>
              <a:t>PRB</a:t>
            </a:r>
            <a:r>
              <a:rPr lang="en-US" baseline="0" dirty="0" smtClean="0"/>
              <a:t> allocation is handled by scheduling function at </a:t>
            </a:r>
            <a:r>
              <a:rPr lang="en-US" baseline="0" dirty="0" err="1" smtClean="0"/>
              <a:t>eNodeB</a:t>
            </a:r>
            <a:endParaRPr lang="en-US" dirty="0" smtClean="0"/>
          </a:p>
          <a:p>
            <a:endParaRPr lang="en-US" dirty="0" smtClean="0"/>
          </a:p>
          <a:p>
            <a:r>
              <a:rPr lang="en-US" dirty="0" smtClean="0"/>
              <a:t>LTE frame is 10 </a:t>
            </a:r>
            <a:r>
              <a:rPr lang="en-US" dirty="0" err="1" smtClean="0"/>
              <a:t>msec</a:t>
            </a:r>
            <a:r>
              <a:rPr lang="en-US" dirty="0" smtClean="0"/>
              <a:t> in duration, divided into 10 </a:t>
            </a:r>
            <a:r>
              <a:rPr lang="en-US" dirty="0" err="1" smtClean="0"/>
              <a:t>subframes</a:t>
            </a:r>
            <a:r>
              <a:rPr lang="en-US" dirty="0" smtClean="0"/>
              <a:t> of 1 </a:t>
            </a:r>
            <a:r>
              <a:rPr lang="en-US" dirty="0" err="1" smtClean="0"/>
              <a:t>msec</a:t>
            </a:r>
            <a:r>
              <a:rPr lang="en-US" dirty="0" smtClean="0"/>
              <a:t> and each </a:t>
            </a:r>
            <a:r>
              <a:rPr lang="en-US" dirty="0" err="1" smtClean="0"/>
              <a:t>subframe</a:t>
            </a:r>
            <a:r>
              <a:rPr lang="en-US" dirty="0" smtClean="0"/>
              <a:t> is divided into 2 slots of 0.5</a:t>
            </a:r>
            <a:r>
              <a:rPr lang="en-US" baseline="0" dirty="0" smtClean="0"/>
              <a:t> msec. Slots have 6 to 7 OFDM symbols</a:t>
            </a:r>
          </a:p>
          <a:p>
            <a:endParaRPr lang="en-US" baseline="0" dirty="0" smtClean="0"/>
          </a:p>
          <a:p>
            <a:r>
              <a:rPr lang="en-US" baseline="0" dirty="0" smtClean="0"/>
              <a:t>OFDM supports</a:t>
            </a:r>
          </a:p>
          <a:p>
            <a:r>
              <a:rPr lang="en-US" baseline="0" dirty="0" smtClean="0"/>
              <a:t>QPSK (4QAM) = 2 bits per symbol</a:t>
            </a:r>
          </a:p>
          <a:p>
            <a:r>
              <a:rPr lang="en-US" baseline="0" dirty="0" smtClean="0"/>
              <a:t>16QAM = 4 bits per symbol</a:t>
            </a:r>
          </a:p>
          <a:p>
            <a:r>
              <a:rPr lang="en-US" baseline="0" dirty="0" smtClean="0"/>
              <a:t>64QAM = 6 bits per symbol</a:t>
            </a:r>
            <a:endParaRPr lang="en-US" dirty="0"/>
          </a:p>
        </p:txBody>
      </p:sp>
      <p:sp>
        <p:nvSpPr>
          <p:cNvPr id="4" name="Slide Number Placeholder 3"/>
          <p:cNvSpPr>
            <a:spLocks noGrp="1"/>
          </p:cNvSpPr>
          <p:nvPr>
            <p:ph type="sldNum" sz="quarter" idx="10"/>
          </p:nvPr>
        </p:nvSpPr>
        <p:spPr/>
        <p:txBody>
          <a:bodyPr/>
          <a:lstStyle/>
          <a:p>
            <a:fld id="{5475E8E7-91AB-4760-B188-151E3C5F8637}" type="slidenum">
              <a:rPr lang="en-US" smtClean="0"/>
              <a:t>63</a:t>
            </a:fld>
            <a:endParaRPr lang="en-US"/>
          </a:p>
        </p:txBody>
      </p:sp>
    </p:spTree>
    <p:extLst>
      <p:ext uri="{BB962C8B-B14F-4D97-AF65-F5344CB8AC3E}">
        <p14:creationId xmlns:p14="http://schemas.microsoft.com/office/powerpoint/2010/main" val="388623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PHY preamble special reference symbols</a:t>
            </a:r>
            <a:r>
              <a:rPr lang="en-US" baseline="0" dirty="0" smtClean="0"/>
              <a:t> are embedded in the PRB (physical resource block)</a:t>
            </a:r>
          </a:p>
          <a:p>
            <a:endParaRPr lang="en-US" baseline="0" dirty="0" smtClean="0"/>
          </a:p>
          <a:p>
            <a:r>
              <a:rPr lang="en-US" dirty="0" smtClean="0"/>
              <a:t>Each box is one OFDM symbol on one subcarrier</a:t>
            </a:r>
          </a:p>
          <a:p>
            <a:pPr marL="342900" lvl="1" indent="-342900">
              <a:buFont typeface="Arial" pitchFamily="34" charset="0"/>
              <a:buChar char="•"/>
            </a:pPr>
            <a:r>
              <a:rPr lang="en-US" sz="2800" dirty="0" smtClean="0"/>
              <a:t>PRB uses 12 consecutive subcarriers per slot (0.5 </a:t>
            </a:r>
            <a:r>
              <a:rPr lang="en-US" sz="2800" dirty="0" err="1" smtClean="0"/>
              <a:t>msec</a:t>
            </a:r>
            <a:r>
              <a:rPr lang="en-US" sz="2800" dirty="0" smtClean="0"/>
              <a:t>)</a:t>
            </a:r>
          </a:p>
          <a:p>
            <a:pPr marL="342900" lvl="1" indent="-342900">
              <a:buFont typeface="Arial" pitchFamily="34" charset="0"/>
              <a:buChar char="•"/>
            </a:pPr>
            <a:r>
              <a:rPr lang="en-US" sz="2800" dirty="0" smtClean="0"/>
              <a:t>MIMO apps have one resource grid per transmitting antenna</a:t>
            </a:r>
          </a:p>
          <a:p>
            <a:endParaRPr lang="en-US" dirty="0"/>
          </a:p>
        </p:txBody>
      </p:sp>
      <p:sp>
        <p:nvSpPr>
          <p:cNvPr id="4" name="Slide Number Placeholder 3"/>
          <p:cNvSpPr>
            <a:spLocks noGrp="1"/>
          </p:cNvSpPr>
          <p:nvPr>
            <p:ph type="sldNum" sz="quarter" idx="10"/>
          </p:nvPr>
        </p:nvSpPr>
        <p:spPr/>
        <p:txBody>
          <a:bodyPr/>
          <a:lstStyle/>
          <a:p>
            <a:fld id="{5475E8E7-91AB-4760-B188-151E3C5F8637}" type="slidenum">
              <a:rPr lang="en-US" smtClean="0"/>
              <a:t>64</a:t>
            </a:fld>
            <a:endParaRPr lang="en-US"/>
          </a:p>
        </p:txBody>
      </p:sp>
    </p:spTree>
    <p:extLst>
      <p:ext uri="{BB962C8B-B14F-4D97-AF65-F5344CB8AC3E}">
        <p14:creationId xmlns:p14="http://schemas.microsoft.com/office/powerpoint/2010/main" val="189923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 Data Units (SDUs)</a:t>
            </a:r>
          </a:p>
          <a:p>
            <a:r>
              <a:rPr lang="en-US" dirty="0" smtClean="0"/>
              <a:t>Protocol</a:t>
            </a:r>
            <a:r>
              <a:rPr lang="en-US" baseline="0" dirty="0" smtClean="0"/>
              <a:t> Data Units (PDUs)</a:t>
            </a:r>
          </a:p>
          <a:p>
            <a:endParaRPr lang="en-US" baseline="0" dirty="0" smtClean="0"/>
          </a:p>
          <a:p>
            <a:r>
              <a:rPr lang="en-US" baseline="0" dirty="0" smtClean="0"/>
              <a:t>These terms can be misleading if you do not realize that the MAC, RLC and PDCP layers have their own PDUs and SDUs. One layers SDU is the higher layers PDU and  one layers PDU is the lower layers SDU.</a:t>
            </a:r>
          </a:p>
          <a:p>
            <a:endParaRPr lang="en-US" baseline="0" dirty="0" smtClean="0"/>
          </a:p>
          <a:p>
            <a:r>
              <a:rPr lang="en-US" baseline="0" dirty="0" smtClean="0"/>
              <a:t>PDCP – One to one mapping of SDUs to PDUs</a:t>
            </a:r>
          </a:p>
          <a:p>
            <a:r>
              <a:rPr lang="en-US" baseline="0" dirty="0" smtClean="0"/>
              <a:t>RLC – SUDs are stuffed into PDUs or PDUs are padded for single SDUs depending on SDU and Transport Block size</a:t>
            </a:r>
          </a:p>
          <a:p>
            <a:r>
              <a:rPr lang="en-US" baseline="0" dirty="0" smtClean="0"/>
              <a:t>MAC – One to one mapping of SDUs to PDUs</a:t>
            </a:r>
            <a:endParaRPr lang="en-US" dirty="0"/>
          </a:p>
        </p:txBody>
      </p:sp>
      <p:sp>
        <p:nvSpPr>
          <p:cNvPr id="4" name="Slide Number Placeholder 3"/>
          <p:cNvSpPr>
            <a:spLocks noGrp="1"/>
          </p:cNvSpPr>
          <p:nvPr>
            <p:ph type="sldNum" sz="quarter" idx="10"/>
          </p:nvPr>
        </p:nvSpPr>
        <p:spPr/>
        <p:txBody>
          <a:bodyPr/>
          <a:lstStyle/>
          <a:p>
            <a:fld id="{5475E8E7-91AB-4760-B188-151E3C5F8637}" type="slidenum">
              <a:rPr lang="en-US" smtClean="0"/>
              <a:t>66</a:t>
            </a:fld>
            <a:endParaRPr lang="en-US"/>
          </a:p>
        </p:txBody>
      </p:sp>
    </p:spTree>
    <p:extLst>
      <p:ext uri="{BB962C8B-B14F-4D97-AF65-F5344CB8AC3E}">
        <p14:creationId xmlns:p14="http://schemas.microsoft.com/office/powerpoint/2010/main" val="3737180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 =</a:t>
            </a:r>
            <a:r>
              <a:rPr lang="en-US" baseline="0" dirty="0" smtClean="0"/>
              <a:t> International Telecommunication Union</a:t>
            </a:r>
          </a:p>
          <a:p>
            <a:r>
              <a:rPr lang="en-US" baseline="0" dirty="0" smtClean="0"/>
              <a:t>3GPP = 3</a:t>
            </a:r>
            <a:r>
              <a:rPr lang="en-US" baseline="30000" dirty="0" smtClean="0"/>
              <a:t>rd</a:t>
            </a:r>
            <a:r>
              <a:rPr lang="en-US" baseline="0" dirty="0" smtClean="0"/>
              <a:t> Generation Partnership Project</a:t>
            </a:r>
            <a:endParaRPr lang="en-US" dirty="0"/>
          </a:p>
        </p:txBody>
      </p:sp>
      <p:sp>
        <p:nvSpPr>
          <p:cNvPr id="4" name="Slide Number Placeholder 3"/>
          <p:cNvSpPr>
            <a:spLocks noGrp="1"/>
          </p:cNvSpPr>
          <p:nvPr>
            <p:ph type="sldNum" sz="quarter" idx="10"/>
          </p:nvPr>
        </p:nvSpPr>
        <p:spPr/>
        <p:txBody>
          <a:bodyPr/>
          <a:lstStyle/>
          <a:p>
            <a:fld id="{5475E8E7-91AB-4760-B188-151E3C5F8637}" type="slidenum">
              <a:rPr lang="en-US" smtClean="0"/>
              <a:t>67</a:t>
            </a:fld>
            <a:endParaRPr lang="en-US"/>
          </a:p>
        </p:txBody>
      </p:sp>
    </p:spTree>
    <p:extLst>
      <p:ext uri="{BB962C8B-B14F-4D97-AF65-F5344CB8AC3E}">
        <p14:creationId xmlns:p14="http://schemas.microsoft.com/office/powerpoint/2010/main" val="7526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Orthogonal Frequency Division Multiplexing (OFDM)</a:t>
            </a:r>
          </a:p>
          <a:p>
            <a:endParaRPr lang="en-US" dirty="0" smtClean="0"/>
          </a:p>
          <a:p>
            <a:r>
              <a:rPr lang="en-US" dirty="0"/>
              <a:t>OFDM systems break the available bandwidth into many narrower sub-carriers and transmit the data in parallel streams. Each subcarrier is modulated using varying levels of QAM modulation, e.g. QPSK, QAM, 64QAM or possibly higher orders depending on signal quality. Each OFDM symbol is therefore a linear combination of the instantaneous signals on each of the subcarriers in the channel.</a:t>
            </a:r>
          </a:p>
        </p:txBody>
      </p:sp>
      <p:sp>
        <p:nvSpPr>
          <p:cNvPr id="4" name="Slide Number Placeholder 3"/>
          <p:cNvSpPr>
            <a:spLocks noGrp="1"/>
          </p:cNvSpPr>
          <p:nvPr>
            <p:ph type="sldNum" sz="quarter" idx="10"/>
          </p:nvPr>
        </p:nvSpPr>
        <p:spPr/>
        <p:txBody>
          <a:bodyPr/>
          <a:lstStyle/>
          <a:p>
            <a:fld id="{5475E8E7-91AB-4760-B188-151E3C5F8637}" type="slidenum">
              <a:rPr lang="en-US" smtClean="0"/>
              <a:t>68</a:t>
            </a:fld>
            <a:endParaRPr lang="en-US"/>
          </a:p>
        </p:txBody>
      </p:sp>
    </p:spTree>
    <p:extLst>
      <p:ext uri="{BB962C8B-B14F-4D97-AF65-F5344CB8AC3E}">
        <p14:creationId xmlns:p14="http://schemas.microsoft.com/office/powerpoint/2010/main" val="53746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5/5/2014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D1BFD-79B9-4F5B-82D6-B7940E07D2E7}" type="slidenum">
              <a:rPr lang="en-US" smtClean="0"/>
              <a:t>‹#›</a:t>
            </a:fld>
            <a:endParaRPr lang="en-US"/>
          </a:p>
        </p:txBody>
      </p:sp>
    </p:spTree>
    <p:extLst>
      <p:ext uri="{BB962C8B-B14F-4D97-AF65-F5344CB8AC3E}">
        <p14:creationId xmlns:p14="http://schemas.microsoft.com/office/powerpoint/2010/main" val="246106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5/5/2014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D1BFD-79B9-4F5B-82D6-B7940E07D2E7}" type="slidenum">
              <a:rPr lang="en-US" smtClean="0"/>
              <a:t>‹#›</a:t>
            </a:fld>
            <a:endParaRPr lang="en-US"/>
          </a:p>
        </p:txBody>
      </p:sp>
    </p:spTree>
    <p:extLst>
      <p:ext uri="{BB962C8B-B14F-4D97-AF65-F5344CB8AC3E}">
        <p14:creationId xmlns:p14="http://schemas.microsoft.com/office/powerpoint/2010/main" val="57477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5/5/2014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D1BFD-79B9-4F5B-82D6-B7940E07D2E7}" type="slidenum">
              <a:rPr lang="en-US" smtClean="0"/>
              <a:t>‹#›</a:t>
            </a:fld>
            <a:endParaRPr lang="en-US"/>
          </a:p>
        </p:txBody>
      </p:sp>
    </p:spTree>
    <p:extLst>
      <p:ext uri="{BB962C8B-B14F-4D97-AF65-F5344CB8AC3E}">
        <p14:creationId xmlns:p14="http://schemas.microsoft.com/office/powerpoint/2010/main" val="262126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5/5/2014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D1BFD-79B9-4F5B-82D6-B7940E07D2E7}" type="slidenum">
              <a:rPr lang="en-US" smtClean="0"/>
              <a:t>‹#›</a:t>
            </a:fld>
            <a:endParaRPr lang="en-US"/>
          </a:p>
        </p:txBody>
      </p:sp>
    </p:spTree>
    <p:extLst>
      <p:ext uri="{BB962C8B-B14F-4D97-AF65-F5344CB8AC3E}">
        <p14:creationId xmlns:p14="http://schemas.microsoft.com/office/powerpoint/2010/main" val="205044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5/5/2014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D1BFD-79B9-4F5B-82D6-B7940E07D2E7}" type="slidenum">
              <a:rPr lang="en-US" smtClean="0"/>
              <a:t>‹#›</a:t>
            </a:fld>
            <a:endParaRPr lang="en-US"/>
          </a:p>
        </p:txBody>
      </p:sp>
    </p:spTree>
    <p:extLst>
      <p:ext uri="{BB962C8B-B14F-4D97-AF65-F5344CB8AC3E}">
        <p14:creationId xmlns:p14="http://schemas.microsoft.com/office/powerpoint/2010/main" val="266300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5/5/2014</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D1BFD-79B9-4F5B-82D6-B7940E07D2E7}" type="slidenum">
              <a:rPr lang="en-US" smtClean="0"/>
              <a:t>‹#›</a:t>
            </a:fld>
            <a:endParaRPr lang="en-US"/>
          </a:p>
        </p:txBody>
      </p:sp>
    </p:spTree>
    <p:extLst>
      <p:ext uri="{BB962C8B-B14F-4D97-AF65-F5344CB8AC3E}">
        <p14:creationId xmlns:p14="http://schemas.microsoft.com/office/powerpoint/2010/main" val="326264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5/5/2014</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ED1BFD-79B9-4F5B-82D6-B7940E07D2E7}" type="slidenum">
              <a:rPr lang="en-US" smtClean="0"/>
              <a:t>‹#›</a:t>
            </a:fld>
            <a:endParaRPr lang="en-US"/>
          </a:p>
        </p:txBody>
      </p:sp>
    </p:spTree>
    <p:extLst>
      <p:ext uri="{BB962C8B-B14F-4D97-AF65-F5344CB8AC3E}">
        <p14:creationId xmlns:p14="http://schemas.microsoft.com/office/powerpoint/2010/main" val="42545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5/5/2014</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D1BFD-79B9-4F5B-82D6-B7940E07D2E7}" type="slidenum">
              <a:rPr lang="en-US" smtClean="0"/>
              <a:t>‹#›</a:t>
            </a:fld>
            <a:endParaRPr lang="en-US"/>
          </a:p>
        </p:txBody>
      </p:sp>
    </p:spTree>
    <p:extLst>
      <p:ext uri="{BB962C8B-B14F-4D97-AF65-F5344CB8AC3E}">
        <p14:creationId xmlns:p14="http://schemas.microsoft.com/office/powerpoint/2010/main" val="171025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5/5/2014</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ED1BFD-79B9-4F5B-82D6-B7940E07D2E7}" type="slidenum">
              <a:rPr lang="en-US" smtClean="0"/>
              <a:t>‹#›</a:t>
            </a:fld>
            <a:endParaRPr lang="en-US"/>
          </a:p>
        </p:txBody>
      </p:sp>
    </p:spTree>
    <p:extLst>
      <p:ext uri="{BB962C8B-B14F-4D97-AF65-F5344CB8AC3E}">
        <p14:creationId xmlns:p14="http://schemas.microsoft.com/office/powerpoint/2010/main" val="406155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5/5/2014</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D1BFD-79B9-4F5B-82D6-B7940E07D2E7}" type="slidenum">
              <a:rPr lang="en-US" smtClean="0"/>
              <a:t>‹#›</a:t>
            </a:fld>
            <a:endParaRPr lang="en-US"/>
          </a:p>
        </p:txBody>
      </p:sp>
    </p:spTree>
    <p:extLst>
      <p:ext uri="{BB962C8B-B14F-4D97-AF65-F5344CB8AC3E}">
        <p14:creationId xmlns:p14="http://schemas.microsoft.com/office/powerpoint/2010/main" val="75418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5/5/2014</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D1BFD-79B9-4F5B-82D6-B7940E07D2E7}" type="slidenum">
              <a:rPr lang="en-US" smtClean="0"/>
              <a:t>‹#›</a:t>
            </a:fld>
            <a:endParaRPr lang="en-US"/>
          </a:p>
        </p:txBody>
      </p:sp>
    </p:spTree>
    <p:extLst>
      <p:ext uri="{BB962C8B-B14F-4D97-AF65-F5344CB8AC3E}">
        <p14:creationId xmlns:p14="http://schemas.microsoft.com/office/powerpoint/2010/main" val="6583410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5/5/2014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D1BFD-79B9-4F5B-82D6-B7940E07D2E7}" type="slidenum">
              <a:rPr lang="en-US" smtClean="0"/>
              <a:t>‹#›</a:t>
            </a:fld>
            <a:endParaRPr lang="en-US"/>
          </a:p>
        </p:txBody>
      </p:sp>
      <p:sp>
        <p:nvSpPr>
          <p:cNvPr id="7" name="TextBox 6"/>
          <p:cNvSpPr txBox="1"/>
          <p:nvPr userDrawn="1"/>
        </p:nvSpPr>
        <p:spPr>
          <a:xfrm>
            <a:off x="8153400" y="631853"/>
            <a:ext cx="883575" cy="584775"/>
          </a:xfrm>
          <a:prstGeom prst="rect">
            <a:avLst/>
          </a:prstGeom>
          <a:noFill/>
        </p:spPr>
        <p:txBody>
          <a:bodyPr wrap="none" rtlCol="0">
            <a:spAutoFit/>
          </a:bodyPr>
          <a:lstStyle/>
          <a:p>
            <a:r>
              <a:rPr lang="en-US" sz="3200" b="1" dirty="0" smtClean="0">
                <a:solidFill>
                  <a:srgbClr val="C00000"/>
                </a:solidFill>
              </a:rPr>
              <a:t>WPI</a:t>
            </a:r>
            <a:endParaRPr lang="en-US" sz="3200" b="1" dirty="0">
              <a:solidFill>
                <a:srgbClr val="C00000"/>
              </a:solidFill>
            </a:endParaRPr>
          </a:p>
        </p:txBody>
      </p:sp>
      <p:cxnSp>
        <p:nvCxnSpPr>
          <p:cNvPr id="9" name="Straight Connector 8"/>
          <p:cNvCxnSpPr/>
          <p:nvPr userDrawn="1"/>
        </p:nvCxnSpPr>
        <p:spPr>
          <a:xfrm>
            <a:off x="0" y="1219200"/>
            <a:ext cx="9144000"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188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cisco.com/en/US/solutions/collateral/ns341/ns525/ns537/ns705/ns827/white%20paper%20c11-520862.pdf" TargetMode="External"/><Relationship Id="rId4" Type="http://schemas.openxmlformats.org/officeDocument/2006/relationships/hyperlink" Target="https://www.nsnam.org/" TargetMode="External"/><Relationship Id="rId5" Type="http://schemas.openxmlformats.org/officeDocument/2006/relationships/hyperlink" Target="https://www.nsnam.org/overview/statistics/" TargetMode="External"/><Relationship Id="rId6" Type="http://schemas.openxmlformats.org/officeDocument/2006/relationships/hyperlink" Target="http://www-tkn.ee.tu-berlin.de/research/trace/trace.html" TargetMode="External"/><Relationship Id="rId1" Type="http://schemas.openxmlformats.org/officeDocument/2006/relationships/slideLayout" Target="../slideLayouts/slideLayout2.xml"/><Relationship Id="rId2" Type="http://schemas.openxmlformats.org/officeDocument/2006/relationships/hyperlink" Target="http://www.3gpp.org/ftp/Specs/html-info/36322.ht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roups.google.com/forum/%23!topic/ns-3-users/CEfmMX3IRBw"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 Id="rId3"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43.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4.xml"/><Relationship Id="rId2" Type="http://schemas.openxmlformats.org/officeDocument/2006/relationships/image" Target="../media/image4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Impact of </a:t>
            </a:r>
            <a:r>
              <a:rPr lang="en-US" dirty="0" smtClean="0"/>
              <a:t>Acknowledgements </a:t>
            </a:r>
            <a:r>
              <a:rPr lang="en-US" dirty="0"/>
              <a:t>on Application Performance in 4G LTE Networks</a:t>
            </a:r>
          </a:p>
        </p:txBody>
      </p:sp>
      <p:sp>
        <p:nvSpPr>
          <p:cNvPr id="3" name="Subtitle 2"/>
          <p:cNvSpPr>
            <a:spLocks noGrp="1"/>
          </p:cNvSpPr>
          <p:nvPr>
            <p:ph type="subTitle" idx="1"/>
          </p:nvPr>
        </p:nvSpPr>
        <p:spPr>
          <a:xfrm>
            <a:off x="1371600" y="3886200"/>
            <a:ext cx="6400800" cy="2209800"/>
          </a:xfrm>
        </p:spPr>
        <p:txBody>
          <a:bodyPr>
            <a:noAutofit/>
          </a:bodyPr>
          <a:lstStyle/>
          <a:p>
            <a:r>
              <a:rPr lang="en-US" sz="2000" dirty="0" smtClean="0"/>
              <a:t>Master’s Thesis Presentation</a:t>
            </a:r>
          </a:p>
          <a:p>
            <a:r>
              <a:rPr lang="en-US" sz="1600" dirty="0" smtClean="0"/>
              <a:t>Brett </a:t>
            </a:r>
            <a:r>
              <a:rPr lang="en-US" sz="1600" dirty="0" err="1" smtClean="0"/>
              <a:t>Levasseur</a:t>
            </a:r>
            <a:endParaRPr lang="en-US" sz="1600" dirty="0"/>
          </a:p>
          <a:p>
            <a:r>
              <a:rPr lang="en-US" sz="2000" dirty="0" smtClean="0"/>
              <a:t>Advisors</a:t>
            </a:r>
          </a:p>
          <a:p>
            <a:r>
              <a:rPr lang="en-US" sz="1600" dirty="0" smtClean="0"/>
              <a:t>Mark Claypool, Robert </a:t>
            </a:r>
            <a:r>
              <a:rPr lang="en-US" sz="1600" dirty="0" err="1" smtClean="0"/>
              <a:t>Kinicki</a:t>
            </a:r>
            <a:endParaRPr lang="en-US" sz="1600" dirty="0"/>
          </a:p>
          <a:p>
            <a:r>
              <a:rPr lang="en-US" sz="2000" dirty="0" smtClean="0"/>
              <a:t>Reader</a:t>
            </a:r>
            <a:endParaRPr lang="en-US" sz="1600" dirty="0" smtClean="0"/>
          </a:p>
          <a:p>
            <a:r>
              <a:rPr lang="en-US" sz="1600" dirty="0" smtClean="0"/>
              <a:t>Emanuel </a:t>
            </a:r>
            <a:r>
              <a:rPr lang="en-US" sz="1600" dirty="0" err="1" smtClean="0"/>
              <a:t>Agu</a:t>
            </a:r>
            <a:endParaRPr lang="en-US" sz="1600" dirty="0"/>
          </a:p>
        </p:txBody>
      </p:sp>
      <p:sp>
        <p:nvSpPr>
          <p:cNvPr id="4" name="Date Placeholder 3"/>
          <p:cNvSpPr>
            <a:spLocks noGrp="1"/>
          </p:cNvSpPr>
          <p:nvPr>
            <p:ph type="dt" sz="half" idx="10"/>
          </p:nvPr>
        </p:nvSpPr>
        <p:spPr/>
        <p:txBody>
          <a:bodyPr/>
          <a:lstStyle/>
          <a:p>
            <a:r>
              <a:rPr lang="en-US" dirty="0"/>
              <a:t>5/5/2014</a:t>
            </a:r>
          </a:p>
        </p:txBody>
      </p:sp>
      <p:sp>
        <p:nvSpPr>
          <p:cNvPr id="5" name="Slide Number Placeholder 4"/>
          <p:cNvSpPr>
            <a:spLocks noGrp="1"/>
          </p:cNvSpPr>
          <p:nvPr>
            <p:ph type="sldNum" sz="quarter" idx="12"/>
          </p:nvPr>
        </p:nvSpPr>
        <p:spPr/>
        <p:txBody>
          <a:bodyPr/>
          <a:lstStyle/>
          <a:p>
            <a:fld id="{C7ED1BFD-79B9-4F5B-82D6-B7940E07D2E7}" type="slidenum">
              <a:rPr lang="en-US" smtClean="0"/>
              <a:t>1</a:t>
            </a:fld>
            <a:endParaRPr lang="en-US"/>
          </a:p>
        </p:txBody>
      </p:sp>
    </p:spTree>
    <p:extLst>
      <p:ext uri="{BB962C8B-B14F-4D97-AF65-F5344CB8AC3E}">
        <p14:creationId xmlns:p14="http://schemas.microsoft.com/office/powerpoint/2010/main" val="247883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LTE Retransmissions: MAC</a:t>
            </a:r>
            <a:endParaRPr lang="en-US" dirty="0"/>
          </a:p>
        </p:txBody>
      </p:sp>
      <p:sp>
        <p:nvSpPr>
          <p:cNvPr id="3" name="Content Placeholder 2"/>
          <p:cNvSpPr>
            <a:spLocks noGrp="1"/>
          </p:cNvSpPr>
          <p:nvPr>
            <p:ph idx="1"/>
          </p:nvPr>
        </p:nvSpPr>
        <p:spPr>
          <a:xfrm>
            <a:off x="457200" y="3505200"/>
            <a:ext cx="8229600" cy="2895600"/>
          </a:xfrm>
        </p:spPr>
        <p:txBody>
          <a:bodyPr>
            <a:normAutofit fontScale="92500" lnSpcReduction="20000"/>
          </a:bodyPr>
          <a:lstStyle/>
          <a:p>
            <a:pPr marL="342900" lvl="1" indent="-342900">
              <a:buFont typeface="Arial" pitchFamily="34" charset="0"/>
              <a:buChar char="•"/>
            </a:pPr>
            <a:r>
              <a:rPr lang="en-US" sz="3200" dirty="0"/>
              <a:t>Hybrid Automatic Request Reply (HARQ</a:t>
            </a:r>
            <a:r>
              <a:rPr lang="en-US" sz="3200" dirty="0" smtClean="0"/>
              <a:t>)</a:t>
            </a:r>
          </a:p>
          <a:p>
            <a:r>
              <a:rPr lang="en-US" dirty="0" smtClean="0"/>
              <a:t>Data sent at time n, arrives at time n</a:t>
            </a:r>
          </a:p>
          <a:p>
            <a:r>
              <a:rPr lang="en-US" dirty="0" smtClean="0"/>
              <a:t>3ms taken to check if data arrived with errors</a:t>
            </a:r>
          </a:p>
          <a:p>
            <a:r>
              <a:rPr lang="en-US" dirty="0" smtClean="0"/>
              <a:t>n+4 ACK/NACK sent back</a:t>
            </a:r>
          </a:p>
          <a:p>
            <a:r>
              <a:rPr lang="en-US" dirty="0" smtClean="0"/>
              <a:t>n+8 if NACK, data can be retransmitted</a:t>
            </a:r>
          </a:p>
          <a:p>
            <a:pPr lvl="1"/>
            <a:r>
              <a:rPr lang="en-US" dirty="0"/>
              <a:t>Up to 3 retransmissions for downlink </a:t>
            </a:r>
            <a:r>
              <a:rPr lang="en-US" dirty="0" smtClean="0"/>
              <a:t>traffic</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371600"/>
            <a:ext cx="6890852" cy="1672686"/>
          </a:xfrm>
          <a:prstGeom prst="rect">
            <a:avLst/>
          </a:prstGeom>
        </p:spPr>
      </p:pic>
      <p:sp>
        <p:nvSpPr>
          <p:cNvPr id="7" name="Rectangle 6"/>
          <p:cNvSpPr/>
          <p:nvPr/>
        </p:nvSpPr>
        <p:spPr>
          <a:xfrm>
            <a:off x="7010400" y="3096828"/>
            <a:ext cx="1524000" cy="369332"/>
          </a:xfrm>
          <a:prstGeom prst="rect">
            <a:avLst/>
          </a:prstGeom>
        </p:spPr>
        <p:txBody>
          <a:bodyPr wrap="square">
            <a:spAutoFit/>
          </a:bodyPr>
          <a:lstStyle/>
          <a:p>
            <a:r>
              <a:rPr lang="en-US" dirty="0" smtClean="0"/>
              <a:t>[</a:t>
            </a:r>
            <a:r>
              <a:rPr lang="en-US" dirty="0" err="1"/>
              <a:t>Dahlman</a:t>
            </a:r>
            <a:r>
              <a:rPr lang="en-US" dirty="0"/>
              <a:t> 11]</a:t>
            </a:r>
          </a:p>
        </p:txBody>
      </p:sp>
      <p:sp>
        <p:nvSpPr>
          <p:cNvPr id="8" name="Left Brace 7"/>
          <p:cNvSpPr/>
          <p:nvPr/>
        </p:nvSpPr>
        <p:spPr>
          <a:xfrm rot="16200000">
            <a:off x="2357217" y="2830127"/>
            <a:ext cx="238567" cy="5334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019516" y="3097549"/>
            <a:ext cx="913968" cy="369332"/>
          </a:xfrm>
          <a:prstGeom prst="rect">
            <a:avLst/>
          </a:prstGeom>
          <a:noFill/>
        </p:spPr>
        <p:txBody>
          <a:bodyPr wrap="none" rtlCol="0">
            <a:spAutoFit/>
          </a:bodyPr>
          <a:lstStyle/>
          <a:p>
            <a:r>
              <a:rPr lang="en-US" dirty="0" smtClean="0"/>
              <a:t>1ms TTI</a:t>
            </a:r>
            <a:endParaRPr lang="en-US" dirty="0"/>
          </a:p>
        </p:txBody>
      </p:sp>
    </p:spTree>
    <p:extLst>
      <p:ext uri="{BB962C8B-B14F-4D97-AF65-F5344CB8AC3E}">
        <p14:creationId xmlns:p14="http://schemas.microsoft.com/office/powerpoint/2010/main" val="30133762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LTE Retransmissions: RLC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Unacknowledged Mode (UM) receive window</a:t>
            </a:r>
          </a:p>
          <a:p>
            <a:pPr lvl="1"/>
            <a:r>
              <a:rPr lang="en-US" dirty="0" smtClean="0"/>
              <a:t>VR(UR) – Lower bound</a:t>
            </a:r>
          </a:p>
          <a:p>
            <a:pPr lvl="1"/>
            <a:r>
              <a:rPr lang="en-US" dirty="0" smtClean="0"/>
              <a:t>VR(UH) – Highest received SN + 1</a:t>
            </a:r>
          </a:p>
          <a:p>
            <a:pPr lvl="1"/>
            <a:r>
              <a:rPr lang="en-US" dirty="0" smtClean="0"/>
              <a:t>VR(UX) – Reordering SN</a:t>
            </a:r>
          </a:p>
          <a:p>
            <a:r>
              <a:rPr lang="en-US" dirty="0" smtClean="0"/>
              <a:t>Acknowledged Mode (AM) receive window</a:t>
            </a:r>
          </a:p>
          <a:p>
            <a:pPr lvl="1"/>
            <a:r>
              <a:rPr lang="en-US" dirty="0" smtClean="0"/>
              <a:t>VR(R) – Lower bound</a:t>
            </a:r>
          </a:p>
          <a:p>
            <a:pPr lvl="1"/>
            <a:r>
              <a:rPr lang="en-US" dirty="0" smtClean="0"/>
              <a:t>VR(H) – Highest </a:t>
            </a:r>
            <a:r>
              <a:rPr lang="en-US" dirty="0"/>
              <a:t>received SN </a:t>
            </a:r>
            <a:r>
              <a:rPr lang="en-US" dirty="0" smtClean="0"/>
              <a:t>+ </a:t>
            </a:r>
            <a:r>
              <a:rPr lang="en-US" dirty="0"/>
              <a:t>1</a:t>
            </a:r>
          </a:p>
          <a:p>
            <a:pPr lvl="1"/>
            <a:r>
              <a:rPr lang="en-US" dirty="0" smtClean="0"/>
              <a:t>VR(X) – Reordering SN</a:t>
            </a:r>
          </a:p>
          <a:p>
            <a:pPr lvl="1"/>
            <a:r>
              <a:rPr lang="en-US" dirty="0" smtClean="0"/>
              <a:t>VR(MS) – Highest SN to ACK</a:t>
            </a:r>
          </a:p>
          <a:p>
            <a:pPr lvl="1"/>
            <a:r>
              <a:rPr lang="en-US" dirty="0" smtClean="0"/>
              <a:t>VR(MR) – Upper bound</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11</a:t>
            </a:fld>
            <a:endParaRPr lang="en-US"/>
          </a:p>
        </p:txBody>
      </p:sp>
    </p:spTree>
    <p:extLst>
      <p:ext uri="{BB962C8B-B14F-4D97-AF65-F5344CB8AC3E}">
        <p14:creationId xmlns:p14="http://schemas.microsoft.com/office/powerpoint/2010/main" val="26877012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RLC UM</a:t>
            </a:r>
            <a:endParaRPr lang="en-US" dirty="0"/>
          </a:p>
        </p:txBody>
      </p:sp>
      <p:sp>
        <p:nvSpPr>
          <p:cNvPr id="3" name="Content Placeholder 2"/>
          <p:cNvSpPr>
            <a:spLocks noGrp="1"/>
          </p:cNvSpPr>
          <p:nvPr>
            <p:ph idx="1"/>
          </p:nvPr>
        </p:nvSpPr>
        <p:spPr>
          <a:xfrm>
            <a:off x="457200" y="3124200"/>
            <a:ext cx="8229600" cy="1447800"/>
          </a:xfrm>
        </p:spPr>
        <p:txBody>
          <a:bodyPr/>
          <a:lstStyle/>
          <a:p>
            <a:r>
              <a:rPr lang="en-US" dirty="0" smtClean="0"/>
              <a:t>Receiving window used for reordering PDUs</a:t>
            </a:r>
          </a:p>
          <a:p>
            <a:r>
              <a:rPr lang="en-US" dirty="0" smtClean="0"/>
              <a:t>Out of order PDU trigger timer </a:t>
            </a:r>
            <a:r>
              <a:rPr lang="en-US" i="1" dirty="0" smtClean="0"/>
              <a:t>t-Reordering</a:t>
            </a:r>
            <a:endParaRPr lang="en-US" i="1"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12</a:t>
            </a:fld>
            <a:endParaRPr lang="en-US"/>
          </a:p>
        </p:txBody>
      </p:sp>
      <p:sp>
        <p:nvSpPr>
          <p:cNvPr id="6" name="Rectangle 5"/>
          <p:cNvSpPr/>
          <p:nvPr/>
        </p:nvSpPr>
        <p:spPr>
          <a:xfrm>
            <a:off x="2939672" y="1609288"/>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7" name="Rectangle 6"/>
          <p:cNvSpPr/>
          <p:nvPr/>
        </p:nvSpPr>
        <p:spPr>
          <a:xfrm>
            <a:off x="3396872" y="1609288"/>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8" name="Rectangle 7"/>
          <p:cNvSpPr/>
          <p:nvPr/>
        </p:nvSpPr>
        <p:spPr>
          <a:xfrm>
            <a:off x="3854072" y="1609288"/>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 name="Rectangle 8"/>
          <p:cNvSpPr/>
          <p:nvPr/>
        </p:nvSpPr>
        <p:spPr>
          <a:xfrm>
            <a:off x="4319661" y="160858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0" name="Rectangle 9"/>
          <p:cNvSpPr/>
          <p:nvPr/>
        </p:nvSpPr>
        <p:spPr>
          <a:xfrm>
            <a:off x="4776861" y="160858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1" name="Rectangle 10"/>
          <p:cNvSpPr/>
          <p:nvPr/>
        </p:nvSpPr>
        <p:spPr>
          <a:xfrm>
            <a:off x="5229167" y="160858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2" name="Rectangle 11"/>
          <p:cNvSpPr/>
          <p:nvPr/>
        </p:nvSpPr>
        <p:spPr>
          <a:xfrm>
            <a:off x="5686367" y="1609288"/>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3" name="TextBox 12"/>
          <p:cNvSpPr txBox="1"/>
          <p:nvPr/>
        </p:nvSpPr>
        <p:spPr>
          <a:xfrm>
            <a:off x="3755223" y="2664597"/>
            <a:ext cx="1586075" cy="369332"/>
          </a:xfrm>
          <a:prstGeom prst="rect">
            <a:avLst/>
          </a:prstGeom>
          <a:noFill/>
        </p:spPr>
        <p:txBody>
          <a:bodyPr wrap="none" rtlCol="0">
            <a:spAutoFit/>
          </a:bodyPr>
          <a:lstStyle/>
          <a:p>
            <a:r>
              <a:rPr lang="en-US" dirty="0" smtClean="0"/>
              <a:t>VR(UR),VR(UH)</a:t>
            </a:r>
            <a:endParaRPr lang="en-US" dirty="0"/>
          </a:p>
        </p:txBody>
      </p:sp>
      <p:cxnSp>
        <p:nvCxnSpPr>
          <p:cNvPr id="15" name="Straight Arrow Connector 14"/>
          <p:cNvCxnSpPr>
            <a:stCxn id="13" idx="0"/>
            <a:endCxn id="9" idx="2"/>
          </p:cNvCxnSpPr>
          <p:nvPr/>
        </p:nvCxnSpPr>
        <p:spPr>
          <a:xfrm flipV="1">
            <a:off x="4548261" y="2370589"/>
            <a:ext cx="0" cy="2940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939672" y="48237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21" name="Rectangle 20"/>
          <p:cNvSpPr/>
          <p:nvPr/>
        </p:nvSpPr>
        <p:spPr>
          <a:xfrm>
            <a:off x="3396872" y="48237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2" name="Rectangle 21"/>
          <p:cNvSpPr/>
          <p:nvPr/>
        </p:nvSpPr>
        <p:spPr>
          <a:xfrm>
            <a:off x="3854072" y="48237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3" name="Rectangle 22"/>
          <p:cNvSpPr/>
          <p:nvPr/>
        </p:nvSpPr>
        <p:spPr>
          <a:xfrm>
            <a:off x="4319661" y="4823060"/>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4" name="Rectangle 23"/>
          <p:cNvSpPr/>
          <p:nvPr/>
        </p:nvSpPr>
        <p:spPr>
          <a:xfrm>
            <a:off x="4776861" y="4823060"/>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25" name="Rectangle 24"/>
          <p:cNvSpPr/>
          <p:nvPr/>
        </p:nvSpPr>
        <p:spPr>
          <a:xfrm>
            <a:off x="5229167" y="4823060"/>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6" name="Rectangle 25"/>
          <p:cNvSpPr/>
          <p:nvPr/>
        </p:nvSpPr>
        <p:spPr>
          <a:xfrm>
            <a:off x="5686367" y="482375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7" name="TextBox 26"/>
          <p:cNvSpPr txBox="1"/>
          <p:nvPr/>
        </p:nvSpPr>
        <p:spPr>
          <a:xfrm>
            <a:off x="4120900" y="5879068"/>
            <a:ext cx="854721" cy="369332"/>
          </a:xfrm>
          <a:prstGeom prst="rect">
            <a:avLst/>
          </a:prstGeom>
          <a:noFill/>
        </p:spPr>
        <p:txBody>
          <a:bodyPr wrap="none" rtlCol="0">
            <a:spAutoFit/>
          </a:bodyPr>
          <a:lstStyle/>
          <a:p>
            <a:r>
              <a:rPr lang="en-US" dirty="0" smtClean="0"/>
              <a:t>VR(UR)</a:t>
            </a:r>
            <a:endParaRPr lang="en-US" dirty="0"/>
          </a:p>
        </p:txBody>
      </p:sp>
      <p:cxnSp>
        <p:nvCxnSpPr>
          <p:cNvPr id="28" name="Straight Arrow Connector 27"/>
          <p:cNvCxnSpPr>
            <a:stCxn id="27" idx="0"/>
            <a:endCxn id="23" idx="2"/>
          </p:cNvCxnSpPr>
          <p:nvPr/>
        </p:nvCxnSpPr>
        <p:spPr>
          <a:xfrm flipV="1">
            <a:off x="4548261" y="5585060"/>
            <a:ext cx="0" cy="2940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24333" y="5879068"/>
            <a:ext cx="1581267" cy="369332"/>
          </a:xfrm>
          <a:prstGeom prst="rect">
            <a:avLst/>
          </a:prstGeom>
          <a:noFill/>
        </p:spPr>
        <p:txBody>
          <a:bodyPr wrap="none" rtlCol="0">
            <a:spAutoFit/>
          </a:bodyPr>
          <a:lstStyle/>
          <a:p>
            <a:r>
              <a:rPr lang="en-US" dirty="0" smtClean="0"/>
              <a:t>VR(UX),VR(UH)</a:t>
            </a:r>
            <a:endParaRPr lang="en-US" dirty="0"/>
          </a:p>
        </p:txBody>
      </p:sp>
      <p:cxnSp>
        <p:nvCxnSpPr>
          <p:cNvPr id="31" name="Straight Arrow Connector 30"/>
          <p:cNvCxnSpPr>
            <a:stCxn id="30" idx="0"/>
            <a:endCxn id="26" idx="2"/>
          </p:cNvCxnSpPr>
          <p:nvPr/>
        </p:nvCxnSpPr>
        <p:spPr>
          <a:xfrm flipV="1">
            <a:off x="5914967" y="5585759"/>
            <a:ext cx="0" cy="293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4975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Timer t-Reordering UM</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Timer runs when PDUs arrive out of order</a:t>
            </a:r>
          </a:p>
          <a:p>
            <a:r>
              <a:rPr lang="en-US" dirty="0" smtClean="0"/>
              <a:t>Gives MAC layer chance to recover lost data</a:t>
            </a:r>
          </a:p>
          <a:p>
            <a:r>
              <a:rPr lang="en-US" dirty="0" smtClean="0"/>
              <a:t>Expiration moves VR(UR) up to first SN &gt;= VR(UX) that is not received</a:t>
            </a:r>
          </a:p>
          <a:p>
            <a:r>
              <a:rPr lang="en-US" dirty="0" smtClean="0"/>
              <a:t>Tradeoffs</a:t>
            </a:r>
          </a:p>
          <a:p>
            <a:pPr lvl="1"/>
            <a:r>
              <a:rPr lang="en-US" dirty="0" smtClean="0"/>
              <a:t>Small timer, MAC retransmissions lost</a:t>
            </a:r>
          </a:p>
          <a:p>
            <a:pPr lvl="1"/>
            <a:r>
              <a:rPr lang="en-US" dirty="0" smtClean="0"/>
              <a:t>Large timer, keeps lower bound of window stalled</a:t>
            </a:r>
            <a:endParaRPr lang="en-US" dirty="0"/>
          </a:p>
        </p:txBody>
      </p:sp>
      <p:sp>
        <p:nvSpPr>
          <p:cNvPr id="5" name="Date Placeholder 4"/>
          <p:cNvSpPr>
            <a:spLocks noGrp="1"/>
          </p:cNvSpPr>
          <p:nvPr>
            <p:ph type="dt" sz="half" idx="10"/>
          </p:nvPr>
        </p:nvSpPr>
        <p:spPr/>
        <p:txBody>
          <a:bodyPr/>
          <a:lstStyle/>
          <a:p>
            <a:r>
              <a:rPr lang="en-US" dirty="0"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13</a:t>
            </a:fld>
            <a:endParaRPr lang="en-US"/>
          </a:p>
        </p:txBody>
      </p:sp>
      <p:sp>
        <p:nvSpPr>
          <p:cNvPr id="7" name="Rectangle 6"/>
          <p:cNvSpPr/>
          <p:nvPr/>
        </p:nvSpPr>
        <p:spPr>
          <a:xfrm>
            <a:off x="5378072" y="144849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8" name="Rectangle 7"/>
          <p:cNvSpPr/>
          <p:nvPr/>
        </p:nvSpPr>
        <p:spPr>
          <a:xfrm>
            <a:off x="5835272" y="144849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9" name="Rectangle 8"/>
          <p:cNvSpPr/>
          <p:nvPr/>
        </p:nvSpPr>
        <p:spPr>
          <a:xfrm>
            <a:off x="6292472" y="144849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 name="Rectangle 9"/>
          <p:cNvSpPr/>
          <p:nvPr/>
        </p:nvSpPr>
        <p:spPr>
          <a:xfrm>
            <a:off x="6758061" y="1447800"/>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1" name="Rectangle 10"/>
          <p:cNvSpPr/>
          <p:nvPr/>
        </p:nvSpPr>
        <p:spPr>
          <a:xfrm>
            <a:off x="7215261" y="1447800"/>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2" name="Rectangle 11"/>
          <p:cNvSpPr/>
          <p:nvPr/>
        </p:nvSpPr>
        <p:spPr>
          <a:xfrm>
            <a:off x="7667567" y="1447800"/>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p:cNvSpPr/>
          <p:nvPr/>
        </p:nvSpPr>
        <p:spPr>
          <a:xfrm>
            <a:off x="8124767" y="144849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4" name="TextBox 13"/>
          <p:cNvSpPr txBox="1"/>
          <p:nvPr/>
        </p:nvSpPr>
        <p:spPr>
          <a:xfrm>
            <a:off x="6559300" y="2503808"/>
            <a:ext cx="854721" cy="369332"/>
          </a:xfrm>
          <a:prstGeom prst="rect">
            <a:avLst/>
          </a:prstGeom>
          <a:noFill/>
        </p:spPr>
        <p:txBody>
          <a:bodyPr wrap="none" rtlCol="0">
            <a:spAutoFit/>
          </a:bodyPr>
          <a:lstStyle/>
          <a:p>
            <a:r>
              <a:rPr lang="en-US" dirty="0" smtClean="0"/>
              <a:t>VR(UR)</a:t>
            </a:r>
            <a:endParaRPr lang="en-US" dirty="0"/>
          </a:p>
        </p:txBody>
      </p:sp>
      <p:cxnSp>
        <p:nvCxnSpPr>
          <p:cNvPr id="15" name="Straight Arrow Connector 14"/>
          <p:cNvCxnSpPr>
            <a:stCxn id="14" idx="0"/>
            <a:endCxn id="10" idx="2"/>
          </p:cNvCxnSpPr>
          <p:nvPr/>
        </p:nvCxnSpPr>
        <p:spPr>
          <a:xfrm flipV="1">
            <a:off x="6986661" y="2209800"/>
            <a:ext cx="0" cy="2940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62733" y="2503808"/>
            <a:ext cx="1581267" cy="369332"/>
          </a:xfrm>
          <a:prstGeom prst="rect">
            <a:avLst/>
          </a:prstGeom>
          <a:noFill/>
        </p:spPr>
        <p:txBody>
          <a:bodyPr wrap="none" rtlCol="0">
            <a:spAutoFit/>
          </a:bodyPr>
          <a:lstStyle/>
          <a:p>
            <a:r>
              <a:rPr lang="en-US" dirty="0" smtClean="0"/>
              <a:t>VR(UX),VR(UH)</a:t>
            </a:r>
            <a:endParaRPr lang="en-US" dirty="0"/>
          </a:p>
        </p:txBody>
      </p:sp>
      <p:cxnSp>
        <p:nvCxnSpPr>
          <p:cNvPr id="17" name="Straight Arrow Connector 16"/>
          <p:cNvCxnSpPr>
            <a:stCxn id="16" idx="0"/>
            <a:endCxn id="13" idx="2"/>
          </p:cNvCxnSpPr>
          <p:nvPr/>
        </p:nvCxnSpPr>
        <p:spPr>
          <a:xfrm flipV="1">
            <a:off x="8353367" y="2210499"/>
            <a:ext cx="0" cy="293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378072" y="5033858"/>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19" name="Rectangle 18"/>
          <p:cNvSpPr/>
          <p:nvPr/>
        </p:nvSpPr>
        <p:spPr>
          <a:xfrm>
            <a:off x="5835272" y="5033858"/>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0" name="Rectangle 19"/>
          <p:cNvSpPr/>
          <p:nvPr/>
        </p:nvSpPr>
        <p:spPr>
          <a:xfrm>
            <a:off x="6292472" y="5033858"/>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1" name="Rectangle 20"/>
          <p:cNvSpPr/>
          <p:nvPr/>
        </p:nvSpPr>
        <p:spPr>
          <a:xfrm>
            <a:off x="6758061" y="503315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2" name="Rectangle 21"/>
          <p:cNvSpPr/>
          <p:nvPr/>
        </p:nvSpPr>
        <p:spPr>
          <a:xfrm>
            <a:off x="7215261" y="503315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23" name="Rectangle 22"/>
          <p:cNvSpPr/>
          <p:nvPr/>
        </p:nvSpPr>
        <p:spPr>
          <a:xfrm>
            <a:off x="7667567" y="50331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4" name="Rectangle 23"/>
          <p:cNvSpPr/>
          <p:nvPr/>
        </p:nvSpPr>
        <p:spPr>
          <a:xfrm>
            <a:off x="8124767" y="5033858"/>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7" name="TextBox 26"/>
          <p:cNvSpPr txBox="1"/>
          <p:nvPr/>
        </p:nvSpPr>
        <p:spPr>
          <a:xfrm>
            <a:off x="7562733" y="6031468"/>
            <a:ext cx="1586075" cy="369332"/>
          </a:xfrm>
          <a:prstGeom prst="rect">
            <a:avLst/>
          </a:prstGeom>
          <a:noFill/>
        </p:spPr>
        <p:txBody>
          <a:bodyPr wrap="none" rtlCol="0">
            <a:spAutoFit/>
          </a:bodyPr>
          <a:lstStyle/>
          <a:p>
            <a:r>
              <a:rPr lang="en-US" dirty="0" smtClean="0"/>
              <a:t>VR(UR),VR(UH)</a:t>
            </a:r>
            <a:endParaRPr lang="en-US" dirty="0"/>
          </a:p>
        </p:txBody>
      </p:sp>
      <p:cxnSp>
        <p:nvCxnSpPr>
          <p:cNvPr id="28" name="Straight Arrow Connector 27"/>
          <p:cNvCxnSpPr>
            <a:endCxn id="24" idx="2"/>
          </p:cNvCxnSpPr>
          <p:nvPr/>
        </p:nvCxnSpPr>
        <p:spPr>
          <a:xfrm flipH="1" flipV="1">
            <a:off x="8353367" y="5795858"/>
            <a:ext cx="2404" cy="293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16659" y="6260068"/>
            <a:ext cx="646074" cy="369332"/>
          </a:xfrm>
          <a:prstGeom prst="rect">
            <a:avLst/>
          </a:prstGeom>
          <a:noFill/>
        </p:spPr>
        <p:txBody>
          <a:bodyPr wrap="none" rtlCol="0">
            <a:spAutoFit/>
          </a:bodyPr>
          <a:lstStyle/>
          <a:p>
            <a:r>
              <a:rPr lang="en-US" dirty="0" smtClean="0"/>
              <a:t>LOST</a:t>
            </a:r>
            <a:endParaRPr lang="en-US" dirty="0"/>
          </a:p>
        </p:txBody>
      </p:sp>
      <p:cxnSp>
        <p:nvCxnSpPr>
          <p:cNvPr id="30" name="Straight Arrow Connector 29"/>
          <p:cNvCxnSpPr>
            <a:stCxn id="29" idx="0"/>
            <a:endCxn id="21" idx="2"/>
          </p:cNvCxnSpPr>
          <p:nvPr/>
        </p:nvCxnSpPr>
        <p:spPr>
          <a:xfrm flipH="1" flipV="1">
            <a:off x="6986661" y="5795159"/>
            <a:ext cx="253035" cy="4649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0"/>
            <a:endCxn id="22" idx="2"/>
          </p:cNvCxnSpPr>
          <p:nvPr/>
        </p:nvCxnSpPr>
        <p:spPr>
          <a:xfrm flipV="1">
            <a:off x="7239696" y="5795159"/>
            <a:ext cx="204165" cy="4649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378072" y="32997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43" name="Rectangle 42"/>
          <p:cNvSpPr/>
          <p:nvPr/>
        </p:nvSpPr>
        <p:spPr>
          <a:xfrm>
            <a:off x="5835272" y="32997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44" name="Rectangle 43"/>
          <p:cNvSpPr/>
          <p:nvPr/>
        </p:nvSpPr>
        <p:spPr>
          <a:xfrm>
            <a:off x="6292472" y="32997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5" name="Rectangle 44"/>
          <p:cNvSpPr/>
          <p:nvPr/>
        </p:nvSpPr>
        <p:spPr>
          <a:xfrm>
            <a:off x="6758061" y="3299060"/>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46" name="Rectangle 45"/>
          <p:cNvSpPr/>
          <p:nvPr/>
        </p:nvSpPr>
        <p:spPr>
          <a:xfrm>
            <a:off x="7215261" y="3299060"/>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47" name="Rectangle 46"/>
          <p:cNvSpPr/>
          <p:nvPr/>
        </p:nvSpPr>
        <p:spPr>
          <a:xfrm>
            <a:off x="7667567" y="3299060"/>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48" name="Rectangle 47"/>
          <p:cNvSpPr/>
          <p:nvPr/>
        </p:nvSpPr>
        <p:spPr>
          <a:xfrm>
            <a:off x="8124767" y="329975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51" name="TextBox 50"/>
          <p:cNvSpPr txBox="1"/>
          <p:nvPr/>
        </p:nvSpPr>
        <p:spPr>
          <a:xfrm>
            <a:off x="7562733" y="4278887"/>
            <a:ext cx="1586075" cy="369332"/>
          </a:xfrm>
          <a:prstGeom prst="rect">
            <a:avLst/>
          </a:prstGeom>
          <a:noFill/>
        </p:spPr>
        <p:txBody>
          <a:bodyPr wrap="none" rtlCol="0">
            <a:spAutoFit/>
          </a:bodyPr>
          <a:lstStyle/>
          <a:p>
            <a:r>
              <a:rPr lang="en-US" dirty="0" smtClean="0"/>
              <a:t>VR(UR),VR(UH)</a:t>
            </a:r>
            <a:endParaRPr lang="en-US" dirty="0"/>
          </a:p>
        </p:txBody>
      </p:sp>
      <p:cxnSp>
        <p:nvCxnSpPr>
          <p:cNvPr id="52" name="Straight Arrow Connector 51"/>
          <p:cNvCxnSpPr>
            <a:stCxn id="51" idx="0"/>
            <a:endCxn id="48" idx="2"/>
          </p:cNvCxnSpPr>
          <p:nvPr/>
        </p:nvCxnSpPr>
        <p:spPr>
          <a:xfrm flipH="1" flipV="1">
            <a:off x="8353367" y="4061759"/>
            <a:ext cx="2404" cy="2171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630517" y="4463553"/>
            <a:ext cx="1169487" cy="369332"/>
          </a:xfrm>
          <a:prstGeom prst="rect">
            <a:avLst/>
          </a:prstGeom>
          <a:noFill/>
        </p:spPr>
        <p:txBody>
          <a:bodyPr wrap="none" rtlCol="0">
            <a:spAutoFit/>
          </a:bodyPr>
          <a:lstStyle/>
          <a:p>
            <a:r>
              <a:rPr lang="en-US" dirty="0" smtClean="0"/>
              <a:t>Recovered</a:t>
            </a:r>
            <a:endParaRPr lang="en-US" dirty="0"/>
          </a:p>
        </p:txBody>
      </p:sp>
      <p:cxnSp>
        <p:nvCxnSpPr>
          <p:cNvPr id="54" name="Straight Arrow Connector 53"/>
          <p:cNvCxnSpPr>
            <a:stCxn id="53" idx="0"/>
            <a:endCxn id="45" idx="2"/>
          </p:cNvCxnSpPr>
          <p:nvPr/>
        </p:nvCxnSpPr>
        <p:spPr>
          <a:xfrm flipH="1" flipV="1">
            <a:off x="6986661" y="4061060"/>
            <a:ext cx="228600" cy="4024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3" idx="0"/>
            <a:endCxn id="46" idx="2"/>
          </p:cNvCxnSpPr>
          <p:nvPr/>
        </p:nvCxnSpPr>
        <p:spPr>
          <a:xfrm flipV="1">
            <a:off x="7215261" y="4061060"/>
            <a:ext cx="228600" cy="4024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Left Brace 64"/>
          <p:cNvSpPr/>
          <p:nvPr/>
        </p:nvSpPr>
        <p:spPr>
          <a:xfrm>
            <a:off x="4876800" y="3680759"/>
            <a:ext cx="501272" cy="173409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373423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RLC AM</a:t>
            </a:r>
            <a:endParaRPr lang="en-US" dirty="0"/>
          </a:p>
        </p:txBody>
      </p:sp>
      <p:sp>
        <p:nvSpPr>
          <p:cNvPr id="3" name="Content Placeholder 2"/>
          <p:cNvSpPr>
            <a:spLocks noGrp="1"/>
          </p:cNvSpPr>
          <p:nvPr>
            <p:ph idx="1"/>
          </p:nvPr>
        </p:nvSpPr>
        <p:spPr>
          <a:xfrm>
            <a:off x="457200" y="3124200"/>
            <a:ext cx="8229600" cy="1447800"/>
          </a:xfrm>
        </p:spPr>
        <p:txBody>
          <a:bodyPr>
            <a:normAutofit/>
          </a:bodyPr>
          <a:lstStyle/>
          <a:p>
            <a:r>
              <a:rPr lang="en-US" dirty="0" smtClean="0"/>
              <a:t>Receiving window used for reordering and ACK/NACK messaging</a:t>
            </a:r>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14</a:t>
            </a:fld>
            <a:endParaRPr lang="en-US"/>
          </a:p>
        </p:txBody>
      </p:sp>
      <p:sp>
        <p:nvSpPr>
          <p:cNvPr id="6" name="Rectangle 5"/>
          <p:cNvSpPr/>
          <p:nvPr/>
        </p:nvSpPr>
        <p:spPr>
          <a:xfrm>
            <a:off x="2939672" y="1609288"/>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7" name="Rectangle 6"/>
          <p:cNvSpPr/>
          <p:nvPr/>
        </p:nvSpPr>
        <p:spPr>
          <a:xfrm>
            <a:off x="3396872" y="1609288"/>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8" name="Rectangle 7"/>
          <p:cNvSpPr/>
          <p:nvPr/>
        </p:nvSpPr>
        <p:spPr>
          <a:xfrm>
            <a:off x="3854072" y="1609288"/>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 name="Rectangle 8"/>
          <p:cNvSpPr/>
          <p:nvPr/>
        </p:nvSpPr>
        <p:spPr>
          <a:xfrm>
            <a:off x="4319661" y="160858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0" name="Rectangle 9"/>
          <p:cNvSpPr/>
          <p:nvPr/>
        </p:nvSpPr>
        <p:spPr>
          <a:xfrm>
            <a:off x="4776861" y="160858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1" name="Rectangle 10"/>
          <p:cNvSpPr/>
          <p:nvPr/>
        </p:nvSpPr>
        <p:spPr>
          <a:xfrm>
            <a:off x="5229167" y="160858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2" name="Rectangle 11"/>
          <p:cNvSpPr/>
          <p:nvPr/>
        </p:nvSpPr>
        <p:spPr>
          <a:xfrm>
            <a:off x="5686367" y="1609288"/>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3" name="TextBox 12"/>
          <p:cNvSpPr txBox="1"/>
          <p:nvPr/>
        </p:nvSpPr>
        <p:spPr>
          <a:xfrm>
            <a:off x="3531412" y="2686878"/>
            <a:ext cx="2033698" cy="369332"/>
          </a:xfrm>
          <a:prstGeom prst="rect">
            <a:avLst/>
          </a:prstGeom>
          <a:noFill/>
        </p:spPr>
        <p:txBody>
          <a:bodyPr wrap="none" rtlCol="0">
            <a:spAutoFit/>
          </a:bodyPr>
          <a:lstStyle/>
          <a:p>
            <a:r>
              <a:rPr lang="en-US" dirty="0" smtClean="0"/>
              <a:t>VR(R),VR(H),VR(MS)</a:t>
            </a:r>
            <a:endParaRPr lang="en-US" dirty="0"/>
          </a:p>
        </p:txBody>
      </p:sp>
      <p:cxnSp>
        <p:nvCxnSpPr>
          <p:cNvPr id="15" name="Straight Arrow Connector 14"/>
          <p:cNvCxnSpPr>
            <a:stCxn id="13" idx="0"/>
            <a:endCxn id="9" idx="2"/>
          </p:cNvCxnSpPr>
          <p:nvPr/>
        </p:nvCxnSpPr>
        <p:spPr>
          <a:xfrm flipV="1">
            <a:off x="4548261" y="2370589"/>
            <a:ext cx="0" cy="3162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939672" y="48237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21" name="Rectangle 20"/>
          <p:cNvSpPr/>
          <p:nvPr/>
        </p:nvSpPr>
        <p:spPr>
          <a:xfrm>
            <a:off x="3396872" y="48237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2" name="Rectangle 21"/>
          <p:cNvSpPr/>
          <p:nvPr/>
        </p:nvSpPr>
        <p:spPr>
          <a:xfrm>
            <a:off x="3854072" y="48237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3" name="Rectangle 22"/>
          <p:cNvSpPr/>
          <p:nvPr/>
        </p:nvSpPr>
        <p:spPr>
          <a:xfrm>
            <a:off x="4319661" y="4823060"/>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4" name="Rectangle 23"/>
          <p:cNvSpPr/>
          <p:nvPr/>
        </p:nvSpPr>
        <p:spPr>
          <a:xfrm>
            <a:off x="4776861" y="4823060"/>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25" name="Rectangle 24"/>
          <p:cNvSpPr/>
          <p:nvPr/>
        </p:nvSpPr>
        <p:spPr>
          <a:xfrm>
            <a:off x="5229167" y="4823060"/>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6" name="Rectangle 25"/>
          <p:cNvSpPr/>
          <p:nvPr/>
        </p:nvSpPr>
        <p:spPr>
          <a:xfrm>
            <a:off x="5686367" y="482375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7" name="TextBox 26"/>
          <p:cNvSpPr txBox="1"/>
          <p:nvPr/>
        </p:nvSpPr>
        <p:spPr>
          <a:xfrm>
            <a:off x="3824024" y="5879068"/>
            <a:ext cx="1448473" cy="369332"/>
          </a:xfrm>
          <a:prstGeom prst="rect">
            <a:avLst/>
          </a:prstGeom>
          <a:noFill/>
        </p:spPr>
        <p:txBody>
          <a:bodyPr wrap="none" rtlCol="0">
            <a:spAutoFit/>
          </a:bodyPr>
          <a:lstStyle/>
          <a:p>
            <a:r>
              <a:rPr lang="en-US" dirty="0" smtClean="0"/>
              <a:t>VR(R),VR(MS)</a:t>
            </a:r>
            <a:endParaRPr lang="en-US" dirty="0"/>
          </a:p>
        </p:txBody>
      </p:sp>
      <p:cxnSp>
        <p:nvCxnSpPr>
          <p:cNvPr id="28" name="Straight Arrow Connector 27"/>
          <p:cNvCxnSpPr>
            <a:stCxn id="27" idx="0"/>
            <a:endCxn id="23" idx="2"/>
          </p:cNvCxnSpPr>
          <p:nvPr/>
        </p:nvCxnSpPr>
        <p:spPr>
          <a:xfrm flipV="1">
            <a:off x="4548261" y="5585060"/>
            <a:ext cx="0" cy="2940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272497" y="5879068"/>
            <a:ext cx="1286314" cy="369332"/>
          </a:xfrm>
          <a:prstGeom prst="rect">
            <a:avLst/>
          </a:prstGeom>
          <a:noFill/>
        </p:spPr>
        <p:txBody>
          <a:bodyPr wrap="none" rtlCol="0">
            <a:spAutoFit/>
          </a:bodyPr>
          <a:lstStyle/>
          <a:p>
            <a:r>
              <a:rPr lang="en-US" dirty="0" smtClean="0"/>
              <a:t>VR(X),VR(H)</a:t>
            </a:r>
            <a:endParaRPr lang="en-US" dirty="0"/>
          </a:p>
        </p:txBody>
      </p:sp>
      <p:cxnSp>
        <p:nvCxnSpPr>
          <p:cNvPr id="31" name="Straight Arrow Connector 30"/>
          <p:cNvCxnSpPr>
            <a:stCxn id="30" idx="0"/>
            <a:endCxn id="26" idx="2"/>
          </p:cNvCxnSpPr>
          <p:nvPr/>
        </p:nvCxnSpPr>
        <p:spPr>
          <a:xfrm flipH="1" flipV="1">
            <a:off x="5914967" y="5585759"/>
            <a:ext cx="687" cy="293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1102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Timer t-Reordering AM</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Gives MAC layer time before </a:t>
            </a:r>
            <a:r>
              <a:rPr lang="en-US" dirty="0" err="1" smtClean="0"/>
              <a:t>NACKing</a:t>
            </a:r>
            <a:endParaRPr lang="en-US" dirty="0" smtClean="0"/>
          </a:p>
          <a:p>
            <a:r>
              <a:rPr lang="en-US" dirty="0" smtClean="0"/>
              <a:t>t-Reordering starts when SN 5 arrives</a:t>
            </a:r>
          </a:p>
          <a:p>
            <a:pPr lvl="1"/>
            <a:r>
              <a:rPr lang="en-US" dirty="0" smtClean="0"/>
              <a:t>ACK = 3</a:t>
            </a:r>
          </a:p>
          <a:p>
            <a:r>
              <a:rPr lang="en-US" dirty="0" smtClean="0"/>
              <a:t>While running SN 4 arrives</a:t>
            </a:r>
          </a:p>
          <a:p>
            <a:pPr lvl="1"/>
            <a:r>
              <a:rPr lang="en-US" dirty="0" smtClean="0"/>
              <a:t>ACK = 3</a:t>
            </a:r>
          </a:p>
          <a:p>
            <a:r>
              <a:rPr lang="en-US" dirty="0" smtClean="0"/>
              <a:t>When timer expires VR(MS) is updated</a:t>
            </a:r>
          </a:p>
          <a:p>
            <a:pPr lvl="1"/>
            <a:r>
              <a:rPr lang="en-US" dirty="0" smtClean="0"/>
              <a:t>ACK = 6, NACK = 3</a:t>
            </a:r>
          </a:p>
          <a:p>
            <a:r>
              <a:rPr lang="en-US" dirty="0"/>
              <a:t>Tradeoffs</a:t>
            </a:r>
          </a:p>
          <a:p>
            <a:pPr lvl="1"/>
            <a:r>
              <a:rPr lang="en-US" dirty="0"/>
              <a:t>Small timer, </a:t>
            </a:r>
            <a:r>
              <a:rPr lang="en-US" dirty="0" smtClean="0"/>
              <a:t>NACK data that MAC can recover</a:t>
            </a:r>
            <a:endParaRPr lang="en-US" dirty="0"/>
          </a:p>
          <a:p>
            <a:pPr lvl="1"/>
            <a:r>
              <a:rPr lang="en-US" dirty="0"/>
              <a:t>Large timer, </a:t>
            </a:r>
            <a:r>
              <a:rPr lang="en-US" dirty="0" smtClean="0"/>
              <a:t>stalls NACKs</a:t>
            </a:r>
            <a:endParaRPr lang="en-US" dirty="0"/>
          </a:p>
        </p:txBody>
      </p:sp>
      <p:sp>
        <p:nvSpPr>
          <p:cNvPr id="5" name="Date Placeholder 4"/>
          <p:cNvSpPr>
            <a:spLocks noGrp="1"/>
          </p:cNvSpPr>
          <p:nvPr>
            <p:ph type="dt" sz="half" idx="10"/>
          </p:nvPr>
        </p:nvSpPr>
        <p:spPr/>
        <p:txBody>
          <a:bodyPr/>
          <a:lstStyle/>
          <a:p>
            <a:r>
              <a:rPr lang="en-US" dirty="0"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15</a:t>
            </a:fld>
            <a:endParaRPr lang="en-US" dirty="0"/>
          </a:p>
        </p:txBody>
      </p:sp>
      <p:sp>
        <p:nvSpPr>
          <p:cNvPr id="7" name="Rectangle 6"/>
          <p:cNvSpPr/>
          <p:nvPr/>
        </p:nvSpPr>
        <p:spPr>
          <a:xfrm>
            <a:off x="5378072" y="144849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8" name="Rectangle 7"/>
          <p:cNvSpPr/>
          <p:nvPr/>
        </p:nvSpPr>
        <p:spPr>
          <a:xfrm>
            <a:off x="5835272" y="144849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9" name="Rectangle 8"/>
          <p:cNvSpPr/>
          <p:nvPr/>
        </p:nvSpPr>
        <p:spPr>
          <a:xfrm>
            <a:off x="6292472" y="144849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 name="Rectangle 9"/>
          <p:cNvSpPr/>
          <p:nvPr/>
        </p:nvSpPr>
        <p:spPr>
          <a:xfrm>
            <a:off x="6758061" y="1447800"/>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1" name="Rectangle 10"/>
          <p:cNvSpPr/>
          <p:nvPr/>
        </p:nvSpPr>
        <p:spPr>
          <a:xfrm>
            <a:off x="7215261" y="1447800"/>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2" name="Rectangle 11"/>
          <p:cNvSpPr/>
          <p:nvPr/>
        </p:nvSpPr>
        <p:spPr>
          <a:xfrm>
            <a:off x="7667567" y="1447800"/>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p:cNvSpPr/>
          <p:nvPr/>
        </p:nvSpPr>
        <p:spPr>
          <a:xfrm>
            <a:off x="8124767" y="144849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4" name="TextBox 13"/>
          <p:cNvSpPr txBox="1"/>
          <p:nvPr/>
        </p:nvSpPr>
        <p:spPr>
          <a:xfrm>
            <a:off x="6261751" y="2503808"/>
            <a:ext cx="1449820" cy="369332"/>
          </a:xfrm>
          <a:prstGeom prst="rect">
            <a:avLst/>
          </a:prstGeom>
          <a:noFill/>
        </p:spPr>
        <p:txBody>
          <a:bodyPr wrap="none" rtlCol="0">
            <a:spAutoFit/>
          </a:bodyPr>
          <a:lstStyle/>
          <a:p>
            <a:r>
              <a:rPr lang="en-US" dirty="0" smtClean="0"/>
              <a:t>VR(R),VR(MS)</a:t>
            </a:r>
            <a:endParaRPr lang="en-US" dirty="0"/>
          </a:p>
        </p:txBody>
      </p:sp>
      <p:cxnSp>
        <p:nvCxnSpPr>
          <p:cNvPr id="15" name="Straight Arrow Connector 14"/>
          <p:cNvCxnSpPr>
            <a:stCxn id="14" idx="0"/>
            <a:endCxn id="10" idx="2"/>
          </p:cNvCxnSpPr>
          <p:nvPr/>
        </p:nvCxnSpPr>
        <p:spPr>
          <a:xfrm flipV="1">
            <a:off x="6986661" y="2209800"/>
            <a:ext cx="0" cy="2940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712614" y="2503808"/>
            <a:ext cx="1286314" cy="369332"/>
          </a:xfrm>
          <a:prstGeom prst="rect">
            <a:avLst/>
          </a:prstGeom>
          <a:noFill/>
        </p:spPr>
        <p:txBody>
          <a:bodyPr wrap="none" rtlCol="0">
            <a:spAutoFit/>
          </a:bodyPr>
          <a:lstStyle/>
          <a:p>
            <a:r>
              <a:rPr lang="en-US" dirty="0" smtClean="0"/>
              <a:t>VR(X),VR(H)</a:t>
            </a:r>
            <a:endParaRPr lang="en-US" dirty="0"/>
          </a:p>
        </p:txBody>
      </p:sp>
      <p:cxnSp>
        <p:nvCxnSpPr>
          <p:cNvPr id="17" name="Straight Arrow Connector 16"/>
          <p:cNvCxnSpPr>
            <a:stCxn id="16" idx="0"/>
            <a:endCxn id="13" idx="2"/>
          </p:cNvCxnSpPr>
          <p:nvPr/>
        </p:nvCxnSpPr>
        <p:spPr>
          <a:xfrm flipH="1" flipV="1">
            <a:off x="8353367" y="2210499"/>
            <a:ext cx="2404" cy="293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378072" y="5033858"/>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19" name="Rectangle 18"/>
          <p:cNvSpPr/>
          <p:nvPr/>
        </p:nvSpPr>
        <p:spPr>
          <a:xfrm>
            <a:off x="5835272" y="5033858"/>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0" name="Rectangle 19"/>
          <p:cNvSpPr/>
          <p:nvPr/>
        </p:nvSpPr>
        <p:spPr>
          <a:xfrm>
            <a:off x="6292472" y="5033858"/>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1" name="Rectangle 20"/>
          <p:cNvSpPr/>
          <p:nvPr/>
        </p:nvSpPr>
        <p:spPr>
          <a:xfrm>
            <a:off x="6758061" y="503315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2" name="Rectangle 21"/>
          <p:cNvSpPr/>
          <p:nvPr/>
        </p:nvSpPr>
        <p:spPr>
          <a:xfrm>
            <a:off x="7215261" y="50331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23" name="Rectangle 22"/>
          <p:cNvSpPr/>
          <p:nvPr/>
        </p:nvSpPr>
        <p:spPr>
          <a:xfrm>
            <a:off x="7667567" y="50331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4" name="Rectangle 23"/>
          <p:cNvSpPr/>
          <p:nvPr/>
        </p:nvSpPr>
        <p:spPr>
          <a:xfrm>
            <a:off x="8124767" y="5033858"/>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7" name="TextBox 26"/>
          <p:cNvSpPr txBox="1"/>
          <p:nvPr/>
        </p:nvSpPr>
        <p:spPr>
          <a:xfrm>
            <a:off x="7562733" y="6031468"/>
            <a:ext cx="1469057" cy="369332"/>
          </a:xfrm>
          <a:prstGeom prst="rect">
            <a:avLst/>
          </a:prstGeom>
          <a:noFill/>
        </p:spPr>
        <p:txBody>
          <a:bodyPr wrap="none" rtlCol="0">
            <a:spAutoFit/>
          </a:bodyPr>
          <a:lstStyle/>
          <a:p>
            <a:r>
              <a:rPr lang="en-US" dirty="0" smtClean="0"/>
              <a:t>VR(H),VR(MS)</a:t>
            </a:r>
            <a:endParaRPr lang="en-US" dirty="0"/>
          </a:p>
        </p:txBody>
      </p:sp>
      <p:cxnSp>
        <p:nvCxnSpPr>
          <p:cNvPr id="28" name="Straight Arrow Connector 27"/>
          <p:cNvCxnSpPr>
            <a:endCxn id="24" idx="2"/>
          </p:cNvCxnSpPr>
          <p:nvPr/>
        </p:nvCxnSpPr>
        <p:spPr>
          <a:xfrm flipH="1" flipV="1">
            <a:off x="8353367" y="5795858"/>
            <a:ext cx="2404" cy="293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378072" y="32997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43" name="Rectangle 42"/>
          <p:cNvSpPr/>
          <p:nvPr/>
        </p:nvSpPr>
        <p:spPr>
          <a:xfrm>
            <a:off x="5835272" y="32997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44" name="Rectangle 43"/>
          <p:cNvSpPr/>
          <p:nvPr/>
        </p:nvSpPr>
        <p:spPr>
          <a:xfrm>
            <a:off x="6292472" y="3299759"/>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5" name="Rectangle 44"/>
          <p:cNvSpPr/>
          <p:nvPr/>
        </p:nvSpPr>
        <p:spPr>
          <a:xfrm>
            <a:off x="6758061" y="3299060"/>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46" name="Rectangle 45"/>
          <p:cNvSpPr/>
          <p:nvPr/>
        </p:nvSpPr>
        <p:spPr>
          <a:xfrm>
            <a:off x="7215261" y="3299060"/>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47" name="Rectangle 46"/>
          <p:cNvSpPr/>
          <p:nvPr/>
        </p:nvSpPr>
        <p:spPr>
          <a:xfrm>
            <a:off x="7667567" y="3299060"/>
            <a:ext cx="457200" cy="76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48" name="Rectangle 47"/>
          <p:cNvSpPr/>
          <p:nvPr/>
        </p:nvSpPr>
        <p:spPr>
          <a:xfrm>
            <a:off x="8124767" y="3299759"/>
            <a:ext cx="457200" cy="76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51" name="TextBox 50"/>
          <p:cNvSpPr txBox="1"/>
          <p:nvPr/>
        </p:nvSpPr>
        <p:spPr>
          <a:xfrm>
            <a:off x="7712614" y="4287994"/>
            <a:ext cx="1286314" cy="369332"/>
          </a:xfrm>
          <a:prstGeom prst="rect">
            <a:avLst/>
          </a:prstGeom>
          <a:noFill/>
        </p:spPr>
        <p:txBody>
          <a:bodyPr wrap="none" rtlCol="0">
            <a:spAutoFit/>
          </a:bodyPr>
          <a:lstStyle/>
          <a:p>
            <a:r>
              <a:rPr lang="en-US" dirty="0" smtClean="0"/>
              <a:t>VR(X),VR(H)</a:t>
            </a:r>
            <a:endParaRPr lang="en-US" dirty="0"/>
          </a:p>
        </p:txBody>
      </p:sp>
      <p:cxnSp>
        <p:nvCxnSpPr>
          <p:cNvPr id="52" name="Straight Arrow Connector 51"/>
          <p:cNvCxnSpPr>
            <a:stCxn id="51" idx="0"/>
            <a:endCxn id="48" idx="2"/>
          </p:cNvCxnSpPr>
          <p:nvPr/>
        </p:nvCxnSpPr>
        <p:spPr>
          <a:xfrm flipH="1" flipV="1">
            <a:off x="8353367" y="4061759"/>
            <a:ext cx="2404" cy="2262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261751" y="4287994"/>
            <a:ext cx="1449820" cy="369332"/>
          </a:xfrm>
          <a:prstGeom prst="rect">
            <a:avLst/>
          </a:prstGeom>
          <a:noFill/>
        </p:spPr>
        <p:txBody>
          <a:bodyPr wrap="none" rtlCol="0">
            <a:spAutoFit/>
          </a:bodyPr>
          <a:lstStyle/>
          <a:p>
            <a:r>
              <a:rPr lang="en-US" dirty="0" smtClean="0"/>
              <a:t>VR(R),VR(MS)</a:t>
            </a:r>
            <a:endParaRPr lang="en-US" dirty="0"/>
          </a:p>
        </p:txBody>
      </p:sp>
      <p:cxnSp>
        <p:nvCxnSpPr>
          <p:cNvPr id="50" name="Straight Arrow Connector 49"/>
          <p:cNvCxnSpPr>
            <a:stCxn id="49" idx="0"/>
            <a:endCxn id="45" idx="2"/>
          </p:cNvCxnSpPr>
          <p:nvPr/>
        </p:nvCxnSpPr>
        <p:spPr>
          <a:xfrm flipV="1">
            <a:off x="6986661" y="4061060"/>
            <a:ext cx="0" cy="2269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633038" y="6038833"/>
            <a:ext cx="707245" cy="369332"/>
          </a:xfrm>
          <a:prstGeom prst="rect">
            <a:avLst/>
          </a:prstGeom>
          <a:noFill/>
        </p:spPr>
        <p:txBody>
          <a:bodyPr wrap="none" rtlCol="0">
            <a:spAutoFit/>
          </a:bodyPr>
          <a:lstStyle/>
          <a:p>
            <a:r>
              <a:rPr lang="en-US" dirty="0" smtClean="0"/>
              <a:t>VR(R)</a:t>
            </a:r>
            <a:endParaRPr lang="en-US" dirty="0"/>
          </a:p>
        </p:txBody>
      </p:sp>
      <p:cxnSp>
        <p:nvCxnSpPr>
          <p:cNvPr id="57" name="Straight Arrow Connector 56"/>
          <p:cNvCxnSpPr>
            <a:stCxn id="56" idx="0"/>
            <a:endCxn id="21" idx="2"/>
          </p:cNvCxnSpPr>
          <p:nvPr/>
        </p:nvCxnSpPr>
        <p:spPr>
          <a:xfrm flipV="1">
            <a:off x="6986661" y="5795159"/>
            <a:ext cx="0" cy="2436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3060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RLC AM STATUS</a:t>
            </a:r>
            <a:endParaRPr lang="en-US" dirty="0"/>
          </a:p>
        </p:txBody>
      </p:sp>
      <p:sp>
        <p:nvSpPr>
          <p:cNvPr id="3" name="Content Placeholder 2"/>
          <p:cNvSpPr>
            <a:spLocks noGrp="1"/>
          </p:cNvSpPr>
          <p:nvPr>
            <p:ph idx="1"/>
          </p:nvPr>
        </p:nvSpPr>
        <p:spPr/>
        <p:txBody>
          <a:bodyPr/>
          <a:lstStyle/>
          <a:p>
            <a:r>
              <a:rPr lang="en-US" dirty="0" smtClean="0"/>
              <a:t>Control message for sending ACKs/NACKs between UEs and </a:t>
            </a:r>
            <a:r>
              <a:rPr lang="en-US" dirty="0" err="1" smtClean="0"/>
              <a:t>eNodeBs</a:t>
            </a:r>
            <a:endParaRPr lang="en-US" dirty="0" smtClean="0"/>
          </a:p>
          <a:p>
            <a:r>
              <a:rPr lang="en-US" dirty="0" smtClean="0"/>
              <a:t>Sender polls for STATUS messages</a:t>
            </a:r>
            <a:endParaRPr lang="en-US" dirty="0"/>
          </a:p>
        </p:txBody>
      </p:sp>
      <p:sp>
        <p:nvSpPr>
          <p:cNvPr id="4" name="Date Placeholder 3"/>
          <p:cNvSpPr>
            <a:spLocks noGrp="1"/>
          </p:cNvSpPr>
          <p:nvPr>
            <p:ph type="dt" sz="half" idx="10"/>
          </p:nvPr>
        </p:nvSpPr>
        <p:spPr/>
        <p:txBody>
          <a:bodyPr/>
          <a:lstStyle/>
          <a:p>
            <a:r>
              <a:rPr lang="en-US" dirty="0"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16</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090774007"/>
              </p:ext>
            </p:extLst>
          </p:nvPr>
        </p:nvGraphicFramePr>
        <p:xfrm>
          <a:off x="1981200" y="3200400"/>
          <a:ext cx="5181600" cy="3162962"/>
        </p:xfrm>
        <a:graphic>
          <a:graphicData uri="http://schemas.openxmlformats.org/presentationml/2006/ole">
            <mc:AlternateContent xmlns:mc="http://schemas.openxmlformats.org/markup-compatibility/2006">
              <mc:Choice xmlns:v="urn:schemas-microsoft-com:vml" Requires="v">
                <p:oleObj spid="_x0000_s3248" r:id="rId3" imgW="3838651" imgH="2339950" progId="Visio.Drawing.11">
                  <p:embed/>
                </p:oleObj>
              </mc:Choice>
              <mc:Fallback>
                <p:oleObj r:id="rId3" imgW="3838651" imgH="233995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200400"/>
                        <a:ext cx="5181600" cy="3162962"/>
                      </a:xfrm>
                      <a:prstGeom prst="rect">
                        <a:avLst/>
                      </a:prstGeom>
                      <a:noFill/>
                      <a:extLst/>
                    </p:spPr>
                  </p:pic>
                </p:oleObj>
              </mc:Fallback>
            </mc:AlternateContent>
          </a:graphicData>
        </a:graphic>
      </p:graphicFrame>
      <p:sp>
        <p:nvSpPr>
          <p:cNvPr id="8" name="Rectangle 7"/>
          <p:cNvSpPr/>
          <p:nvPr/>
        </p:nvSpPr>
        <p:spPr>
          <a:xfrm>
            <a:off x="6477000" y="6019800"/>
            <a:ext cx="1027654" cy="369332"/>
          </a:xfrm>
          <a:prstGeom prst="rect">
            <a:avLst/>
          </a:prstGeom>
        </p:spPr>
        <p:txBody>
          <a:bodyPr wrap="none">
            <a:spAutoFit/>
          </a:bodyPr>
          <a:lstStyle/>
          <a:p>
            <a:r>
              <a:rPr lang="en-US" dirty="0"/>
              <a:t>[LTE RLC]</a:t>
            </a:r>
          </a:p>
        </p:txBody>
      </p:sp>
    </p:spTree>
    <p:extLst>
      <p:ext uri="{BB962C8B-B14F-4D97-AF65-F5344CB8AC3E}">
        <p14:creationId xmlns:p14="http://schemas.microsoft.com/office/powerpoint/2010/main" val="35329719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Timer t-</a:t>
            </a:r>
            <a:r>
              <a:rPr lang="en-US" dirty="0" err="1" smtClean="0"/>
              <a:t>StatusProhibit</a:t>
            </a:r>
            <a:endParaRPr lang="en-US" dirty="0"/>
          </a:p>
        </p:txBody>
      </p:sp>
      <p:sp>
        <p:nvSpPr>
          <p:cNvPr id="3" name="Content Placeholder 2"/>
          <p:cNvSpPr>
            <a:spLocks noGrp="1"/>
          </p:cNvSpPr>
          <p:nvPr>
            <p:ph idx="1"/>
          </p:nvPr>
        </p:nvSpPr>
        <p:spPr/>
        <p:txBody>
          <a:bodyPr/>
          <a:lstStyle/>
          <a:p>
            <a:r>
              <a:rPr lang="en-US" dirty="0" smtClean="0"/>
              <a:t>Receiver side timer</a:t>
            </a:r>
          </a:p>
          <a:p>
            <a:pPr lvl="1"/>
            <a:r>
              <a:rPr lang="en-US" dirty="0" smtClean="0"/>
              <a:t>Stops receiver from sending STATUS messages</a:t>
            </a:r>
          </a:p>
          <a:p>
            <a:pPr lvl="1"/>
            <a:r>
              <a:rPr lang="en-US" dirty="0" smtClean="0"/>
              <a:t>Timer started when STATUS message sent</a:t>
            </a:r>
          </a:p>
          <a:p>
            <a:pPr lvl="1"/>
            <a:r>
              <a:rPr lang="en-US" dirty="0" smtClean="0"/>
              <a:t>All poll requests collapsed to one STATUS sent when timer expires</a:t>
            </a:r>
          </a:p>
          <a:p>
            <a:r>
              <a:rPr lang="en-US" dirty="0" smtClean="0"/>
              <a:t>Trade off</a:t>
            </a:r>
          </a:p>
          <a:p>
            <a:pPr lvl="1"/>
            <a:r>
              <a:rPr lang="en-US" dirty="0" smtClean="0"/>
              <a:t>Small timer could send many STATUS messages</a:t>
            </a:r>
          </a:p>
          <a:p>
            <a:pPr lvl="1"/>
            <a:r>
              <a:rPr lang="en-US" dirty="0" smtClean="0"/>
              <a:t>Large timer delays sending ACKs and NACKs</a:t>
            </a:r>
            <a:endParaRPr lang="en-US" dirty="0"/>
          </a:p>
        </p:txBody>
      </p:sp>
      <p:sp>
        <p:nvSpPr>
          <p:cNvPr id="4" name="Date Placeholder 3"/>
          <p:cNvSpPr>
            <a:spLocks noGrp="1"/>
          </p:cNvSpPr>
          <p:nvPr>
            <p:ph type="dt" sz="half" idx="10"/>
          </p:nvPr>
        </p:nvSpPr>
        <p:spPr/>
        <p:txBody>
          <a:bodyPr/>
          <a:lstStyle/>
          <a:p>
            <a:r>
              <a:rPr lang="en-US" dirty="0"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17</a:t>
            </a:fld>
            <a:endParaRPr lang="en-US"/>
          </a:p>
        </p:txBody>
      </p:sp>
    </p:spTree>
    <p:extLst>
      <p:ext uri="{BB962C8B-B14F-4D97-AF65-F5344CB8AC3E}">
        <p14:creationId xmlns:p14="http://schemas.microsoft.com/office/powerpoint/2010/main" val="41972889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50000"/>
                  </a:schemeClr>
                </a:solidFill>
              </a:rPr>
              <a:t>Introduction</a:t>
            </a:r>
          </a:p>
          <a:p>
            <a:r>
              <a:rPr lang="en-US" dirty="0">
                <a:solidFill>
                  <a:schemeClr val="bg1">
                    <a:lumMod val="50000"/>
                  </a:schemeClr>
                </a:solidFill>
              </a:rPr>
              <a:t>Background</a:t>
            </a:r>
          </a:p>
          <a:p>
            <a:pPr lvl="1"/>
            <a:r>
              <a:rPr lang="en-US" dirty="0">
                <a:solidFill>
                  <a:schemeClr val="bg1">
                    <a:lumMod val="50000"/>
                  </a:schemeClr>
                </a:solidFill>
              </a:rPr>
              <a:t>LTE</a:t>
            </a:r>
          </a:p>
          <a:p>
            <a:pPr lvl="1"/>
            <a:r>
              <a:rPr lang="en-US" dirty="0"/>
              <a:t>ns-</a:t>
            </a:r>
            <a:r>
              <a:rPr lang="en-US" dirty="0" smtClean="0"/>
              <a:t>3</a:t>
            </a:r>
            <a:endParaRPr lang="en-US" dirty="0"/>
          </a:p>
          <a:p>
            <a:r>
              <a:rPr lang="en-US" dirty="0" smtClean="0"/>
              <a:t>Related </a:t>
            </a:r>
            <a:r>
              <a:rPr lang="en-US" dirty="0"/>
              <a:t>Work</a:t>
            </a:r>
          </a:p>
          <a:p>
            <a:r>
              <a:rPr lang="en-US" dirty="0" smtClean="0"/>
              <a:t>Approach</a:t>
            </a:r>
          </a:p>
          <a:p>
            <a:r>
              <a:rPr lang="en-US" dirty="0" smtClean="0"/>
              <a:t>Results</a:t>
            </a:r>
          </a:p>
          <a:p>
            <a:r>
              <a:rPr lang="en-US" dirty="0" smtClean="0"/>
              <a:t>Conclusion</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18</a:t>
            </a:fld>
            <a:endParaRPr lang="en-US"/>
          </a:p>
        </p:txBody>
      </p:sp>
    </p:spTree>
    <p:extLst>
      <p:ext uri="{BB962C8B-B14F-4D97-AF65-F5344CB8AC3E}">
        <p14:creationId xmlns:p14="http://schemas.microsoft.com/office/powerpoint/2010/main" val="27969008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ns-3</a:t>
            </a:r>
            <a:endParaRPr lang="en-US" dirty="0"/>
          </a:p>
        </p:txBody>
      </p:sp>
      <p:sp>
        <p:nvSpPr>
          <p:cNvPr id="3" name="Content Placeholder 2"/>
          <p:cNvSpPr>
            <a:spLocks noGrp="1"/>
          </p:cNvSpPr>
          <p:nvPr>
            <p:ph idx="1"/>
          </p:nvPr>
        </p:nvSpPr>
        <p:spPr/>
        <p:txBody>
          <a:bodyPr/>
          <a:lstStyle/>
          <a:p>
            <a:r>
              <a:rPr lang="en-US" dirty="0" smtClean="0"/>
              <a:t>Open source packet level network simulator</a:t>
            </a:r>
          </a:p>
          <a:p>
            <a:r>
              <a:rPr lang="en-US" dirty="0" smtClean="0"/>
              <a:t>Successor to ns-2</a:t>
            </a:r>
          </a:p>
          <a:p>
            <a:r>
              <a:rPr lang="en-US" dirty="0" smtClean="0"/>
              <a:t>Funded by </a:t>
            </a:r>
            <a:r>
              <a:rPr lang="en-US" dirty="0"/>
              <a:t>National Science </a:t>
            </a:r>
            <a:r>
              <a:rPr lang="en-US" dirty="0" smtClean="0"/>
              <a:t>Foundation and the </a:t>
            </a:r>
            <a:r>
              <a:rPr lang="en-US" dirty="0" err="1" smtClean="0"/>
              <a:t>Planete</a:t>
            </a:r>
            <a:r>
              <a:rPr lang="en-US" dirty="0" smtClean="0"/>
              <a:t> </a:t>
            </a:r>
            <a:r>
              <a:rPr lang="en-US" dirty="0"/>
              <a:t>group at INRIA Sophia </a:t>
            </a:r>
            <a:r>
              <a:rPr lang="en-US" dirty="0" err="1" smtClean="0"/>
              <a:t>Antipolis</a:t>
            </a:r>
            <a:endParaRPr lang="en-US" dirty="0" smtClean="0"/>
          </a:p>
          <a:p>
            <a:r>
              <a:rPr lang="en-US" dirty="0"/>
              <a:t>2009 </a:t>
            </a:r>
            <a:r>
              <a:rPr lang="en-US" dirty="0" smtClean="0"/>
              <a:t>- 2012 </a:t>
            </a:r>
            <a:r>
              <a:rPr lang="en-US" dirty="0"/>
              <a:t>ns-3 </a:t>
            </a:r>
            <a:r>
              <a:rPr lang="en-US" dirty="0" smtClean="0"/>
              <a:t>downloaded 50,792 times</a:t>
            </a:r>
          </a:p>
          <a:p>
            <a:r>
              <a:rPr lang="en-US" dirty="0"/>
              <a:t>As </a:t>
            </a:r>
            <a:r>
              <a:rPr lang="en-US" dirty="0" smtClean="0"/>
              <a:t>of version 3.16 there </a:t>
            </a:r>
            <a:r>
              <a:rPr lang="en-US" dirty="0"/>
              <a:t>were 113 listed authors and </a:t>
            </a:r>
            <a:r>
              <a:rPr lang="en-US" dirty="0" smtClean="0"/>
              <a:t>25 maintainers</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19</a:t>
            </a:fld>
            <a:endParaRPr lang="en-US"/>
          </a:p>
        </p:txBody>
      </p:sp>
      <p:sp>
        <p:nvSpPr>
          <p:cNvPr id="6" name="Rectangle 5"/>
          <p:cNvSpPr/>
          <p:nvPr/>
        </p:nvSpPr>
        <p:spPr>
          <a:xfrm>
            <a:off x="8077200" y="1905000"/>
            <a:ext cx="724878" cy="369332"/>
          </a:xfrm>
          <a:prstGeom prst="rect">
            <a:avLst/>
          </a:prstGeom>
        </p:spPr>
        <p:txBody>
          <a:bodyPr wrap="none">
            <a:spAutoFit/>
          </a:bodyPr>
          <a:lstStyle/>
          <a:p>
            <a:r>
              <a:rPr lang="en-US" dirty="0"/>
              <a:t>[ns-3]</a:t>
            </a:r>
          </a:p>
        </p:txBody>
      </p:sp>
      <p:sp>
        <p:nvSpPr>
          <p:cNvPr id="7" name="Rectangle 6"/>
          <p:cNvSpPr/>
          <p:nvPr/>
        </p:nvSpPr>
        <p:spPr>
          <a:xfrm>
            <a:off x="5334000" y="5105400"/>
            <a:ext cx="1214307" cy="369332"/>
          </a:xfrm>
          <a:prstGeom prst="rect">
            <a:avLst/>
          </a:prstGeom>
        </p:spPr>
        <p:txBody>
          <a:bodyPr wrap="none">
            <a:spAutoFit/>
          </a:bodyPr>
          <a:lstStyle/>
          <a:p>
            <a:r>
              <a:rPr lang="en-US" dirty="0"/>
              <a:t>[ns-3 stats]</a:t>
            </a:r>
          </a:p>
        </p:txBody>
      </p:sp>
    </p:spTree>
    <p:extLst>
      <p:ext uri="{BB962C8B-B14F-4D97-AF65-F5344CB8AC3E}">
        <p14:creationId xmlns:p14="http://schemas.microsoft.com/office/powerpoint/2010/main" val="31463895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Growth</a:t>
            </a:r>
            <a:endParaRPr lang="en-US" dirty="0"/>
          </a:p>
        </p:txBody>
      </p:sp>
      <p:sp>
        <p:nvSpPr>
          <p:cNvPr id="3" name="Content Placeholder 2"/>
          <p:cNvSpPr>
            <a:spLocks noGrp="1"/>
          </p:cNvSpPr>
          <p:nvPr>
            <p:ph idx="1"/>
          </p:nvPr>
        </p:nvSpPr>
        <p:spPr/>
        <p:txBody>
          <a:bodyPr>
            <a:normAutofit lnSpcReduction="10000"/>
          </a:bodyPr>
          <a:lstStyle/>
          <a:p>
            <a:r>
              <a:rPr lang="en-US" dirty="0" smtClean="0"/>
              <a:t>Worldwide Mobile networks in 2013</a:t>
            </a:r>
          </a:p>
          <a:p>
            <a:pPr lvl="1"/>
            <a:r>
              <a:rPr lang="en-US" dirty="0" smtClean="0"/>
              <a:t>½ billion mobile devices added</a:t>
            </a:r>
          </a:p>
          <a:p>
            <a:pPr lvl="1"/>
            <a:r>
              <a:rPr lang="en-US" dirty="0" smtClean="0"/>
              <a:t>77% of this growth from smartphones</a:t>
            </a:r>
          </a:p>
          <a:p>
            <a:pPr lvl="1"/>
            <a:r>
              <a:rPr lang="en-US" dirty="0" smtClean="0"/>
              <a:t>Mobile data traffic grew 81%</a:t>
            </a:r>
          </a:p>
          <a:p>
            <a:pPr lvl="1"/>
            <a:r>
              <a:rPr lang="en-US" dirty="0" smtClean="0"/>
              <a:t>Mobile video traffic 51% of all mobile data</a:t>
            </a:r>
          </a:p>
          <a:p>
            <a:r>
              <a:rPr lang="en-US" dirty="0" smtClean="0"/>
              <a:t>4G in 2013</a:t>
            </a:r>
          </a:p>
          <a:p>
            <a:pPr lvl="1"/>
            <a:r>
              <a:rPr lang="en-US" dirty="0" smtClean="0"/>
              <a:t>2.9% of all connections</a:t>
            </a:r>
          </a:p>
          <a:p>
            <a:pPr lvl="1"/>
            <a:r>
              <a:rPr lang="en-US" dirty="0" smtClean="0"/>
              <a:t>Account for 30% of all mobile traffic</a:t>
            </a:r>
          </a:p>
          <a:p>
            <a:pPr lvl="1"/>
            <a:r>
              <a:rPr lang="en-US" dirty="0" smtClean="0"/>
              <a:t>Predicted to be ½ of all connections in 2018</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2</a:t>
            </a:fld>
            <a:endParaRPr lang="en-US"/>
          </a:p>
        </p:txBody>
      </p:sp>
      <p:sp>
        <p:nvSpPr>
          <p:cNvPr id="6" name="TextBox 5"/>
          <p:cNvSpPr txBox="1"/>
          <p:nvPr/>
        </p:nvSpPr>
        <p:spPr>
          <a:xfrm>
            <a:off x="6629400" y="5943600"/>
            <a:ext cx="1096454" cy="369332"/>
          </a:xfrm>
          <a:prstGeom prst="rect">
            <a:avLst/>
          </a:prstGeom>
          <a:noFill/>
        </p:spPr>
        <p:txBody>
          <a:bodyPr wrap="none" rtlCol="0">
            <a:spAutoFit/>
          </a:bodyPr>
          <a:lstStyle/>
          <a:p>
            <a:r>
              <a:rPr lang="en-US" dirty="0" smtClean="0"/>
              <a:t>[Cisco 13]</a:t>
            </a:r>
            <a:endParaRPr lang="en-US" dirty="0"/>
          </a:p>
        </p:txBody>
      </p:sp>
    </p:spTree>
    <p:extLst>
      <p:ext uri="{BB962C8B-B14F-4D97-AF65-F5344CB8AC3E}">
        <p14:creationId xmlns:p14="http://schemas.microsoft.com/office/powerpoint/2010/main" val="38597242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LTE-EPC Network Simulator Module</a:t>
            </a:r>
            <a:endParaRPr lang="en-US" dirty="0"/>
          </a:p>
        </p:txBody>
      </p:sp>
      <p:sp>
        <p:nvSpPr>
          <p:cNvPr id="3" name="Content Placeholder 2"/>
          <p:cNvSpPr>
            <a:spLocks noGrp="1"/>
          </p:cNvSpPr>
          <p:nvPr>
            <p:ph idx="1"/>
          </p:nvPr>
        </p:nvSpPr>
        <p:spPr/>
        <p:txBody>
          <a:bodyPr/>
          <a:lstStyle/>
          <a:p>
            <a:r>
              <a:rPr lang="en-US" dirty="0"/>
              <a:t>LTE/EPC </a:t>
            </a:r>
            <a:r>
              <a:rPr lang="en-US" dirty="0" smtClean="0"/>
              <a:t>Network Simulator (LENA)</a:t>
            </a:r>
          </a:p>
          <a:p>
            <a:r>
              <a:rPr lang="en-US" dirty="0" smtClean="0"/>
              <a:t>Developed Centre </a:t>
            </a:r>
            <a:r>
              <a:rPr lang="en-US" dirty="0" err="1"/>
              <a:t>Tecnologic</a:t>
            </a:r>
            <a:r>
              <a:rPr lang="en-US" dirty="0"/>
              <a:t> de </a:t>
            </a:r>
            <a:r>
              <a:rPr lang="en-US" dirty="0" err="1" smtClean="0"/>
              <a:t>Telecomunicacions</a:t>
            </a:r>
            <a:r>
              <a:rPr lang="en-US" dirty="0"/>
              <a:t> </a:t>
            </a:r>
            <a:r>
              <a:rPr lang="en-US" dirty="0" smtClean="0"/>
              <a:t>de </a:t>
            </a:r>
            <a:r>
              <a:rPr lang="en-US" dirty="0" err="1" smtClean="0"/>
              <a:t>Catalunya</a:t>
            </a:r>
            <a:endParaRPr lang="en-US" dirty="0" smtClean="0"/>
          </a:p>
          <a:p>
            <a:r>
              <a:rPr lang="en-US" dirty="0" smtClean="0"/>
              <a:t>Allows simulations with LTE networks in ns-3</a:t>
            </a:r>
          </a:p>
          <a:p>
            <a:pPr lvl="1"/>
            <a:r>
              <a:rPr lang="en-US" dirty="0" smtClean="0"/>
              <a:t>Part of the main ns-3 branch</a:t>
            </a:r>
          </a:p>
          <a:p>
            <a:r>
              <a:rPr lang="en-US" dirty="0" smtClean="0"/>
              <a:t>Still under active development</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20</a:t>
            </a:fld>
            <a:endParaRPr lang="en-US"/>
          </a:p>
        </p:txBody>
      </p:sp>
      <p:sp>
        <p:nvSpPr>
          <p:cNvPr id="6" name="Rectangle 5"/>
          <p:cNvSpPr/>
          <p:nvPr/>
        </p:nvSpPr>
        <p:spPr>
          <a:xfrm>
            <a:off x="6629400" y="1905000"/>
            <a:ext cx="1144865" cy="369332"/>
          </a:xfrm>
          <a:prstGeom prst="rect">
            <a:avLst/>
          </a:prstGeom>
        </p:spPr>
        <p:txBody>
          <a:bodyPr wrap="none">
            <a:spAutoFit/>
          </a:bodyPr>
          <a:lstStyle/>
          <a:p>
            <a:r>
              <a:rPr lang="en-US" dirty="0"/>
              <a:t>[</a:t>
            </a:r>
            <a:r>
              <a:rPr lang="en-US" dirty="0" err="1"/>
              <a:t>Baldo</a:t>
            </a:r>
            <a:r>
              <a:rPr lang="en-US" dirty="0"/>
              <a:t> 11]</a:t>
            </a:r>
          </a:p>
        </p:txBody>
      </p:sp>
    </p:spTree>
    <p:extLst>
      <p:ext uri="{BB962C8B-B14F-4D97-AF65-F5344CB8AC3E}">
        <p14:creationId xmlns:p14="http://schemas.microsoft.com/office/powerpoint/2010/main" val="4082551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50000"/>
                  </a:schemeClr>
                </a:solidFill>
              </a:rPr>
              <a:t>Introduction</a:t>
            </a:r>
          </a:p>
          <a:p>
            <a:r>
              <a:rPr lang="en-US" dirty="0">
                <a:solidFill>
                  <a:schemeClr val="bg1">
                    <a:lumMod val="50000"/>
                  </a:schemeClr>
                </a:solidFill>
              </a:rPr>
              <a:t>Background</a:t>
            </a:r>
          </a:p>
          <a:p>
            <a:pPr lvl="1"/>
            <a:r>
              <a:rPr lang="en-US" dirty="0">
                <a:solidFill>
                  <a:schemeClr val="bg1">
                    <a:lumMod val="50000"/>
                  </a:schemeClr>
                </a:solidFill>
              </a:rPr>
              <a:t>LTE</a:t>
            </a:r>
          </a:p>
          <a:p>
            <a:pPr lvl="1"/>
            <a:r>
              <a:rPr lang="en-US" dirty="0">
                <a:solidFill>
                  <a:srgbClr val="7F7F7F"/>
                </a:solidFill>
              </a:rPr>
              <a:t>ns-3</a:t>
            </a:r>
          </a:p>
          <a:p>
            <a:r>
              <a:rPr lang="en-US" dirty="0" smtClean="0"/>
              <a:t>Related </a:t>
            </a:r>
            <a:r>
              <a:rPr lang="en-US" dirty="0"/>
              <a:t>Work</a:t>
            </a:r>
          </a:p>
          <a:p>
            <a:r>
              <a:rPr lang="en-US" dirty="0" smtClean="0"/>
              <a:t>Approach</a:t>
            </a:r>
          </a:p>
          <a:p>
            <a:r>
              <a:rPr lang="en-US" dirty="0" smtClean="0"/>
              <a:t>Results</a:t>
            </a:r>
          </a:p>
          <a:p>
            <a:r>
              <a:rPr lang="en-US" dirty="0" smtClean="0"/>
              <a:t>Conclusion</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21</a:t>
            </a:fld>
            <a:endParaRPr lang="en-US"/>
          </a:p>
        </p:txBody>
      </p:sp>
    </p:spTree>
    <p:extLst>
      <p:ext uri="{BB962C8B-B14F-4D97-AF65-F5344CB8AC3E}">
        <p14:creationId xmlns:p14="http://schemas.microsoft.com/office/powerpoint/2010/main" val="33152349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lnSpcReduction="10000"/>
          </a:bodyPr>
          <a:lstStyle/>
          <a:p>
            <a:r>
              <a:rPr lang="en-US" dirty="0" smtClean="0"/>
              <a:t>Applications Used</a:t>
            </a:r>
          </a:p>
          <a:p>
            <a:pPr lvl="1"/>
            <a:r>
              <a:rPr lang="en-US" dirty="0" err="1" smtClean="0"/>
              <a:t>Böhmer</a:t>
            </a:r>
            <a:r>
              <a:rPr lang="en-US" dirty="0" smtClean="0"/>
              <a:t> </a:t>
            </a:r>
            <a:r>
              <a:rPr lang="en-US" dirty="0"/>
              <a:t>et al</a:t>
            </a:r>
            <a:r>
              <a:rPr lang="en-US" dirty="0" smtClean="0"/>
              <a:t>. – Mobile apps mostly used for communication</a:t>
            </a:r>
          </a:p>
          <a:p>
            <a:pPr lvl="1"/>
            <a:r>
              <a:rPr lang="en-US" dirty="0"/>
              <a:t>Huang et al</a:t>
            </a:r>
            <a:r>
              <a:rPr lang="en-US" dirty="0" smtClean="0"/>
              <a:t>. – Majority of data over LTE uses TCP</a:t>
            </a:r>
          </a:p>
          <a:p>
            <a:r>
              <a:rPr lang="en-US" dirty="0" smtClean="0"/>
              <a:t>HARQ</a:t>
            </a:r>
          </a:p>
          <a:p>
            <a:pPr lvl="1"/>
            <a:r>
              <a:rPr lang="en-US" dirty="0" err="1"/>
              <a:t>Kawser</a:t>
            </a:r>
            <a:r>
              <a:rPr lang="en-US" dirty="0"/>
              <a:t> et al</a:t>
            </a:r>
            <a:r>
              <a:rPr lang="en-US" dirty="0" smtClean="0"/>
              <a:t>. – Limit MAC retransmissions to 3 or less</a:t>
            </a:r>
          </a:p>
          <a:p>
            <a:r>
              <a:rPr lang="en-US" dirty="0" smtClean="0"/>
              <a:t>RLC AM</a:t>
            </a:r>
          </a:p>
          <a:p>
            <a:pPr lvl="1"/>
            <a:r>
              <a:rPr lang="en-US" dirty="0" err="1" smtClean="0"/>
              <a:t>Makidis</a:t>
            </a:r>
            <a:r>
              <a:rPr lang="en-US" dirty="0" smtClean="0"/>
              <a:t> – Examined TCP with RLC AM</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22</a:t>
            </a:fld>
            <a:endParaRPr lang="en-US"/>
          </a:p>
        </p:txBody>
      </p:sp>
      <p:sp>
        <p:nvSpPr>
          <p:cNvPr id="6" name="Rectangle 5"/>
          <p:cNvSpPr/>
          <p:nvPr/>
        </p:nvSpPr>
        <p:spPr>
          <a:xfrm>
            <a:off x="3505200" y="2590800"/>
            <a:ext cx="1361270" cy="369332"/>
          </a:xfrm>
          <a:prstGeom prst="rect">
            <a:avLst/>
          </a:prstGeom>
        </p:spPr>
        <p:txBody>
          <a:bodyPr wrap="none">
            <a:spAutoFit/>
          </a:bodyPr>
          <a:lstStyle/>
          <a:p>
            <a:r>
              <a:rPr lang="en-US" dirty="0"/>
              <a:t>[</a:t>
            </a:r>
            <a:r>
              <a:rPr lang="en-US" dirty="0" err="1"/>
              <a:t>Böhmer</a:t>
            </a:r>
            <a:r>
              <a:rPr lang="en-US" dirty="0"/>
              <a:t> 11]</a:t>
            </a:r>
          </a:p>
        </p:txBody>
      </p:sp>
      <p:sp>
        <p:nvSpPr>
          <p:cNvPr id="7" name="Rectangle 6"/>
          <p:cNvSpPr/>
          <p:nvPr/>
        </p:nvSpPr>
        <p:spPr>
          <a:xfrm>
            <a:off x="7620000" y="3352800"/>
            <a:ext cx="1220206" cy="369332"/>
          </a:xfrm>
          <a:prstGeom prst="rect">
            <a:avLst/>
          </a:prstGeom>
        </p:spPr>
        <p:txBody>
          <a:bodyPr wrap="none">
            <a:spAutoFit/>
          </a:bodyPr>
          <a:lstStyle/>
          <a:p>
            <a:r>
              <a:rPr lang="en-US" dirty="0"/>
              <a:t>[Huang 13]</a:t>
            </a:r>
          </a:p>
        </p:txBody>
      </p:sp>
      <p:sp>
        <p:nvSpPr>
          <p:cNvPr id="8" name="Rectangle 7"/>
          <p:cNvSpPr/>
          <p:nvPr/>
        </p:nvSpPr>
        <p:spPr>
          <a:xfrm>
            <a:off x="6629400" y="5486400"/>
            <a:ext cx="1342034" cy="369332"/>
          </a:xfrm>
          <a:prstGeom prst="rect">
            <a:avLst/>
          </a:prstGeom>
        </p:spPr>
        <p:txBody>
          <a:bodyPr wrap="none">
            <a:spAutoFit/>
          </a:bodyPr>
          <a:lstStyle/>
          <a:p>
            <a:r>
              <a:rPr lang="en-US" dirty="0"/>
              <a:t>[</a:t>
            </a:r>
            <a:r>
              <a:rPr lang="en-US" dirty="0" err="1"/>
              <a:t>Makidis</a:t>
            </a:r>
            <a:r>
              <a:rPr lang="en-US" dirty="0"/>
              <a:t> 07]</a:t>
            </a:r>
          </a:p>
        </p:txBody>
      </p:sp>
      <p:sp>
        <p:nvSpPr>
          <p:cNvPr id="9" name="Rectangle 8"/>
          <p:cNvSpPr/>
          <p:nvPr/>
        </p:nvSpPr>
        <p:spPr>
          <a:xfrm>
            <a:off x="1752600" y="4495800"/>
            <a:ext cx="1286442" cy="369332"/>
          </a:xfrm>
          <a:prstGeom prst="rect">
            <a:avLst/>
          </a:prstGeom>
        </p:spPr>
        <p:txBody>
          <a:bodyPr wrap="none">
            <a:spAutoFit/>
          </a:bodyPr>
          <a:lstStyle/>
          <a:p>
            <a:r>
              <a:rPr lang="en-US" dirty="0"/>
              <a:t>[</a:t>
            </a:r>
            <a:r>
              <a:rPr lang="en-US" dirty="0" err="1"/>
              <a:t>Kawser</a:t>
            </a:r>
            <a:r>
              <a:rPr lang="en-US" dirty="0"/>
              <a:t> 12]</a:t>
            </a:r>
          </a:p>
        </p:txBody>
      </p:sp>
    </p:spTree>
    <p:extLst>
      <p:ext uri="{BB962C8B-B14F-4D97-AF65-F5344CB8AC3E}">
        <p14:creationId xmlns:p14="http://schemas.microsoft.com/office/powerpoint/2010/main" val="3408229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50000"/>
                  </a:schemeClr>
                </a:solidFill>
              </a:rPr>
              <a:t>Introduction</a:t>
            </a:r>
          </a:p>
          <a:p>
            <a:r>
              <a:rPr lang="en-US" dirty="0">
                <a:solidFill>
                  <a:schemeClr val="bg1">
                    <a:lumMod val="50000"/>
                  </a:schemeClr>
                </a:solidFill>
              </a:rPr>
              <a:t>Background</a:t>
            </a:r>
          </a:p>
          <a:p>
            <a:pPr lvl="1"/>
            <a:r>
              <a:rPr lang="en-US" dirty="0">
                <a:solidFill>
                  <a:schemeClr val="bg1">
                    <a:lumMod val="50000"/>
                  </a:schemeClr>
                </a:solidFill>
              </a:rPr>
              <a:t>LTE</a:t>
            </a:r>
          </a:p>
          <a:p>
            <a:pPr lvl="1"/>
            <a:r>
              <a:rPr lang="en-US" dirty="0">
                <a:solidFill>
                  <a:srgbClr val="7F7F7F"/>
                </a:solidFill>
              </a:rPr>
              <a:t>ns-3</a:t>
            </a:r>
          </a:p>
          <a:p>
            <a:r>
              <a:rPr lang="en-US" dirty="0" smtClean="0">
                <a:solidFill>
                  <a:schemeClr val="bg1">
                    <a:lumMod val="50000"/>
                  </a:schemeClr>
                </a:solidFill>
              </a:rPr>
              <a:t>Related </a:t>
            </a:r>
            <a:r>
              <a:rPr lang="en-US" dirty="0">
                <a:solidFill>
                  <a:schemeClr val="bg1">
                    <a:lumMod val="50000"/>
                  </a:schemeClr>
                </a:solidFill>
              </a:rPr>
              <a:t>Work</a:t>
            </a:r>
          </a:p>
          <a:p>
            <a:r>
              <a:rPr lang="en-US" dirty="0" smtClean="0"/>
              <a:t>Approach</a:t>
            </a:r>
          </a:p>
          <a:p>
            <a:r>
              <a:rPr lang="en-US" dirty="0" smtClean="0"/>
              <a:t>Results</a:t>
            </a:r>
          </a:p>
          <a:p>
            <a:r>
              <a:rPr lang="en-US" dirty="0" smtClean="0"/>
              <a:t>Conclusion</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23</a:t>
            </a:fld>
            <a:endParaRPr lang="en-US"/>
          </a:p>
        </p:txBody>
      </p:sp>
    </p:spTree>
    <p:extLst>
      <p:ext uri="{BB962C8B-B14F-4D97-AF65-F5344CB8AC3E}">
        <p14:creationId xmlns:p14="http://schemas.microsoft.com/office/powerpoint/2010/main" val="36833405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Problem Statement</a:t>
            </a:r>
            <a:endParaRPr lang="en-US" dirty="0"/>
          </a:p>
        </p:txBody>
      </p:sp>
      <p:sp>
        <p:nvSpPr>
          <p:cNvPr id="3" name="Content Placeholder 2"/>
          <p:cNvSpPr>
            <a:spLocks noGrp="1"/>
          </p:cNvSpPr>
          <p:nvPr>
            <p:ph idx="1"/>
          </p:nvPr>
        </p:nvSpPr>
        <p:spPr/>
        <p:txBody>
          <a:bodyPr/>
          <a:lstStyle/>
          <a:p>
            <a:r>
              <a:rPr lang="en-US" dirty="0" smtClean="0"/>
              <a:t>How do MAC and RLC layer retransmission impact VoIP, FTP, Video</a:t>
            </a:r>
          </a:p>
          <a:p>
            <a:pPr lvl="1"/>
            <a:r>
              <a:rPr lang="en-US" dirty="0" smtClean="0"/>
              <a:t>Delay/Loss/Throughput sensitive</a:t>
            </a:r>
          </a:p>
          <a:p>
            <a:r>
              <a:rPr lang="en-US" dirty="0" smtClean="0"/>
              <a:t>How does adjusting RLC timer settings impact retransmissions and application performance</a:t>
            </a:r>
          </a:p>
          <a:p>
            <a:r>
              <a:rPr lang="en-US" dirty="0" smtClean="0"/>
              <a:t>When is it better to use RLC AM or UM with varying loss rates at physical layer</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24</a:t>
            </a:fld>
            <a:endParaRPr lang="en-US"/>
          </a:p>
        </p:txBody>
      </p:sp>
    </p:spTree>
    <p:extLst>
      <p:ext uri="{BB962C8B-B14F-4D97-AF65-F5344CB8AC3E}">
        <p14:creationId xmlns:p14="http://schemas.microsoft.com/office/powerpoint/2010/main" val="22252043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ns-3 LTE Modifications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LTE module for ns-3 did not support NACKs in AM STATUS message</a:t>
            </a:r>
          </a:p>
          <a:p>
            <a:r>
              <a:rPr lang="en-US" dirty="0" smtClean="0"/>
              <a:t>Joined discussion forum to implement NACKs</a:t>
            </a:r>
          </a:p>
          <a:p>
            <a:pPr lvl="1"/>
            <a:r>
              <a:rPr lang="en-US" dirty="0" smtClean="0"/>
              <a:t>Worked with LTE module developers and others</a:t>
            </a:r>
          </a:p>
          <a:p>
            <a:pPr lvl="1"/>
            <a:r>
              <a:rPr lang="en-US" dirty="0" smtClean="0"/>
              <a:t>Provided code for (de-)serializing NACKs to developers</a:t>
            </a:r>
          </a:p>
          <a:p>
            <a:pPr lvl="1"/>
            <a:r>
              <a:rPr lang="en-US" dirty="0" smtClean="0"/>
              <a:t>Discussed specifics of AM receive window for NACKs with developers</a:t>
            </a:r>
          </a:p>
          <a:p>
            <a:pPr lvl="1"/>
            <a:r>
              <a:rPr lang="en-US" dirty="0" smtClean="0"/>
              <a:t>Helped LTE model developers test changes</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25</a:t>
            </a:fld>
            <a:endParaRPr lang="en-US"/>
          </a:p>
        </p:txBody>
      </p:sp>
      <p:sp>
        <p:nvSpPr>
          <p:cNvPr id="6" name="Rectangle 5"/>
          <p:cNvSpPr/>
          <p:nvPr/>
        </p:nvSpPr>
        <p:spPr>
          <a:xfrm>
            <a:off x="6858000" y="5791200"/>
            <a:ext cx="1388585" cy="369332"/>
          </a:xfrm>
          <a:prstGeom prst="rect">
            <a:avLst/>
          </a:prstGeom>
        </p:spPr>
        <p:txBody>
          <a:bodyPr wrap="none">
            <a:spAutoFit/>
          </a:bodyPr>
          <a:lstStyle/>
          <a:p>
            <a:r>
              <a:rPr lang="en-US" dirty="0"/>
              <a:t>[ns-3 Forum]</a:t>
            </a:r>
          </a:p>
        </p:txBody>
      </p:sp>
    </p:spTree>
    <p:extLst>
      <p:ext uri="{BB962C8B-B14F-4D97-AF65-F5344CB8AC3E}">
        <p14:creationId xmlns:p14="http://schemas.microsoft.com/office/powerpoint/2010/main" val="14749487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Simulator Additions</a:t>
            </a:r>
            <a:endParaRPr lang="en-US" dirty="0"/>
          </a:p>
        </p:txBody>
      </p:sp>
      <p:sp>
        <p:nvSpPr>
          <p:cNvPr id="3" name="Content Placeholder 2"/>
          <p:cNvSpPr>
            <a:spLocks noGrp="1"/>
          </p:cNvSpPr>
          <p:nvPr>
            <p:ph sz="half" idx="1"/>
          </p:nvPr>
        </p:nvSpPr>
        <p:spPr/>
        <p:txBody>
          <a:bodyPr>
            <a:normAutofit/>
          </a:bodyPr>
          <a:lstStyle/>
          <a:p>
            <a:r>
              <a:rPr lang="en-US" dirty="0" smtClean="0"/>
              <a:t>Confirmed NACK read/write works</a:t>
            </a:r>
          </a:p>
          <a:p>
            <a:r>
              <a:rPr lang="en-US" dirty="0" smtClean="0"/>
              <a:t>Modified how NACKs are selected</a:t>
            </a:r>
          </a:p>
          <a:p>
            <a:pPr lvl="1"/>
            <a:r>
              <a:rPr lang="en-US" dirty="0" smtClean="0"/>
              <a:t>Found and corrected errors on when AM window variables were updated</a:t>
            </a:r>
          </a:p>
          <a:p>
            <a:pPr lvl="1"/>
            <a:r>
              <a:rPr lang="en-US" dirty="0" smtClean="0"/>
              <a:t>Tests show AM recovers all lost PDUs</a:t>
            </a:r>
            <a:endParaRPr lang="en-US" dirty="0"/>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26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295400"/>
            <a:ext cx="3352800" cy="2514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886200"/>
            <a:ext cx="3352800" cy="2514600"/>
          </a:xfrm>
          <a:prstGeom prst="rect">
            <a:avLst/>
          </a:prstGeom>
        </p:spPr>
      </p:pic>
    </p:spTree>
    <p:extLst>
      <p:ext uri="{BB962C8B-B14F-4D97-AF65-F5344CB8AC3E}">
        <p14:creationId xmlns:p14="http://schemas.microsoft.com/office/powerpoint/2010/main" val="34621721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Simulating VoIP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ns-3 example code for application that sends data at a specified rate</a:t>
            </a:r>
          </a:p>
          <a:p>
            <a:r>
              <a:rPr lang="en-US" dirty="0" smtClean="0"/>
              <a:t>Use G.711 encoding format to define size of packets and sending rate</a:t>
            </a:r>
          </a:p>
          <a:p>
            <a:pPr lvl="1"/>
            <a:r>
              <a:rPr lang="en-US" dirty="0" smtClean="0"/>
              <a:t>160 bytes data, 12 bytes RTP header, 8 bytes UDP header, 20 bytes IP header</a:t>
            </a:r>
          </a:p>
          <a:p>
            <a:pPr lvl="1"/>
            <a:r>
              <a:rPr lang="en-US" dirty="0" smtClean="0"/>
              <a:t>Sending rate 64Kbps or about 1 packet every 20ms</a:t>
            </a:r>
          </a:p>
          <a:p>
            <a:r>
              <a:rPr lang="en-US" dirty="0" smtClean="0"/>
              <a:t>Mean Opinion Score (MOS) used as performance metric</a:t>
            </a:r>
          </a:p>
          <a:p>
            <a:pPr lvl="1"/>
            <a:r>
              <a:rPr lang="en-US" dirty="0" smtClean="0"/>
              <a:t>1 – 5 point scale, 1 worst, 5 best</a:t>
            </a:r>
          </a:p>
          <a:p>
            <a:pPr lvl="1"/>
            <a:r>
              <a:rPr lang="en-US" dirty="0" smtClean="0"/>
              <a:t>Calculated from delay and loss using E-Model</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27</a:t>
            </a:fld>
            <a:endParaRPr lang="en-US"/>
          </a:p>
        </p:txBody>
      </p:sp>
      <p:sp>
        <p:nvSpPr>
          <p:cNvPr id="7" name="Rectangle 6"/>
          <p:cNvSpPr/>
          <p:nvPr/>
        </p:nvSpPr>
        <p:spPr>
          <a:xfrm>
            <a:off x="4724400" y="2895600"/>
            <a:ext cx="1250663" cy="369332"/>
          </a:xfrm>
          <a:prstGeom prst="rect">
            <a:avLst/>
          </a:prstGeom>
        </p:spPr>
        <p:txBody>
          <a:bodyPr wrap="none">
            <a:spAutoFit/>
          </a:bodyPr>
          <a:lstStyle/>
          <a:p>
            <a:r>
              <a:rPr lang="en-US" dirty="0"/>
              <a:t>[ITU G.711]</a:t>
            </a:r>
          </a:p>
        </p:txBody>
      </p:sp>
      <p:sp>
        <p:nvSpPr>
          <p:cNvPr id="8" name="Rectangle 7"/>
          <p:cNvSpPr/>
          <p:nvPr/>
        </p:nvSpPr>
        <p:spPr>
          <a:xfrm>
            <a:off x="7315200" y="5638800"/>
            <a:ext cx="1117802" cy="369332"/>
          </a:xfrm>
          <a:prstGeom prst="rect">
            <a:avLst/>
          </a:prstGeom>
        </p:spPr>
        <p:txBody>
          <a:bodyPr wrap="none">
            <a:spAutoFit/>
          </a:bodyPr>
          <a:lstStyle/>
          <a:p>
            <a:r>
              <a:rPr lang="en-US" dirty="0"/>
              <a:t>[E-Model]</a:t>
            </a:r>
          </a:p>
        </p:txBody>
      </p:sp>
    </p:spTree>
    <p:extLst>
      <p:ext uri="{BB962C8B-B14F-4D97-AF65-F5344CB8AC3E}">
        <p14:creationId xmlns:p14="http://schemas.microsoft.com/office/powerpoint/2010/main" val="11353832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Simulating FTP</a:t>
            </a:r>
            <a:endParaRPr lang="en-US" dirty="0"/>
          </a:p>
        </p:txBody>
      </p:sp>
      <p:sp>
        <p:nvSpPr>
          <p:cNvPr id="3" name="Content Placeholder 2"/>
          <p:cNvSpPr>
            <a:spLocks noGrp="1"/>
          </p:cNvSpPr>
          <p:nvPr>
            <p:ph idx="1"/>
          </p:nvPr>
        </p:nvSpPr>
        <p:spPr/>
        <p:txBody>
          <a:bodyPr/>
          <a:lstStyle/>
          <a:p>
            <a:r>
              <a:rPr lang="en-US" dirty="0" smtClean="0"/>
              <a:t>ns-3 bulk send application</a:t>
            </a:r>
          </a:p>
          <a:p>
            <a:pPr lvl="1"/>
            <a:r>
              <a:rPr lang="en-US" dirty="0" smtClean="0"/>
              <a:t>Transmits as much data as possible over TCP</a:t>
            </a:r>
          </a:p>
          <a:p>
            <a:pPr lvl="1"/>
            <a:r>
              <a:rPr lang="en-US" dirty="0" smtClean="0"/>
              <a:t>Default ns-3 congestion control algorithm is </a:t>
            </a:r>
            <a:r>
              <a:rPr lang="en-US" dirty="0" err="1" smtClean="0"/>
              <a:t>NewReno</a:t>
            </a:r>
            <a:endParaRPr lang="en-US" dirty="0" smtClean="0"/>
          </a:p>
          <a:p>
            <a:r>
              <a:rPr lang="en-US" dirty="0" smtClean="0"/>
              <a:t>Throughput used as performance metric</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28</a:t>
            </a:fld>
            <a:endParaRPr lang="en-US"/>
          </a:p>
        </p:txBody>
      </p:sp>
    </p:spTree>
    <p:extLst>
      <p:ext uri="{BB962C8B-B14F-4D97-AF65-F5344CB8AC3E}">
        <p14:creationId xmlns:p14="http://schemas.microsoft.com/office/powerpoint/2010/main" val="34964328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Simulating MPEG</a:t>
            </a:r>
            <a:endParaRPr lang="en-US" dirty="0"/>
          </a:p>
        </p:txBody>
      </p:sp>
      <p:sp>
        <p:nvSpPr>
          <p:cNvPr id="3" name="Content Placeholder 2"/>
          <p:cNvSpPr>
            <a:spLocks noGrp="1"/>
          </p:cNvSpPr>
          <p:nvPr>
            <p:ph idx="1"/>
          </p:nvPr>
        </p:nvSpPr>
        <p:spPr/>
        <p:txBody>
          <a:bodyPr>
            <a:normAutofit lnSpcReduction="10000"/>
          </a:bodyPr>
          <a:lstStyle/>
          <a:p>
            <a:r>
              <a:rPr lang="en-US" dirty="0" smtClean="0"/>
              <a:t>ns-3 MPEG trace file application</a:t>
            </a:r>
          </a:p>
          <a:p>
            <a:pPr lvl="1"/>
            <a:r>
              <a:rPr lang="en-US" dirty="0" smtClean="0"/>
              <a:t>Reads a file of MPEG frame sizes and times to transmit</a:t>
            </a:r>
          </a:p>
          <a:p>
            <a:pPr lvl="1"/>
            <a:r>
              <a:rPr lang="en-US" dirty="0" smtClean="0"/>
              <a:t>Sends frames in UDP packets</a:t>
            </a:r>
          </a:p>
          <a:p>
            <a:r>
              <a:rPr lang="en-US" dirty="0" smtClean="0"/>
              <a:t>Compatible video trace files from the Telecommunication Network Group at </a:t>
            </a:r>
            <a:r>
              <a:rPr lang="en-US" dirty="0" err="1" smtClean="0"/>
              <a:t>Technische</a:t>
            </a:r>
            <a:r>
              <a:rPr lang="en-US" dirty="0" smtClean="0"/>
              <a:t> </a:t>
            </a:r>
            <a:r>
              <a:rPr lang="en-US" dirty="0" err="1" smtClean="0"/>
              <a:t>Universität</a:t>
            </a:r>
            <a:r>
              <a:rPr lang="en-US" dirty="0" smtClean="0"/>
              <a:t> Berlin</a:t>
            </a:r>
          </a:p>
          <a:p>
            <a:r>
              <a:rPr lang="en-US" dirty="0" smtClean="0"/>
              <a:t>Selected video of soccer match</a:t>
            </a:r>
          </a:p>
          <a:p>
            <a:r>
              <a:rPr lang="en-US" dirty="0" smtClean="0"/>
              <a:t>Frame rate used as performance metric</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29</a:t>
            </a:fld>
            <a:endParaRPr lang="en-US" dirty="0"/>
          </a:p>
        </p:txBody>
      </p:sp>
      <p:sp>
        <p:nvSpPr>
          <p:cNvPr id="6" name="Rectangle 5"/>
          <p:cNvSpPr/>
          <p:nvPr/>
        </p:nvSpPr>
        <p:spPr>
          <a:xfrm>
            <a:off x="5613816" y="4572000"/>
            <a:ext cx="1446935" cy="369332"/>
          </a:xfrm>
          <a:prstGeom prst="rect">
            <a:avLst/>
          </a:prstGeom>
        </p:spPr>
        <p:txBody>
          <a:bodyPr wrap="none">
            <a:spAutoFit/>
          </a:bodyPr>
          <a:lstStyle/>
          <a:p>
            <a:r>
              <a:rPr lang="en-US" dirty="0"/>
              <a:t>[MPEG Trace]</a:t>
            </a:r>
          </a:p>
        </p:txBody>
      </p:sp>
    </p:spTree>
    <p:extLst>
      <p:ext uri="{BB962C8B-B14F-4D97-AF65-F5344CB8AC3E}">
        <p14:creationId xmlns:p14="http://schemas.microsoft.com/office/powerpoint/2010/main" val="30870616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4G </a:t>
            </a:r>
            <a:r>
              <a:rPr lang="en-US" dirty="0"/>
              <a:t>Long Term </a:t>
            </a:r>
            <a:r>
              <a:rPr lang="en-US" dirty="0" smtClean="0"/>
              <a:t>Evolution (LTE)</a:t>
            </a:r>
            <a:endParaRPr lang="en-US" dirty="0"/>
          </a:p>
        </p:txBody>
      </p:sp>
      <p:sp>
        <p:nvSpPr>
          <p:cNvPr id="3" name="Content Placeholder 2"/>
          <p:cNvSpPr>
            <a:spLocks noGrp="1"/>
          </p:cNvSpPr>
          <p:nvPr>
            <p:ph idx="1"/>
          </p:nvPr>
        </p:nvSpPr>
        <p:spPr/>
        <p:txBody>
          <a:bodyPr/>
          <a:lstStyle/>
          <a:p>
            <a:r>
              <a:rPr lang="en-US" dirty="0" smtClean="0"/>
              <a:t>Long Term Evolution (LTE) – Standard created by the 3</a:t>
            </a:r>
            <a:r>
              <a:rPr lang="en-US" baseline="30000" dirty="0" smtClean="0"/>
              <a:t>rd</a:t>
            </a:r>
            <a:r>
              <a:rPr lang="en-US" dirty="0" smtClean="0"/>
              <a:t> Generation Partnership Project</a:t>
            </a:r>
          </a:p>
          <a:p>
            <a:pPr lvl="1"/>
            <a:r>
              <a:rPr lang="en-US" dirty="0"/>
              <a:t>Deployed </a:t>
            </a:r>
            <a:r>
              <a:rPr lang="en-US" dirty="0" smtClean="0"/>
              <a:t>globally</a:t>
            </a:r>
          </a:p>
          <a:p>
            <a:pPr lvl="1"/>
            <a:r>
              <a:rPr lang="en-US" dirty="0" smtClean="0"/>
              <a:t>All packet switched network</a:t>
            </a:r>
          </a:p>
          <a:p>
            <a:pPr lvl="1"/>
            <a:r>
              <a:rPr lang="en-US" dirty="0" smtClean="0"/>
              <a:t>High throughput and </a:t>
            </a:r>
            <a:r>
              <a:rPr lang="en-US" dirty="0" err="1" smtClean="0"/>
              <a:t>QoS</a:t>
            </a:r>
            <a:r>
              <a:rPr lang="en-US" dirty="0"/>
              <a:t> </a:t>
            </a:r>
            <a:r>
              <a:rPr lang="en-US" dirty="0" smtClean="0"/>
              <a:t>considerations</a:t>
            </a:r>
          </a:p>
          <a:p>
            <a:pPr lvl="1"/>
            <a:r>
              <a:rPr lang="en-US" dirty="0" smtClean="0"/>
              <a:t>Provides wireless retransmissions of lost data</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3</a:t>
            </a:fld>
            <a:endParaRPr lang="en-US"/>
          </a:p>
        </p:txBody>
      </p:sp>
    </p:spTree>
    <p:extLst>
      <p:ext uri="{BB962C8B-B14F-4D97-AF65-F5344CB8AC3E}">
        <p14:creationId xmlns:p14="http://schemas.microsoft.com/office/powerpoint/2010/main" val="23765972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Network</a:t>
            </a:r>
            <a:endParaRPr lang="en-US" dirty="0"/>
          </a:p>
        </p:txBody>
      </p:sp>
      <p:sp>
        <p:nvSpPr>
          <p:cNvPr id="3" name="Content Placeholder 2"/>
          <p:cNvSpPr>
            <a:spLocks noGrp="1"/>
          </p:cNvSpPr>
          <p:nvPr>
            <p:ph idx="1"/>
          </p:nvPr>
        </p:nvSpPr>
        <p:spPr>
          <a:xfrm>
            <a:off x="457200" y="3657600"/>
            <a:ext cx="8229600" cy="2468563"/>
          </a:xfrm>
        </p:spPr>
        <p:txBody>
          <a:bodyPr>
            <a:normAutofit fontScale="92500" lnSpcReduction="20000"/>
          </a:bodyPr>
          <a:lstStyle/>
          <a:p>
            <a:r>
              <a:rPr lang="en-US" dirty="0" smtClean="0"/>
              <a:t>Server sends data to UE</a:t>
            </a:r>
          </a:p>
          <a:p>
            <a:r>
              <a:rPr lang="en-US" dirty="0" smtClean="0"/>
              <a:t>Wireless link bottleneck</a:t>
            </a:r>
          </a:p>
          <a:p>
            <a:r>
              <a:rPr lang="en-US" dirty="0" smtClean="0"/>
              <a:t>UE stationary</a:t>
            </a:r>
          </a:p>
          <a:p>
            <a:r>
              <a:rPr lang="en-US" dirty="0"/>
              <a:t>No obstructions or noise </a:t>
            </a:r>
            <a:r>
              <a:rPr lang="en-US" dirty="0" smtClean="0"/>
              <a:t>sources</a:t>
            </a:r>
          </a:p>
          <a:p>
            <a:r>
              <a:rPr lang="en-US" dirty="0"/>
              <a:t>UE positioned so it would request CQI </a:t>
            </a:r>
            <a:r>
              <a:rPr lang="en-US" dirty="0" smtClean="0"/>
              <a:t>8</a:t>
            </a:r>
            <a:endParaRPr lang="en-US" dirty="0"/>
          </a:p>
          <a:p>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30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537" y="1143000"/>
            <a:ext cx="7082967" cy="2456485"/>
          </a:xfrm>
          <a:prstGeom prst="rect">
            <a:avLst/>
          </a:prstGeom>
        </p:spPr>
      </p:pic>
    </p:spTree>
    <p:extLst>
      <p:ext uri="{BB962C8B-B14F-4D97-AF65-F5344CB8AC3E}">
        <p14:creationId xmlns:p14="http://schemas.microsoft.com/office/powerpoint/2010/main" val="118136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CQI Choice</a:t>
            </a:r>
            <a:endParaRPr lang="en-US" dirty="0"/>
          </a:p>
        </p:txBody>
      </p:sp>
      <p:sp>
        <p:nvSpPr>
          <p:cNvPr id="3" name="Content Placeholder 2"/>
          <p:cNvSpPr>
            <a:spLocks noGrp="1"/>
          </p:cNvSpPr>
          <p:nvPr>
            <p:ph idx="1"/>
          </p:nvPr>
        </p:nvSpPr>
        <p:spPr>
          <a:xfrm>
            <a:off x="457200" y="4038600"/>
            <a:ext cx="8229600" cy="2316163"/>
          </a:xfrm>
        </p:spPr>
        <p:txBody>
          <a:bodyPr>
            <a:normAutofit fontScale="92500" lnSpcReduction="20000"/>
          </a:bodyPr>
          <a:lstStyle/>
          <a:p>
            <a:r>
              <a:rPr lang="en-US" dirty="0" smtClean="0"/>
              <a:t>Wrote Android application to log requested CQI value on LTE networks</a:t>
            </a:r>
          </a:p>
          <a:p>
            <a:r>
              <a:rPr lang="en-US" dirty="0" smtClean="0"/>
              <a:t>Collected data over 1 week from Feb – March 2014</a:t>
            </a:r>
          </a:p>
          <a:p>
            <a:r>
              <a:rPr lang="en-US" dirty="0" smtClean="0"/>
              <a:t>Average CQI requested was 8</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31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6475" y="1600200"/>
            <a:ext cx="5107525" cy="199512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97279"/>
            <a:ext cx="3773774" cy="2733826"/>
          </a:xfrm>
          <a:prstGeom prst="rect">
            <a:avLst/>
          </a:prstGeom>
        </p:spPr>
      </p:pic>
    </p:spTree>
    <p:extLst>
      <p:ext uri="{BB962C8B-B14F-4D97-AF65-F5344CB8AC3E}">
        <p14:creationId xmlns:p14="http://schemas.microsoft.com/office/powerpoint/2010/main" val="16377501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Loss</a:t>
            </a:r>
            <a:endParaRPr lang="en-US" dirty="0"/>
          </a:p>
        </p:txBody>
      </p:sp>
      <p:sp>
        <p:nvSpPr>
          <p:cNvPr id="3" name="Content Placeholder 2"/>
          <p:cNvSpPr>
            <a:spLocks noGrp="1"/>
          </p:cNvSpPr>
          <p:nvPr>
            <p:ph idx="1"/>
          </p:nvPr>
        </p:nvSpPr>
        <p:spPr/>
        <p:txBody>
          <a:bodyPr>
            <a:normAutofit/>
          </a:bodyPr>
          <a:lstStyle/>
          <a:p>
            <a:r>
              <a:rPr lang="en-US" dirty="0" smtClean="0"/>
              <a:t>LTE simulator allows fading trace files to impose SINR</a:t>
            </a:r>
          </a:p>
          <a:p>
            <a:pPr lvl="1"/>
            <a:r>
              <a:rPr lang="en-US" dirty="0" smtClean="0"/>
              <a:t>File is a matrix of TTI, PRB number and SINR</a:t>
            </a:r>
          </a:p>
          <a:p>
            <a:r>
              <a:rPr lang="en-US" dirty="0" smtClean="0"/>
              <a:t>If fading trace SINR is too high any data in that PRB sent in that TTI is lost</a:t>
            </a:r>
          </a:p>
          <a:p>
            <a:r>
              <a:rPr lang="en-US" dirty="0" smtClean="0"/>
              <a:t>Gilbert-Elliot model used to set which TTIs have loss</a:t>
            </a:r>
          </a:p>
          <a:p>
            <a:pPr lvl="1"/>
            <a:r>
              <a:rPr lang="en-US" dirty="0" err="1" smtClean="0"/>
              <a:t>Bursty</a:t>
            </a:r>
            <a:r>
              <a:rPr lang="en-US" dirty="0" smtClean="0"/>
              <a:t> Loss</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32</a:t>
            </a:fld>
            <a:endParaRPr lang="en-US"/>
          </a:p>
        </p:txBody>
      </p:sp>
    </p:spTree>
    <p:extLst>
      <p:ext uri="{BB962C8B-B14F-4D97-AF65-F5344CB8AC3E}">
        <p14:creationId xmlns:p14="http://schemas.microsoft.com/office/powerpoint/2010/main" val="3349107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124200"/>
            <a:ext cx="4562109" cy="34215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4200"/>
            <a:ext cx="4572000" cy="3429000"/>
          </a:xfrm>
          <a:prstGeom prst="rect">
            <a:avLst/>
          </a:prstGeom>
        </p:spPr>
      </p:pic>
      <p:sp>
        <p:nvSpPr>
          <p:cNvPr id="2" name="Title 1"/>
          <p:cNvSpPr>
            <a:spLocks noGrp="1"/>
          </p:cNvSpPr>
          <p:nvPr>
            <p:ph type="title"/>
          </p:nvPr>
        </p:nvSpPr>
        <p:spPr/>
        <p:txBody>
          <a:bodyPr/>
          <a:lstStyle/>
          <a:p>
            <a:r>
              <a:rPr lang="en-US" dirty="0" smtClean="0"/>
              <a:t>Wireless Loss </a:t>
            </a:r>
            <a:r>
              <a:rPr lang="en-US" dirty="0" err="1" smtClean="0"/>
              <a:t>Cont</a:t>
            </a:r>
            <a:endParaRPr lang="en-US" dirty="0"/>
          </a:p>
        </p:txBody>
      </p:sp>
      <p:sp>
        <p:nvSpPr>
          <p:cNvPr id="3" name="Content Placeholder 2"/>
          <p:cNvSpPr>
            <a:spLocks noGrp="1"/>
          </p:cNvSpPr>
          <p:nvPr>
            <p:ph idx="1"/>
          </p:nvPr>
        </p:nvSpPr>
        <p:spPr>
          <a:xfrm>
            <a:off x="457200" y="1600201"/>
            <a:ext cx="8229600" cy="2362200"/>
          </a:xfrm>
        </p:spPr>
        <p:txBody>
          <a:bodyPr/>
          <a:lstStyle/>
          <a:p>
            <a:r>
              <a:rPr lang="en-US" dirty="0" smtClean="0"/>
              <a:t>Creating fading loss file</a:t>
            </a:r>
          </a:p>
          <a:p>
            <a:pPr lvl="1"/>
            <a:r>
              <a:rPr lang="en-US" dirty="0" smtClean="0"/>
              <a:t>Run previous equations for state transitions</a:t>
            </a:r>
          </a:p>
          <a:p>
            <a:pPr lvl="1"/>
            <a:r>
              <a:rPr lang="en-US" dirty="0" smtClean="0"/>
              <a:t>Run Gilbert model</a:t>
            </a:r>
          </a:p>
          <a:p>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33</a:t>
            </a:fld>
            <a:endParaRPr lang="en-US"/>
          </a:p>
        </p:txBody>
      </p:sp>
    </p:spTree>
    <p:extLst>
      <p:ext uri="{BB962C8B-B14F-4D97-AF65-F5344CB8AC3E}">
        <p14:creationId xmlns:p14="http://schemas.microsoft.com/office/powerpoint/2010/main" val="5753732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RLC Settings</a:t>
            </a:r>
            <a:endParaRPr lang="en-US" dirty="0"/>
          </a:p>
        </p:txBody>
      </p:sp>
      <p:sp>
        <p:nvSpPr>
          <p:cNvPr id="3" name="Content Placeholder 2"/>
          <p:cNvSpPr>
            <a:spLocks noGrp="1"/>
          </p:cNvSpPr>
          <p:nvPr>
            <p:ph sz="half" idx="1"/>
          </p:nvPr>
        </p:nvSpPr>
        <p:spPr/>
        <p:txBody>
          <a:bodyPr/>
          <a:lstStyle/>
          <a:p>
            <a:r>
              <a:rPr lang="en-US" dirty="0" smtClean="0"/>
              <a:t>Test adjusting t-Reordering and t-</a:t>
            </a:r>
            <a:r>
              <a:rPr lang="en-US" dirty="0" err="1" smtClean="0"/>
              <a:t>StatusProhibit</a:t>
            </a:r>
            <a:r>
              <a:rPr lang="en-US" dirty="0" smtClean="0"/>
              <a:t> timers</a:t>
            </a:r>
          </a:p>
          <a:p>
            <a:r>
              <a:rPr lang="en-US" dirty="0" smtClean="0"/>
              <a:t>Settings suggested in LTE specification</a:t>
            </a:r>
          </a:p>
          <a:p>
            <a:r>
              <a:rPr lang="en-US" dirty="0" smtClean="0"/>
              <a:t>Subset of these suggested values are used for testing</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764834558"/>
              </p:ext>
            </p:extLst>
          </p:nvPr>
        </p:nvGraphicFramePr>
        <p:xfrm>
          <a:off x="4267200" y="2042160"/>
          <a:ext cx="4800600" cy="4023359"/>
        </p:xfrm>
        <a:graphic>
          <a:graphicData uri="http://schemas.openxmlformats.org/drawingml/2006/table">
            <a:tbl>
              <a:tblPr bandRow="1">
                <a:tableStyleId>{21E4AEA4-8DFA-4A89-87EB-49C32662AFE0}</a:tableStyleId>
              </a:tblPr>
              <a:tblGrid>
                <a:gridCol w="1676400"/>
                <a:gridCol w="3124200"/>
              </a:tblGrid>
              <a:tr h="370840">
                <a:tc>
                  <a:txBody>
                    <a:bodyPr/>
                    <a:lstStyle/>
                    <a:p>
                      <a:pPr algn="ctr"/>
                      <a:r>
                        <a:rPr lang="en-US" dirty="0" smtClean="0"/>
                        <a:t>t-Reordering</a:t>
                      </a:r>
                      <a:endParaRPr lang="en-US" dirty="0"/>
                    </a:p>
                  </a:txBody>
                  <a:tcPr anchor="ctr"/>
                </a:tc>
                <a:tc>
                  <a:txBody>
                    <a:bodyPr/>
                    <a:lstStyle/>
                    <a:p>
                      <a:r>
                        <a:rPr lang="en-US" sz="1800" b="1" u="none" strike="noStrike" kern="1200" baseline="0" dirty="0" smtClean="0"/>
                        <a:t>0 </a:t>
                      </a:r>
                      <a:r>
                        <a:rPr lang="en-US" sz="1800" b="1" u="none" strike="noStrike" kern="1200" baseline="0" dirty="0" err="1" smtClean="0"/>
                        <a:t>ms</a:t>
                      </a:r>
                      <a:r>
                        <a:rPr lang="en-US" sz="1800" b="1" u="none" strike="noStrike" kern="1200" baseline="0" dirty="0" smtClean="0"/>
                        <a:t>, 5, 10, 15, 20, 25, 30, 35, 40</a:t>
                      </a:r>
                      <a:r>
                        <a:rPr lang="en-US" sz="1800" u="none" strike="noStrike" kern="1200" baseline="0" dirty="0" smtClean="0"/>
                        <a:t>, 45, </a:t>
                      </a:r>
                      <a:r>
                        <a:rPr lang="en-US" sz="1800" b="1" u="none" strike="noStrike" kern="1200" baseline="0" dirty="0" smtClean="0"/>
                        <a:t>50</a:t>
                      </a:r>
                      <a:r>
                        <a:rPr lang="en-US" sz="1800" u="none" strike="noStrike" kern="1200" baseline="0" dirty="0" smtClean="0"/>
                        <a:t>, 55, </a:t>
                      </a:r>
                      <a:r>
                        <a:rPr lang="en-US" sz="1800" b="1" u="none" strike="noStrike" kern="1200" baseline="0" dirty="0" smtClean="0"/>
                        <a:t>60</a:t>
                      </a:r>
                      <a:r>
                        <a:rPr lang="en-US" sz="1800" u="none" strike="noStrike" kern="1200" baseline="0" dirty="0" smtClean="0"/>
                        <a:t>, 65, </a:t>
                      </a:r>
                      <a:r>
                        <a:rPr lang="en-US" sz="1800" b="1" u="none" strike="noStrike" kern="1200" baseline="0" dirty="0" smtClean="0"/>
                        <a:t>70</a:t>
                      </a:r>
                      <a:r>
                        <a:rPr lang="en-US" sz="1800" u="none" strike="noStrike" kern="1200" baseline="0" dirty="0" smtClean="0"/>
                        <a:t>, 75, </a:t>
                      </a:r>
                      <a:r>
                        <a:rPr lang="en-US" sz="1800" b="1" u="none" strike="noStrike" kern="1200" baseline="0" dirty="0" smtClean="0"/>
                        <a:t>80</a:t>
                      </a:r>
                      <a:r>
                        <a:rPr lang="en-US" sz="1800" u="none" strike="noStrike" kern="1200" baseline="0" dirty="0" smtClean="0"/>
                        <a:t>, 85, </a:t>
                      </a:r>
                      <a:r>
                        <a:rPr lang="en-US" sz="1800" b="1" u="none" strike="noStrike" kern="1200" baseline="0" dirty="0" smtClean="0"/>
                        <a:t>90</a:t>
                      </a:r>
                      <a:r>
                        <a:rPr lang="en-US" sz="1800" u="none" strike="noStrike" kern="1200" baseline="0" dirty="0" smtClean="0"/>
                        <a:t>, 95, </a:t>
                      </a:r>
                      <a:r>
                        <a:rPr lang="en-US" sz="1800" b="1" u="none" strike="noStrike" kern="1200" baseline="0" dirty="0" smtClean="0"/>
                        <a:t>100, 110, 120, 130, 140, 150, 160, 170, 180, 190, 200</a:t>
                      </a:r>
                      <a:endParaRPr lang="en-US" b="1" dirty="0"/>
                    </a:p>
                  </a:txBody>
                  <a:tcPr/>
                </a:tc>
              </a:tr>
              <a:tr h="370840">
                <a:tc>
                  <a:txBody>
                    <a:bodyPr/>
                    <a:lstStyle/>
                    <a:p>
                      <a:pPr algn="ctr"/>
                      <a:r>
                        <a:rPr lang="en-US" dirty="0" smtClean="0"/>
                        <a:t>t-</a:t>
                      </a:r>
                      <a:r>
                        <a:rPr lang="en-US" dirty="0" err="1" smtClean="0"/>
                        <a:t>StatusProhibit</a:t>
                      </a:r>
                      <a:endParaRPr lang="en-US" dirty="0"/>
                    </a:p>
                  </a:txBody>
                  <a:tcPr anchor="ctr"/>
                </a:tc>
                <a:tc>
                  <a:txBody>
                    <a:bodyPr/>
                    <a:lstStyle/>
                    <a:p>
                      <a:r>
                        <a:rPr lang="en-US" sz="1800" b="1" u="none" strike="noStrike" kern="1200" baseline="0" dirty="0" smtClean="0"/>
                        <a:t>0 </a:t>
                      </a:r>
                      <a:r>
                        <a:rPr lang="en-US" sz="1800" b="1" u="none" strike="noStrike" kern="1200" baseline="0" dirty="0" err="1" smtClean="0"/>
                        <a:t>ms</a:t>
                      </a:r>
                      <a:r>
                        <a:rPr lang="en-US" sz="1800" b="1" u="none" strike="noStrike" kern="1200" baseline="0" dirty="0" smtClean="0"/>
                        <a:t>, 5, 10, 15, 20, 25</a:t>
                      </a:r>
                      <a:r>
                        <a:rPr lang="en-US" sz="1800" u="none" strike="noStrike" kern="1200" baseline="0" dirty="0" smtClean="0"/>
                        <a:t>, 30, 35, 40, 45, </a:t>
                      </a:r>
                      <a:r>
                        <a:rPr lang="en-US" sz="1800" b="1" u="none" strike="noStrike" kern="1200" baseline="0" dirty="0" smtClean="0"/>
                        <a:t>50</a:t>
                      </a:r>
                      <a:r>
                        <a:rPr lang="en-US" sz="1800" u="none" strike="noStrike" kern="1200" baseline="0" dirty="0" smtClean="0"/>
                        <a:t>, 55, 60, 65, 70, </a:t>
                      </a:r>
                      <a:r>
                        <a:rPr lang="en-US" sz="1800" b="1" u="none" strike="noStrike" kern="1200" baseline="0" dirty="0" smtClean="0"/>
                        <a:t>75</a:t>
                      </a:r>
                      <a:r>
                        <a:rPr lang="en-US" sz="1800" u="none" strike="noStrike" kern="1200" baseline="0" dirty="0" smtClean="0"/>
                        <a:t>, 80, 85, 90, 95 </a:t>
                      </a:r>
                      <a:r>
                        <a:rPr lang="en-US" sz="1800" b="1" u="none" strike="noStrike" kern="1200" baseline="0" dirty="0" smtClean="0"/>
                        <a:t>100</a:t>
                      </a:r>
                      <a:r>
                        <a:rPr lang="en-US" sz="1800" u="none" strike="noStrike" kern="1200" baseline="0" dirty="0" smtClean="0"/>
                        <a:t>, 105, 110, 115, 120, </a:t>
                      </a:r>
                      <a:r>
                        <a:rPr lang="en-US" sz="1800" b="1" u="none" strike="noStrike" kern="1200" baseline="0" dirty="0" smtClean="0"/>
                        <a:t>125</a:t>
                      </a:r>
                      <a:r>
                        <a:rPr lang="en-US" sz="1800" u="none" strike="noStrike" kern="1200" baseline="0" dirty="0" smtClean="0"/>
                        <a:t>, 130, 135, 140, 145, </a:t>
                      </a:r>
                      <a:r>
                        <a:rPr lang="en-US" sz="1800" b="1" u="none" strike="noStrike" kern="1200" baseline="0" dirty="0" smtClean="0"/>
                        <a:t>150</a:t>
                      </a:r>
                      <a:r>
                        <a:rPr lang="en-US" sz="1800" u="none" strike="noStrike" kern="1200" baseline="0" dirty="0" smtClean="0"/>
                        <a:t>, 155, 160, 165, 170, </a:t>
                      </a:r>
                      <a:r>
                        <a:rPr lang="en-US" sz="1800" b="1" u="none" strike="noStrike" kern="1200" baseline="0" dirty="0" smtClean="0"/>
                        <a:t>175</a:t>
                      </a:r>
                      <a:r>
                        <a:rPr lang="en-US" sz="1800" u="none" strike="noStrike" kern="1200" baseline="0" dirty="0" smtClean="0"/>
                        <a:t>, 180, 185, 190, 195, </a:t>
                      </a:r>
                      <a:r>
                        <a:rPr lang="en-US" sz="1800" b="1" u="none" strike="noStrike" kern="1200" baseline="0" dirty="0" smtClean="0"/>
                        <a:t>200</a:t>
                      </a:r>
                      <a:r>
                        <a:rPr lang="en-US" sz="1800" u="none" strike="noStrike" kern="1200" baseline="0" dirty="0" smtClean="0"/>
                        <a:t>, 205, 210, 215, 220, </a:t>
                      </a:r>
                      <a:r>
                        <a:rPr lang="en-US" sz="1800" b="1" u="none" strike="noStrike" kern="1200" baseline="0" dirty="0" smtClean="0"/>
                        <a:t>225</a:t>
                      </a:r>
                      <a:r>
                        <a:rPr lang="en-US" sz="1800" u="none" strike="noStrike" kern="1200" baseline="0" dirty="0" smtClean="0"/>
                        <a:t>, 230, 235, 240, 245, </a:t>
                      </a:r>
                      <a:r>
                        <a:rPr lang="en-US" sz="1800" b="1" u="none" strike="noStrike" kern="1200" baseline="0" dirty="0" smtClean="0"/>
                        <a:t>250, 300, 350, 400, 450, 500</a:t>
                      </a:r>
                      <a:endParaRPr lang="en-US" b="1" dirty="0"/>
                    </a:p>
                  </a:txBody>
                  <a:tcPr/>
                </a:tc>
              </a:tr>
            </a:tbl>
          </a:graphicData>
        </a:graphic>
      </p:graphicFrame>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34</a:t>
            </a:fld>
            <a:endParaRPr lang="en-US"/>
          </a:p>
        </p:txBody>
      </p:sp>
      <p:sp>
        <p:nvSpPr>
          <p:cNvPr id="8" name="Rectangle 7"/>
          <p:cNvSpPr/>
          <p:nvPr/>
        </p:nvSpPr>
        <p:spPr>
          <a:xfrm>
            <a:off x="3200400" y="3505200"/>
            <a:ext cx="1055354" cy="369332"/>
          </a:xfrm>
          <a:prstGeom prst="rect">
            <a:avLst/>
          </a:prstGeom>
        </p:spPr>
        <p:txBody>
          <a:bodyPr wrap="none">
            <a:spAutoFit/>
          </a:bodyPr>
          <a:lstStyle/>
          <a:p>
            <a:r>
              <a:rPr lang="en-US" dirty="0"/>
              <a:t>[LTE RRC]</a:t>
            </a:r>
          </a:p>
        </p:txBody>
      </p:sp>
    </p:spTree>
    <p:extLst>
      <p:ext uri="{BB962C8B-B14F-4D97-AF65-F5344CB8AC3E}">
        <p14:creationId xmlns:p14="http://schemas.microsoft.com/office/powerpoint/2010/main" val="150877013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50000"/>
                  </a:schemeClr>
                </a:solidFill>
              </a:rPr>
              <a:t>Introduction</a:t>
            </a:r>
          </a:p>
          <a:p>
            <a:r>
              <a:rPr lang="en-US" dirty="0" smtClean="0">
                <a:solidFill>
                  <a:schemeClr val="bg1">
                    <a:lumMod val="50000"/>
                  </a:schemeClr>
                </a:solidFill>
              </a:rPr>
              <a:t>Background</a:t>
            </a:r>
          </a:p>
          <a:p>
            <a:pPr lvl="1"/>
            <a:r>
              <a:rPr lang="en-US" dirty="0" smtClean="0">
                <a:solidFill>
                  <a:schemeClr val="bg1">
                    <a:lumMod val="50000"/>
                  </a:schemeClr>
                </a:solidFill>
              </a:rPr>
              <a:t>LTE</a:t>
            </a:r>
          </a:p>
          <a:p>
            <a:pPr lvl="1"/>
            <a:r>
              <a:rPr lang="en-US" dirty="0" smtClean="0">
                <a:solidFill>
                  <a:schemeClr val="bg1">
                    <a:lumMod val="50000"/>
                  </a:schemeClr>
                </a:solidFill>
              </a:rPr>
              <a:t>ns-3</a:t>
            </a:r>
          </a:p>
          <a:p>
            <a:r>
              <a:rPr lang="en-US" dirty="0" smtClean="0">
                <a:solidFill>
                  <a:schemeClr val="bg1">
                    <a:lumMod val="50000"/>
                  </a:schemeClr>
                </a:solidFill>
              </a:rPr>
              <a:t>Related </a:t>
            </a:r>
            <a:r>
              <a:rPr lang="en-US" dirty="0">
                <a:solidFill>
                  <a:schemeClr val="bg1">
                    <a:lumMod val="50000"/>
                  </a:schemeClr>
                </a:solidFill>
              </a:rPr>
              <a:t>Work</a:t>
            </a:r>
          </a:p>
          <a:p>
            <a:r>
              <a:rPr lang="en-US" dirty="0" smtClean="0">
                <a:solidFill>
                  <a:schemeClr val="bg1">
                    <a:lumMod val="50000"/>
                  </a:schemeClr>
                </a:solidFill>
              </a:rPr>
              <a:t>Approach</a:t>
            </a:r>
          </a:p>
          <a:p>
            <a:r>
              <a:rPr lang="en-US" dirty="0" smtClean="0"/>
              <a:t>Results</a:t>
            </a:r>
          </a:p>
          <a:p>
            <a:r>
              <a:rPr lang="en-US" dirty="0" smtClean="0"/>
              <a:t>Conclusion</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35</a:t>
            </a:fld>
            <a:endParaRPr lang="en-US"/>
          </a:p>
        </p:txBody>
      </p:sp>
    </p:spTree>
    <p:extLst>
      <p:ext uri="{BB962C8B-B14F-4D97-AF65-F5344CB8AC3E}">
        <p14:creationId xmlns:p14="http://schemas.microsoft.com/office/powerpoint/2010/main" val="14660496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t-Reordering</a:t>
            </a:r>
            <a:endParaRPr lang="en-US" dirty="0"/>
          </a:p>
        </p:txBody>
      </p:sp>
      <p:sp>
        <p:nvSpPr>
          <p:cNvPr id="3" name="Content Placeholder 2"/>
          <p:cNvSpPr>
            <a:spLocks noGrp="1"/>
          </p:cNvSpPr>
          <p:nvPr>
            <p:ph sz="half" idx="1"/>
          </p:nvPr>
        </p:nvSpPr>
        <p:spPr>
          <a:xfrm>
            <a:off x="457200" y="4876800"/>
            <a:ext cx="8229600" cy="1249363"/>
          </a:xfrm>
        </p:spPr>
        <p:txBody>
          <a:bodyPr>
            <a:normAutofit/>
          </a:bodyPr>
          <a:lstStyle/>
          <a:p>
            <a:r>
              <a:rPr lang="en-US" i="1" dirty="0" smtClean="0"/>
              <a:t>Adjusting t-Reordering has little impact on delay</a:t>
            </a:r>
            <a:endParaRPr lang="en-US" i="1" dirty="0"/>
          </a:p>
          <a:p>
            <a:pPr lvl="1"/>
            <a:r>
              <a:rPr lang="en-US" dirty="0" smtClean="0"/>
              <a:t>AM experiences more delay but not by much</a:t>
            </a:r>
            <a:endParaRPr lang="en-US" dirty="0"/>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36</a:t>
            </a:fld>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532"/>
            <a:ext cx="4267200" cy="320040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584960"/>
            <a:ext cx="4267200" cy="3200400"/>
          </a:xfrm>
          <a:prstGeom prst="rect">
            <a:avLst/>
          </a:prstGeom>
        </p:spPr>
      </p:pic>
      <p:sp>
        <p:nvSpPr>
          <p:cNvPr id="4" name="TextBox 3"/>
          <p:cNvSpPr txBox="1"/>
          <p:nvPr/>
        </p:nvSpPr>
        <p:spPr>
          <a:xfrm>
            <a:off x="2133600" y="1295400"/>
            <a:ext cx="514885" cy="369332"/>
          </a:xfrm>
          <a:prstGeom prst="rect">
            <a:avLst/>
          </a:prstGeom>
          <a:noFill/>
        </p:spPr>
        <p:txBody>
          <a:bodyPr wrap="none" rtlCol="0">
            <a:spAutoFit/>
          </a:bodyPr>
          <a:lstStyle/>
          <a:p>
            <a:r>
              <a:rPr lang="en-US" dirty="0" smtClean="0"/>
              <a:t>AM</a:t>
            </a:r>
            <a:endParaRPr lang="en-US" dirty="0"/>
          </a:p>
        </p:txBody>
      </p:sp>
      <p:sp>
        <p:nvSpPr>
          <p:cNvPr id="11" name="TextBox 10"/>
          <p:cNvSpPr txBox="1"/>
          <p:nvPr/>
        </p:nvSpPr>
        <p:spPr>
          <a:xfrm>
            <a:off x="7017895" y="1295400"/>
            <a:ext cx="529312" cy="369332"/>
          </a:xfrm>
          <a:prstGeom prst="rect">
            <a:avLst/>
          </a:prstGeom>
          <a:noFill/>
        </p:spPr>
        <p:txBody>
          <a:bodyPr wrap="none" rtlCol="0">
            <a:spAutoFit/>
          </a:bodyPr>
          <a:lstStyle/>
          <a:p>
            <a:r>
              <a:rPr lang="en-US" dirty="0"/>
              <a:t>U</a:t>
            </a:r>
            <a:r>
              <a:rPr lang="en-US" dirty="0" smtClean="0"/>
              <a:t>M</a:t>
            </a:r>
            <a:endParaRPr lang="en-US" dirty="0"/>
          </a:p>
        </p:txBody>
      </p:sp>
    </p:spTree>
    <p:extLst>
      <p:ext uri="{BB962C8B-B14F-4D97-AF65-F5344CB8AC3E}">
        <p14:creationId xmlns:p14="http://schemas.microsoft.com/office/powerpoint/2010/main" val="1756986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t-Reordering</a:t>
            </a:r>
            <a:endParaRPr lang="en-US" dirty="0"/>
          </a:p>
        </p:txBody>
      </p:sp>
      <p:sp>
        <p:nvSpPr>
          <p:cNvPr id="3" name="Content Placeholder 2"/>
          <p:cNvSpPr>
            <a:spLocks noGrp="1"/>
          </p:cNvSpPr>
          <p:nvPr>
            <p:ph sz="half" idx="1"/>
          </p:nvPr>
        </p:nvSpPr>
        <p:spPr>
          <a:xfrm>
            <a:off x="457200" y="4876800"/>
            <a:ext cx="8229600" cy="1249363"/>
          </a:xfrm>
        </p:spPr>
        <p:txBody>
          <a:bodyPr>
            <a:normAutofit fontScale="92500" lnSpcReduction="20000"/>
          </a:bodyPr>
          <a:lstStyle/>
          <a:p>
            <a:r>
              <a:rPr lang="en-US" i="1" dirty="0"/>
              <a:t>Adjusting t-Reordering has little impact on MOS</a:t>
            </a:r>
          </a:p>
          <a:p>
            <a:pPr lvl="1"/>
            <a:r>
              <a:rPr lang="en-US" dirty="0"/>
              <a:t>Worst MOS is still good across all settings</a:t>
            </a:r>
          </a:p>
          <a:p>
            <a:r>
              <a:rPr lang="en-US" i="1" dirty="0"/>
              <a:t>Fix t-Reordering = 30ms</a:t>
            </a:r>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37</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8532"/>
            <a:ext cx="4267200" cy="32004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84960"/>
            <a:ext cx="4267200" cy="3200400"/>
          </a:xfrm>
          <a:prstGeom prst="rect">
            <a:avLst/>
          </a:prstGeom>
        </p:spPr>
      </p:pic>
      <p:sp>
        <p:nvSpPr>
          <p:cNvPr id="4" name="TextBox 3"/>
          <p:cNvSpPr txBox="1"/>
          <p:nvPr/>
        </p:nvSpPr>
        <p:spPr>
          <a:xfrm>
            <a:off x="2133600" y="1295400"/>
            <a:ext cx="514885" cy="369332"/>
          </a:xfrm>
          <a:prstGeom prst="rect">
            <a:avLst/>
          </a:prstGeom>
          <a:noFill/>
        </p:spPr>
        <p:txBody>
          <a:bodyPr wrap="none" rtlCol="0">
            <a:spAutoFit/>
          </a:bodyPr>
          <a:lstStyle/>
          <a:p>
            <a:r>
              <a:rPr lang="en-US" dirty="0" smtClean="0"/>
              <a:t>AM</a:t>
            </a:r>
            <a:endParaRPr lang="en-US" dirty="0"/>
          </a:p>
        </p:txBody>
      </p:sp>
      <p:sp>
        <p:nvSpPr>
          <p:cNvPr id="11" name="TextBox 10"/>
          <p:cNvSpPr txBox="1"/>
          <p:nvPr/>
        </p:nvSpPr>
        <p:spPr>
          <a:xfrm>
            <a:off x="7017895" y="1295400"/>
            <a:ext cx="529312" cy="369332"/>
          </a:xfrm>
          <a:prstGeom prst="rect">
            <a:avLst/>
          </a:prstGeom>
          <a:noFill/>
        </p:spPr>
        <p:txBody>
          <a:bodyPr wrap="none" rtlCol="0">
            <a:spAutoFit/>
          </a:bodyPr>
          <a:lstStyle/>
          <a:p>
            <a:r>
              <a:rPr lang="en-US" dirty="0"/>
              <a:t>U</a:t>
            </a:r>
            <a:r>
              <a:rPr lang="en-US" dirty="0" smtClean="0"/>
              <a:t>M</a:t>
            </a:r>
            <a:endParaRPr lang="en-US" dirty="0"/>
          </a:p>
        </p:txBody>
      </p:sp>
    </p:spTree>
    <p:extLst>
      <p:ext uri="{BB962C8B-B14F-4D97-AF65-F5344CB8AC3E}">
        <p14:creationId xmlns:p14="http://schemas.microsoft.com/office/powerpoint/2010/main" val="9625433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VoIP t-</a:t>
            </a:r>
            <a:r>
              <a:rPr lang="en-US" dirty="0" err="1"/>
              <a:t>StatusProhibit</a:t>
            </a:r>
            <a:endParaRPr lang="en-US" dirty="0"/>
          </a:p>
        </p:txBody>
      </p:sp>
      <p:sp>
        <p:nvSpPr>
          <p:cNvPr id="3" name="Content Placeholder 2"/>
          <p:cNvSpPr>
            <a:spLocks noGrp="1"/>
          </p:cNvSpPr>
          <p:nvPr>
            <p:ph sz="half" idx="1"/>
          </p:nvPr>
        </p:nvSpPr>
        <p:spPr>
          <a:xfrm>
            <a:off x="457200" y="4876800"/>
            <a:ext cx="8229600" cy="1249363"/>
          </a:xfrm>
        </p:spPr>
        <p:txBody>
          <a:bodyPr>
            <a:normAutofit fontScale="92500" lnSpcReduction="20000"/>
          </a:bodyPr>
          <a:lstStyle/>
          <a:p>
            <a:r>
              <a:rPr lang="en-US" i="1" dirty="0"/>
              <a:t>Adjusting t-</a:t>
            </a:r>
            <a:r>
              <a:rPr lang="en-US" i="1" dirty="0" err="1"/>
              <a:t>StatusProhibit</a:t>
            </a:r>
            <a:r>
              <a:rPr lang="en-US" i="1" dirty="0"/>
              <a:t> has greater impact</a:t>
            </a:r>
          </a:p>
          <a:p>
            <a:r>
              <a:rPr lang="en-US" dirty="0"/>
              <a:t>Lower values for timer better than higher in general</a:t>
            </a:r>
          </a:p>
          <a:p>
            <a:r>
              <a:rPr lang="en-US" i="1" dirty="0"/>
              <a:t>Fix t-</a:t>
            </a:r>
            <a:r>
              <a:rPr lang="en-US" i="1" dirty="0" err="1"/>
              <a:t>StatusProhibit</a:t>
            </a:r>
            <a:r>
              <a:rPr lang="en-US" i="1" dirty="0"/>
              <a:t> = 50ms</a:t>
            </a:r>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38</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8532"/>
            <a:ext cx="4267200" cy="32004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84960"/>
            <a:ext cx="4267200" cy="3200400"/>
          </a:xfrm>
          <a:prstGeom prst="rect">
            <a:avLst/>
          </a:prstGeom>
        </p:spPr>
      </p:pic>
    </p:spTree>
    <p:extLst>
      <p:ext uri="{BB962C8B-B14F-4D97-AF65-F5344CB8AC3E}">
        <p14:creationId xmlns:p14="http://schemas.microsoft.com/office/powerpoint/2010/main" val="352094584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VoIP AM vs UM</a:t>
            </a:r>
          </a:p>
        </p:txBody>
      </p:sp>
      <p:sp>
        <p:nvSpPr>
          <p:cNvPr id="3" name="Content Placeholder 2"/>
          <p:cNvSpPr>
            <a:spLocks noGrp="1"/>
          </p:cNvSpPr>
          <p:nvPr>
            <p:ph sz="half" idx="1"/>
          </p:nvPr>
        </p:nvSpPr>
        <p:spPr>
          <a:xfrm>
            <a:off x="457200" y="4876800"/>
            <a:ext cx="8229600" cy="1249363"/>
          </a:xfrm>
        </p:spPr>
        <p:txBody>
          <a:bodyPr>
            <a:normAutofit fontScale="92500" lnSpcReduction="20000"/>
          </a:bodyPr>
          <a:lstStyle/>
          <a:p>
            <a:r>
              <a:rPr lang="en-US" dirty="0"/>
              <a:t>Adjusted loss percent</a:t>
            </a:r>
          </a:p>
          <a:p>
            <a:r>
              <a:rPr lang="en-US" i="1" dirty="0" smtClean="0"/>
              <a:t>VoIP over AM </a:t>
            </a:r>
            <a:r>
              <a:rPr lang="en-US" i="1" dirty="0"/>
              <a:t>outperforms </a:t>
            </a:r>
            <a:r>
              <a:rPr lang="en-US" i="1" dirty="0" smtClean="0"/>
              <a:t>VoIP over UM </a:t>
            </a:r>
            <a:r>
              <a:rPr lang="en-US" i="1" dirty="0"/>
              <a:t>until 20% </a:t>
            </a:r>
            <a:r>
              <a:rPr lang="en-US" i="1" dirty="0" smtClean="0"/>
              <a:t>loss</a:t>
            </a:r>
            <a:endParaRPr lang="en-US" i="1" dirty="0"/>
          </a:p>
          <a:p>
            <a:pPr lvl="1"/>
            <a:r>
              <a:rPr lang="en-US" dirty="0"/>
              <a:t>Same for both Atlantic and Pacific test</a:t>
            </a:r>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39</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8532"/>
            <a:ext cx="4267200" cy="32004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84960"/>
            <a:ext cx="4267200" cy="3200400"/>
          </a:xfrm>
          <a:prstGeom prst="rect">
            <a:avLst/>
          </a:prstGeom>
        </p:spPr>
      </p:pic>
    </p:spTree>
    <p:extLst>
      <p:ext uri="{BB962C8B-B14F-4D97-AF65-F5344CB8AC3E}">
        <p14:creationId xmlns:p14="http://schemas.microsoft.com/office/powerpoint/2010/main" val="40429570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Loss and LTE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LTE responds to poor signal quality by decreasing throughput</a:t>
            </a:r>
          </a:p>
          <a:p>
            <a:pPr lvl="1"/>
            <a:r>
              <a:rPr lang="en-US" dirty="0" smtClean="0"/>
              <a:t>Retransmissions</a:t>
            </a:r>
          </a:p>
          <a:p>
            <a:r>
              <a:rPr lang="en-US" dirty="0" smtClean="0"/>
              <a:t>LTE has multiple configuration parameters for wireless retransmissions</a:t>
            </a:r>
          </a:p>
          <a:p>
            <a:pPr lvl="1"/>
            <a:r>
              <a:rPr lang="en-US" dirty="0" smtClean="0"/>
              <a:t>E.g. 1 or 2 layers of retransmissions</a:t>
            </a:r>
          </a:p>
          <a:p>
            <a:r>
              <a:rPr lang="en-US" dirty="0" smtClean="0"/>
              <a:t>Network providers may not choose optimum settings</a:t>
            </a:r>
          </a:p>
          <a:p>
            <a:r>
              <a:rPr lang="en-US" dirty="0" smtClean="0"/>
              <a:t>Application developers have no knowledge on LTE retransmissions</a:t>
            </a:r>
          </a:p>
          <a:p>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4</a:t>
            </a:fld>
            <a:endParaRPr lang="en-US"/>
          </a:p>
        </p:txBody>
      </p:sp>
    </p:spTree>
    <p:extLst>
      <p:ext uri="{BB962C8B-B14F-4D97-AF65-F5344CB8AC3E}">
        <p14:creationId xmlns:p14="http://schemas.microsoft.com/office/powerpoint/2010/main" val="2229102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 t-Reordering</a:t>
            </a:r>
            <a:endParaRPr lang="en-US" dirty="0"/>
          </a:p>
        </p:txBody>
      </p:sp>
      <p:sp>
        <p:nvSpPr>
          <p:cNvPr id="3" name="Content Placeholder 2"/>
          <p:cNvSpPr>
            <a:spLocks noGrp="1"/>
          </p:cNvSpPr>
          <p:nvPr>
            <p:ph sz="half" idx="1"/>
          </p:nvPr>
        </p:nvSpPr>
        <p:spPr>
          <a:xfrm>
            <a:off x="457200" y="4876800"/>
            <a:ext cx="8229600" cy="1249363"/>
          </a:xfrm>
        </p:spPr>
        <p:txBody>
          <a:bodyPr>
            <a:normAutofit fontScale="92500" lnSpcReduction="20000"/>
          </a:bodyPr>
          <a:lstStyle/>
          <a:p>
            <a:r>
              <a:rPr lang="en-US" i="1" dirty="0" smtClean="0"/>
              <a:t>AM </a:t>
            </a:r>
            <a:r>
              <a:rPr lang="en-US" i="1" dirty="0"/>
              <a:t>outperforms </a:t>
            </a:r>
            <a:r>
              <a:rPr lang="en-US" i="1" dirty="0" smtClean="0"/>
              <a:t>UM </a:t>
            </a:r>
            <a:r>
              <a:rPr lang="en-US" i="1" dirty="0"/>
              <a:t>across t-Reordering</a:t>
            </a:r>
          </a:p>
          <a:p>
            <a:r>
              <a:rPr lang="en-US" dirty="0"/>
              <a:t>Large error ranges due to TCP RTO</a:t>
            </a:r>
          </a:p>
          <a:p>
            <a:r>
              <a:rPr lang="en-US" i="1" dirty="0" smtClean="0"/>
              <a:t>Fix </a:t>
            </a:r>
            <a:r>
              <a:rPr lang="en-US" i="1" dirty="0"/>
              <a:t>t-Reordering = 50ms</a:t>
            </a:r>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40</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8532"/>
            <a:ext cx="4267200" cy="32004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84960"/>
            <a:ext cx="4267200" cy="3200400"/>
          </a:xfrm>
          <a:prstGeom prst="rect">
            <a:avLst/>
          </a:prstGeom>
        </p:spPr>
      </p:pic>
      <p:sp>
        <p:nvSpPr>
          <p:cNvPr id="4" name="TextBox 3"/>
          <p:cNvSpPr txBox="1"/>
          <p:nvPr/>
        </p:nvSpPr>
        <p:spPr>
          <a:xfrm>
            <a:off x="2133600" y="1295400"/>
            <a:ext cx="514885" cy="369332"/>
          </a:xfrm>
          <a:prstGeom prst="rect">
            <a:avLst/>
          </a:prstGeom>
          <a:noFill/>
        </p:spPr>
        <p:txBody>
          <a:bodyPr wrap="none" rtlCol="0">
            <a:spAutoFit/>
          </a:bodyPr>
          <a:lstStyle/>
          <a:p>
            <a:r>
              <a:rPr lang="en-US" dirty="0" smtClean="0"/>
              <a:t>AM</a:t>
            </a:r>
            <a:endParaRPr lang="en-US" dirty="0"/>
          </a:p>
        </p:txBody>
      </p:sp>
      <p:sp>
        <p:nvSpPr>
          <p:cNvPr id="11" name="TextBox 10"/>
          <p:cNvSpPr txBox="1"/>
          <p:nvPr/>
        </p:nvSpPr>
        <p:spPr>
          <a:xfrm>
            <a:off x="7017895" y="1295400"/>
            <a:ext cx="529312" cy="369332"/>
          </a:xfrm>
          <a:prstGeom prst="rect">
            <a:avLst/>
          </a:prstGeom>
          <a:noFill/>
        </p:spPr>
        <p:txBody>
          <a:bodyPr wrap="none" rtlCol="0">
            <a:spAutoFit/>
          </a:bodyPr>
          <a:lstStyle/>
          <a:p>
            <a:r>
              <a:rPr lang="en-US" dirty="0"/>
              <a:t>U</a:t>
            </a:r>
            <a:r>
              <a:rPr lang="en-US" dirty="0" smtClean="0"/>
              <a:t>M</a:t>
            </a:r>
            <a:endParaRPr lang="en-US" dirty="0"/>
          </a:p>
        </p:txBody>
      </p:sp>
    </p:spTree>
    <p:extLst>
      <p:ext uri="{BB962C8B-B14F-4D97-AF65-F5344CB8AC3E}">
        <p14:creationId xmlns:p14="http://schemas.microsoft.com/office/powerpoint/2010/main" val="404698148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FTP t-</a:t>
            </a:r>
            <a:r>
              <a:rPr lang="en-US" dirty="0" err="1"/>
              <a:t>StatusProhibit</a:t>
            </a:r>
            <a:endParaRPr lang="en-US" dirty="0"/>
          </a:p>
        </p:txBody>
      </p:sp>
      <p:sp>
        <p:nvSpPr>
          <p:cNvPr id="3" name="Content Placeholder 2"/>
          <p:cNvSpPr>
            <a:spLocks noGrp="1"/>
          </p:cNvSpPr>
          <p:nvPr>
            <p:ph sz="half" idx="1"/>
          </p:nvPr>
        </p:nvSpPr>
        <p:spPr>
          <a:xfrm>
            <a:off x="457200" y="4876800"/>
            <a:ext cx="8229600" cy="1249363"/>
          </a:xfrm>
        </p:spPr>
        <p:txBody>
          <a:bodyPr>
            <a:normAutofit fontScale="92500" lnSpcReduction="20000"/>
          </a:bodyPr>
          <a:lstStyle/>
          <a:p>
            <a:r>
              <a:rPr lang="en-US" i="1" dirty="0"/>
              <a:t>Lower values for t-</a:t>
            </a:r>
            <a:r>
              <a:rPr lang="en-US" i="1" dirty="0" err="1"/>
              <a:t>StatusProhibit</a:t>
            </a:r>
            <a:r>
              <a:rPr lang="en-US" i="1" dirty="0"/>
              <a:t> are better</a:t>
            </a:r>
          </a:p>
          <a:p>
            <a:r>
              <a:rPr lang="en-US" dirty="0"/>
              <a:t>Large error ranges from TCP RTOs</a:t>
            </a:r>
          </a:p>
          <a:p>
            <a:r>
              <a:rPr lang="en-US" i="1" dirty="0"/>
              <a:t>Fix t-</a:t>
            </a:r>
            <a:r>
              <a:rPr lang="en-US" i="1" dirty="0" err="1"/>
              <a:t>StatusProhibit</a:t>
            </a:r>
            <a:r>
              <a:rPr lang="en-US" i="1" dirty="0"/>
              <a:t> = 75ms</a:t>
            </a:r>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41</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588532"/>
            <a:ext cx="4267200" cy="3200400"/>
          </a:xfrm>
          <a:prstGeom prst="rect">
            <a:avLst/>
          </a:prstGeom>
        </p:spPr>
      </p:pic>
    </p:spTree>
    <p:extLst>
      <p:ext uri="{BB962C8B-B14F-4D97-AF65-F5344CB8AC3E}">
        <p14:creationId xmlns:p14="http://schemas.microsoft.com/office/powerpoint/2010/main" val="25805642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 </a:t>
            </a:r>
            <a:r>
              <a:rPr lang="en-US" dirty="0"/>
              <a:t>AM vs UM</a:t>
            </a:r>
          </a:p>
        </p:txBody>
      </p:sp>
      <p:sp>
        <p:nvSpPr>
          <p:cNvPr id="3" name="Content Placeholder 2"/>
          <p:cNvSpPr>
            <a:spLocks noGrp="1"/>
          </p:cNvSpPr>
          <p:nvPr>
            <p:ph sz="half" idx="1"/>
          </p:nvPr>
        </p:nvSpPr>
        <p:spPr>
          <a:xfrm>
            <a:off x="457200" y="4876800"/>
            <a:ext cx="8229600" cy="1249363"/>
          </a:xfrm>
        </p:spPr>
        <p:txBody>
          <a:bodyPr>
            <a:normAutofit fontScale="77500" lnSpcReduction="20000"/>
          </a:bodyPr>
          <a:lstStyle/>
          <a:p>
            <a:r>
              <a:rPr lang="en-US" i="1" dirty="0" smtClean="0"/>
              <a:t>FTP over AM </a:t>
            </a:r>
            <a:r>
              <a:rPr lang="en-US" i="1" dirty="0"/>
              <a:t>has higher average throughput than </a:t>
            </a:r>
            <a:r>
              <a:rPr lang="en-US" i="1" dirty="0" smtClean="0"/>
              <a:t>FTP over UM </a:t>
            </a:r>
          </a:p>
          <a:p>
            <a:r>
              <a:rPr lang="en-US" dirty="0" smtClean="0"/>
              <a:t>UM </a:t>
            </a:r>
            <a:r>
              <a:rPr lang="en-US" dirty="0"/>
              <a:t>briefly better at 10% loss but has higher error range</a:t>
            </a:r>
          </a:p>
          <a:p>
            <a:pPr lvl="1"/>
            <a:r>
              <a:rPr lang="en-US" dirty="0"/>
              <a:t>Input gap lengths up to 30 for 5 – 25% and up to 100 for 30 – 50%</a:t>
            </a:r>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42</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8532"/>
            <a:ext cx="4267200" cy="32004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84960"/>
            <a:ext cx="4267200" cy="3200400"/>
          </a:xfrm>
          <a:prstGeom prst="rect">
            <a:avLst/>
          </a:prstGeom>
        </p:spPr>
      </p:pic>
    </p:spTree>
    <p:extLst>
      <p:ext uri="{BB962C8B-B14F-4D97-AF65-F5344CB8AC3E}">
        <p14:creationId xmlns:p14="http://schemas.microsoft.com/office/powerpoint/2010/main" val="18966527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MPEG t-Reordering</a:t>
            </a:r>
            <a:endParaRPr lang="en-US" dirty="0"/>
          </a:p>
        </p:txBody>
      </p:sp>
      <p:sp>
        <p:nvSpPr>
          <p:cNvPr id="3" name="Content Placeholder 2"/>
          <p:cNvSpPr>
            <a:spLocks noGrp="1"/>
          </p:cNvSpPr>
          <p:nvPr>
            <p:ph sz="half" idx="1"/>
          </p:nvPr>
        </p:nvSpPr>
        <p:spPr>
          <a:xfrm>
            <a:off x="457200" y="4876800"/>
            <a:ext cx="8229600" cy="1249363"/>
          </a:xfrm>
        </p:spPr>
        <p:txBody>
          <a:bodyPr>
            <a:normAutofit fontScale="92500" lnSpcReduction="20000"/>
          </a:bodyPr>
          <a:lstStyle/>
          <a:p>
            <a:r>
              <a:rPr lang="en-US" i="1" dirty="0" smtClean="0"/>
              <a:t>Adjusting t-Reordering has little impact on frame rate</a:t>
            </a:r>
          </a:p>
          <a:p>
            <a:pPr lvl="1"/>
            <a:r>
              <a:rPr lang="en-US" dirty="0" smtClean="0"/>
              <a:t>Exception is additional frames recovered in UM</a:t>
            </a:r>
            <a:endParaRPr lang="en-US" dirty="0"/>
          </a:p>
          <a:p>
            <a:r>
              <a:rPr lang="en-US" i="1" dirty="0"/>
              <a:t>Fix t-Reordering = 30ms</a:t>
            </a:r>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43</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8532"/>
            <a:ext cx="4267200" cy="32004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84960"/>
            <a:ext cx="4267200" cy="3200400"/>
          </a:xfrm>
          <a:prstGeom prst="rect">
            <a:avLst/>
          </a:prstGeom>
        </p:spPr>
      </p:pic>
      <p:sp>
        <p:nvSpPr>
          <p:cNvPr id="4" name="TextBox 3"/>
          <p:cNvSpPr txBox="1"/>
          <p:nvPr/>
        </p:nvSpPr>
        <p:spPr>
          <a:xfrm>
            <a:off x="2133600" y="1295400"/>
            <a:ext cx="514885" cy="369332"/>
          </a:xfrm>
          <a:prstGeom prst="rect">
            <a:avLst/>
          </a:prstGeom>
          <a:noFill/>
        </p:spPr>
        <p:txBody>
          <a:bodyPr wrap="none" rtlCol="0">
            <a:spAutoFit/>
          </a:bodyPr>
          <a:lstStyle/>
          <a:p>
            <a:r>
              <a:rPr lang="en-US" dirty="0" smtClean="0"/>
              <a:t>AM</a:t>
            </a:r>
            <a:endParaRPr lang="en-US" dirty="0"/>
          </a:p>
        </p:txBody>
      </p:sp>
      <p:sp>
        <p:nvSpPr>
          <p:cNvPr id="11" name="TextBox 10"/>
          <p:cNvSpPr txBox="1"/>
          <p:nvPr/>
        </p:nvSpPr>
        <p:spPr>
          <a:xfrm>
            <a:off x="7017895" y="1295400"/>
            <a:ext cx="529312" cy="369332"/>
          </a:xfrm>
          <a:prstGeom prst="rect">
            <a:avLst/>
          </a:prstGeom>
          <a:noFill/>
        </p:spPr>
        <p:txBody>
          <a:bodyPr wrap="none" rtlCol="0">
            <a:spAutoFit/>
          </a:bodyPr>
          <a:lstStyle/>
          <a:p>
            <a:r>
              <a:rPr lang="en-US" dirty="0"/>
              <a:t>U</a:t>
            </a:r>
            <a:r>
              <a:rPr lang="en-US" dirty="0" smtClean="0"/>
              <a:t>M</a:t>
            </a:r>
            <a:endParaRPr lang="en-US" dirty="0"/>
          </a:p>
        </p:txBody>
      </p:sp>
    </p:spTree>
    <p:extLst>
      <p:ext uri="{BB962C8B-B14F-4D97-AF65-F5344CB8AC3E}">
        <p14:creationId xmlns:p14="http://schemas.microsoft.com/office/powerpoint/2010/main" val="402364301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MPEG </a:t>
            </a:r>
            <a:r>
              <a:rPr lang="en-US" dirty="0"/>
              <a:t>t-</a:t>
            </a:r>
            <a:r>
              <a:rPr lang="en-US" dirty="0" err="1"/>
              <a:t>StatusProhibit</a:t>
            </a:r>
            <a:endParaRPr lang="en-US" dirty="0"/>
          </a:p>
        </p:txBody>
      </p:sp>
      <p:sp>
        <p:nvSpPr>
          <p:cNvPr id="3" name="Content Placeholder 2"/>
          <p:cNvSpPr>
            <a:spLocks noGrp="1"/>
          </p:cNvSpPr>
          <p:nvPr>
            <p:ph sz="half" idx="1"/>
          </p:nvPr>
        </p:nvSpPr>
        <p:spPr>
          <a:xfrm>
            <a:off x="457200" y="4876800"/>
            <a:ext cx="8229600" cy="1249363"/>
          </a:xfrm>
        </p:spPr>
        <p:txBody>
          <a:bodyPr>
            <a:normAutofit fontScale="92500" lnSpcReduction="20000"/>
          </a:bodyPr>
          <a:lstStyle/>
          <a:p>
            <a:r>
              <a:rPr lang="en-US" i="1" dirty="0"/>
              <a:t>Lower values for t-</a:t>
            </a:r>
            <a:r>
              <a:rPr lang="en-US" i="1" dirty="0" err="1"/>
              <a:t>StatusProhibit</a:t>
            </a:r>
            <a:r>
              <a:rPr lang="en-US" i="1" dirty="0"/>
              <a:t> </a:t>
            </a:r>
            <a:r>
              <a:rPr lang="en-US" i="1" dirty="0" smtClean="0"/>
              <a:t>produce less variation</a:t>
            </a:r>
            <a:endParaRPr lang="en-US" i="1" dirty="0"/>
          </a:p>
          <a:p>
            <a:pPr lvl="1"/>
            <a:r>
              <a:rPr lang="en-US" dirty="0"/>
              <a:t>Large error ranges from RLC retransmissions </a:t>
            </a:r>
            <a:endParaRPr lang="en-US" dirty="0" smtClean="0"/>
          </a:p>
          <a:p>
            <a:r>
              <a:rPr lang="en-US" i="1" dirty="0" smtClean="0"/>
              <a:t>Fix </a:t>
            </a:r>
            <a:r>
              <a:rPr lang="en-US" i="1" dirty="0"/>
              <a:t>t-</a:t>
            </a:r>
            <a:r>
              <a:rPr lang="en-US" i="1" dirty="0" err="1"/>
              <a:t>StatusProhibit</a:t>
            </a:r>
            <a:r>
              <a:rPr lang="en-US" i="1" dirty="0"/>
              <a:t> = 75ms</a:t>
            </a:r>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44</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588532"/>
            <a:ext cx="4267200" cy="3200400"/>
          </a:xfrm>
          <a:prstGeom prst="rect">
            <a:avLst/>
          </a:prstGeom>
        </p:spPr>
      </p:pic>
    </p:spTree>
    <p:extLst>
      <p:ext uri="{BB962C8B-B14F-4D97-AF65-F5344CB8AC3E}">
        <p14:creationId xmlns:p14="http://schemas.microsoft.com/office/powerpoint/2010/main" val="165090058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MPEG</a:t>
            </a:r>
            <a:r>
              <a:rPr lang="en-US" dirty="0" smtClean="0"/>
              <a:t> </a:t>
            </a:r>
            <a:r>
              <a:rPr lang="en-US" dirty="0"/>
              <a:t>AM vs UM</a:t>
            </a:r>
          </a:p>
        </p:txBody>
      </p:sp>
      <p:sp>
        <p:nvSpPr>
          <p:cNvPr id="3" name="Content Placeholder 2"/>
          <p:cNvSpPr>
            <a:spLocks noGrp="1"/>
          </p:cNvSpPr>
          <p:nvPr>
            <p:ph sz="half" idx="1"/>
          </p:nvPr>
        </p:nvSpPr>
        <p:spPr>
          <a:xfrm>
            <a:off x="457200" y="4876800"/>
            <a:ext cx="8229600" cy="1249363"/>
          </a:xfrm>
        </p:spPr>
        <p:txBody>
          <a:bodyPr>
            <a:normAutofit/>
          </a:bodyPr>
          <a:lstStyle/>
          <a:p>
            <a:r>
              <a:rPr lang="en-US" i="1" dirty="0"/>
              <a:t>AM – </a:t>
            </a:r>
            <a:r>
              <a:rPr lang="en-US" i="1" dirty="0" smtClean="0"/>
              <a:t>Higher average frame rate</a:t>
            </a:r>
            <a:endParaRPr lang="en-US" i="1" dirty="0" smtClean="0"/>
          </a:p>
          <a:p>
            <a:r>
              <a:rPr lang="en-US" i="1" dirty="0" smtClean="0"/>
              <a:t>UM – Lower average frame rate</a:t>
            </a:r>
            <a:endParaRPr lang="en-US" i="1" dirty="0" smtClean="0"/>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45</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8532"/>
            <a:ext cx="4267200" cy="32004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84960"/>
            <a:ext cx="4267200" cy="3200400"/>
          </a:xfrm>
          <a:prstGeom prst="rect">
            <a:avLst/>
          </a:prstGeom>
        </p:spPr>
      </p:pic>
    </p:spTree>
    <p:extLst>
      <p:ext uri="{BB962C8B-B14F-4D97-AF65-F5344CB8AC3E}">
        <p14:creationId xmlns:p14="http://schemas.microsoft.com/office/powerpoint/2010/main" val="421186640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MPEG</a:t>
            </a:r>
            <a:r>
              <a:rPr lang="en-US" dirty="0" smtClean="0"/>
              <a:t> </a:t>
            </a:r>
            <a:r>
              <a:rPr lang="en-US" dirty="0"/>
              <a:t>AM vs UM</a:t>
            </a:r>
          </a:p>
        </p:txBody>
      </p:sp>
      <p:sp>
        <p:nvSpPr>
          <p:cNvPr id="3" name="Content Placeholder 2"/>
          <p:cNvSpPr>
            <a:spLocks noGrp="1"/>
          </p:cNvSpPr>
          <p:nvPr>
            <p:ph sz="half" idx="1"/>
          </p:nvPr>
        </p:nvSpPr>
        <p:spPr>
          <a:xfrm>
            <a:off x="457200" y="4876800"/>
            <a:ext cx="8229600" cy="1249363"/>
          </a:xfrm>
        </p:spPr>
        <p:txBody>
          <a:bodyPr>
            <a:normAutofit/>
          </a:bodyPr>
          <a:lstStyle/>
          <a:p>
            <a:r>
              <a:rPr lang="en-US" i="1" dirty="0"/>
              <a:t>AM – </a:t>
            </a:r>
            <a:r>
              <a:rPr lang="en-US" i="1" dirty="0" smtClean="0"/>
              <a:t>Out of order frames delayed by retransmissions</a:t>
            </a:r>
          </a:p>
          <a:p>
            <a:r>
              <a:rPr lang="en-US" i="1" dirty="0" smtClean="0"/>
              <a:t>UM – Lower average delay but more frames lost</a:t>
            </a:r>
            <a:endParaRPr lang="en-US" i="1" dirty="0" smtClean="0"/>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46</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8532"/>
            <a:ext cx="4267200" cy="32004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84960"/>
            <a:ext cx="4267200" cy="3200400"/>
          </a:xfrm>
          <a:prstGeom prst="rect">
            <a:avLst/>
          </a:prstGeom>
        </p:spPr>
      </p:pic>
    </p:spTree>
    <p:extLst>
      <p:ext uri="{BB962C8B-B14F-4D97-AF65-F5344CB8AC3E}">
        <p14:creationId xmlns:p14="http://schemas.microsoft.com/office/powerpoint/2010/main" val="232385225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Added RLC AM NACKs to ns-3 LTE </a:t>
            </a:r>
            <a:r>
              <a:rPr lang="en-US" dirty="0" smtClean="0"/>
              <a:t>simulator</a:t>
            </a:r>
            <a:endParaRPr lang="en-US" i="1" dirty="0" smtClean="0"/>
          </a:p>
          <a:p>
            <a:r>
              <a:rPr lang="en-US" dirty="0" smtClean="0"/>
              <a:t>VoIP </a:t>
            </a:r>
            <a:r>
              <a:rPr lang="en-US" dirty="0"/>
              <a:t>over AM </a:t>
            </a:r>
            <a:r>
              <a:rPr lang="en-US" dirty="0" smtClean="0"/>
              <a:t>has higher MOS</a:t>
            </a:r>
            <a:r>
              <a:rPr lang="en-US" dirty="0" smtClean="0"/>
              <a:t> until </a:t>
            </a:r>
            <a:r>
              <a:rPr lang="en-US" dirty="0"/>
              <a:t>20% </a:t>
            </a:r>
            <a:r>
              <a:rPr lang="en-US" dirty="0" smtClean="0"/>
              <a:t>loss</a:t>
            </a:r>
          </a:p>
          <a:p>
            <a:pPr lvl="1"/>
            <a:r>
              <a:rPr lang="en-US" dirty="0" smtClean="0"/>
              <a:t>5 – 20% loss rate AM </a:t>
            </a:r>
            <a:r>
              <a:rPr lang="en-US" dirty="0" err="1" smtClean="0"/>
              <a:t>avg</a:t>
            </a:r>
            <a:r>
              <a:rPr lang="en-US" dirty="0" smtClean="0"/>
              <a:t> 4.26, UM </a:t>
            </a:r>
            <a:r>
              <a:rPr lang="en-US" dirty="0" err="1" smtClean="0"/>
              <a:t>avg</a:t>
            </a:r>
            <a:r>
              <a:rPr lang="en-US" dirty="0" smtClean="0"/>
              <a:t> 4.15</a:t>
            </a:r>
          </a:p>
          <a:p>
            <a:pPr lvl="1"/>
            <a:r>
              <a:rPr lang="en-US" dirty="0" smtClean="0"/>
              <a:t>25 – 35% loss rate AM </a:t>
            </a:r>
            <a:r>
              <a:rPr lang="en-US" dirty="0" err="1" smtClean="0"/>
              <a:t>avg</a:t>
            </a:r>
            <a:r>
              <a:rPr lang="en-US" dirty="0" smtClean="0"/>
              <a:t> 1.82, UM </a:t>
            </a:r>
            <a:r>
              <a:rPr lang="en-US" dirty="0" err="1" smtClean="0"/>
              <a:t>avg</a:t>
            </a:r>
            <a:r>
              <a:rPr lang="en-US" dirty="0" smtClean="0"/>
              <a:t> 3.7</a:t>
            </a:r>
          </a:p>
          <a:p>
            <a:r>
              <a:rPr lang="en-US" dirty="0"/>
              <a:t>FTP over AM has higher average </a:t>
            </a:r>
            <a:r>
              <a:rPr lang="en-US" dirty="0" smtClean="0"/>
              <a:t>throughput</a:t>
            </a:r>
            <a:endParaRPr lang="en-US" dirty="0" smtClean="0"/>
          </a:p>
          <a:p>
            <a:pPr lvl="1"/>
            <a:r>
              <a:rPr lang="en-US" dirty="0" smtClean="0"/>
              <a:t>AM average throughput 1.21Mb/s, UM </a:t>
            </a:r>
            <a:r>
              <a:rPr lang="en-US" dirty="0" smtClean="0"/>
              <a:t>0.83 </a:t>
            </a:r>
            <a:r>
              <a:rPr lang="en-US" dirty="0" smtClean="0"/>
              <a:t>Mb/</a:t>
            </a:r>
            <a:r>
              <a:rPr lang="en-US" dirty="0" smtClean="0"/>
              <a:t>s</a:t>
            </a:r>
          </a:p>
          <a:p>
            <a:r>
              <a:rPr lang="en-US" dirty="0" smtClean="0"/>
              <a:t>Video over AM has higher delay, UM lower average frame rate</a:t>
            </a:r>
          </a:p>
          <a:p>
            <a:pPr lvl="1"/>
            <a:r>
              <a:rPr lang="en-US" dirty="0" smtClean="0"/>
              <a:t>AM </a:t>
            </a:r>
            <a:r>
              <a:rPr lang="en-US" dirty="0" err="1" smtClean="0"/>
              <a:t>avg</a:t>
            </a:r>
            <a:r>
              <a:rPr lang="en-US" dirty="0" smtClean="0"/>
              <a:t> 25 frames per sec, UM </a:t>
            </a:r>
            <a:r>
              <a:rPr lang="en-US" dirty="0" err="1" smtClean="0"/>
              <a:t>avg</a:t>
            </a:r>
            <a:r>
              <a:rPr lang="en-US" dirty="0" smtClean="0"/>
              <a:t> 21</a:t>
            </a:r>
          </a:p>
          <a:p>
            <a:pPr lvl="1"/>
            <a:r>
              <a:rPr lang="en-US" dirty="0" smtClean="0"/>
              <a:t>UM frame delay </a:t>
            </a:r>
            <a:r>
              <a:rPr lang="en-US" dirty="0" err="1" smtClean="0"/>
              <a:t>avg</a:t>
            </a:r>
            <a:r>
              <a:rPr lang="en-US" dirty="0" smtClean="0"/>
              <a:t> 29 </a:t>
            </a:r>
            <a:r>
              <a:rPr lang="en-US" dirty="0" err="1" smtClean="0"/>
              <a:t>ms</a:t>
            </a:r>
            <a:r>
              <a:rPr lang="en-US" dirty="0" smtClean="0"/>
              <a:t>, AM </a:t>
            </a:r>
            <a:r>
              <a:rPr lang="en-US" dirty="0" err="1" smtClean="0"/>
              <a:t>avg</a:t>
            </a:r>
            <a:r>
              <a:rPr lang="en-US" dirty="0" smtClean="0"/>
              <a:t> 95 </a:t>
            </a:r>
            <a:r>
              <a:rPr lang="en-US" smtClean="0"/>
              <a:t>ms</a:t>
            </a:r>
            <a:endParaRPr lang="en-US" dirty="0"/>
          </a:p>
          <a:p>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47</a:t>
            </a:fld>
            <a:endParaRPr lang="en-US"/>
          </a:p>
        </p:txBody>
      </p:sp>
    </p:spTree>
    <p:extLst>
      <p:ext uri="{BB962C8B-B14F-4D97-AF65-F5344CB8AC3E}">
        <p14:creationId xmlns:p14="http://schemas.microsoft.com/office/powerpoint/2010/main" val="3446227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Video simulations with TCP</a:t>
            </a:r>
          </a:p>
          <a:p>
            <a:r>
              <a:rPr lang="en-US" dirty="0" smtClean="0"/>
              <a:t>Test with other RLC layer settings</a:t>
            </a:r>
          </a:p>
          <a:p>
            <a:pPr lvl="1"/>
            <a:r>
              <a:rPr lang="en-US" dirty="0" smtClean="0"/>
              <a:t>t-</a:t>
            </a:r>
            <a:r>
              <a:rPr lang="en-US" dirty="0" err="1" smtClean="0"/>
              <a:t>PollRetransmit</a:t>
            </a:r>
            <a:r>
              <a:rPr lang="en-US" dirty="0" smtClean="0"/>
              <a:t> timer</a:t>
            </a:r>
          </a:p>
          <a:p>
            <a:pPr lvl="1"/>
            <a:r>
              <a:rPr lang="en-US" dirty="0" err="1" smtClean="0"/>
              <a:t>PollPDU</a:t>
            </a:r>
            <a:r>
              <a:rPr lang="en-US" dirty="0" smtClean="0"/>
              <a:t> and </a:t>
            </a:r>
            <a:r>
              <a:rPr lang="en-US" dirty="0" err="1" smtClean="0"/>
              <a:t>pollByte</a:t>
            </a:r>
            <a:endParaRPr lang="en-US" dirty="0" smtClean="0"/>
          </a:p>
          <a:p>
            <a:r>
              <a:rPr lang="en-US" dirty="0" smtClean="0"/>
              <a:t>Add support for RLC AM maximum retransmission radio link layer failure</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48</a:t>
            </a:fld>
            <a:endParaRPr lang="en-US"/>
          </a:p>
        </p:txBody>
      </p:sp>
    </p:spTree>
    <p:extLst>
      <p:ext uri="{BB962C8B-B14F-4D97-AF65-F5344CB8AC3E}">
        <p14:creationId xmlns:p14="http://schemas.microsoft.com/office/powerpoint/2010/main" val="945536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49</a:t>
            </a:fld>
            <a:endParaRPr lang="en-US"/>
          </a:p>
        </p:txBody>
      </p:sp>
      <p:sp>
        <p:nvSpPr>
          <p:cNvPr id="10" name="Title 1"/>
          <p:cNvSpPr>
            <a:spLocks noGrp="1"/>
          </p:cNvSpPr>
          <p:nvPr/>
        </p:nvSpPr>
        <p:spPr>
          <a:xfrm>
            <a:off x="685800" y="1901825"/>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Impact of </a:t>
            </a:r>
            <a:r>
              <a:rPr lang="en-US" sz="4000" dirty="0" smtClean="0"/>
              <a:t>Acknowledgements </a:t>
            </a:r>
            <a:r>
              <a:rPr lang="en-US" sz="4000" dirty="0"/>
              <a:t>on Application Performance in 4G LTE Networks</a:t>
            </a:r>
          </a:p>
        </p:txBody>
      </p:sp>
      <p:sp>
        <p:nvSpPr>
          <p:cNvPr id="11" name="Subtitle 2"/>
          <p:cNvSpPr>
            <a:spLocks noGrp="1"/>
          </p:cNvSpPr>
          <p:nvPr/>
        </p:nvSpPr>
        <p:spPr>
          <a:xfrm>
            <a:off x="1371600" y="3657600"/>
            <a:ext cx="6400800" cy="2209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t>Master’s Thesis Presentation</a:t>
            </a:r>
          </a:p>
          <a:p>
            <a:r>
              <a:rPr lang="en-US" sz="1600" dirty="0" smtClean="0"/>
              <a:t>Brett </a:t>
            </a:r>
            <a:r>
              <a:rPr lang="en-US" sz="1600" dirty="0" err="1" smtClean="0"/>
              <a:t>Levasseur</a:t>
            </a:r>
            <a:endParaRPr lang="en-US" sz="1600" dirty="0"/>
          </a:p>
          <a:p>
            <a:r>
              <a:rPr lang="en-US" sz="2000" dirty="0" smtClean="0"/>
              <a:t>Advisors</a:t>
            </a:r>
          </a:p>
          <a:p>
            <a:r>
              <a:rPr lang="en-US" sz="1600" dirty="0" smtClean="0"/>
              <a:t>Mark Claypool, Robert </a:t>
            </a:r>
            <a:r>
              <a:rPr lang="en-US" sz="1600" dirty="0" err="1" smtClean="0"/>
              <a:t>Kinicki</a:t>
            </a:r>
            <a:endParaRPr lang="en-US" sz="1600" dirty="0"/>
          </a:p>
          <a:p>
            <a:r>
              <a:rPr lang="en-US" sz="2000" dirty="0" smtClean="0"/>
              <a:t>Reader</a:t>
            </a:r>
            <a:endParaRPr lang="en-US" sz="1600" dirty="0" smtClean="0"/>
          </a:p>
          <a:p>
            <a:r>
              <a:rPr lang="en-US" sz="1600" dirty="0" smtClean="0"/>
              <a:t>Emanuel </a:t>
            </a:r>
            <a:r>
              <a:rPr lang="en-US" sz="1600" dirty="0" err="1" smtClean="0"/>
              <a:t>Agu</a:t>
            </a:r>
            <a:endParaRPr lang="en-US" sz="1600" dirty="0"/>
          </a:p>
        </p:txBody>
      </p:sp>
    </p:spTree>
    <p:extLst>
      <p:ext uri="{BB962C8B-B14F-4D97-AF65-F5344CB8AC3E}">
        <p14:creationId xmlns:p14="http://schemas.microsoft.com/office/powerpoint/2010/main" val="324795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Problem Statement</a:t>
            </a:r>
            <a:endParaRPr lang="en-US" dirty="0"/>
          </a:p>
        </p:txBody>
      </p:sp>
      <p:sp>
        <p:nvSpPr>
          <p:cNvPr id="3" name="Content Placeholder 2"/>
          <p:cNvSpPr>
            <a:spLocks noGrp="1"/>
          </p:cNvSpPr>
          <p:nvPr>
            <p:ph idx="1"/>
          </p:nvPr>
        </p:nvSpPr>
        <p:spPr/>
        <p:txBody>
          <a:bodyPr/>
          <a:lstStyle/>
          <a:p>
            <a:r>
              <a:rPr lang="en-US" dirty="0" smtClean="0"/>
              <a:t>How do LTE retransmissions impact application performance?</a:t>
            </a:r>
          </a:p>
          <a:p>
            <a:r>
              <a:rPr lang="en-US" dirty="0" smtClean="0"/>
              <a:t>What LTE retransmissions settings impact application performance?</a:t>
            </a:r>
          </a:p>
          <a:p>
            <a:r>
              <a:rPr lang="en-US" dirty="0" smtClean="0"/>
              <a:t>Which LTE retransmission policies are preferred in different wireless loss conditions?</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5</a:t>
            </a:fld>
            <a:endParaRPr lang="en-US"/>
          </a:p>
        </p:txBody>
      </p:sp>
    </p:spTree>
    <p:extLst>
      <p:ext uri="{BB962C8B-B14F-4D97-AF65-F5344CB8AC3E}">
        <p14:creationId xmlns:p14="http://schemas.microsoft.com/office/powerpoint/2010/main" val="98852072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200" dirty="0" smtClean="0"/>
              <a:t>[LTE RLC]	3GPP</a:t>
            </a:r>
            <a:r>
              <a:rPr lang="en-US" sz="1200" dirty="0"/>
              <a:t>. 3rd </a:t>
            </a:r>
            <a:r>
              <a:rPr lang="en-US" sz="1200" dirty="0" smtClean="0"/>
              <a:t>Generation </a:t>
            </a:r>
            <a:r>
              <a:rPr lang="en-US" sz="1200" dirty="0"/>
              <a:t>Partnership Project; Technical </a:t>
            </a:r>
            <a:r>
              <a:rPr lang="en-US" sz="1200" dirty="0" smtClean="0"/>
              <a:t>Specification </a:t>
            </a:r>
            <a:r>
              <a:rPr lang="en-US" sz="1200" dirty="0"/>
              <a:t>Group </a:t>
            </a:r>
            <a:r>
              <a:rPr lang="en-US" sz="1200" dirty="0" smtClean="0"/>
              <a:t>Radio Access </a:t>
            </a:r>
            <a:r>
              <a:rPr lang="en-US" sz="1200" dirty="0"/>
              <a:t>Network; Evolved Universal Terrestrial Radio Access (E-UTRA); Radio </a:t>
            </a:r>
            <a:r>
              <a:rPr lang="en-US" sz="1200" dirty="0" smtClean="0"/>
              <a:t>Link Control </a:t>
            </a:r>
            <a:r>
              <a:rPr lang="en-US" sz="1200" dirty="0"/>
              <a:t>(RLC) protocol </a:t>
            </a:r>
            <a:r>
              <a:rPr lang="en-US" sz="1200" dirty="0" smtClean="0"/>
              <a:t>specification </a:t>
            </a:r>
            <a:r>
              <a:rPr lang="en-US" sz="1200" dirty="0"/>
              <a:t>(Release 8). Technical </a:t>
            </a:r>
            <a:r>
              <a:rPr lang="en-US" sz="1200" dirty="0" smtClean="0"/>
              <a:t>Specification 36.322v8.0.0, 3GPP</a:t>
            </a:r>
            <a:r>
              <a:rPr lang="en-US" sz="1200" dirty="0"/>
              <a:t>, December 2007. </a:t>
            </a:r>
            <a:r>
              <a:rPr lang="en-US" sz="1200" dirty="0">
                <a:hlinkClick r:id="rId2"/>
              </a:rPr>
              <a:t>http://www.3gpp.org/ftp/Specs/html-info/36322.htm</a:t>
            </a:r>
            <a:r>
              <a:rPr lang="en-US" sz="1200" dirty="0" smtClean="0"/>
              <a:t>.</a:t>
            </a:r>
          </a:p>
          <a:p>
            <a:pPr marL="0" indent="0">
              <a:buNone/>
            </a:pPr>
            <a:r>
              <a:rPr lang="en-US" sz="1200" dirty="0" smtClean="0"/>
              <a:t>[LTE RRC]	3GPP</a:t>
            </a:r>
            <a:r>
              <a:rPr lang="en-US" sz="1200" dirty="0"/>
              <a:t>. 3rd </a:t>
            </a:r>
            <a:r>
              <a:rPr lang="en-US" sz="1200" dirty="0" smtClean="0"/>
              <a:t>Generation </a:t>
            </a:r>
            <a:r>
              <a:rPr lang="en-US" sz="1200" dirty="0"/>
              <a:t>Partnership Project; Technical </a:t>
            </a:r>
            <a:r>
              <a:rPr lang="en-US" sz="1200" dirty="0" smtClean="0"/>
              <a:t>Specification </a:t>
            </a:r>
            <a:r>
              <a:rPr lang="en-US" sz="1200" dirty="0"/>
              <a:t>Group Radio </a:t>
            </a:r>
            <a:r>
              <a:rPr lang="en-US" sz="1200" dirty="0" smtClean="0"/>
              <a:t>Access Network</a:t>
            </a:r>
            <a:r>
              <a:rPr lang="en-US" sz="1200" dirty="0"/>
              <a:t>; Evolved Universal Terrestrial Radio Access (E-UTRA); Radio </a:t>
            </a:r>
            <a:r>
              <a:rPr lang="en-US" sz="1200" dirty="0" smtClean="0"/>
              <a:t>Resource Control </a:t>
            </a:r>
            <a:r>
              <a:rPr lang="en-US" sz="1200" dirty="0"/>
              <a:t>(RRC) Protocol </a:t>
            </a:r>
            <a:r>
              <a:rPr lang="en-US" sz="1200" dirty="0" err="1"/>
              <a:t>specication</a:t>
            </a:r>
            <a:r>
              <a:rPr lang="en-US" sz="1200" dirty="0"/>
              <a:t> (Release 8). Technical </a:t>
            </a:r>
            <a:r>
              <a:rPr lang="en-US" sz="1200" dirty="0" err="1"/>
              <a:t>Specication</a:t>
            </a:r>
            <a:r>
              <a:rPr lang="en-US" sz="1200" dirty="0"/>
              <a:t> </a:t>
            </a:r>
            <a:r>
              <a:rPr lang="en-US" sz="1200" dirty="0" smtClean="0"/>
              <a:t>36.331v8.10.0, 3GPP</a:t>
            </a:r>
            <a:r>
              <a:rPr lang="en-US" sz="1200" dirty="0"/>
              <a:t>, march 2008. http://www.3gpp.org/ftp/Specs/html-info/36331.htm.</a:t>
            </a:r>
            <a:endParaRPr lang="en-US" sz="1200" dirty="0" smtClean="0"/>
          </a:p>
          <a:p>
            <a:pPr marL="0" indent="0">
              <a:buNone/>
            </a:pPr>
            <a:r>
              <a:rPr lang="en-US" sz="1200" dirty="0" smtClean="0"/>
              <a:t>[Cisco 13]	Cisco</a:t>
            </a:r>
            <a:r>
              <a:rPr lang="en-US" sz="1200" dirty="0"/>
              <a:t>. Cisco Visual Networking Index: Global Mobile Data </a:t>
            </a:r>
            <a:r>
              <a:rPr lang="en-US" sz="1200" dirty="0" smtClean="0"/>
              <a:t>Traffic </a:t>
            </a:r>
            <a:r>
              <a:rPr lang="en-US" sz="1200" dirty="0"/>
              <a:t>Forecast Update, 2013-2018. Technical report, Cisco, </a:t>
            </a:r>
            <a:r>
              <a:rPr lang="en-US" sz="1200" dirty="0" smtClean="0"/>
              <a:t>2014. </a:t>
            </a:r>
            <a:r>
              <a:rPr lang="en-US" sz="1200" dirty="0" smtClean="0">
                <a:hlinkClick r:id="rId3"/>
              </a:rPr>
              <a:t>http</a:t>
            </a:r>
            <a:r>
              <a:rPr lang="en-US" sz="1200" dirty="0">
                <a:hlinkClick r:id="rId3"/>
              </a:rPr>
              <a:t>://</a:t>
            </a:r>
            <a:r>
              <a:rPr lang="en-US" sz="1200" dirty="0" smtClean="0">
                <a:hlinkClick r:id="rId3"/>
              </a:rPr>
              <a:t>www.cisco.com/en/US/solutions/collateral/ns341/ns525/ns537/ns705/ns827/white </a:t>
            </a:r>
            <a:r>
              <a:rPr lang="en-US" sz="1200" dirty="0">
                <a:hlinkClick r:id="rId3"/>
              </a:rPr>
              <a:t>paper </a:t>
            </a:r>
            <a:r>
              <a:rPr lang="en-US" sz="1200" dirty="0" smtClean="0">
                <a:hlinkClick r:id="rId3"/>
              </a:rPr>
              <a:t>c11-520862.pdf</a:t>
            </a:r>
            <a:endParaRPr lang="en-US" sz="1200" dirty="0" smtClean="0"/>
          </a:p>
          <a:p>
            <a:pPr marL="0" indent="0">
              <a:buNone/>
            </a:pPr>
            <a:r>
              <a:rPr lang="en-US" sz="1200" dirty="0" smtClean="0"/>
              <a:t>[</a:t>
            </a:r>
            <a:r>
              <a:rPr lang="en-US" sz="1200" dirty="0" err="1" smtClean="0"/>
              <a:t>Dahlman</a:t>
            </a:r>
            <a:r>
              <a:rPr lang="en-US" sz="1200" dirty="0" smtClean="0"/>
              <a:t> 11]	Erik </a:t>
            </a:r>
            <a:r>
              <a:rPr lang="en-US" sz="1200" dirty="0" err="1"/>
              <a:t>Dahlman</a:t>
            </a:r>
            <a:r>
              <a:rPr lang="en-US" sz="1200" dirty="0"/>
              <a:t>, Stefan </a:t>
            </a:r>
            <a:r>
              <a:rPr lang="en-US" sz="1200" dirty="0" err="1"/>
              <a:t>Parkvall</a:t>
            </a:r>
            <a:r>
              <a:rPr lang="en-US" sz="1200" dirty="0"/>
              <a:t>, and Johan </a:t>
            </a:r>
            <a:r>
              <a:rPr lang="en-US" sz="1200" dirty="0" err="1"/>
              <a:t>Skold</a:t>
            </a:r>
            <a:r>
              <a:rPr lang="en-US" sz="1200" dirty="0"/>
              <a:t>. 4G LTE/LTE-Advanced for </a:t>
            </a:r>
            <a:r>
              <a:rPr lang="en-US" sz="1200" dirty="0" smtClean="0"/>
              <a:t>Mobile Broadband</a:t>
            </a:r>
            <a:r>
              <a:rPr lang="en-US" sz="1200" dirty="0"/>
              <a:t>. Academic Press, Oxford, 2011.</a:t>
            </a:r>
            <a:endParaRPr lang="en-US" sz="1200" dirty="0" smtClean="0"/>
          </a:p>
          <a:p>
            <a:pPr marL="0" indent="0">
              <a:buNone/>
            </a:pPr>
            <a:r>
              <a:rPr lang="en-US" sz="1200" dirty="0" smtClean="0"/>
              <a:t>[</a:t>
            </a:r>
            <a:r>
              <a:rPr lang="en-US" sz="1200" dirty="0" err="1" smtClean="0"/>
              <a:t>Zyren</a:t>
            </a:r>
            <a:r>
              <a:rPr lang="en-US" sz="1200" dirty="0" smtClean="0"/>
              <a:t> 07]	Jim </a:t>
            </a:r>
            <a:r>
              <a:rPr lang="en-US" sz="1200" dirty="0" err="1"/>
              <a:t>Zyren</a:t>
            </a:r>
            <a:r>
              <a:rPr lang="en-US" sz="1200" dirty="0"/>
              <a:t>. </a:t>
            </a:r>
            <a:r>
              <a:rPr lang="en-US" sz="1200" dirty="0" err="1"/>
              <a:t>Overveiw</a:t>
            </a:r>
            <a:r>
              <a:rPr lang="en-US" sz="1200" dirty="0"/>
              <a:t> of the 3GPP Long </a:t>
            </a:r>
            <a:r>
              <a:rPr lang="en-US" sz="1200" dirty="0" smtClean="0"/>
              <a:t>Term Evolution </a:t>
            </a:r>
            <a:r>
              <a:rPr lang="en-US" sz="1200" dirty="0"/>
              <a:t>Physical Layer. </a:t>
            </a:r>
            <a:r>
              <a:rPr lang="en-US" sz="1200" dirty="0" smtClean="0"/>
              <a:t>Technical report</a:t>
            </a:r>
            <a:r>
              <a:rPr lang="en-US" sz="1200" dirty="0"/>
              <a:t>, </a:t>
            </a:r>
            <a:r>
              <a:rPr lang="en-US" sz="1200" dirty="0" err="1"/>
              <a:t>Freescale</a:t>
            </a:r>
            <a:r>
              <a:rPr lang="en-US" sz="1200" dirty="0"/>
              <a:t> Semiconductor, 07 2007</a:t>
            </a:r>
            <a:r>
              <a:rPr lang="en-US" sz="1200" dirty="0" smtClean="0"/>
              <a:t>.</a:t>
            </a:r>
          </a:p>
          <a:p>
            <a:pPr marL="0" indent="0">
              <a:buNone/>
            </a:pPr>
            <a:r>
              <a:rPr lang="en-US" sz="1200" dirty="0" smtClean="0"/>
              <a:t>[ns-3]	</a:t>
            </a:r>
            <a:r>
              <a:rPr lang="en-US" sz="1200" dirty="0" smtClean="0">
                <a:hlinkClick r:id="rId4"/>
              </a:rPr>
              <a:t>https</a:t>
            </a:r>
            <a:r>
              <a:rPr lang="en-US" sz="1200" dirty="0">
                <a:hlinkClick r:id="rId4"/>
              </a:rPr>
              <a:t>://www.nsnam.org</a:t>
            </a:r>
            <a:r>
              <a:rPr lang="en-US" sz="1200" dirty="0" smtClean="0">
                <a:hlinkClick r:id="rId4"/>
              </a:rPr>
              <a:t>/</a:t>
            </a:r>
            <a:endParaRPr lang="en-US" sz="1200" dirty="0" smtClean="0"/>
          </a:p>
          <a:p>
            <a:pPr marL="0" indent="0">
              <a:buNone/>
            </a:pPr>
            <a:r>
              <a:rPr lang="en-US" sz="1200" dirty="0" smtClean="0"/>
              <a:t>[ns-3 stats]	</a:t>
            </a:r>
            <a:r>
              <a:rPr lang="en-US" sz="1200" dirty="0" smtClean="0">
                <a:hlinkClick r:id="rId5"/>
              </a:rPr>
              <a:t>https</a:t>
            </a:r>
            <a:r>
              <a:rPr lang="en-US" sz="1200" dirty="0">
                <a:hlinkClick r:id="rId5"/>
              </a:rPr>
              <a:t>://www.nsnam.org/overview/statistics</a:t>
            </a:r>
            <a:r>
              <a:rPr lang="en-US" sz="1200" dirty="0" smtClean="0">
                <a:hlinkClick r:id="rId5"/>
              </a:rPr>
              <a:t>/</a:t>
            </a:r>
            <a:endParaRPr lang="en-US" sz="1200" dirty="0" smtClean="0"/>
          </a:p>
          <a:p>
            <a:pPr marL="0" indent="0">
              <a:buNone/>
            </a:pPr>
            <a:r>
              <a:rPr lang="en-US" sz="1200" dirty="0" smtClean="0"/>
              <a:t>[</a:t>
            </a:r>
            <a:r>
              <a:rPr lang="en-US" sz="1200" dirty="0" err="1" smtClean="0"/>
              <a:t>Baldo</a:t>
            </a:r>
            <a:r>
              <a:rPr lang="en-US" sz="1200" dirty="0" smtClean="0"/>
              <a:t> 11]	Nicola </a:t>
            </a:r>
            <a:r>
              <a:rPr lang="en-US" sz="1200" dirty="0" err="1"/>
              <a:t>Baldo</a:t>
            </a:r>
            <a:r>
              <a:rPr lang="en-US" sz="1200" dirty="0"/>
              <a:t>, Marco </a:t>
            </a:r>
            <a:r>
              <a:rPr lang="en-US" sz="1200" dirty="0" err="1"/>
              <a:t>Miozzo</a:t>
            </a:r>
            <a:r>
              <a:rPr lang="en-US" sz="1200" dirty="0"/>
              <a:t>, Manuel </a:t>
            </a:r>
            <a:r>
              <a:rPr lang="en-US" sz="1200" dirty="0" err="1"/>
              <a:t>Requena-Esteso</a:t>
            </a:r>
            <a:r>
              <a:rPr lang="en-US" sz="1200" dirty="0"/>
              <a:t>, and </a:t>
            </a:r>
            <a:r>
              <a:rPr lang="en-US" sz="1200" dirty="0" err="1"/>
              <a:t>Jaume</a:t>
            </a:r>
            <a:r>
              <a:rPr lang="en-US" sz="1200" dirty="0"/>
              <a:t> Nin-Guerrero. </a:t>
            </a:r>
            <a:r>
              <a:rPr lang="en-US" sz="1200" dirty="0" smtClean="0"/>
              <a:t>An open </a:t>
            </a:r>
            <a:r>
              <a:rPr lang="en-US" sz="1200" dirty="0"/>
              <a:t>source product-oriented </a:t>
            </a:r>
            <a:r>
              <a:rPr lang="en-US" sz="1200" dirty="0" err="1"/>
              <a:t>lte</a:t>
            </a:r>
            <a:r>
              <a:rPr lang="en-US" sz="1200" dirty="0"/>
              <a:t> network simulator based on ns-3. In Proceedings of </a:t>
            </a:r>
            <a:r>
              <a:rPr lang="en-US" sz="1200" dirty="0" smtClean="0"/>
              <a:t>the 14th </a:t>
            </a:r>
            <a:r>
              <a:rPr lang="en-US" sz="1200" dirty="0"/>
              <a:t>ACM International Conference on Modeling, Analysis and Simulation of </a:t>
            </a:r>
            <a:r>
              <a:rPr lang="en-US" sz="1200" dirty="0" smtClean="0"/>
              <a:t>Wireless and </a:t>
            </a:r>
            <a:r>
              <a:rPr lang="en-US" sz="1200" dirty="0"/>
              <a:t>Mobile Systems, </a:t>
            </a:r>
            <a:r>
              <a:rPr lang="en-US" sz="1200" dirty="0" err="1"/>
              <a:t>MSWiM</a:t>
            </a:r>
            <a:r>
              <a:rPr lang="en-US" sz="1200" dirty="0"/>
              <a:t> '11, pages 293{298, New York, NY, USA, 2011. ACM</a:t>
            </a:r>
            <a:r>
              <a:rPr lang="en-US" sz="1200" dirty="0" smtClean="0"/>
              <a:t>.</a:t>
            </a:r>
          </a:p>
          <a:p>
            <a:pPr marL="0" indent="0">
              <a:buNone/>
            </a:pPr>
            <a:r>
              <a:rPr lang="en-US" sz="1200" dirty="0" smtClean="0"/>
              <a:t>[ITU G.711]	International </a:t>
            </a:r>
            <a:r>
              <a:rPr lang="en-US" sz="1200" dirty="0"/>
              <a:t>Telecommunication Union. Pulse Code </a:t>
            </a:r>
            <a:r>
              <a:rPr lang="en-US" sz="1200" dirty="0" err="1"/>
              <a:t>Movulation</a:t>
            </a:r>
            <a:r>
              <a:rPr lang="en-US" sz="1200" dirty="0"/>
              <a:t> (PCM) </a:t>
            </a:r>
            <a:r>
              <a:rPr lang="en-US" sz="1200" dirty="0" smtClean="0"/>
              <a:t>of </a:t>
            </a:r>
            <a:r>
              <a:rPr lang="en-US" sz="1200" dirty="0" err="1" smtClean="0"/>
              <a:t>Vlice</a:t>
            </a:r>
            <a:r>
              <a:rPr lang="en-US" sz="1200" dirty="0" smtClean="0"/>
              <a:t> </a:t>
            </a:r>
            <a:r>
              <a:rPr lang="en-US" sz="1200" dirty="0"/>
              <a:t>Frequencies. Technical </a:t>
            </a:r>
            <a:r>
              <a:rPr lang="en-US" sz="1200" dirty="0" smtClean="0"/>
              <a:t>Specification </a:t>
            </a:r>
            <a:r>
              <a:rPr lang="en-US" sz="1200" dirty="0"/>
              <a:t>G.711, ITU-T, November </a:t>
            </a:r>
            <a:r>
              <a:rPr lang="en-US" sz="1200" dirty="0" smtClean="0"/>
              <a:t>1988. https</a:t>
            </a:r>
            <a:r>
              <a:rPr lang="en-US" sz="1200" dirty="0"/>
              <a:t>://www.itu.int/rec/dologin </a:t>
            </a:r>
            <a:r>
              <a:rPr lang="en-US" sz="1200" dirty="0" err="1"/>
              <a:t>pub.asp?lang</a:t>
            </a:r>
            <a:r>
              <a:rPr lang="en-US" sz="1200" dirty="0"/>
              <a:t>=</a:t>
            </a:r>
            <a:r>
              <a:rPr lang="en-US" sz="1200" dirty="0" err="1"/>
              <a:t>e&amp;id</a:t>
            </a:r>
            <a:r>
              <a:rPr lang="en-US" sz="1200" dirty="0"/>
              <a:t>=T-REC-G.711-198811-I!!</a:t>
            </a:r>
            <a:r>
              <a:rPr lang="en-US" sz="1200" dirty="0" smtClean="0"/>
              <a:t>PDFE&amp; type=items.</a:t>
            </a:r>
          </a:p>
          <a:p>
            <a:pPr marL="0" indent="0">
              <a:buNone/>
            </a:pPr>
            <a:r>
              <a:rPr lang="en-US" sz="1200" dirty="0" smtClean="0"/>
              <a:t>[MPEG Trace]	</a:t>
            </a:r>
            <a:r>
              <a:rPr lang="en-US" sz="1200" dirty="0" smtClean="0">
                <a:hlinkClick r:id="rId6"/>
              </a:rPr>
              <a:t>http</a:t>
            </a:r>
            <a:r>
              <a:rPr lang="en-US" sz="1200" dirty="0">
                <a:hlinkClick r:id="rId6"/>
              </a:rPr>
              <a:t>://</a:t>
            </a:r>
            <a:r>
              <a:rPr lang="en-US" sz="1200" dirty="0" smtClean="0">
                <a:hlinkClick r:id="rId6"/>
              </a:rPr>
              <a:t>www-tkn.ee.tu-berlin.de/research/trace/trace.html</a:t>
            </a:r>
            <a:endParaRPr lang="en-US" sz="1200" dirty="0" smtClean="0"/>
          </a:p>
          <a:p>
            <a:pPr marL="0" indent="0">
              <a:buNone/>
            </a:pPr>
            <a:r>
              <a:rPr lang="en-US" sz="1200" dirty="0" smtClean="0"/>
              <a:t>[Gordo 10]	N </a:t>
            </a:r>
            <a:r>
              <a:rPr lang="en-US" sz="1200" dirty="0"/>
              <a:t>Gordo and A Daniel. Evaluating video quality degradation from data packet </a:t>
            </a:r>
            <a:r>
              <a:rPr lang="en-US" sz="1200" dirty="0" smtClean="0"/>
              <a:t>losses in </a:t>
            </a:r>
            <a:r>
              <a:rPr lang="en-US" sz="1200" dirty="0"/>
              <a:t>an </a:t>
            </a:r>
            <a:r>
              <a:rPr lang="en-US" sz="1200" dirty="0" err="1"/>
              <a:t>lte</a:t>
            </a:r>
            <a:r>
              <a:rPr lang="en-US" sz="1200" dirty="0"/>
              <a:t> environment, 2010</a:t>
            </a:r>
            <a:r>
              <a:rPr lang="en-US" sz="1200" dirty="0" smtClean="0"/>
              <a:t>.</a:t>
            </a:r>
          </a:p>
          <a:p>
            <a:pPr marL="0" indent="0">
              <a:buNone/>
            </a:pPr>
            <a:r>
              <a:rPr lang="en-US" sz="1200" dirty="0" smtClean="0"/>
              <a:t>[Verizon]	Verizon</a:t>
            </a:r>
            <a:r>
              <a:rPr lang="en-US" sz="1200" dirty="0"/>
              <a:t>. IP </a:t>
            </a:r>
            <a:r>
              <a:rPr lang="en-US" sz="1200" dirty="0" err="1"/>
              <a:t>Lagency</a:t>
            </a:r>
            <a:r>
              <a:rPr lang="en-US" sz="1200" dirty="0"/>
              <a:t> </a:t>
            </a:r>
            <a:r>
              <a:rPr lang="en-US" sz="1200" dirty="0" err="1"/>
              <a:t>Sstatistics</a:t>
            </a:r>
            <a:r>
              <a:rPr lang="en-US" sz="1200" dirty="0"/>
              <a:t>, April 2014. http://</a:t>
            </a:r>
            <a:r>
              <a:rPr lang="en-US" sz="1200" dirty="0" smtClean="0"/>
              <a:t>www.verizonenterprise.com/about/network/latency</a:t>
            </a:r>
            <a:r>
              <a:rPr lang="en-US" sz="1200" dirty="0"/>
              <a:t>/.</a:t>
            </a:r>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50</a:t>
            </a:fld>
            <a:endParaRPr lang="en-US"/>
          </a:p>
        </p:txBody>
      </p:sp>
    </p:spTree>
    <p:extLst>
      <p:ext uri="{BB962C8B-B14F-4D97-AF65-F5344CB8AC3E}">
        <p14:creationId xmlns:p14="http://schemas.microsoft.com/office/powerpoint/2010/main" val="381257616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r>
              <a:rPr lang="en-US" dirty="0" err="1" smtClean="0"/>
              <a:t>Cont</a:t>
            </a:r>
            <a:endParaRPr lang="en-US" dirty="0"/>
          </a:p>
        </p:txBody>
      </p:sp>
      <p:sp>
        <p:nvSpPr>
          <p:cNvPr id="3" name="Content Placeholder 2"/>
          <p:cNvSpPr>
            <a:spLocks noGrp="1"/>
          </p:cNvSpPr>
          <p:nvPr>
            <p:ph idx="1"/>
          </p:nvPr>
        </p:nvSpPr>
        <p:spPr/>
        <p:txBody>
          <a:bodyPr>
            <a:normAutofit/>
          </a:bodyPr>
          <a:lstStyle/>
          <a:p>
            <a:pPr marL="0" indent="0">
              <a:buNone/>
            </a:pPr>
            <a:r>
              <a:rPr lang="en-US" sz="1200" dirty="0" smtClean="0"/>
              <a:t>[ns-3 Forum]	</a:t>
            </a:r>
            <a:r>
              <a:rPr lang="en-US" sz="1200" dirty="0">
                <a:hlinkClick r:id="rId2"/>
              </a:rPr>
              <a:t>https://groups.google.com/forum/#!topic/ns-3-users/</a:t>
            </a:r>
            <a:r>
              <a:rPr lang="en-US" sz="1200" dirty="0" smtClean="0">
                <a:hlinkClick r:id="rId2"/>
              </a:rPr>
              <a:t>CEfmMX3IRBw</a:t>
            </a:r>
            <a:endParaRPr lang="en-US" sz="1200" dirty="0" smtClean="0"/>
          </a:p>
          <a:p>
            <a:pPr marL="0" indent="0">
              <a:buNone/>
            </a:pPr>
            <a:r>
              <a:rPr lang="en-US" sz="1200" dirty="0" smtClean="0"/>
              <a:t>[E-Model]	</a:t>
            </a:r>
            <a:r>
              <a:rPr lang="en-US" sz="1200" dirty="0"/>
              <a:t>Leandro </a:t>
            </a:r>
            <a:r>
              <a:rPr lang="en-US" sz="1200" dirty="0" err="1"/>
              <a:t>Carvalho</a:t>
            </a:r>
            <a:r>
              <a:rPr lang="en-US" sz="1200" dirty="0"/>
              <a:t>, </a:t>
            </a:r>
            <a:r>
              <a:rPr lang="en-US" sz="1200" dirty="0" err="1"/>
              <a:t>Edjair</a:t>
            </a:r>
            <a:r>
              <a:rPr lang="en-US" sz="1200" dirty="0"/>
              <a:t> </a:t>
            </a:r>
            <a:r>
              <a:rPr lang="en-US" sz="1200" dirty="0" err="1"/>
              <a:t>Mota</a:t>
            </a:r>
            <a:r>
              <a:rPr lang="en-US" sz="1200" dirty="0"/>
              <a:t>, </a:t>
            </a:r>
            <a:r>
              <a:rPr lang="en-US" sz="1200" dirty="0" err="1"/>
              <a:t>Regeane</a:t>
            </a:r>
            <a:r>
              <a:rPr lang="en-US" sz="1200" dirty="0"/>
              <a:t> </a:t>
            </a:r>
            <a:r>
              <a:rPr lang="en-US" sz="1200" dirty="0" err="1"/>
              <a:t>Aguiar</a:t>
            </a:r>
            <a:r>
              <a:rPr lang="en-US" sz="1200" dirty="0"/>
              <a:t>, Ana F Lima, Jose </a:t>
            </a:r>
            <a:r>
              <a:rPr lang="en-US" sz="1200" dirty="0" err="1"/>
              <a:t>Neuman</a:t>
            </a:r>
            <a:r>
              <a:rPr lang="en-US" sz="1200" dirty="0"/>
              <a:t> de Souza, and Anderson </a:t>
            </a:r>
            <a:r>
              <a:rPr lang="en-US" sz="1200" dirty="0" err="1"/>
              <a:t>Barreto</a:t>
            </a:r>
            <a:r>
              <a:rPr lang="en-US" sz="1200" dirty="0"/>
              <a:t>. An E-model implementation for speech quality evaluation in VoIP systems. In Proceedings of the 10th IEEE Symposium on Computers and </a:t>
            </a:r>
            <a:r>
              <a:rPr lang="en-US" sz="1200" dirty="0" smtClean="0"/>
              <a:t>Communications</a:t>
            </a:r>
            <a:r>
              <a:rPr lang="en-US" sz="1200" dirty="0"/>
              <a:t>, volume 154. IEEE Computer Society, 2005. </a:t>
            </a:r>
            <a:endParaRPr lang="en-US" sz="1200" dirty="0" smtClean="0"/>
          </a:p>
          <a:p>
            <a:pPr marL="0" indent="0">
              <a:buNone/>
            </a:pPr>
            <a:r>
              <a:rPr lang="en-US" sz="1200" dirty="0" smtClean="0"/>
              <a:t>[</a:t>
            </a:r>
            <a:r>
              <a:rPr lang="en-US" sz="1200" dirty="0" err="1" smtClean="0"/>
              <a:t>Böhmer</a:t>
            </a:r>
            <a:r>
              <a:rPr lang="en-US" sz="1200" dirty="0" smtClean="0"/>
              <a:t> 11]	Matthias </a:t>
            </a:r>
            <a:r>
              <a:rPr lang="en-US" sz="1200" dirty="0" err="1" smtClean="0"/>
              <a:t>Böhmer</a:t>
            </a:r>
            <a:r>
              <a:rPr lang="en-US" sz="1200" dirty="0" smtClean="0"/>
              <a:t>, Brent Hecht, Johannes </a:t>
            </a:r>
            <a:r>
              <a:rPr lang="en-US" sz="1200" dirty="0" err="1" smtClean="0"/>
              <a:t>Schoning</a:t>
            </a:r>
            <a:r>
              <a:rPr lang="en-US" sz="1200" dirty="0" smtClean="0"/>
              <a:t>, Antonio </a:t>
            </a:r>
            <a:r>
              <a:rPr lang="en-US" sz="1200" dirty="0" err="1" smtClean="0"/>
              <a:t>Kruger</a:t>
            </a:r>
            <a:r>
              <a:rPr lang="en-US" sz="1200" dirty="0" smtClean="0"/>
              <a:t>, and </a:t>
            </a:r>
            <a:r>
              <a:rPr lang="en-US" sz="1200" dirty="0" err="1" smtClean="0"/>
              <a:t>Gernot</a:t>
            </a:r>
            <a:r>
              <a:rPr lang="en-US" sz="1200" dirty="0" smtClean="0"/>
              <a:t> Bauer. Falling asleep with angry birds, </a:t>
            </a:r>
            <a:r>
              <a:rPr lang="en-US" sz="1200" dirty="0" err="1" smtClean="0"/>
              <a:t>facebook</a:t>
            </a:r>
            <a:r>
              <a:rPr lang="en-US" sz="1200" dirty="0" smtClean="0"/>
              <a:t> and kindle: a large scale study on mobile application usage. In Proceedings of the 13th International Conference on Human Computer Interaction with Mobile Devices and Services, pages 47{56. ACM, 2011.</a:t>
            </a:r>
          </a:p>
          <a:p>
            <a:pPr marL="0" indent="0">
              <a:buNone/>
            </a:pPr>
            <a:r>
              <a:rPr lang="en-US" sz="1200" dirty="0" smtClean="0"/>
              <a:t>[Huang 13]	</a:t>
            </a:r>
            <a:r>
              <a:rPr lang="en-US" sz="1200" dirty="0" err="1" smtClean="0"/>
              <a:t>Junxian</a:t>
            </a:r>
            <a:r>
              <a:rPr lang="en-US" sz="1200" dirty="0" smtClean="0"/>
              <a:t> </a:t>
            </a:r>
            <a:r>
              <a:rPr lang="en-US" sz="1200" dirty="0"/>
              <a:t>Huang, Feng Qian, </a:t>
            </a:r>
            <a:r>
              <a:rPr lang="en-US" sz="1200" dirty="0" err="1"/>
              <a:t>Yihua</a:t>
            </a:r>
            <a:r>
              <a:rPr lang="en-US" sz="1200" dirty="0"/>
              <a:t> </a:t>
            </a:r>
            <a:r>
              <a:rPr lang="en-US" sz="1200" dirty="0" err="1"/>
              <a:t>Guo</a:t>
            </a:r>
            <a:r>
              <a:rPr lang="en-US" sz="1200" dirty="0"/>
              <a:t>, </a:t>
            </a:r>
            <a:r>
              <a:rPr lang="en-US" sz="1200" dirty="0" err="1"/>
              <a:t>Yuanyuan</a:t>
            </a:r>
            <a:r>
              <a:rPr lang="en-US" sz="1200" dirty="0"/>
              <a:t> Zhou, </a:t>
            </a:r>
            <a:r>
              <a:rPr lang="en-US" sz="1200" dirty="0" err="1"/>
              <a:t>Qiang</a:t>
            </a:r>
            <a:r>
              <a:rPr lang="en-US" sz="1200" dirty="0"/>
              <a:t> Xu, Z. Morley </a:t>
            </a:r>
            <a:r>
              <a:rPr lang="en-US" sz="1200" dirty="0" smtClean="0"/>
              <a:t>Mao, </a:t>
            </a:r>
            <a:r>
              <a:rPr lang="en-US" sz="1200" dirty="0" err="1" smtClean="0"/>
              <a:t>Subhabrata</a:t>
            </a:r>
            <a:r>
              <a:rPr lang="en-US" sz="1200" dirty="0" smtClean="0"/>
              <a:t> </a:t>
            </a:r>
            <a:r>
              <a:rPr lang="en-US" sz="1200" dirty="0"/>
              <a:t>Sen, and Oliver </a:t>
            </a:r>
            <a:r>
              <a:rPr lang="en-US" sz="1200" dirty="0" err="1"/>
              <a:t>Spatscheck</a:t>
            </a:r>
            <a:r>
              <a:rPr lang="en-US" sz="1200" dirty="0"/>
              <a:t>. An In-depth Study of LTE: </a:t>
            </a:r>
            <a:r>
              <a:rPr lang="en-US" sz="1200" dirty="0" err="1"/>
              <a:t>Eect</a:t>
            </a:r>
            <a:r>
              <a:rPr lang="en-US" sz="1200" dirty="0"/>
              <a:t> of </a:t>
            </a:r>
            <a:r>
              <a:rPr lang="en-US" sz="1200" dirty="0" smtClean="0"/>
              <a:t>Network Protocol </a:t>
            </a:r>
            <a:r>
              <a:rPr lang="en-US" sz="1200" dirty="0"/>
              <a:t>and Application Behavior on Performance. In Proceedings of the ACM </a:t>
            </a:r>
            <a:r>
              <a:rPr lang="en-US" sz="1200" dirty="0" smtClean="0"/>
              <a:t>SIG-COMM </a:t>
            </a:r>
            <a:r>
              <a:rPr lang="en-US" sz="1200" dirty="0"/>
              <a:t>2013 Conference on SIGCOMM, SIGCOMM '13, pages 363{374, New </a:t>
            </a:r>
            <a:r>
              <a:rPr lang="en-US" sz="1200" dirty="0" smtClean="0"/>
              <a:t>York, NY</a:t>
            </a:r>
            <a:r>
              <a:rPr lang="en-US" sz="1200" dirty="0"/>
              <a:t>, USA, 2013. ACM</a:t>
            </a:r>
            <a:r>
              <a:rPr lang="en-US" sz="1200" dirty="0" smtClean="0"/>
              <a:t>.</a:t>
            </a:r>
          </a:p>
          <a:p>
            <a:pPr marL="0" indent="0">
              <a:buNone/>
            </a:pPr>
            <a:r>
              <a:rPr lang="en-US" sz="1200" dirty="0" smtClean="0"/>
              <a:t>[</a:t>
            </a:r>
            <a:r>
              <a:rPr lang="en-US" sz="1200" dirty="0" err="1" smtClean="0"/>
              <a:t>Makidis</a:t>
            </a:r>
            <a:r>
              <a:rPr lang="en-US" sz="1200" dirty="0" smtClean="0"/>
              <a:t> 07]	Michael </a:t>
            </a:r>
            <a:r>
              <a:rPr lang="en-US" sz="1200" dirty="0" err="1"/>
              <a:t>Makidis</a:t>
            </a:r>
            <a:r>
              <a:rPr lang="en-US" sz="1200" dirty="0"/>
              <a:t>. Implementing and evaluating the RLC/AM protocol of the </a:t>
            </a:r>
            <a:r>
              <a:rPr lang="en-US" sz="1200" dirty="0" smtClean="0"/>
              <a:t>3GPP specification</a:t>
            </a:r>
            <a:r>
              <a:rPr lang="en-US" sz="1200" dirty="0"/>
              <a:t>. Master's thesis, Athens University of Economics and Business, 2007.</a:t>
            </a:r>
            <a:endParaRPr lang="en-US" sz="1200" dirty="0" smtClean="0"/>
          </a:p>
          <a:p>
            <a:pPr marL="0" indent="0">
              <a:buNone/>
            </a:pPr>
            <a:r>
              <a:rPr lang="en-US" sz="1200" dirty="0" smtClean="0"/>
              <a:t>[</a:t>
            </a:r>
            <a:r>
              <a:rPr lang="en-US" sz="1200" dirty="0" err="1" smtClean="0"/>
              <a:t>Kawser</a:t>
            </a:r>
            <a:r>
              <a:rPr lang="en-US" sz="1200" dirty="0" smtClean="0"/>
              <a:t> 12]	T</a:t>
            </a:r>
            <a:r>
              <a:rPr lang="en-US" sz="1200" dirty="0"/>
              <a:t>. Mohammad </a:t>
            </a:r>
            <a:r>
              <a:rPr lang="en-US" sz="1200" dirty="0" err="1"/>
              <a:t>Kawser</a:t>
            </a:r>
            <a:r>
              <a:rPr lang="en-US" sz="1200" dirty="0"/>
              <a:t>, </a:t>
            </a:r>
            <a:r>
              <a:rPr lang="en-US" sz="1200" dirty="0" err="1"/>
              <a:t>Nax</a:t>
            </a:r>
            <a:r>
              <a:rPr lang="en-US" sz="1200" dirty="0"/>
              <a:t> </a:t>
            </a:r>
            <a:r>
              <a:rPr lang="en-US" sz="1200" dirty="0" err="1"/>
              <a:t>Imtiaz</a:t>
            </a:r>
            <a:r>
              <a:rPr lang="en-US" sz="1200" dirty="0"/>
              <a:t> Bin Hamid, </a:t>
            </a:r>
            <a:r>
              <a:rPr lang="en-US" sz="1200" dirty="0" err="1"/>
              <a:t>Nayeemul</a:t>
            </a:r>
            <a:r>
              <a:rPr lang="en-US" sz="1200" dirty="0"/>
              <a:t> Hasan, M. Shah </a:t>
            </a:r>
            <a:r>
              <a:rPr lang="en-US" sz="1200" dirty="0" err="1"/>
              <a:t>Alam</a:t>
            </a:r>
            <a:r>
              <a:rPr lang="en-US" sz="1200" dirty="0"/>
              <a:t>, </a:t>
            </a:r>
            <a:r>
              <a:rPr lang="en-US" sz="1200" dirty="0" smtClean="0"/>
              <a:t>and M</a:t>
            </a:r>
            <a:r>
              <a:rPr lang="en-US" sz="1200" dirty="0"/>
              <a:t>. </a:t>
            </a:r>
            <a:r>
              <a:rPr lang="en-US" sz="1200" dirty="0" err="1"/>
              <a:t>Musqur</a:t>
            </a:r>
            <a:r>
              <a:rPr lang="en-US" sz="1200" dirty="0"/>
              <a:t> Rahman. Limiting HARQ Retransmissions in Downlink for Poor </a:t>
            </a:r>
            <a:r>
              <a:rPr lang="en-US" sz="1200" dirty="0" smtClean="0"/>
              <a:t>Radio Link </a:t>
            </a:r>
            <a:r>
              <a:rPr lang="en-US" sz="1200" dirty="0"/>
              <a:t>in LTE. International Journal of Information and Electronics Engineering, 2012.</a:t>
            </a:r>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51</a:t>
            </a:fld>
            <a:endParaRPr lang="en-US"/>
          </a:p>
        </p:txBody>
      </p:sp>
    </p:spTree>
    <p:extLst>
      <p:ext uri="{BB962C8B-B14F-4D97-AF65-F5344CB8AC3E}">
        <p14:creationId xmlns:p14="http://schemas.microsoft.com/office/powerpoint/2010/main" val="381996141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Date Placeholder 2"/>
          <p:cNvSpPr>
            <a:spLocks noGrp="1"/>
          </p:cNvSpPr>
          <p:nvPr>
            <p:ph type="dt" sz="half" idx="10"/>
          </p:nvPr>
        </p:nvSpPr>
        <p:spPr/>
        <p:txBody>
          <a:bodyPr/>
          <a:lstStyle/>
          <a:p>
            <a:r>
              <a:rPr lang="en-US" smtClean="0"/>
              <a:t>5/5/2014</a:t>
            </a:r>
            <a:endParaRPr lang="en-US" dirty="0"/>
          </a:p>
        </p:txBody>
      </p:sp>
      <p:sp>
        <p:nvSpPr>
          <p:cNvPr id="4" name="Slide Number Placeholder 3"/>
          <p:cNvSpPr>
            <a:spLocks noGrp="1"/>
          </p:cNvSpPr>
          <p:nvPr>
            <p:ph type="sldNum" sz="quarter" idx="12"/>
          </p:nvPr>
        </p:nvSpPr>
        <p:spPr/>
        <p:txBody>
          <a:bodyPr/>
          <a:lstStyle/>
          <a:p>
            <a:fld id="{C7ED1BFD-79B9-4F5B-82D6-B7940E07D2E7}" type="slidenum">
              <a:rPr lang="en-US" smtClean="0"/>
              <a:t>52</a:t>
            </a:fld>
            <a:endParaRPr lang="en-US"/>
          </a:p>
        </p:txBody>
      </p:sp>
    </p:spTree>
    <p:extLst>
      <p:ext uri="{BB962C8B-B14F-4D97-AF65-F5344CB8AC3E}">
        <p14:creationId xmlns:p14="http://schemas.microsoft.com/office/powerpoint/2010/main" val="2151161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MPEG t-Reordering</a:t>
            </a:r>
            <a:endParaRPr lang="en-US" dirty="0"/>
          </a:p>
        </p:txBody>
      </p:sp>
      <p:sp>
        <p:nvSpPr>
          <p:cNvPr id="3" name="Content Placeholder 2"/>
          <p:cNvSpPr>
            <a:spLocks noGrp="1"/>
          </p:cNvSpPr>
          <p:nvPr>
            <p:ph sz="half" idx="1"/>
          </p:nvPr>
        </p:nvSpPr>
        <p:spPr>
          <a:xfrm>
            <a:off x="457200" y="4876800"/>
            <a:ext cx="8229600" cy="1249363"/>
          </a:xfrm>
        </p:spPr>
        <p:txBody>
          <a:bodyPr>
            <a:normAutofit fontScale="92500" lnSpcReduction="10000"/>
          </a:bodyPr>
          <a:lstStyle/>
          <a:p>
            <a:r>
              <a:rPr lang="en-US" i="1" dirty="0" smtClean="0"/>
              <a:t>Video over UM </a:t>
            </a:r>
            <a:r>
              <a:rPr lang="en-US" i="1" dirty="0"/>
              <a:t>outperforms </a:t>
            </a:r>
            <a:r>
              <a:rPr lang="en-US" i="1" dirty="0" smtClean="0"/>
              <a:t>video over AM </a:t>
            </a:r>
            <a:r>
              <a:rPr lang="en-US" i="1" dirty="0"/>
              <a:t>across t-Reordering</a:t>
            </a:r>
          </a:p>
          <a:p>
            <a:r>
              <a:rPr lang="en-US" i="1" dirty="0"/>
              <a:t>Fix t-Reordering = 30ms</a:t>
            </a:r>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53</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8532"/>
            <a:ext cx="4267200" cy="32004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84960"/>
            <a:ext cx="4267200" cy="3200400"/>
          </a:xfrm>
          <a:prstGeom prst="rect">
            <a:avLst/>
          </a:prstGeom>
        </p:spPr>
      </p:pic>
      <p:sp>
        <p:nvSpPr>
          <p:cNvPr id="4" name="TextBox 3"/>
          <p:cNvSpPr txBox="1"/>
          <p:nvPr/>
        </p:nvSpPr>
        <p:spPr>
          <a:xfrm>
            <a:off x="2133600" y="1295400"/>
            <a:ext cx="514885" cy="369332"/>
          </a:xfrm>
          <a:prstGeom prst="rect">
            <a:avLst/>
          </a:prstGeom>
          <a:noFill/>
        </p:spPr>
        <p:txBody>
          <a:bodyPr wrap="none" rtlCol="0">
            <a:spAutoFit/>
          </a:bodyPr>
          <a:lstStyle/>
          <a:p>
            <a:r>
              <a:rPr lang="en-US" dirty="0" smtClean="0"/>
              <a:t>AM</a:t>
            </a:r>
            <a:endParaRPr lang="en-US" dirty="0"/>
          </a:p>
        </p:txBody>
      </p:sp>
      <p:sp>
        <p:nvSpPr>
          <p:cNvPr id="11" name="TextBox 10"/>
          <p:cNvSpPr txBox="1"/>
          <p:nvPr/>
        </p:nvSpPr>
        <p:spPr>
          <a:xfrm>
            <a:off x="7017895" y="1295400"/>
            <a:ext cx="529312" cy="369332"/>
          </a:xfrm>
          <a:prstGeom prst="rect">
            <a:avLst/>
          </a:prstGeom>
          <a:noFill/>
        </p:spPr>
        <p:txBody>
          <a:bodyPr wrap="none" rtlCol="0">
            <a:spAutoFit/>
          </a:bodyPr>
          <a:lstStyle/>
          <a:p>
            <a:r>
              <a:rPr lang="en-US" dirty="0"/>
              <a:t>U</a:t>
            </a:r>
            <a:r>
              <a:rPr lang="en-US" dirty="0" smtClean="0"/>
              <a:t>M</a:t>
            </a:r>
            <a:endParaRPr lang="en-US" dirty="0"/>
          </a:p>
        </p:txBody>
      </p:sp>
    </p:spTree>
    <p:extLst>
      <p:ext uri="{BB962C8B-B14F-4D97-AF65-F5344CB8AC3E}">
        <p14:creationId xmlns:p14="http://schemas.microsoft.com/office/powerpoint/2010/main" val="66827767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MPEG </a:t>
            </a:r>
            <a:r>
              <a:rPr lang="en-US" dirty="0"/>
              <a:t>t-</a:t>
            </a:r>
            <a:r>
              <a:rPr lang="en-US" dirty="0" err="1"/>
              <a:t>StatusProhibit</a:t>
            </a:r>
            <a:endParaRPr lang="en-US" dirty="0"/>
          </a:p>
        </p:txBody>
      </p:sp>
      <p:sp>
        <p:nvSpPr>
          <p:cNvPr id="3" name="Content Placeholder 2"/>
          <p:cNvSpPr>
            <a:spLocks noGrp="1"/>
          </p:cNvSpPr>
          <p:nvPr>
            <p:ph sz="half" idx="1"/>
          </p:nvPr>
        </p:nvSpPr>
        <p:spPr>
          <a:xfrm>
            <a:off x="457200" y="4876800"/>
            <a:ext cx="8229600" cy="1249363"/>
          </a:xfrm>
        </p:spPr>
        <p:txBody>
          <a:bodyPr>
            <a:normAutofit fontScale="92500" lnSpcReduction="20000"/>
          </a:bodyPr>
          <a:lstStyle/>
          <a:p>
            <a:r>
              <a:rPr lang="en-US" i="1" dirty="0"/>
              <a:t>Lower values for t-</a:t>
            </a:r>
            <a:r>
              <a:rPr lang="en-US" i="1" dirty="0" err="1"/>
              <a:t>StatusProhibit</a:t>
            </a:r>
            <a:r>
              <a:rPr lang="en-US" i="1" dirty="0"/>
              <a:t> are better</a:t>
            </a:r>
          </a:p>
          <a:p>
            <a:r>
              <a:rPr lang="en-US" dirty="0"/>
              <a:t>Large error ranges from RLC retransmissions </a:t>
            </a:r>
            <a:endParaRPr lang="en-US" dirty="0" smtClean="0"/>
          </a:p>
          <a:p>
            <a:r>
              <a:rPr lang="en-US" i="1" dirty="0" smtClean="0"/>
              <a:t>Fix </a:t>
            </a:r>
            <a:r>
              <a:rPr lang="en-US" i="1" dirty="0"/>
              <a:t>t-</a:t>
            </a:r>
            <a:r>
              <a:rPr lang="en-US" i="1" dirty="0" err="1"/>
              <a:t>StatusProhibit</a:t>
            </a:r>
            <a:r>
              <a:rPr lang="en-US" i="1" dirty="0"/>
              <a:t> = 75ms</a:t>
            </a:r>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54</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588532"/>
            <a:ext cx="4267200" cy="3200400"/>
          </a:xfrm>
          <a:prstGeom prst="rect">
            <a:avLst/>
          </a:prstGeom>
        </p:spPr>
      </p:pic>
    </p:spTree>
    <p:extLst>
      <p:ext uri="{BB962C8B-B14F-4D97-AF65-F5344CB8AC3E}">
        <p14:creationId xmlns:p14="http://schemas.microsoft.com/office/powerpoint/2010/main" val="210820485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Shape</a:t>
            </a:r>
            <a:endParaRPr lang="en-US" dirty="0"/>
          </a:p>
        </p:txBody>
      </p:sp>
      <p:sp>
        <p:nvSpPr>
          <p:cNvPr id="3" name="Content Placeholder 2"/>
          <p:cNvSpPr>
            <a:spLocks noGrp="1"/>
          </p:cNvSpPr>
          <p:nvPr>
            <p:ph idx="1"/>
          </p:nvPr>
        </p:nvSpPr>
        <p:spPr/>
        <p:txBody>
          <a:bodyPr/>
          <a:lstStyle/>
          <a:p>
            <a:r>
              <a:rPr lang="en-US" dirty="0" smtClean="0"/>
              <a:t>30% loss performs better for AM than 25%</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55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4572000"/>
            <a:ext cx="3048000" cy="2286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06487"/>
            <a:ext cx="3048000" cy="2286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206487"/>
            <a:ext cx="3048000" cy="2286000"/>
          </a:xfrm>
          <a:prstGeom prst="rect">
            <a:avLst/>
          </a:prstGeom>
        </p:spPr>
      </p:pic>
    </p:spTree>
    <p:extLst>
      <p:ext uri="{BB962C8B-B14F-4D97-AF65-F5344CB8AC3E}">
        <p14:creationId xmlns:p14="http://schemas.microsoft.com/office/powerpoint/2010/main" val="382798067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Gilbert-Elliot Model</a:t>
            </a:r>
            <a:endParaRPr lang="en-US" dirty="0"/>
          </a:p>
        </p:txBody>
      </p:sp>
      <p:sp>
        <p:nvSpPr>
          <p:cNvPr id="3" name="Content Placeholder 2"/>
          <p:cNvSpPr>
            <a:spLocks noGrp="1"/>
          </p:cNvSpPr>
          <p:nvPr>
            <p:ph idx="1"/>
          </p:nvPr>
        </p:nvSpPr>
        <p:spPr>
          <a:xfrm>
            <a:off x="457200" y="3733800"/>
            <a:ext cx="8229600" cy="2392363"/>
          </a:xfrm>
        </p:spPr>
        <p:txBody>
          <a:bodyPr>
            <a:normAutofit fontScale="92500" lnSpcReduction="10000"/>
          </a:bodyPr>
          <a:lstStyle/>
          <a:p>
            <a:r>
              <a:rPr lang="en-US" dirty="0" smtClean="0"/>
              <a:t>Two state machine for loss</a:t>
            </a:r>
          </a:p>
          <a:p>
            <a:pPr lvl="1"/>
            <a:r>
              <a:rPr lang="en-US" dirty="0" smtClean="0"/>
              <a:t>X = 0 no loss</a:t>
            </a:r>
          </a:p>
          <a:p>
            <a:pPr lvl="1"/>
            <a:r>
              <a:rPr lang="en-US" dirty="0" smtClean="0"/>
              <a:t>X = 1 loss</a:t>
            </a:r>
          </a:p>
          <a:p>
            <a:r>
              <a:rPr lang="en-US" dirty="0" smtClean="0"/>
              <a:t>Transition probabilities define when to change states</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56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376" y="1143000"/>
            <a:ext cx="6973248" cy="2706400"/>
          </a:xfrm>
          <a:prstGeom prst="rect">
            <a:avLst/>
          </a:prstGeom>
        </p:spPr>
      </p:pic>
    </p:spTree>
    <p:extLst>
      <p:ext uri="{BB962C8B-B14F-4D97-AF65-F5344CB8AC3E}">
        <p14:creationId xmlns:p14="http://schemas.microsoft.com/office/powerpoint/2010/main" val="258981398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a:t>
            </a:r>
            <a:endParaRPr lang="en-US" dirty="0"/>
          </a:p>
        </p:txBody>
      </p:sp>
      <p:sp>
        <p:nvSpPr>
          <p:cNvPr id="3" name="Content Placeholder 2"/>
          <p:cNvSpPr>
            <a:spLocks noGrp="1"/>
          </p:cNvSpPr>
          <p:nvPr>
            <p:ph sz="half" idx="1"/>
          </p:nvPr>
        </p:nvSpPr>
        <p:spPr/>
        <p:txBody>
          <a:bodyPr/>
          <a:lstStyle/>
          <a:p>
            <a:r>
              <a:rPr lang="en-US" dirty="0" smtClean="0"/>
              <a:t>Gordo et al. shows how to take input of loss gaps and determine state transitions</a:t>
            </a:r>
          </a:p>
          <a:p>
            <a:pPr lvl="1"/>
            <a:r>
              <a:rPr lang="en-US" dirty="0" smtClean="0"/>
              <a:t>O</a:t>
            </a:r>
            <a:r>
              <a:rPr lang="en-US" baseline="-25000" dirty="0" smtClean="0"/>
              <a:t>k </a:t>
            </a:r>
            <a:r>
              <a:rPr lang="en-US" dirty="0" smtClean="0"/>
              <a:t>– # of burst losses of length k</a:t>
            </a:r>
          </a:p>
          <a:p>
            <a:pPr lvl="1"/>
            <a:r>
              <a:rPr lang="en-US" dirty="0" smtClean="0"/>
              <a:t>a - # of TTIs</a:t>
            </a:r>
          </a:p>
          <a:p>
            <a:pPr lvl="1"/>
            <a:r>
              <a:rPr lang="en-US" dirty="0" smtClean="0"/>
              <a:t>d - # of lost TTIs</a:t>
            </a:r>
            <a:endParaRPr lang="en-US" dirty="0"/>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57</a:t>
            </a:fld>
            <a:endParaRPr lang="en-US"/>
          </a:p>
        </p:txBody>
      </p:sp>
      <p:sp>
        <p:nvSpPr>
          <p:cNvPr id="7" name="Rectangle 6"/>
          <p:cNvSpPr/>
          <p:nvPr/>
        </p:nvSpPr>
        <p:spPr>
          <a:xfrm>
            <a:off x="3183356" y="2971800"/>
            <a:ext cx="1201034" cy="369332"/>
          </a:xfrm>
          <a:prstGeom prst="rect">
            <a:avLst/>
          </a:prstGeom>
        </p:spPr>
        <p:txBody>
          <a:bodyPr wrap="none">
            <a:spAutoFit/>
          </a:bodyPr>
          <a:lstStyle/>
          <a:p>
            <a:r>
              <a:rPr lang="en-US" dirty="0"/>
              <a:t>[Gordo 10]</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299064"/>
            <a:ext cx="3891912" cy="2629203"/>
          </a:xfrm>
          <a:prstGeom prst="rect">
            <a:avLst/>
          </a:prstGeom>
        </p:spPr>
      </p:pic>
    </p:spTree>
    <p:extLst>
      <p:ext uri="{BB962C8B-B14F-4D97-AF65-F5344CB8AC3E}">
        <p14:creationId xmlns:p14="http://schemas.microsoft.com/office/powerpoint/2010/main" val="306629109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HARQ</a:t>
            </a:r>
            <a:endParaRPr lang="en-US" dirty="0"/>
          </a:p>
        </p:txBody>
      </p:sp>
      <p:sp>
        <p:nvSpPr>
          <p:cNvPr id="3" name="Content Placeholder 2"/>
          <p:cNvSpPr>
            <a:spLocks noGrp="1"/>
          </p:cNvSpPr>
          <p:nvPr>
            <p:ph idx="1"/>
          </p:nvPr>
        </p:nvSpPr>
        <p:spPr/>
        <p:txBody>
          <a:bodyPr/>
          <a:lstStyle/>
          <a:p>
            <a:r>
              <a:rPr lang="en-US" dirty="0" smtClean="0"/>
              <a:t>MAC layer fixes blocks with known errors</a:t>
            </a:r>
            <a:endParaRPr lang="en-US" dirty="0"/>
          </a:p>
        </p:txBody>
      </p:sp>
      <p:sp>
        <p:nvSpPr>
          <p:cNvPr id="4" name="Date Placeholder 3"/>
          <p:cNvSpPr>
            <a:spLocks noGrp="1"/>
          </p:cNvSpPr>
          <p:nvPr>
            <p:ph type="dt" sz="half" idx="10"/>
          </p:nvPr>
        </p:nvSpPr>
        <p:spPr/>
        <p:txBody>
          <a:bodyPr/>
          <a:lstStyle/>
          <a:p>
            <a:fld id="{4E964460-81D6-4752-8422-C5D6CCFE5A13}" type="datetime1">
              <a:rPr lang="en-US" smtClean="0"/>
              <a:t>5/4/14</a:t>
            </a:fld>
            <a:endParaRPr lang="en-US"/>
          </a:p>
        </p:txBody>
      </p:sp>
      <p:sp>
        <p:nvSpPr>
          <p:cNvPr id="5" name="Slide Number Placeholder 4"/>
          <p:cNvSpPr>
            <a:spLocks noGrp="1"/>
          </p:cNvSpPr>
          <p:nvPr>
            <p:ph type="sldNum" sz="quarter" idx="12"/>
          </p:nvPr>
        </p:nvSpPr>
        <p:spPr/>
        <p:txBody>
          <a:bodyPr/>
          <a:lstStyle/>
          <a:p>
            <a:fld id="{C7ED1BFD-79B9-4F5B-82D6-B7940E07D2E7}" type="slidenum">
              <a:rPr lang="en-US" smtClean="0"/>
              <a:t>58</a:t>
            </a:fld>
            <a:endParaRPr lang="en-US"/>
          </a:p>
        </p:txBody>
      </p:sp>
      <p:pic>
        <p:nvPicPr>
          <p:cNvPr id="7" name="Picture 6"/>
          <p:cNvPicPr>
            <a:picLocks noChangeAspect="1"/>
          </p:cNvPicPr>
          <p:nvPr/>
        </p:nvPicPr>
        <p:blipFill>
          <a:blip r:embed="rId2"/>
          <a:stretch>
            <a:fillRect/>
          </a:stretch>
        </p:blipFill>
        <p:spPr>
          <a:xfrm>
            <a:off x="439913" y="2362200"/>
            <a:ext cx="8246887" cy="3429000"/>
          </a:xfrm>
          <a:prstGeom prst="rect">
            <a:avLst/>
          </a:prstGeom>
        </p:spPr>
      </p:pic>
    </p:spTree>
    <p:extLst>
      <p:ext uri="{BB962C8B-B14F-4D97-AF65-F5344CB8AC3E}">
        <p14:creationId xmlns:p14="http://schemas.microsoft.com/office/powerpoint/2010/main" val="204141894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RLC UM</a:t>
            </a:r>
            <a:endParaRPr lang="en-US" dirty="0"/>
          </a:p>
        </p:txBody>
      </p:sp>
      <p:sp>
        <p:nvSpPr>
          <p:cNvPr id="3" name="Content Placeholder 2"/>
          <p:cNvSpPr>
            <a:spLocks noGrp="1"/>
          </p:cNvSpPr>
          <p:nvPr>
            <p:ph sz="half" idx="1"/>
          </p:nvPr>
        </p:nvSpPr>
        <p:spPr/>
        <p:txBody>
          <a:bodyPr/>
          <a:lstStyle/>
          <a:p>
            <a:r>
              <a:rPr lang="en-US" dirty="0" smtClean="0"/>
              <a:t>Maintains transmission &amp; reception buffers</a:t>
            </a:r>
          </a:p>
          <a:p>
            <a:r>
              <a:rPr lang="en-US" dirty="0" smtClean="0"/>
              <a:t>Segmentation &amp; concatenation of RLC SDUs</a:t>
            </a:r>
          </a:p>
          <a:p>
            <a:r>
              <a:rPr lang="en-US" dirty="0" smtClean="0"/>
              <a:t>Reorder of PDUs</a:t>
            </a:r>
          </a:p>
          <a:p>
            <a:r>
              <a:rPr lang="en-US" dirty="0" smtClean="0"/>
              <a:t>Retransmissions still occur in MAC layer</a:t>
            </a: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Date Placeholder 3"/>
          <p:cNvSpPr>
            <a:spLocks noGrp="1"/>
          </p:cNvSpPr>
          <p:nvPr>
            <p:ph type="dt" sz="half" idx="10"/>
          </p:nvPr>
        </p:nvSpPr>
        <p:spPr/>
        <p:txBody>
          <a:bodyPr/>
          <a:lstStyle/>
          <a:p>
            <a:fld id="{630B8197-C38F-42A0-BB50-B5A6B2963C9F}" type="datetime1">
              <a:rPr lang="en-US" smtClean="0"/>
              <a:t>5/4/14</a:t>
            </a:fld>
            <a:endParaRPr lang="en-US"/>
          </a:p>
        </p:txBody>
      </p:sp>
      <p:sp>
        <p:nvSpPr>
          <p:cNvPr id="10" name="Slide Number Placeholder 9"/>
          <p:cNvSpPr>
            <a:spLocks noGrp="1"/>
          </p:cNvSpPr>
          <p:nvPr>
            <p:ph type="sldNum" sz="quarter" idx="12"/>
          </p:nvPr>
        </p:nvSpPr>
        <p:spPr/>
        <p:txBody>
          <a:bodyPr/>
          <a:lstStyle/>
          <a:p>
            <a:fld id="{C7ED1BFD-79B9-4F5B-82D6-B7940E07D2E7}" type="slidenum">
              <a:rPr lang="en-US" smtClean="0"/>
              <a:t>59</a:t>
            </a:fld>
            <a:endParaRPr lang="en-US"/>
          </a:p>
        </p:txBody>
      </p:sp>
      <p:pic>
        <p:nvPicPr>
          <p:cNvPr id="11" name="Picture 10"/>
          <p:cNvPicPr>
            <a:picLocks noChangeAspect="1"/>
          </p:cNvPicPr>
          <p:nvPr/>
        </p:nvPicPr>
        <p:blipFill>
          <a:blip r:embed="rId3"/>
          <a:stretch>
            <a:fillRect/>
          </a:stretch>
        </p:blipFill>
        <p:spPr>
          <a:xfrm>
            <a:off x="4329946" y="1676400"/>
            <a:ext cx="4561015" cy="4191000"/>
          </a:xfrm>
          <a:prstGeom prst="rect">
            <a:avLst/>
          </a:prstGeom>
        </p:spPr>
      </p:pic>
    </p:spTree>
    <p:extLst>
      <p:ext uri="{BB962C8B-B14F-4D97-AF65-F5344CB8AC3E}">
        <p14:creationId xmlns:p14="http://schemas.microsoft.com/office/powerpoint/2010/main" val="1337442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50000"/>
                  </a:schemeClr>
                </a:solidFill>
              </a:rPr>
              <a:t>Introduction</a:t>
            </a:r>
          </a:p>
          <a:p>
            <a:r>
              <a:rPr lang="en-US" dirty="0" smtClean="0"/>
              <a:t>Background</a:t>
            </a:r>
          </a:p>
          <a:p>
            <a:pPr lvl="1"/>
            <a:r>
              <a:rPr lang="en-US" dirty="0" smtClean="0"/>
              <a:t>LTE</a:t>
            </a:r>
          </a:p>
          <a:p>
            <a:pPr lvl="1"/>
            <a:r>
              <a:rPr lang="en-US" dirty="0" smtClean="0"/>
              <a:t>ns-3</a:t>
            </a:r>
          </a:p>
          <a:p>
            <a:r>
              <a:rPr lang="en-US" dirty="0"/>
              <a:t>Related Work</a:t>
            </a:r>
          </a:p>
          <a:p>
            <a:r>
              <a:rPr lang="en-US" dirty="0" smtClean="0"/>
              <a:t>Approach</a:t>
            </a:r>
          </a:p>
          <a:p>
            <a:r>
              <a:rPr lang="en-US" dirty="0" smtClean="0"/>
              <a:t>Results</a:t>
            </a:r>
          </a:p>
          <a:p>
            <a:r>
              <a:rPr lang="en-US" dirty="0" smtClean="0"/>
              <a:t>Conclusion</a:t>
            </a:r>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6</a:t>
            </a:fld>
            <a:endParaRPr lang="en-US"/>
          </a:p>
        </p:txBody>
      </p:sp>
    </p:spTree>
    <p:extLst>
      <p:ext uri="{BB962C8B-B14F-4D97-AF65-F5344CB8AC3E}">
        <p14:creationId xmlns:p14="http://schemas.microsoft.com/office/powerpoint/2010/main" val="30835992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RLC AM</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Maintains transmission, retransmission &amp; reception buffers</a:t>
            </a:r>
          </a:p>
          <a:p>
            <a:r>
              <a:rPr lang="en-US" dirty="0"/>
              <a:t>Segmentation &amp; concatenation of RLC SDUs</a:t>
            </a:r>
          </a:p>
          <a:p>
            <a:r>
              <a:rPr lang="en-US" dirty="0"/>
              <a:t>Reorder of </a:t>
            </a:r>
            <a:r>
              <a:rPr lang="en-US" dirty="0" smtClean="0"/>
              <a:t>PDUs</a:t>
            </a:r>
          </a:p>
          <a:p>
            <a:r>
              <a:rPr lang="en-US" dirty="0" smtClean="0"/>
              <a:t>Sliding window for PDUs sent/received</a:t>
            </a:r>
          </a:p>
          <a:p>
            <a:r>
              <a:rPr lang="en-US" dirty="0" smtClean="0"/>
              <a:t>Max retransmission threshold</a:t>
            </a: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5822401"/>
              </p:ext>
            </p:extLst>
          </p:nvPr>
        </p:nvGraphicFramePr>
        <p:xfrm>
          <a:off x="4676775" y="1676400"/>
          <a:ext cx="4314825" cy="4391025"/>
        </p:xfrm>
        <a:graphic>
          <a:graphicData uri="http://schemas.openxmlformats.org/presentationml/2006/ole">
            <mc:AlternateContent xmlns:mc="http://schemas.openxmlformats.org/markup-compatibility/2006">
              <mc:Choice xmlns:v="urn:schemas-microsoft-com:vml" Requires="v">
                <p:oleObj spid="_x0000_s2628" r:id="rId4" imgW="6562904" imgH="6706672" progId="Visio.Drawing.11">
                  <p:embed/>
                </p:oleObj>
              </mc:Choice>
              <mc:Fallback>
                <p:oleObj r:id="rId4" imgW="6562904" imgH="6706672"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775" y="1676400"/>
                        <a:ext cx="4314825" cy="439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ate Placeholder 3"/>
          <p:cNvSpPr>
            <a:spLocks noGrp="1"/>
          </p:cNvSpPr>
          <p:nvPr>
            <p:ph type="dt" sz="half" idx="10"/>
          </p:nvPr>
        </p:nvSpPr>
        <p:spPr/>
        <p:txBody>
          <a:bodyPr/>
          <a:lstStyle/>
          <a:p>
            <a:fld id="{630B8197-C38F-42A0-BB50-B5A6B2963C9F}" type="datetime1">
              <a:rPr lang="en-US" smtClean="0"/>
              <a:t>5/4/14</a:t>
            </a:fld>
            <a:endParaRPr lang="en-US"/>
          </a:p>
        </p:txBody>
      </p:sp>
      <p:sp>
        <p:nvSpPr>
          <p:cNvPr id="10" name="Slide Number Placeholder 9"/>
          <p:cNvSpPr>
            <a:spLocks noGrp="1"/>
          </p:cNvSpPr>
          <p:nvPr>
            <p:ph type="sldNum" sz="quarter" idx="12"/>
          </p:nvPr>
        </p:nvSpPr>
        <p:spPr/>
        <p:txBody>
          <a:bodyPr/>
          <a:lstStyle/>
          <a:p>
            <a:fld id="{C7ED1BFD-79B9-4F5B-82D6-B7940E07D2E7}" type="slidenum">
              <a:rPr lang="en-US" smtClean="0"/>
              <a:t>60</a:t>
            </a:fld>
            <a:endParaRPr lang="en-US"/>
          </a:p>
        </p:txBody>
      </p:sp>
    </p:spTree>
    <p:extLst>
      <p:ext uri="{BB962C8B-B14F-4D97-AF65-F5344CB8AC3E}">
        <p14:creationId xmlns:p14="http://schemas.microsoft.com/office/powerpoint/2010/main" val="126065850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Settings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Physical</a:t>
            </a:r>
          </a:p>
          <a:p>
            <a:pPr lvl="1"/>
            <a:r>
              <a:rPr lang="en-US" dirty="0" err="1" smtClean="0"/>
              <a:t>Tx</a:t>
            </a:r>
            <a:r>
              <a:rPr lang="en-US" dirty="0" smtClean="0"/>
              <a:t> Power</a:t>
            </a:r>
          </a:p>
          <a:p>
            <a:pPr lvl="1"/>
            <a:r>
              <a:rPr lang="en-US" dirty="0" smtClean="0"/>
              <a:t>Noise</a:t>
            </a:r>
          </a:p>
          <a:p>
            <a:pPr lvl="1"/>
            <a:r>
              <a:rPr lang="en-US" dirty="0" smtClean="0"/>
              <a:t>Mobility</a:t>
            </a:r>
          </a:p>
          <a:p>
            <a:r>
              <a:rPr lang="en-US" dirty="0" smtClean="0"/>
              <a:t>RLC</a:t>
            </a:r>
          </a:p>
          <a:p>
            <a:pPr lvl="1"/>
            <a:r>
              <a:rPr lang="en-US" dirty="0" smtClean="0"/>
              <a:t>AM</a:t>
            </a:r>
          </a:p>
          <a:p>
            <a:pPr lvl="1"/>
            <a:r>
              <a:rPr lang="en-US" dirty="0" smtClean="0"/>
              <a:t>UM</a:t>
            </a:r>
          </a:p>
          <a:p>
            <a:r>
              <a:rPr lang="en-US" dirty="0" smtClean="0"/>
              <a:t>Applications</a:t>
            </a:r>
          </a:p>
          <a:p>
            <a:pPr lvl="1"/>
            <a:r>
              <a:rPr lang="en-US" dirty="0" smtClean="0"/>
              <a:t>Protocols</a:t>
            </a:r>
          </a:p>
          <a:p>
            <a:pPr lvl="1"/>
            <a:r>
              <a:rPr lang="en-US" dirty="0" smtClean="0"/>
              <a:t>App types</a:t>
            </a:r>
          </a:p>
        </p:txBody>
      </p:sp>
      <p:sp>
        <p:nvSpPr>
          <p:cNvPr id="5" name="Date Placeholder 4"/>
          <p:cNvSpPr>
            <a:spLocks noGrp="1"/>
          </p:cNvSpPr>
          <p:nvPr>
            <p:ph type="dt" sz="half" idx="10"/>
          </p:nvPr>
        </p:nvSpPr>
        <p:spPr/>
        <p:txBody>
          <a:bodyPr/>
          <a:lstStyle/>
          <a:p>
            <a:fld id="{31777B3B-AFAC-477B-A22E-68E8ADEFA677}" type="datetime1">
              <a:rPr lang="en-US" smtClean="0"/>
              <a:t>5/4/14</a:t>
            </a:fld>
            <a:endParaRPr lang="en-US"/>
          </a:p>
        </p:txBody>
      </p:sp>
      <p:sp>
        <p:nvSpPr>
          <p:cNvPr id="6" name="Slide Number Placeholder 5"/>
          <p:cNvSpPr>
            <a:spLocks noGrp="1"/>
          </p:cNvSpPr>
          <p:nvPr>
            <p:ph type="sldNum" sz="quarter" idx="12"/>
          </p:nvPr>
        </p:nvSpPr>
        <p:spPr/>
        <p:txBody>
          <a:bodyPr/>
          <a:lstStyle/>
          <a:p>
            <a:fld id="{C7ED1BFD-79B9-4F5B-82D6-B7940E07D2E7}" type="slidenum">
              <a:rPr lang="en-US" smtClean="0"/>
              <a:t>61</a:t>
            </a:fld>
            <a:endParaRPr lang="en-US"/>
          </a:p>
        </p:txBody>
      </p:sp>
      <p:pic>
        <p:nvPicPr>
          <p:cNvPr id="9" name="Picture 8"/>
          <p:cNvPicPr>
            <a:picLocks noChangeAspect="1"/>
          </p:cNvPicPr>
          <p:nvPr/>
        </p:nvPicPr>
        <p:blipFill>
          <a:blip r:embed="rId2"/>
          <a:stretch>
            <a:fillRect/>
          </a:stretch>
        </p:blipFill>
        <p:spPr>
          <a:xfrm>
            <a:off x="5105400" y="4118097"/>
            <a:ext cx="3962400" cy="2358903"/>
          </a:xfrm>
          <a:prstGeom prst="rect">
            <a:avLst/>
          </a:prstGeom>
        </p:spPr>
      </p:pic>
      <p:pic>
        <p:nvPicPr>
          <p:cNvPr id="7" name="Picture 6"/>
          <p:cNvPicPr>
            <a:picLocks noChangeAspect="1"/>
          </p:cNvPicPr>
          <p:nvPr/>
        </p:nvPicPr>
        <p:blipFill>
          <a:blip r:embed="rId3"/>
          <a:stretch>
            <a:fillRect/>
          </a:stretch>
        </p:blipFill>
        <p:spPr>
          <a:xfrm>
            <a:off x="3352800" y="2476500"/>
            <a:ext cx="2890642" cy="2171700"/>
          </a:xfrm>
          <a:prstGeom prst="rect">
            <a:avLst/>
          </a:prstGeom>
        </p:spPr>
      </p:pic>
      <p:pic>
        <p:nvPicPr>
          <p:cNvPr id="8" name="Picture 7"/>
          <p:cNvPicPr>
            <a:picLocks noChangeAspect="1"/>
          </p:cNvPicPr>
          <p:nvPr/>
        </p:nvPicPr>
        <p:blipFill>
          <a:blip r:embed="rId4"/>
          <a:stretch>
            <a:fillRect/>
          </a:stretch>
        </p:blipFill>
        <p:spPr>
          <a:xfrm>
            <a:off x="4724400" y="685800"/>
            <a:ext cx="3810000" cy="2667000"/>
          </a:xfrm>
          <a:prstGeom prst="rect">
            <a:avLst/>
          </a:prstGeom>
        </p:spPr>
      </p:pic>
    </p:spTree>
    <p:extLst>
      <p:ext uri="{BB962C8B-B14F-4D97-AF65-F5344CB8AC3E}">
        <p14:creationId xmlns:p14="http://schemas.microsoft.com/office/powerpoint/2010/main" val="243294533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Traffic Separation &amp; Frame Structure</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a:t>Time Division Duplexing (TDD</a:t>
            </a:r>
            <a:r>
              <a:rPr lang="en-US" dirty="0" smtClean="0"/>
              <a:t>)</a:t>
            </a:r>
          </a:p>
          <a:p>
            <a:r>
              <a:rPr lang="en-US" dirty="0" smtClean="0"/>
              <a:t>Frequency Division Duplexing (FDD)</a:t>
            </a:r>
          </a:p>
          <a:p>
            <a:endParaRPr lang="en-US" dirty="0"/>
          </a:p>
          <a:p>
            <a:endParaRPr lang="en-US" dirty="0" smtClean="0"/>
          </a:p>
          <a:p>
            <a:endParaRPr lang="en-US" dirty="0"/>
          </a:p>
          <a:p>
            <a:endParaRPr lang="en-US" dirty="0" smtClean="0"/>
          </a:p>
          <a:p>
            <a:endParaRPr lang="en-US" dirty="0"/>
          </a:p>
          <a:p>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0"/>
            <a:ext cx="5486400" cy="240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599" y="5471638"/>
            <a:ext cx="3327616" cy="369332"/>
          </a:xfrm>
          <a:prstGeom prst="rect">
            <a:avLst/>
          </a:prstGeom>
          <a:noFill/>
        </p:spPr>
        <p:txBody>
          <a:bodyPr wrap="none" rtlCol="0">
            <a:spAutoFit/>
          </a:bodyPr>
          <a:lstStyle/>
          <a:p>
            <a:r>
              <a:rPr lang="en-US" dirty="0" smtClean="0"/>
              <a:t>Generic Frame Structure for FDD</a:t>
            </a:r>
            <a:endParaRPr lang="en-US" dirty="0"/>
          </a:p>
        </p:txBody>
      </p:sp>
      <p:sp>
        <p:nvSpPr>
          <p:cNvPr id="6" name="Date Placeholder 5"/>
          <p:cNvSpPr>
            <a:spLocks noGrp="1"/>
          </p:cNvSpPr>
          <p:nvPr>
            <p:ph type="dt" sz="half" idx="10"/>
          </p:nvPr>
        </p:nvSpPr>
        <p:spPr/>
        <p:txBody>
          <a:bodyPr/>
          <a:lstStyle/>
          <a:p>
            <a:fld id="{796C172E-DBE8-4EB8-BFD6-BFB53B154926}" type="datetime1">
              <a:rPr lang="en-US" smtClean="0"/>
              <a:t>5/4/14</a:t>
            </a:fld>
            <a:endParaRPr lang="en-US"/>
          </a:p>
        </p:txBody>
      </p:sp>
      <p:sp>
        <p:nvSpPr>
          <p:cNvPr id="7" name="Slide Number Placeholder 6"/>
          <p:cNvSpPr>
            <a:spLocks noGrp="1"/>
          </p:cNvSpPr>
          <p:nvPr>
            <p:ph type="sldNum" sz="quarter" idx="12"/>
          </p:nvPr>
        </p:nvSpPr>
        <p:spPr/>
        <p:txBody>
          <a:bodyPr/>
          <a:lstStyle/>
          <a:p>
            <a:fld id="{C7ED1BFD-79B9-4F5B-82D6-B7940E07D2E7}" type="slidenum">
              <a:rPr lang="en-US" smtClean="0"/>
              <a:t>62</a:t>
            </a:fld>
            <a:endParaRPr lang="en-US"/>
          </a:p>
        </p:txBody>
      </p:sp>
    </p:spTree>
    <p:extLst>
      <p:ext uri="{BB962C8B-B14F-4D97-AF65-F5344CB8AC3E}">
        <p14:creationId xmlns:p14="http://schemas.microsoft.com/office/powerpoint/2010/main" val="161698361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Downlink Multiplexing</a:t>
            </a:r>
            <a:endParaRPr lang="en-US" dirty="0"/>
          </a:p>
        </p:txBody>
      </p:sp>
      <p:sp>
        <p:nvSpPr>
          <p:cNvPr id="3" name="Content Placeholder 2"/>
          <p:cNvSpPr>
            <a:spLocks noGrp="1"/>
          </p:cNvSpPr>
          <p:nvPr>
            <p:ph idx="1"/>
          </p:nvPr>
        </p:nvSpPr>
        <p:spPr>
          <a:xfrm>
            <a:off x="457200" y="1371600"/>
            <a:ext cx="8229600" cy="5334000"/>
          </a:xfrm>
        </p:spPr>
        <p:txBody>
          <a:bodyPr/>
          <a:lstStyle/>
          <a:p>
            <a:r>
              <a:rPr lang="en-US" dirty="0"/>
              <a:t>Orthogonal Frequency </a:t>
            </a:r>
            <a:r>
              <a:rPr lang="en-US" dirty="0" smtClean="0"/>
              <a:t>Division </a:t>
            </a:r>
            <a:r>
              <a:rPr lang="en-US" dirty="0"/>
              <a:t>Multiple Access (OFDMA)</a:t>
            </a:r>
          </a:p>
          <a:p>
            <a:pPr lvl="1"/>
            <a:r>
              <a:rPr lang="en-US" dirty="0" smtClean="0"/>
              <a:t>User allocated Physical Resource Blocks (PRBs) or subcarriers for predetermined time</a:t>
            </a:r>
          </a:p>
          <a:p>
            <a:pPr lvl="1"/>
            <a:r>
              <a:rPr lang="en-US" dirty="0" smtClean="0"/>
              <a:t>Total subcarriers depends on bandwidth</a:t>
            </a:r>
          </a:p>
          <a:p>
            <a:pPr lvl="1"/>
            <a:endParaRPr lang="en-US" dirty="0" smtClean="0"/>
          </a:p>
          <a:p>
            <a:pPr marL="457200" lvl="1" indent="0">
              <a:buNone/>
            </a:pPr>
            <a:endParaRPr lang="en-US" dirty="0"/>
          </a:p>
          <a:p>
            <a:pPr lvl="1"/>
            <a:endParaRPr lang="en-US" dirty="0" smtClean="0"/>
          </a:p>
          <a:p>
            <a:pPr lvl="1"/>
            <a:endParaRPr lang="en-US" dirty="0"/>
          </a:p>
          <a:p>
            <a:pPr lvl="1"/>
            <a:endParaRPr lang="en-US" dirty="0" smtClean="0"/>
          </a:p>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4237297555"/>
              </p:ext>
            </p:extLst>
          </p:nvPr>
        </p:nvGraphicFramePr>
        <p:xfrm>
          <a:off x="990600" y="3886200"/>
          <a:ext cx="6705599" cy="2560320"/>
        </p:xfrm>
        <a:graphic>
          <a:graphicData uri="http://schemas.openxmlformats.org/drawingml/2006/table">
            <a:tbl>
              <a:tblPr firstRow="1" firstCol="1" bandRow="1">
                <a:tableStyleId>{21E4AEA4-8DFA-4A89-87EB-49C32662AFE0}</a:tableStyleId>
              </a:tblPr>
              <a:tblGrid>
                <a:gridCol w="1752600"/>
                <a:gridCol w="685800"/>
                <a:gridCol w="490019"/>
                <a:gridCol w="116840"/>
                <a:gridCol w="651843"/>
                <a:gridCol w="750626"/>
                <a:gridCol w="818865"/>
                <a:gridCol w="1439006"/>
              </a:tblGrid>
              <a:tr h="563880">
                <a:tc>
                  <a:txBody>
                    <a:bodyPr/>
                    <a:lstStyle/>
                    <a:p>
                      <a:r>
                        <a:rPr lang="en-US" dirty="0" smtClean="0"/>
                        <a:t>Bandwidth (MHz)</a:t>
                      </a:r>
                      <a:endParaRPr lang="en-US" dirty="0"/>
                    </a:p>
                  </a:txBody>
                  <a:tcPr/>
                </a:tc>
                <a:tc>
                  <a:txBody>
                    <a:bodyPr/>
                    <a:lstStyle/>
                    <a:p>
                      <a:pPr algn="ctr"/>
                      <a:r>
                        <a:rPr lang="en-US" dirty="0" smtClean="0"/>
                        <a:t>1.4</a:t>
                      </a:r>
                      <a:endParaRPr lang="en-US" dirty="0"/>
                    </a:p>
                  </a:txBody>
                  <a:tcPr anchor="ctr"/>
                </a:tc>
                <a:tc>
                  <a:txBody>
                    <a:bodyPr/>
                    <a:lstStyle/>
                    <a:p>
                      <a:pPr algn="ctr"/>
                      <a:r>
                        <a:rPr lang="en-US" dirty="0" smtClean="0"/>
                        <a:t>3.0</a:t>
                      </a:r>
                      <a:endParaRPr lang="en-US" dirty="0"/>
                    </a:p>
                  </a:txBody>
                  <a:tcPr anchor="ctr"/>
                </a:tc>
                <a:tc gridSpan="2">
                  <a:txBody>
                    <a:bodyPr/>
                    <a:lstStyle/>
                    <a:p>
                      <a:pPr algn="ctr"/>
                      <a:r>
                        <a:rPr lang="en-US" dirty="0" smtClean="0"/>
                        <a:t>5.0</a:t>
                      </a:r>
                      <a:endParaRPr lang="en-US" dirty="0"/>
                    </a:p>
                  </a:txBody>
                  <a:tcPr anchor="ctr"/>
                </a:tc>
                <a:tc hMerge="1">
                  <a:txBody>
                    <a:bodyPr/>
                    <a:lstStyle/>
                    <a:p>
                      <a:pPr algn="ctr"/>
                      <a:endParaRPr lang="en-US" dirty="0"/>
                    </a:p>
                  </a:txBody>
                  <a:tcPr anchor="ctr"/>
                </a:tc>
                <a:tc>
                  <a:txBody>
                    <a:bodyPr/>
                    <a:lstStyle/>
                    <a:p>
                      <a:pPr algn="ctr"/>
                      <a:r>
                        <a:rPr lang="en-US" dirty="0" smtClean="0"/>
                        <a:t>10.0</a:t>
                      </a:r>
                      <a:endParaRPr lang="en-US" dirty="0"/>
                    </a:p>
                  </a:txBody>
                  <a:tcPr anchor="ctr"/>
                </a:tc>
                <a:tc>
                  <a:txBody>
                    <a:bodyPr/>
                    <a:lstStyle/>
                    <a:p>
                      <a:pPr algn="ctr"/>
                      <a:r>
                        <a:rPr lang="en-US" dirty="0" smtClean="0"/>
                        <a:t>15.0</a:t>
                      </a:r>
                      <a:endParaRPr lang="en-US" dirty="0"/>
                    </a:p>
                  </a:txBody>
                  <a:tcPr anchor="ctr"/>
                </a:tc>
                <a:tc>
                  <a:txBody>
                    <a:bodyPr/>
                    <a:lstStyle/>
                    <a:p>
                      <a:pPr algn="ctr"/>
                      <a:r>
                        <a:rPr lang="en-US" dirty="0" smtClean="0"/>
                        <a:t>20.0</a:t>
                      </a:r>
                      <a:endParaRPr lang="en-US" dirty="0"/>
                    </a:p>
                  </a:txBody>
                  <a:tcPr anchor="ctr"/>
                </a:tc>
              </a:tr>
              <a:tr h="370840">
                <a:tc>
                  <a:txBody>
                    <a:bodyPr/>
                    <a:lstStyle/>
                    <a:p>
                      <a:r>
                        <a:rPr lang="en-US" dirty="0" smtClean="0"/>
                        <a:t>Subcarrier bandwidth</a:t>
                      </a:r>
                      <a:r>
                        <a:rPr lang="en-US" baseline="0" dirty="0" smtClean="0"/>
                        <a:t> (kHz)</a:t>
                      </a:r>
                      <a:endParaRPr lang="en-US" dirty="0"/>
                    </a:p>
                  </a:txBody>
                  <a:tcPr/>
                </a:tc>
                <a:tc gridSpan="7">
                  <a:txBody>
                    <a:bodyPr/>
                    <a:lstStyle/>
                    <a:p>
                      <a:pPr algn="ctr"/>
                      <a:r>
                        <a:rPr lang="en-US" dirty="0" smtClean="0"/>
                        <a:t>15</a:t>
                      </a: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r>
                        <a:rPr lang="en-US" dirty="0" smtClean="0"/>
                        <a:t>PRB</a:t>
                      </a:r>
                      <a:r>
                        <a:rPr lang="en-US" baseline="0" dirty="0" smtClean="0"/>
                        <a:t> bandwidth (kHz)</a:t>
                      </a:r>
                      <a:endParaRPr lang="en-US" dirty="0"/>
                    </a:p>
                  </a:txBody>
                  <a:tcPr/>
                </a:tc>
                <a:tc gridSpan="7">
                  <a:txBody>
                    <a:bodyPr/>
                    <a:lstStyle/>
                    <a:p>
                      <a:pPr algn="ctr"/>
                      <a:r>
                        <a:rPr lang="en-US" dirty="0" smtClean="0"/>
                        <a:t>180</a:t>
                      </a: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r>
                        <a:rPr lang="en-US" dirty="0" smtClean="0"/>
                        <a:t># of available PRBs</a:t>
                      </a:r>
                      <a:endParaRPr lang="en-US" dirty="0"/>
                    </a:p>
                  </a:txBody>
                  <a:tcPr/>
                </a:tc>
                <a:tc>
                  <a:txBody>
                    <a:bodyPr/>
                    <a:lstStyle/>
                    <a:p>
                      <a:pPr algn="ctr"/>
                      <a:r>
                        <a:rPr lang="en-US" dirty="0" smtClean="0"/>
                        <a:t>6</a:t>
                      </a:r>
                      <a:endParaRPr lang="en-US" dirty="0"/>
                    </a:p>
                  </a:txBody>
                  <a:tcPr anchor="ctr"/>
                </a:tc>
                <a:tc gridSpan="2">
                  <a:txBody>
                    <a:bodyPr/>
                    <a:lstStyle/>
                    <a:p>
                      <a:pPr algn="ctr"/>
                      <a:r>
                        <a:rPr lang="en-US" smtClean="0"/>
                        <a:t>15</a:t>
                      </a:r>
                      <a:endParaRPr lang="en-US" dirty="0"/>
                    </a:p>
                  </a:txBody>
                  <a:tcPr anchor="ctr"/>
                </a:tc>
                <a:tc hMerge="1">
                  <a:txBody>
                    <a:bodyPr/>
                    <a:lstStyle/>
                    <a:p>
                      <a:endParaRPr lang="en-US"/>
                    </a:p>
                  </a:txBody>
                  <a:tcPr/>
                </a:tc>
                <a:tc>
                  <a:txBody>
                    <a:bodyPr/>
                    <a:lstStyle/>
                    <a:p>
                      <a:pPr algn="ctr"/>
                      <a:r>
                        <a:rPr lang="en-US" dirty="0" smtClean="0"/>
                        <a:t>25</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75</a:t>
                      </a:r>
                      <a:endParaRPr lang="en-US" dirty="0"/>
                    </a:p>
                  </a:txBody>
                  <a:tcPr anchor="ctr"/>
                </a:tc>
                <a:tc>
                  <a:txBody>
                    <a:bodyPr/>
                    <a:lstStyle/>
                    <a:p>
                      <a:pPr algn="ctr"/>
                      <a:r>
                        <a:rPr lang="en-US" dirty="0" smtClean="0"/>
                        <a:t>100</a:t>
                      </a:r>
                      <a:endParaRPr lang="en-US" dirty="0"/>
                    </a:p>
                  </a:txBody>
                  <a:tcPr anchor="ctr"/>
                </a:tc>
              </a:tr>
            </a:tbl>
          </a:graphicData>
        </a:graphic>
      </p:graphicFrame>
      <p:sp>
        <p:nvSpPr>
          <p:cNvPr id="4" name="Date Placeholder 3"/>
          <p:cNvSpPr>
            <a:spLocks noGrp="1"/>
          </p:cNvSpPr>
          <p:nvPr>
            <p:ph type="dt" sz="half" idx="10"/>
          </p:nvPr>
        </p:nvSpPr>
        <p:spPr/>
        <p:txBody>
          <a:bodyPr/>
          <a:lstStyle/>
          <a:p>
            <a:fld id="{4F07610A-DA26-4EB4-836E-1341ED0F124A}" type="datetime1">
              <a:rPr lang="en-US" smtClean="0"/>
              <a:t>5/4/14</a:t>
            </a:fld>
            <a:endParaRPr lang="en-US"/>
          </a:p>
        </p:txBody>
      </p:sp>
      <p:sp>
        <p:nvSpPr>
          <p:cNvPr id="5" name="Slide Number Placeholder 4"/>
          <p:cNvSpPr>
            <a:spLocks noGrp="1"/>
          </p:cNvSpPr>
          <p:nvPr>
            <p:ph type="sldNum" sz="quarter" idx="12"/>
          </p:nvPr>
        </p:nvSpPr>
        <p:spPr/>
        <p:txBody>
          <a:bodyPr/>
          <a:lstStyle/>
          <a:p>
            <a:fld id="{C7ED1BFD-79B9-4F5B-82D6-B7940E07D2E7}" type="slidenum">
              <a:rPr lang="en-US" smtClean="0"/>
              <a:t>63</a:t>
            </a:fld>
            <a:endParaRPr lang="en-US"/>
          </a:p>
        </p:txBody>
      </p:sp>
    </p:spTree>
    <p:extLst>
      <p:ext uri="{BB962C8B-B14F-4D97-AF65-F5344CB8AC3E}">
        <p14:creationId xmlns:p14="http://schemas.microsoft.com/office/powerpoint/2010/main" val="321323720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Downlink Resource Grid</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312" y="1485900"/>
            <a:ext cx="4079688"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C5476388-D485-41CF-A4D8-FA905FDDF11F}" type="datetime1">
              <a:rPr lang="en-US" smtClean="0"/>
              <a:t>5/4/14</a:t>
            </a:fld>
            <a:endParaRPr lang="en-US"/>
          </a:p>
        </p:txBody>
      </p:sp>
      <p:sp>
        <p:nvSpPr>
          <p:cNvPr id="7" name="Slide Number Placeholder 6"/>
          <p:cNvSpPr>
            <a:spLocks noGrp="1"/>
          </p:cNvSpPr>
          <p:nvPr>
            <p:ph type="sldNum" sz="quarter" idx="12"/>
          </p:nvPr>
        </p:nvSpPr>
        <p:spPr/>
        <p:txBody>
          <a:bodyPr/>
          <a:lstStyle/>
          <a:p>
            <a:fld id="{C7ED1BFD-79B9-4F5B-82D6-B7940E07D2E7}" type="slidenum">
              <a:rPr lang="en-US" smtClean="0"/>
              <a:t>64</a:t>
            </a:fld>
            <a:endParaRPr lang="en-US" dirty="0"/>
          </a:p>
        </p:txBody>
      </p:sp>
      <p:cxnSp>
        <p:nvCxnSpPr>
          <p:cNvPr id="9" name="Straight Arrow Connector 8"/>
          <p:cNvCxnSpPr/>
          <p:nvPr/>
        </p:nvCxnSpPr>
        <p:spPr>
          <a:xfrm flipV="1">
            <a:off x="1063829" y="1981200"/>
            <a:ext cx="0" cy="3048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63829" y="5029200"/>
            <a:ext cx="3355771" cy="145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40029" y="4343400"/>
            <a:ext cx="137878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PRB 0</a:t>
            </a:r>
            <a:endParaRPr lang="en-US" dirty="0"/>
          </a:p>
        </p:txBody>
      </p:sp>
      <p:sp>
        <p:nvSpPr>
          <p:cNvPr id="12" name="Rectangle 11"/>
          <p:cNvSpPr/>
          <p:nvPr/>
        </p:nvSpPr>
        <p:spPr>
          <a:xfrm>
            <a:off x="2681287" y="4343400"/>
            <a:ext cx="137878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PRB 0</a:t>
            </a:r>
            <a:endParaRPr lang="en-US" dirty="0"/>
          </a:p>
        </p:txBody>
      </p:sp>
      <p:sp>
        <p:nvSpPr>
          <p:cNvPr id="13" name="Rectangle 12"/>
          <p:cNvSpPr/>
          <p:nvPr/>
        </p:nvSpPr>
        <p:spPr>
          <a:xfrm>
            <a:off x="1125742" y="3657600"/>
            <a:ext cx="137878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PRB 1</a:t>
            </a:r>
            <a:endParaRPr lang="en-US" dirty="0"/>
          </a:p>
        </p:txBody>
      </p:sp>
      <p:sp>
        <p:nvSpPr>
          <p:cNvPr id="14" name="Rectangle 13"/>
          <p:cNvSpPr/>
          <p:nvPr/>
        </p:nvSpPr>
        <p:spPr>
          <a:xfrm>
            <a:off x="2667000" y="3657600"/>
            <a:ext cx="137878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PRB 1</a:t>
            </a:r>
            <a:endParaRPr lang="en-US" dirty="0"/>
          </a:p>
        </p:txBody>
      </p:sp>
      <p:sp>
        <p:nvSpPr>
          <p:cNvPr id="15" name="Rectangle 14"/>
          <p:cNvSpPr/>
          <p:nvPr/>
        </p:nvSpPr>
        <p:spPr>
          <a:xfrm>
            <a:off x="1130504" y="2286000"/>
            <a:ext cx="137878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PRB X</a:t>
            </a:r>
            <a:endParaRPr lang="en-US" dirty="0"/>
          </a:p>
        </p:txBody>
      </p:sp>
      <p:sp>
        <p:nvSpPr>
          <p:cNvPr id="16" name="Rectangle 15"/>
          <p:cNvSpPr/>
          <p:nvPr/>
        </p:nvSpPr>
        <p:spPr>
          <a:xfrm>
            <a:off x="2671762" y="2286000"/>
            <a:ext cx="137878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PRB X</a:t>
            </a:r>
            <a:endParaRPr lang="en-US" dirty="0"/>
          </a:p>
        </p:txBody>
      </p:sp>
      <p:sp>
        <p:nvSpPr>
          <p:cNvPr id="18" name="TextBox 17"/>
          <p:cNvSpPr txBox="1"/>
          <p:nvPr/>
        </p:nvSpPr>
        <p:spPr>
          <a:xfrm rot="16200000">
            <a:off x="82459" y="3080489"/>
            <a:ext cx="1184940" cy="369332"/>
          </a:xfrm>
          <a:prstGeom prst="rect">
            <a:avLst/>
          </a:prstGeom>
          <a:noFill/>
        </p:spPr>
        <p:txBody>
          <a:bodyPr wrap="none" rtlCol="0">
            <a:spAutoFit/>
          </a:bodyPr>
          <a:lstStyle/>
          <a:p>
            <a:r>
              <a:rPr lang="en-US" b="1" dirty="0" smtClean="0"/>
              <a:t>Frequency</a:t>
            </a:r>
            <a:endParaRPr lang="en-US" b="1" dirty="0"/>
          </a:p>
        </p:txBody>
      </p:sp>
      <p:sp>
        <p:nvSpPr>
          <p:cNvPr id="19" name="TextBox 18"/>
          <p:cNvSpPr txBox="1"/>
          <p:nvPr/>
        </p:nvSpPr>
        <p:spPr>
          <a:xfrm>
            <a:off x="2231131" y="5595817"/>
            <a:ext cx="659631" cy="369332"/>
          </a:xfrm>
          <a:prstGeom prst="rect">
            <a:avLst/>
          </a:prstGeom>
          <a:noFill/>
        </p:spPr>
        <p:txBody>
          <a:bodyPr wrap="none" rtlCol="0">
            <a:spAutoFit/>
          </a:bodyPr>
          <a:lstStyle/>
          <a:p>
            <a:r>
              <a:rPr lang="en-US" b="1" dirty="0" smtClean="0"/>
              <a:t>Time</a:t>
            </a:r>
            <a:endParaRPr lang="en-US" b="1" dirty="0"/>
          </a:p>
        </p:txBody>
      </p:sp>
      <p:cxnSp>
        <p:nvCxnSpPr>
          <p:cNvPr id="20" name="Straight Connector 19"/>
          <p:cNvCxnSpPr/>
          <p:nvPr/>
        </p:nvCxnSpPr>
        <p:spPr>
          <a:xfrm flipV="1">
            <a:off x="2590800" y="2001798"/>
            <a:ext cx="0" cy="304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191000" y="1981200"/>
            <a:ext cx="0" cy="304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76651" y="5106055"/>
            <a:ext cx="628698" cy="369332"/>
          </a:xfrm>
          <a:prstGeom prst="rect">
            <a:avLst/>
          </a:prstGeom>
          <a:noFill/>
        </p:spPr>
        <p:txBody>
          <a:bodyPr wrap="none" rtlCol="0">
            <a:spAutoFit/>
          </a:bodyPr>
          <a:lstStyle/>
          <a:p>
            <a:r>
              <a:rPr lang="en-US" dirty="0" smtClean="0"/>
              <a:t>1 </a:t>
            </a:r>
            <a:r>
              <a:rPr lang="en-US" dirty="0" err="1" smtClean="0"/>
              <a:t>ms</a:t>
            </a:r>
            <a:endParaRPr lang="en-US" dirty="0"/>
          </a:p>
        </p:txBody>
      </p:sp>
      <p:sp>
        <p:nvSpPr>
          <p:cNvPr id="23" name="TextBox 22"/>
          <p:cNvSpPr txBox="1"/>
          <p:nvPr/>
        </p:nvSpPr>
        <p:spPr>
          <a:xfrm>
            <a:off x="2231131" y="5098197"/>
            <a:ext cx="803425" cy="369332"/>
          </a:xfrm>
          <a:prstGeom prst="rect">
            <a:avLst/>
          </a:prstGeom>
          <a:noFill/>
        </p:spPr>
        <p:txBody>
          <a:bodyPr wrap="none" rtlCol="0">
            <a:spAutoFit/>
          </a:bodyPr>
          <a:lstStyle/>
          <a:p>
            <a:r>
              <a:rPr lang="en-US" dirty="0" smtClean="0"/>
              <a:t>0.5 </a:t>
            </a:r>
            <a:r>
              <a:rPr lang="en-US" dirty="0" err="1" smtClean="0"/>
              <a:t>ms</a:t>
            </a:r>
            <a:endParaRPr lang="en-US" dirty="0"/>
          </a:p>
        </p:txBody>
      </p:sp>
      <p:sp>
        <p:nvSpPr>
          <p:cNvPr id="24" name="TextBox 23"/>
          <p:cNvSpPr txBox="1"/>
          <p:nvPr/>
        </p:nvSpPr>
        <p:spPr>
          <a:xfrm>
            <a:off x="1471452" y="5181600"/>
            <a:ext cx="712054" cy="369332"/>
          </a:xfrm>
          <a:prstGeom prst="rect">
            <a:avLst/>
          </a:prstGeom>
          <a:noFill/>
        </p:spPr>
        <p:txBody>
          <a:bodyPr wrap="none" rtlCol="0">
            <a:spAutoFit/>
          </a:bodyPr>
          <a:lstStyle/>
          <a:p>
            <a:r>
              <a:rPr lang="en-US" dirty="0" smtClean="0"/>
              <a:t>Slot 1</a:t>
            </a:r>
            <a:endParaRPr lang="en-US" dirty="0"/>
          </a:p>
        </p:txBody>
      </p:sp>
      <p:sp>
        <p:nvSpPr>
          <p:cNvPr id="25" name="TextBox 24"/>
          <p:cNvSpPr txBox="1"/>
          <p:nvPr/>
        </p:nvSpPr>
        <p:spPr>
          <a:xfrm>
            <a:off x="3063131" y="5181600"/>
            <a:ext cx="712054" cy="369332"/>
          </a:xfrm>
          <a:prstGeom prst="rect">
            <a:avLst/>
          </a:prstGeom>
          <a:noFill/>
        </p:spPr>
        <p:txBody>
          <a:bodyPr wrap="none" rtlCol="0">
            <a:spAutoFit/>
          </a:bodyPr>
          <a:lstStyle/>
          <a:p>
            <a:r>
              <a:rPr lang="en-US" dirty="0" smtClean="0"/>
              <a:t>Slot 2</a:t>
            </a:r>
            <a:endParaRPr lang="en-US" dirty="0"/>
          </a:p>
        </p:txBody>
      </p:sp>
      <p:sp>
        <p:nvSpPr>
          <p:cNvPr id="26" name="Left Brace 25"/>
          <p:cNvSpPr/>
          <p:nvPr/>
        </p:nvSpPr>
        <p:spPr>
          <a:xfrm>
            <a:off x="759029" y="4343400"/>
            <a:ext cx="304800" cy="6096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76200" y="4451866"/>
            <a:ext cx="885692" cy="646331"/>
          </a:xfrm>
          <a:prstGeom prst="rect">
            <a:avLst/>
          </a:prstGeom>
          <a:noFill/>
        </p:spPr>
        <p:txBody>
          <a:bodyPr wrap="none" rtlCol="0">
            <a:spAutoFit/>
          </a:bodyPr>
          <a:lstStyle/>
          <a:p>
            <a:pPr algn="ctr"/>
            <a:r>
              <a:rPr lang="en-US" dirty="0" smtClean="0"/>
              <a:t>12 sub</a:t>
            </a:r>
          </a:p>
          <a:p>
            <a:pPr algn="ctr"/>
            <a:r>
              <a:rPr lang="en-US" dirty="0" smtClean="0"/>
              <a:t>carriers</a:t>
            </a:r>
            <a:endParaRPr lang="en-US" dirty="0"/>
          </a:p>
        </p:txBody>
      </p:sp>
      <p:cxnSp>
        <p:nvCxnSpPr>
          <p:cNvPr id="29" name="Straight Connector 28"/>
          <p:cNvCxnSpPr/>
          <p:nvPr/>
        </p:nvCxnSpPr>
        <p:spPr>
          <a:xfrm flipV="1">
            <a:off x="4060067" y="3525798"/>
            <a:ext cx="1883533" cy="81760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060067" y="4953000"/>
            <a:ext cx="1807333" cy="15305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211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Block Size</a:t>
            </a:r>
            <a:endParaRPr lang="en-US" dirty="0"/>
          </a:p>
        </p:txBody>
      </p:sp>
      <p:sp>
        <p:nvSpPr>
          <p:cNvPr id="3" name="Date Placeholder 2"/>
          <p:cNvSpPr>
            <a:spLocks noGrp="1"/>
          </p:cNvSpPr>
          <p:nvPr>
            <p:ph type="dt" sz="half" idx="10"/>
          </p:nvPr>
        </p:nvSpPr>
        <p:spPr/>
        <p:txBody>
          <a:bodyPr/>
          <a:lstStyle/>
          <a:p>
            <a:fld id="{33478C7F-275A-4159-A936-041B601CBAC9}" type="datetime1">
              <a:rPr lang="en-US" smtClean="0"/>
              <a:t>5/4/14</a:t>
            </a:fld>
            <a:endParaRPr lang="en-US"/>
          </a:p>
        </p:txBody>
      </p:sp>
      <p:sp>
        <p:nvSpPr>
          <p:cNvPr id="4" name="Slide Number Placeholder 3"/>
          <p:cNvSpPr>
            <a:spLocks noGrp="1"/>
          </p:cNvSpPr>
          <p:nvPr>
            <p:ph type="sldNum" sz="quarter" idx="12"/>
          </p:nvPr>
        </p:nvSpPr>
        <p:spPr/>
        <p:txBody>
          <a:bodyPr/>
          <a:lstStyle/>
          <a:p>
            <a:fld id="{C7ED1BFD-79B9-4F5B-82D6-B7940E07D2E7}" type="slidenum">
              <a:rPr lang="en-US" smtClean="0"/>
              <a:t>65</a:t>
            </a:fld>
            <a:endParaRPr lang="en-US"/>
          </a:p>
        </p:txBody>
      </p:sp>
      <p:sp>
        <p:nvSpPr>
          <p:cNvPr id="5" name="Rectangle 4"/>
          <p:cNvSpPr/>
          <p:nvPr/>
        </p:nvSpPr>
        <p:spPr>
          <a:xfrm>
            <a:off x="1323328" y="2171700"/>
            <a:ext cx="634025" cy="533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TB</a:t>
            </a:r>
            <a:endParaRPr lang="en-US" dirty="0"/>
          </a:p>
        </p:txBody>
      </p:sp>
      <p:sp>
        <p:nvSpPr>
          <p:cNvPr id="6" name="Rectangle 5"/>
          <p:cNvSpPr/>
          <p:nvPr/>
        </p:nvSpPr>
        <p:spPr>
          <a:xfrm>
            <a:off x="1957353" y="2171700"/>
            <a:ext cx="634025" cy="533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TB</a:t>
            </a:r>
            <a:endParaRPr lang="en-US" dirty="0"/>
          </a:p>
        </p:txBody>
      </p:sp>
      <p:sp>
        <p:nvSpPr>
          <p:cNvPr id="7" name="Rectangle 6"/>
          <p:cNvSpPr/>
          <p:nvPr/>
        </p:nvSpPr>
        <p:spPr>
          <a:xfrm>
            <a:off x="2599678" y="2171700"/>
            <a:ext cx="634025" cy="533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TB</a:t>
            </a:r>
            <a:endParaRPr lang="en-US" dirty="0"/>
          </a:p>
        </p:txBody>
      </p:sp>
      <p:sp>
        <p:nvSpPr>
          <p:cNvPr id="8" name="Rectangle 7"/>
          <p:cNvSpPr/>
          <p:nvPr/>
        </p:nvSpPr>
        <p:spPr>
          <a:xfrm>
            <a:off x="3233703" y="2171700"/>
            <a:ext cx="634025" cy="533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TB</a:t>
            </a:r>
            <a:endParaRPr lang="en-US" dirty="0"/>
          </a:p>
        </p:txBody>
      </p:sp>
      <p:sp>
        <p:nvSpPr>
          <p:cNvPr id="9" name="Rectangle 8"/>
          <p:cNvSpPr/>
          <p:nvPr/>
        </p:nvSpPr>
        <p:spPr>
          <a:xfrm>
            <a:off x="3867728" y="2171700"/>
            <a:ext cx="634025" cy="533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TB</a:t>
            </a:r>
            <a:endParaRPr lang="en-US" dirty="0"/>
          </a:p>
        </p:txBody>
      </p:sp>
      <p:sp>
        <p:nvSpPr>
          <p:cNvPr id="10" name="Rectangle 9"/>
          <p:cNvSpPr/>
          <p:nvPr/>
        </p:nvSpPr>
        <p:spPr>
          <a:xfrm>
            <a:off x="4493248" y="2171700"/>
            <a:ext cx="634025" cy="533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TB</a:t>
            </a:r>
            <a:endParaRPr lang="en-US" dirty="0"/>
          </a:p>
        </p:txBody>
      </p:sp>
      <p:sp>
        <p:nvSpPr>
          <p:cNvPr id="11" name="Rectangle 10"/>
          <p:cNvSpPr/>
          <p:nvPr/>
        </p:nvSpPr>
        <p:spPr>
          <a:xfrm>
            <a:off x="5127273" y="2171700"/>
            <a:ext cx="634025" cy="533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TB</a:t>
            </a:r>
            <a:endParaRPr lang="en-US" dirty="0"/>
          </a:p>
        </p:txBody>
      </p:sp>
      <p:sp>
        <p:nvSpPr>
          <p:cNvPr id="12" name="Rectangle 11"/>
          <p:cNvSpPr/>
          <p:nvPr/>
        </p:nvSpPr>
        <p:spPr>
          <a:xfrm>
            <a:off x="5761298" y="2171700"/>
            <a:ext cx="634025" cy="533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TB</a:t>
            </a:r>
            <a:endParaRPr lang="en-US" dirty="0"/>
          </a:p>
        </p:txBody>
      </p:sp>
      <p:sp>
        <p:nvSpPr>
          <p:cNvPr id="13" name="Rectangle 12"/>
          <p:cNvSpPr/>
          <p:nvPr/>
        </p:nvSpPr>
        <p:spPr>
          <a:xfrm>
            <a:off x="6395323" y="2171700"/>
            <a:ext cx="634025" cy="533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TB</a:t>
            </a:r>
            <a:endParaRPr lang="en-US" dirty="0"/>
          </a:p>
        </p:txBody>
      </p:sp>
      <p:sp>
        <p:nvSpPr>
          <p:cNvPr id="14" name="Rectangle 13"/>
          <p:cNvSpPr/>
          <p:nvPr/>
        </p:nvSpPr>
        <p:spPr>
          <a:xfrm>
            <a:off x="7029348" y="2175510"/>
            <a:ext cx="634025" cy="533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TB</a:t>
            </a:r>
            <a:endParaRPr lang="en-US" dirty="0"/>
          </a:p>
        </p:txBody>
      </p:sp>
      <p:cxnSp>
        <p:nvCxnSpPr>
          <p:cNvPr id="16" name="Straight Arrow Connector 15"/>
          <p:cNvCxnSpPr/>
          <p:nvPr/>
        </p:nvCxnSpPr>
        <p:spPr>
          <a:xfrm>
            <a:off x="1323328" y="1905000"/>
            <a:ext cx="634004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46928" y="1491734"/>
            <a:ext cx="1914370" cy="369332"/>
          </a:xfrm>
          <a:prstGeom prst="rect">
            <a:avLst/>
          </a:prstGeom>
          <a:noFill/>
        </p:spPr>
        <p:txBody>
          <a:bodyPr wrap="none" rtlCol="0">
            <a:spAutoFit/>
          </a:bodyPr>
          <a:lstStyle/>
          <a:p>
            <a:r>
              <a:rPr lang="en-US" dirty="0" smtClean="0"/>
              <a:t>1 Frame (10 </a:t>
            </a:r>
            <a:r>
              <a:rPr lang="en-US" dirty="0" err="1" smtClean="0"/>
              <a:t>msec</a:t>
            </a:r>
            <a:r>
              <a:rPr lang="en-US" dirty="0" smtClean="0"/>
              <a:t>)</a:t>
            </a:r>
            <a:endParaRPr lang="en-US" dirty="0"/>
          </a:p>
        </p:txBody>
      </p:sp>
      <p:sp>
        <p:nvSpPr>
          <p:cNvPr id="18" name="TextBox 17"/>
          <p:cNvSpPr txBox="1"/>
          <p:nvPr/>
        </p:nvSpPr>
        <p:spPr>
          <a:xfrm>
            <a:off x="6018015" y="3114318"/>
            <a:ext cx="2656689" cy="369332"/>
          </a:xfrm>
          <a:prstGeom prst="rect">
            <a:avLst/>
          </a:prstGeom>
          <a:noFill/>
        </p:spPr>
        <p:txBody>
          <a:bodyPr wrap="none" rtlCol="0">
            <a:spAutoFit/>
          </a:bodyPr>
          <a:lstStyle/>
          <a:p>
            <a:r>
              <a:rPr lang="en-US" dirty="0" smtClean="0"/>
              <a:t>1 Transport Block (1 </a:t>
            </a:r>
            <a:r>
              <a:rPr lang="en-US" dirty="0" err="1" smtClean="0"/>
              <a:t>msec</a:t>
            </a:r>
            <a:r>
              <a:rPr lang="en-US" dirty="0" smtClean="0"/>
              <a:t>)</a:t>
            </a:r>
            <a:endParaRPr lang="en-US" dirty="0"/>
          </a:p>
        </p:txBody>
      </p:sp>
      <p:cxnSp>
        <p:nvCxnSpPr>
          <p:cNvPr id="20" name="Straight Arrow Connector 19"/>
          <p:cNvCxnSpPr>
            <a:stCxn id="18" idx="0"/>
            <a:endCxn id="14" idx="2"/>
          </p:cNvCxnSpPr>
          <p:nvPr/>
        </p:nvCxnSpPr>
        <p:spPr>
          <a:xfrm flipV="1">
            <a:off x="7346360" y="2708910"/>
            <a:ext cx="1" cy="4054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2"/>
          </p:cNvCxnSpPr>
          <p:nvPr/>
        </p:nvCxnSpPr>
        <p:spPr>
          <a:xfrm>
            <a:off x="1640341" y="2705100"/>
            <a:ext cx="0" cy="7785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953806" y="3498890"/>
            <a:ext cx="634025" cy="533400"/>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PRB</a:t>
            </a:r>
            <a:endParaRPr lang="en-US" dirty="0"/>
          </a:p>
        </p:txBody>
      </p:sp>
      <p:sp>
        <p:nvSpPr>
          <p:cNvPr id="34" name="Rectangle 33"/>
          <p:cNvSpPr/>
          <p:nvPr/>
        </p:nvSpPr>
        <p:spPr>
          <a:xfrm>
            <a:off x="959385" y="4448416"/>
            <a:ext cx="634025" cy="533400"/>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PRB</a:t>
            </a:r>
            <a:endParaRPr lang="en-US" dirty="0"/>
          </a:p>
        </p:txBody>
      </p:sp>
      <p:sp>
        <p:nvSpPr>
          <p:cNvPr id="35" name="TextBox 34"/>
          <p:cNvSpPr txBox="1"/>
          <p:nvPr/>
        </p:nvSpPr>
        <p:spPr>
          <a:xfrm rot="16200000">
            <a:off x="1031886" y="4015444"/>
            <a:ext cx="404278" cy="461665"/>
          </a:xfrm>
          <a:prstGeom prst="rect">
            <a:avLst/>
          </a:prstGeom>
          <a:noFill/>
        </p:spPr>
        <p:txBody>
          <a:bodyPr wrap="none" rtlCol="0">
            <a:spAutoFit/>
          </a:bodyPr>
          <a:lstStyle/>
          <a:p>
            <a:r>
              <a:rPr lang="en-US" sz="2400" b="1" dirty="0" smtClean="0"/>
              <a:t>…</a:t>
            </a:r>
            <a:endParaRPr lang="en-US" sz="2400" b="1" dirty="0"/>
          </a:p>
        </p:txBody>
      </p:sp>
      <p:sp>
        <p:nvSpPr>
          <p:cNvPr id="36" name="TextBox 35"/>
          <p:cNvSpPr txBox="1"/>
          <p:nvPr/>
        </p:nvSpPr>
        <p:spPr>
          <a:xfrm>
            <a:off x="2405874" y="3517470"/>
            <a:ext cx="1496144" cy="1754326"/>
          </a:xfrm>
          <a:prstGeom prst="rect">
            <a:avLst/>
          </a:prstGeom>
          <a:noFill/>
        </p:spPr>
        <p:txBody>
          <a:bodyPr wrap="square" rtlCol="0">
            <a:spAutoFit/>
          </a:bodyPr>
          <a:lstStyle/>
          <a:p>
            <a:r>
              <a:rPr lang="en-US" dirty="0" smtClean="0"/>
              <a:t>1 – 100 possible PRBs per slot depending on available frequencies</a:t>
            </a:r>
            <a:endParaRPr lang="en-US" dirty="0"/>
          </a:p>
        </p:txBody>
      </p:sp>
      <p:sp>
        <p:nvSpPr>
          <p:cNvPr id="37" name="TextBox 36"/>
          <p:cNvSpPr txBox="1"/>
          <p:nvPr/>
        </p:nvSpPr>
        <p:spPr>
          <a:xfrm>
            <a:off x="4196170" y="3986751"/>
            <a:ext cx="4738768" cy="923330"/>
          </a:xfrm>
          <a:prstGeom prst="rect">
            <a:avLst/>
          </a:prstGeom>
          <a:noFill/>
        </p:spPr>
        <p:txBody>
          <a:bodyPr wrap="square" rtlCol="0">
            <a:spAutoFit/>
          </a:bodyPr>
          <a:lstStyle/>
          <a:p>
            <a:r>
              <a:rPr lang="en-US" dirty="0" smtClean="0"/>
              <a:t>Depending on modulation and number of PRBs the total size of 1 Transport Block can be from:</a:t>
            </a:r>
          </a:p>
          <a:p>
            <a:r>
              <a:rPr lang="en-US" dirty="0" smtClean="0"/>
              <a:t>16 – </a:t>
            </a:r>
            <a:r>
              <a:rPr lang="en-GB" dirty="0" smtClean="0"/>
              <a:t>75,376 bits</a:t>
            </a:r>
            <a:endParaRPr lang="en-US" dirty="0"/>
          </a:p>
        </p:txBody>
      </p:sp>
      <p:sp>
        <p:nvSpPr>
          <p:cNvPr id="38" name="Rectangle 37"/>
          <p:cNvSpPr/>
          <p:nvPr/>
        </p:nvSpPr>
        <p:spPr>
          <a:xfrm>
            <a:off x="1685802" y="3498890"/>
            <a:ext cx="634025" cy="533400"/>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PRB</a:t>
            </a:r>
            <a:endParaRPr lang="en-US" dirty="0"/>
          </a:p>
        </p:txBody>
      </p:sp>
      <p:sp>
        <p:nvSpPr>
          <p:cNvPr id="39" name="Rectangle 38"/>
          <p:cNvSpPr/>
          <p:nvPr/>
        </p:nvSpPr>
        <p:spPr>
          <a:xfrm>
            <a:off x="1691381" y="4448416"/>
            <a:ext cx="634025" cy="533400"/>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PRB</a:t>
            </a:r>
            <a:endParaRPr lang="en-US" dirty="0"/>
          </a:p>
        </p:txBody>
      </p:sp>
      <p:sp>
        <p:nvSpPr>
          <p:cNvPr id="40" name="TextBox 39"/>
          <p:cNvSpPr txBox="1"/>
          <p:nvPr/>
        </p:nvSpPr>
        <p:spPr>
          <a:xfrm rot="16200000">
            <a:off x="1763882" y="4015444"/>
            <a:ext cx="404278" cy="461665"/>
          </a:xfrm>
          <a:prstGeom prst="rect">
            <a:avLst/>
          </a:prstGeom>
          <a:noFill/>
        </p:spPr>
        <p:txBody>
          <a:bodyPr wrap="none" rtlCol="0">
            <a:spAutoFit/>
          </a:bodyPr>
          <a:lstStyle/>
          <a:p>
            <a:r>
              <a:rPr lang="en-US" sz="2400" b="1" dirty="0" smtClean="0"/>
              <a:t>…</a:t>
            </a:r>
            <a:endParaRPr lang="en-US" sz="2400" b="1" dirty="0"/>
          </a:p>
        </p:txBody>
      </p:sp>
      <p:sp>
        <p:nvSpPr>
          <p:cNvPr id="43" name="TextBox 42"/>
          <p:cNvSpPr txBox="1"/>
          <p:nvPr/>
        </p:nvSpPr>
        <p:spPr>
          <a:xfrm>
            <a:off x="518819" y="5354598"/>
            <a:ext cx="1515158" cy="369332"/>
          </a:xfrm>
          <a:prstGeom prst="rect">
            <a:avLst/>
          </a:prstGeom>
          <a:noFill/>
        </p:spPr>
        <p:txBody>
          <a:bodyPr wrap="none" rtlCol="0">
            <a:spAutoFit/>
          </a:bodyPr>
          <a:lstStyle/>
          <a:p>
            <a:r>
              <a:rPr lang="en-US" dirty="0" smtClean="0"/>
              <a:t>Slot (0.5msec)</a:t>
            </a:r>
            <a:endParaRPr lang="en-US" dirty="0"/>
          </a:p>
        </p:txBody>
      </p:sp>
      <p:cxnSp>
        <p:nvCxnSpPr>
          <p:cNvPr id="44" name="Straight Arrow Connector 43"/>
          <p:cNvCxnSpPr>
            <a:stCxn id="43" idx="0"/>
            <a:endCxn id="34" idx="2"/>
          </p:cNvCxnSpPr>
          <p:nvPr/>
        </p:nvCxnSpPr>
        <p:spPr>
          <a:xfrm flipV="1">
            <a:off x="1276398" y="4981816"/>
            <a:ext cx="0" cy="37278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99991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SDUs &amp; PDUs</a:t>
            </a:r>
            <a:endParaRPr lang="en-US" dirty="0"/>
          </a:p>
        </p:txBody>
      </p:sp>
      <p:sp>
        <p:nvSpPr>
          <p:cNvPr id="4" name="Date Placeholder 3"/>
          <p:cNvSpPr>
            <a:spLocks noGrp="1"/>
          </p:cNvSpPr>
          <p:nvPr>
            <p:ph type="dt" sz="half" idx="10"/>
          </p:nvPr>
        </p:nvSpPr>
        <p:spPr/>
        <p:txBody>
          <a:bodyPr/>
          <a:lstStyle/>
          <a:p>
            <a:fld id="{4E964460-81D6-4752-8422-C5D6CCFE5A13}" type="datetime1">
              <a:rPr lang="en-US" smtClean="0"/>
              <a:t>5/4/14</a:t>
            </a:fld>
            <a:endParaRPr lang="en-US"/>
          </a:p>
        </p:txBody>
      </p:sp>
      <p:sp>
        <p:nvSpPr>
          <p:cNvPr id="5" name="Slide Number Placeholder 4"/>
          <p:cNvSpPr>
            <a:spLocks noGrp="1"/>
          </p:cNvSpPr>
          <p:nvPr>
            <p:ph type="sldNum" sz="quarter" idx="12"/>
          </p:nvPr>
        </p:nvSpPr>
        <p:spPr/>
        <p:txBody>
          <a:bodyPr/>
          <a:lstStyle/>
          <a:p>
            <a:fld id="{C7ED1BFD-79B9-4F5B-82D6-B7940E07D2E7}" type="slidenum">
              <a:rPr lang="en-US" smtClean="0"/>
              <a:t>66</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33722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76235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LTE</a:t>
            </a:r>
            <a:endParaRPr lang="en-US" dirty="0"/>
          </a:p>
        </p:txBody>
      </p:sp>
      <p:sp>
        <p:nvSpPr>
          <p:cNvPr id="3" name="Content Placeholder 2"/>
          <p:cNvSpPr>
            <a:spLocks noGrp="1"/>
          </p:cNvSpPr>
          <p:nvPr>
            <p:ph idx="1"/>
          </p:nvPr>
        </p:nvSpPr>
        <p:spPr/>
        <p:txBody>
          <a:bodyPr/>
          <a:lstStyle/>
          <a:p>
            <a:r>
              <a:rPr lang="en-US" dirty="0" smtClean="0"/>
              <a:t>Long Term Evolution – Standard of wireless communication of high-speed data for mobile equipment</a:t>
            </a:r>
          </a:p>
          <a:p>
            <a:r>
              <a:rPr lang="en-US" dirty="0" smtClean="0"/>
              <a:t>ITU lowered original 4G criteria for LTE and WIMAX</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35045702"/>
              </p:ext>
            </p:extLst>
          </p:nvPr>
        </p:nvGraphicFramePr>
        <p:xfrm>
          <a:off x="1371600" y="4495800"/>
          <a:ext cx="6096000" cy="1849120"/>
        </p:xfrm>
        <a:graphic>
          <a:graphicData uri="http://schemas.openxmlformats.org/drawingml/2006/table">
            <a:tbl>
              <a:tblPr firstCol="1" bandRow="1">
                <a:tableStyleId>{21E4AEA4-8DFA-4A89-87EB-49C32662AFE0}</a:tableStyleId>
              </a:tblPr>
              <a:tblGrid>
                <a:gridCol w="3048000"/>
                <a:gridCol w="3048000"/>
              </a:tblGrid>
              <a:tr h="0">
                <a:tc>
                  <a:txBody>
                    <a:bodyPr/>
                    <a:lstStyle/>
                    <a:p>
                      <a:r>
                        <a:rPr lang="en-US" dirty="0" smtClean="0"/>
                        <a:t>Standard</a:t>
                      </a:r>
                      <a:r>
                        <a:rPr lang="en-US" baseline="0" dirty="0" smtClean="0"/>
                        <a:t> Organization</a:t>
                      </a:r>
                      <a:endParaRPr lang="en-US" dirty="0"/>
                    </a:p>
                  </a:txBody>
                  <a:tcPr/>
                </a:tc>
                <a:tc>
                  <a:txBody>
                    <a:bodyPr/>
                    <a:lstStyle/>
                    <a:p>
                      <a:r>
                        <a:rPr lang="en-US" dirty="0" smtClean="0"/>
                        <a:t>3GPP</a:t>
                      </a:r>
                      <a:endParaRPr lang="en-US" dirty="0"/>
                    </a:p>
                  </a:txBody>
                  <a:tcPr/>
                </a:tc>
              </a:tr>
              <a:tr h="370840">
                <a:tc>
                  <a:txBody>
                    <a:bodyPr/>
                    <a:lstStyle/>
                    <a:p>
                      <a:r>
                        <a:rPr lang="en-US" dirty="0" smtClean="0"/>
                        <a:t>Uplink Speed (theoretical)</a:t>
                      </a:r>
                      <a:endParaRPr lang="en-US" dirty="0"/>
                    </a:p>
                  </a:txBody>
                  <a:tcPr/>
                </a:tc>
                <a:tc>
                  <a:txBody>
                    <a:bodyPr/>
                    <a:lstStyle/>
                    <a:p>
                      <a:r>
                        <a:rPr lang="en-US" dirty="0" smtClean="0"/>
                        <a:t>50 Mbit/s</a:t>
                      </a:r>
                      <a:endParaRPr lang="en-US" dirty="0"/>
                    </a:p>
                  </a:txBody>
                  <a:tcPr/>
                </a:tc>
              </a:tr>
              <a:tr h="370840">
                <a:tc>
                  <a:txBody>
                    <a:bodyPr/>
                    <a:lstStyle/>
                    <a:p>
                      <a:r>
                        <a:rPr lang="en-US" dirty="0" smtClean="0"/>
                        <a:t>Down</a:t>
                      </a:r>
                      <a:r>
                        <a:rPr lang="en-US" baseline="0" dirty="0" smtClean="0"/>
                        <a:t>link Speed (theoretical)</a:t>
                      </a:r>
                      <a:endParaRPr lang="en-US" dirty="0"/>
                    </a:p>
                  </a:txBody>
                  <a:tcPr/>
                </a:tc>
                <a:tc>
                  <a:txBody>
                    <a:bodyPr/>
                    <a:lstStyle/>
                    <a:p>
                      <a:r>
                        <a:rPr lang="en-US" dirty="0" smtClean="0"/>
                        <a:t>100 Mbit/s</a:t>
                      </a:r>
                      <a:endParaRPr lang="en-US" dirty="0"/>
                    </a:p>
                  </a:txBody>
                  <a:tcPr/>
                </a:tc>
              </a:tr>
              <a:tr h="370840">
                <a:tc>
                  <a:txBody>
                    <a:bodyPr/>
                    <a:lstStyle/>
                    <a:p>
                      <a:r>
                        <a:rPr lang="en-US" dirty="0" smtClean="0"/>
                        <a:t>Bandwidth Range</a:t>
                      </a:r>
                      <a:endParaRPr lang="en-US" dirty="0"/>
                    </a:p>
                  </a:txBody>
                  <a:tcPr/>
                </a:tc>
                <a:tc>
                  <a:txBody>
                    <a:bodyPr/>
                    <a:lstStyle/>
                    <a:p>
                      <a:r>
                        <a:rPr lang="en-US" dirty="0" smtClean="0"/>
                        <a:t>1.4 MHz –</a:t>
                      </a:r>
                      <a:r>
                        <a:rPr lang="en-US" baseline="0" dirty="0" smtClean="0"/>
                        <a:t> 20 MHz</a:t>
                      </a:r>
                      <a:endParaRPr lang="en-US" dirty="0"/>
                    </a:p>
                  </a:txBody>
                  <a:tcPr/>
                </a:tc>
              </a:tr>
              <a:tr h="370840">
                <a:tc>
                  <a:txBody>
                    <a:bodyPr/>
                    <a:lstStyle/>
                    <a:p>
                      <a:r>
                        <a:rPr lang="en-US" dirty="0" smtClean="0"/>
                        <a:t>Based</a:t>
                      </a:r>
                      <a:r>
                        <a:rPr lang="en-US" baseline="0" dirty="0" smtClean="0"/>
                        <a:t> On</a:t>
                      </a:r>
                      <a:endParaRPr lang="en-US" dirty="0"/>
                    </a:p>
                  </a:txBody>
                  <a:tcPr/>
                </a:tc>
                <a:tc>
                  <a:txBody>
                    <a:bodyPr/>
                    <a:lstStyle/>
                    <a:p>
                      <a:r>
                        <a:rPr lang="en-US" dirty="0" smtClean="0"/>
                        <a:t>GSM/EDGE and UMTS/HSPA</a:t>
                      </a:r>
                      <a:endParaRPr lang="en-US" dirty="0"/>
                    </a:p>
                  </a:txBody>
                  <a:tcPr/>
                </a:tc>
              </a:tr>
            </a:tbl>
          </a:graphicData>
        </a:graphic>
      </p:graphicFrame>
      <p:sp>
        <p:nvSpPr>
          <p:cNvPr id="5" name="Date Placeholder 4"/>
          <p:cNvSpPr>
            <a:spLocks noGrp="1"/>
          </p:cNvSpPr>
          <p:nvPr>
            <p:ph type="dt" sz="half" idx="10"/>
          </p:nvPr>
        </p:nvSpPr>
        <p:spPr/>
        <p:txBody>
          <a:bodyPr/>
          <a:lstStyle/>
          <a:p>
            <a:fld id="{583AE492-D98B-4ACE-B8F3-ADE5161B3E0B}" type="datetime1">
              <a:rPr lang="en-US" smtClean="0"/>
              <a:t>5/4/14</a:t>
            </a:fld>
            <a:endParaRPr lang="en-US"/>
          </a:p>
        </p:txBody>
      </p:sp>
      <p:sp>
        <p:nvSpPr>
          <p:cNvPr id="6" name="Slide Number Placeholder 5"/>
          <p:cNvSpPr>
            <a:spLocks noGrp="1"/>
          </p:cNvSpPr>
          <p:nvPr>
            <p:ph type="sldNum" sz="quarter" idx="12"/>
          </p:nvPr>
        </p:nvSpPr>
        <p:spPr/>
        <p:txBody>
          <a:bodyPr/>
          <a:lstStyle/>
          <a:p>
            <a:fld id="{C7ED1BFD-79B9-4F5B-82D6-B7940E07D2E7}" type="slidenum">
              <a:rPr lang="en-US" smtClean="0"/>
              <a:t>67</a:t>
            </a:fld>
            <a:endParaRPr lang="en-US"/>
          </a:p>
        </p:txBody>
      </p:sp>
    </p:spTree>
    <p:extLst>
      <p:ext uri="{BB962C8B-B14F-4D97-AF65-F5344CB8AC3E}">
        <p14:creationId xmlns:p14="http://schemas.microsoft.com/office/powerpoint/2010/main" val="233047873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Multipath Handling</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Orthogonal Frequency Division Multiplexing (OFDM)</a:t>
            </a:r>
          </a:p>
          <a:p>
            <a:pPr lvl="1"/>
            <a:r>
              <a:rPr lang="en-US" dirty="0" smtClean="0"/>
              <a:t>Transmits data in parallel streams</a:t>
            </a:r>
          </a:p>
          <a:p>
            <a:pPr lvl="1"/>
            <a:r>
              <a:rPr lang="en-US" dirty="0" smtClean="0"/>
              <a:t>Symbol preceded by cyclic prefix (CP)</a:t>
            </a:r>
          </a:p>
          <a:p>
            <a:pPr lvl="1"/>
            <a:r>
              <a:rPr lang="en-US" dirty="0" smtClean="0"/>
              <a:t>Overlap of multiple paths occur in the CP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97868"/>
            <a:ext cx="67056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883DD47A-0B31-4BE4-A4E4-2C91D1B86B0C}" type="datetime1">
              <a:rPr lang="en-US" smtClean="0"/>
              <a:t>5/4/14</a:t>
            </a:fld>
            <a:endParaRPr lang="en-US"/>
          </a:p>
        </p:txBody>
      </p:sp>
      <p:sp>
        <p:nvSpPr>
          <p:cNvPr id="6" name="Slide Number Placeholder 5"/>
          <p:cNvSpPr>
            <a:spLocks noGrp="1"/>
          </p:cNvSpPr>
          <p:nvPr>
            <p:ph type="sldNum" sz="quarter" idx="12"/>
          </p:nvPr>
        </p:nvSpPr>
        <p:spPr/>
        <p:txBody>
          <a:bodyPr/>
          <a:lstStyle/>
          <a:p>
            <a:fld id="{C7ED1BFD-79B9-4F5B-82D6-B7940E07D2E7}" type="slidenum">
              <a:rPr lang="en-US" smtClean="0"/>
              <a:t>68</a:t>
            </a:fld>
            <a:endParaRPr lang="en-US"/>
          </a:p>
        </p:txBody>
      </p:sp>
    </p:spTree>
    <p:extLst>
      <p:ext uri="{BB962C8B-B14F-4D97-AF65-F5344CB8AC3E}">
        <p14:creationId xmlns:p14="http://schemas.microsoft.com/office/powerpoint/2010/main" val="33518959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LTE Network</a:t>
            </a:r>
          </a:p>
        </p:txBody>
      </p:sp>
      <p:sp>
        <p:nvSpPr>
          <p:cNvPr id="3" name="Content Placeholder 2"/>
          <p:cNvSpPr>
            <a:spLocks noGrp="1"/>
          </p:cNvSpPr>
          <p:nvPr>
            <p:ph idx="1"/>
          </p:nvPr>
        </p:nvSpPr>
        <p:spPr>
          <a:xfrm>
            <a:off x="457200" y="3475037"/>
            <a:ext cx="8229600" cy="2925763"/>
          </a:xfrm>
        </p:spPr>
        <p:txBody>
          <a:bodyPr>
            <a:normAutofit fontScale="77500" lnSpcReduction="20000"/>
          </a:bodyPr>
          <a:lstStyle/>
          <a:p>
            <a:r>
              <a:rPr lang="en-US" dirty="0"/>
              <a:t>Packet Delivery Network Gateway (</a:t>
            </a:r>
            <a:r>
              <a:rPr lang="en-US" dirty="0" smtClean="0"/>
              <a:t>PGW)</a:t>
            </a:r>
          </a:p>
          <a:p>
            <a:pPr lvl="1"/>
            <a:r>
              <a:rPr lang="en-US" dirty="0" smtClean="0"/>
              <a:t>Connects </a:t>
            </a:r>
            <a:r>
              <a:rPr lang="en-US" dirty="0"/>
              <a:t>LTE network to IP networks</a:t>
            </a:r>
          </a:p>
          <a:p>
            <a:r>
              <a:rPr lang="en-US" dirty="0"/>
              <a:t>Serving Gateway (</a:t>
            </a:r>
            <a:r>
              <a:rPr lang="en-US" dirty="0" smtClean="0"/>
              <a:t>SGW)</a:t>
            </a:r>
          </a:p>
          <a:p>
            <a:pPr lvl="1"/>
            <a:r>
              <a:rPr lang="en-US" dirty="0" smtClean="0"/>
              <a:t>Route </a:t>
            </a:r>
            <a:r>
              <a:rPr lang="en-US" dirty="0"/>
              <a:t>packets to and from wireless access points</a:t>
            </a:r>
          </a:p>
          <a:p>
            <a:r>
              <a:rPr lang="en-US" dirty="0"/>
              <a:t>Enhanced Node B (</a:t>
            </a:r>
            <a:r>
              <a:rPr lang="en-US" dirty="0" err="1" smtClean="0"/>
              <a:t>eNodeB</a:t>
            </a:r>
            <a:r>
              <a:rPr lang="en-US" dirty="0" smtClean="0"/>
              <a:t>)</a:t>
            </a:r>
          </a:p>
          <a:p>
            <a:pPr lvl="1"/>
            <a:r>
              <a:rPr lang="en-US" dirty="0" smtClean="0"/>
              <a:t>Wireless </a:t>
            </a:r>
            <a:r>
              <a:rPr lang="en-US" dirty="0"/>
              <a:t>access point</a:t>
            </a:r>
          </a:p>
          <a:p>
            <a:r>
              <a:rPr lang="en-US" dirty="0"/>
              <a:t>User Equipment (</a:t>
            </a:r>
            <a:r>
              <a:rPr lang="en-US" dirty="0" smtClean="0"/>
              <a:t>UE)</a:t>
            </a:r>
          </a:p>
          <a:p>
            <a:pPr lvl="1"/>
            <a:r>
              <a:rPr lang="en-US" dirty="0" smtClean="0"/>
              <a:t>End </a:t>
            </a:r>
            <a:r>
              <a:rPr lang="en-US" dirty="0"/>
              <a:t>user devices</a:t>
            </a:r>
          </a:p>
          <a:p>
            <a:endParaRPr lang="en-US" dirty="0"/>
          </a:p>
        </p:txBody>
      </p:sp>
      <p:sp>
        <p:nvSpPr>
          <p:cNvPr id="4" name="Date Placeholder 3"/>
          <p:cNvSpPr>
            <a:spLocks noGrp="1"/>
          </p:cNvSpPr>
          <p:nvPr>
            <p:ph type="dt" sz="half" idx="10"/>
          </p:nvPr>
        </p:nvSpPr>
        <p:spPr/>
        <p:txBody>
          <a:bodyPr/>
          <a:lstStyle/>
          <a:p>
            <a:r>
              <a:rPr lang="en-US"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7</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219200"/>
            <a:ext cx="5533851" cy="2209800"/>
          </a:xfrm>
          <a:prstGeom prst="rect">
            <a:avLst/>
          </a:prstGeom>
        </p:spPr>
      </p:pic>
    </p:spTree>
    <p:extLst>
      <p:ext uri="{BB962C8B-B14F-4D97-AF65-F5344CB8AC3E}">
        <p14:creationId xmlns:p14="http://schemas.microsoft.com/office/powerpoint/2010/main" val="9565468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LTE Network Layers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LTE wireless network has 6 layers (not all shown)</a:t>
            </a:r>
          </a:p>
          <a:p>
            <a:r>
              <a:rPr lang="en-US" dirty="0" smtClean="0"/>
              <a:t>PHY – RLC layers carry user and network control data</a:t>
            </a:r>
          </a:p>
          <a:p>
            <a:r>
              <a:rPr lang="en-US" dirty="0"/>
              <a:t>LTE transmits collections of Physical Resource Blocks (PRB)s in transport </a:t>
            </a:r>
            <a:r>
              <a:rPr lang="en-US" dirty="0" smtClean="0"/>
              <a:t>blocks</a:t>
            </a:r>
            <a:endParaRPr lang="en-US" dirty="0"/>
          </a:p>
        </p:txBody>
      </p:sp>
      <p:sp>
        <p:nvSpPr>
          <p:cNvPr id="5" name="Date Placeholder 4"/>
          <p:cNvSpPr>
            <a:spLocks noGrp="1"/>
          </p:cNvSpPr>
          <p:nvPr>
            <p:ph type="dt" sz="half" idx="10"/>
          </p:nvPr>
        </p:nvSpPr>
        <p:spPr/>
        <p:txBody>
          <a:bodyPr/>
          <a:lstStyle/>
          <a:p>
            <a:r>
              <a:rPr lang="en-US" smtClean="0"/>
              <a:t>5/5/2014</a:t>
            </a:r>
            <a:endParaRPr lang="en-US" dirty="0"/>
          </a:p>
        </p:txBody>
      </p:sp>
      <p:sp>
        <p:nvSpPr>
          <p:cNvPr id="6" name="Slide Number Placeholder 5"/>
          <p:cNvSpPr>
            <a:spLocks noGrp="1"/>
          </p:cNvSpPr>
          <p:nvPr>
            <p:ph type="sldNum" sz="quarter" idx="12"/>
          </p:nvPr>
        </p:nvSpPr>
        <p:spPr/>
        <p:txBody>
          <a:bodyPr/>
          <a:lstStyle/>
          <a:p>
            <a:fld id="{C7ED1BFD-79B9-4F5B-82D6-B7940E07D2E7}" type="slidenum">
              <a:rPr lang="en-US" smtClean="0"/>
              <a:t>8</a:t>
            </a:fld>
            <a:endParaRPr lang="en-US"/>
          </a:p>
        </p:txBody>
      </p:sp>
      <p:sp>
        <p:nvSpPr>
          <p:cNvPr id="8" name="Rectangle 7"/>
          <p:cNvSpPr/>
          <p:nvPr/>
        </p:nvSpPr>
        <p:spPr>
          <a:xfrm>
            <a:off x="5410200" y="1371600"/>
            <a:ext cx="3200400" cy="685800"/>
          </a:xfrm>
          <a:prstGeom prst="rect">
            <a:avLst/>
          </a:prstGeom>
          <a:solidFill>
            <a:schemeClr val="accent2">
              <a:lumMod val="5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Application</a:t>
            </a:r>
            <a:endParaRPr lang="en-US" dirty="0"/>
          </a:p>
        </p:txBody>
      </p:sp>
      <p:sp>
        <p:nvSpPr>
          <p:cNvPr id="9" name="Rectangle 8"/>
          <p:cNvSpPr/>
          <p:nvPr/>
        </p:nvSpPr>
        <p:spPr>
          <a:xfrm>
            <a:off x="5410200" y="2209800"/>
            <a:ext cx="1524000" cy="685800"/>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TCP</a:t>
            </a:r>
          </a:p>
        </p:txBody>
      </p:sp>
      <p:sp>
        <p:nvSpPr>
          <p:cNvPr id="10" name="Rectangle 9"/>
          <p:cNvSpPr/>
          <p:nvPr/>
        </p:nvSpPr>
        <p:spPr>
          <a:xfrm>
            <a:off x="7086600" y="2209800"/>
            <a:ext cx="1524000" cy="685800"/>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UDP</a:t>
            </a:r>
          </a:p>
        </p:txBody>
      </p:sp>
      <p:sp>
        <p:nvSpPr>
          <p:cNvPr id="11" name="Rectangle 10"/>
          <p:cNvSpPr/>
          <p:nvPr/>
        </p:nvSpPr>
        <p:spPr>
          <a:xfrm>
            <a:off x="5410200" y="3048000"/>
            <a:ext cx="3200400" cy="685800"/>
          </a:xfrm>
          <a:prstGeom prst="rect">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IP</a:t>
            </a:r>
          </a:p>
        </p:txBody>
      </p:sp>
      <p:sp>
        <p:nvSpPr>
          <p:cNvPr id="12" name="Rectangle 11"/>
          <p:cNvSpPr/>
          <p:nvPr/>
        </p:nvSpPr>
        <p:spPr>
          <a:xfrm>
            <a:off x="5410200" y="3886200"/>
            <a:ext cx="3200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RLC</a:t>
            </a:r>
          </a:p>
        </p:txBody>
      </p:sp>
      <p:sp>
        <p:nvSpPr>
          <p:cNvPr id="13" name="Rectangle 12"/>
          <p:cNvSpPr/>
          <p:nvPr/>
        </p:nvSpPr>
        <p:spPr>
          <a:xfrm>
            <a:off x="5410200" y="4724400"/>
            <a:ext cx="3200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MAC</a:t>
            </a:r>
          </a:p>
        </p:txBody>
      </p:sp>
      <p:sp>
        <p:nvSpPr>
          <p:cNvPr id="14" name="Rectangle 13"/>
          <p:cNvSpPr/>
          <p:nvPr/>
        </p:nvSpPr>
        <p:spPr>
          <a:xfrm>
            <a:off x="5410200" y="5562600"/>
            <a:ext cx="3200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PHY</a:t>
            </a:r>
          </a:p>
        </p:txBody>
      </p:sp>
    </p:spTree>
    <p:extLst>
      <p:ext uri="{BB962C8B-B14F-4D97-AF65-F5344CB8AC3E}">
        <p14:creationId xmlns:p14="http://schemas.microsoft.com/office/powerpoint/2010/main" val="11702593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4" y="3200400"/>
            <a:ext cx="4419600" cy="3314700"/>
          </a:xfrm>
          <a:prstGeom prst="rect">
            <a:avLst/>
          </a:prstGeom>
        </p:spPr>
      </p:pic>
      <p:sp>
        <p:nvSpPr>
          <p:cNvPr id="2" name="Title 1"/>
          <p:cNvSpPr>
            <a:spLocks noGrp="1"/>
          </p:cNvSpPr>
          <p:nvPr>
            <p:ph type="title"/>
          </p:nvPr>
        </p:nvSpPr>
        <p:spPr/>
        <p:txBody>
          <a:bodyPr/>
          <a:lstStyle/>
          <a:p>
            <a:r>
              <a:rPr lang="en-US" dirty="0" smtClean="0"/>
              <a:t>Channel Quality Indictor (CQI)</a:t>
            </a:r>
            <a:endParaRPr lang="en-US" dirty="0"/>
          </a:p>
        </p:txBody>
      </p:sp>
      <p:sp>
        <p:nvSpPr>
          <p:cNvPr id="3" name="Content Placeholder 2"/>
          <p:cNvSpPr>
            <a:spLocks noGrp="1"/>
          </p:cNvSpPr>
          <p:nvPr>
            <p:ph idx="1"/>
          </p:nvPr>
        </p:nvSpPr>
        <p:spPr/>
        <p:txBody>
          <a:bodyPr/>
          <a:lstStyle/>
          <a:p>
            <a:r>
              <a:rPr lang="en-US" dirty="0" smtClean="0"/>
              <a:t>UEs send CQI to notify received signal quality</a:t>
            </a:r>
          </a:p>
          <a:p>
            <a:pPr lvl="1"/>
            <a:r>
              <a:rPr lang="en-US" dirty="0" smtClean="0"/>
              <a:t>Maps to modulation and encoding schemes </a:t>
            </a:r>
            <a:r>
              <a:rPr lang="en-US" dirty="0"/>
              <a:t>(</a:t>
            </a:r>
            <a:r>
              <a:rPr lang="en-US" dirty="0" smtClean="0"/>
              <a:t>MCS)</a:t>
            </a:r>
          </a:p>
          <a:p>
            <a:pPr lvl="1"/>
            <a:r>
              <a:rPr lang="en-US" dirty="0" smtClean="0"/>
              <a:t>MCS and PRBs determine transport block size</a:t>
            </a:r>
            <a:endParaRPr lang="en-US" dirty="0"/>
          </a:p>
        </p:txBody>
      </p:sp>
      <p:sp>
        <p:nvSpPr>
          <p:cNvPr id="4" name="Date Placeholder 3"/>
          <p:cNvSpPr>
            <a:spLocks noGrp="1"/>
          </p:cNvSpPr>
          <p:nvPr>
            <p:ph type="dt" sz="half" idx="10"/>
          </p:nvPr>
        </p:nvSpPr>
        <p:spPr/>
        <p:txBody>
          <a:bodyPr/>
          <a:lstStyle/>
          <a:p>
            <a:r>
              <a:rPr lang="en-US" dirty="0" smtClean="0"/>
              <a:t>5/5/2014</a:t>
            </a:r>
            <a:endParaRPr lang="en-US" dirty="0"/>
          </a:p>
        </p:txBody>
      </p:sp>
      <p:sp>
        <p:nvSpPr>
          <p:cNvPr id="5" name="Slide Number Placeholder 4"/>
          <p:cNvSpPr>
            <a:spLocks noGrp="1"/>
          </p:cNvSpPr>
          <p:nvPr>
            <p:ph type="sldNum" sz="quarter" idx="12"/>
          </p:nvPr>
        </p:nvSpPr>
        <p:spPr/>
        <p:txBody>
          <a:bodyPr/>
          <a:lstStyle/>
          <a:p>
            <a:fld id="{C7ED1BFD-79B9-4F5B-82D6-B7940E07D2E7}" type="slidenum">
              <a:rPr lang="en-US" smtClean="0"/>
              <a:t>9</a:t>
            </a:fld>
            <a:endParaRPr lang="en-US"/>
          </a:p>
        </p:txBody>
      </p:sp>
      <p:pic>
        <p:nvPicPr>
          <p:cNvPr id="8" name="Picture 7" descr="throughput-mc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0" y="3200400"/>
            <a:ext cx="4389120" cy="3291840"/>
          </a:xfrm>
          <a:prstGeom prst="rect">
            <a:avLst/>
          </a:prstGeom>
        </p:spPr>
      </p:pic>
    </p:spTree>
    <p:extLst>
      <p:ext uri="{BB962C8B-B14F-4D97-AF65-F5344CB8AC3E}">
        <p14:creationId xmlns:p14="http://schemas.microsoft.com/office/powerpoint/2010/main" val="28587163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3032</TotalTime>
  <Words>3457</Words>
  <Application>Microsoft Macintosh PowerPoint</Application>
  <PresentationFormat>On-screen Show (4:3)</PresentationFormat>
  <Paragraphs>750</Paragraphs>
  <Slides>68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Office Theme</vt:lpstr>
      <vt:lpstr>Visio.Drawing.11</vt:lpstr>
      <vt:lpstr>Impact of Acknowledgements on Application Performance in 4G LTE Networks</vt:lpstr>
      <vt:lpstr>Network Growth</vt:lpstr>
      <vt:lpstr>4G Long Term Evolution (LTE)</vt:lpstr>
      <vt:lpstr>Wireless Loss and LTE</vt:lpstr>
      <vt:lpstr>General Problem Statement</vt:lpstr>
      <vt:lpstr>Outline</vt:lpstr>
      <vt:lpstr>LTE Network</vt:lpstr>
      <vt:lpstr>LTE Network Layers</vt:lpstr>
      <vt:lpstr>Channel Quality Indictor (CQI)</vt:lpstr>
      <vt:lpstr>LTE Retransmissions: MAC</vt:lpstr>
      <vt:lpstr>LTE Retransmissions: RLC</vt:lpstr>
      <vt:lpstr>RLC UM</vt:lpstr>
      <vt:lpstr>Timer t-Reordering UM</vt:lpstr>
      <vt:lpstr>RLC AM</vt:lpstr>
      <vt:lpstr>Timer t-Reordering AM</vt:lpstr>
      <vt:lpstr>RLC AM STATUS</vt:lpstr>
      <vt:lpstr>Timer t-StatusProhibit</vt:lpstr>
      <vt:lpstr>Outline</vt:lpstr>
      <vt:lpstr>ns-3</vt:lpstr>
      <vt:lpstr>LTE-EPC Network Simulator Module</vt:lpstr>
      <vt:lpstr>Outline</vt:lpstr>
      <vt:lpstr>Related Work</vt:lpstr>
      <vt:lpstr>Outline</vt:lpstr>
      <vt:lpstr>Specific Problem Statement</vt:lpstr>
      <vt:lpstr>ns-3 LTE Modifications</vt:lpstr>
      <vt:lpstr>Simulator Additions</vt:lpstr>
      <vt:lpstr>Simulating VoIP</vt:lpstr>
      <vt:lpstr>Simulating FTP</vt:lpstr>
      <vt:lpstr>Simulating MPEG</vt:lpstr>
      <vt:lpstr>Simulation Network</vt:lpstr>
      <vt:lpstr>CQI Choice</vt:lpstr>
      <vt:lpstr>Wireless Loss</vt:lpstr>
      <vt:lpstr>Wireless Loss Cont</vt:lpstr>
      <vt:lpstr>RLC Settings</vt:lpstr>
      <vt:lpstr>Outline</vt:lpstr>
      <vt:lpstr>VoIP t-Reordering</vt:lpstr>
      <vt:lpstr>VoIP t-Reordering</vt:lpstr>
      <vt:lpstr>VoIP t-StatusProhibit</vt:lpstr>
      <vt:lpstr>VoIP AM vs UM</vt:lpstr>
      <vt:lpstr>FTP t-Reordering</vt:lpstr>
      <vt:lpstr>FTP t-StatusProhibit</vt:lpstr>
      <vt:lpstr>FTP AM vs UM</vt:lpstr>
      <vt:lpstr>MPEG t-Reordering</vt:lpstr>
      <vt:lpstr>MPEG t-StatusProhibit</vt:lpstr>
      <vt:lpstr>MPEG AM vs UM</vt:lpstr>
      <vt:lpstr>MPEG AM vs UM</vt:lpstr>
      <vt:lpstr>Conclusion</vt:lpstr>
      <vt:lpstr>Future Work</vt:lpstr>
      <vt:lpstr>Questions</vt:lpstr>
      <vt:lpstr>References</vt:lpstr>
      <vt:lpstr>References Cont</vt:lpstr>
      <vt:lpstr>Backup Slides</vt:lpstr>
      <vt:lpstr>MPEG t-Reordering</vt:lpstr>
      <vt:lpstr>MPEG t-StatusProhibit</vt:lpstr>
      <vt:lpstr>Loss Shape</vt:lpstr>
      <vt:lpstr>Gilbert-Elliot Model</vt:lpstr>
      <vt:lpstr>Transitions</vt:lpstr>
      <vt:lpstr>HARQ</vt:lpstr>
      <vt:lpstr>RLC UM</vt:lpstr>
      <vt:lpstr>RLC AM</vt:lpstr>
      <vt:lpstr>Simulation Settings</vt:lpstr>
      <vt:lpstr>Traffic Separation &amp; Frame Structure</vt:lpstr>
      <vt:lpstr>Downlink Multiplexing</vt:lpstr>
      <vt:lpstr>Downlink Resource Grid</vt:lpstr>
      <vt:lpstr>Transport Block Size</vt:lpstr>
      <vt:lpstr>SDUs &amp; PDUs</vt:lpstr>
      <vt:lpstr>LTE</vt:lpstr>
      <vt:lpstr>Multipath Handling</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CCC Labs</dc:creator>
  <cp:lastModifiedBy>Brett</cp:lastModifiedBy>
  <cp:revision>674</cp:revision>
  <cp:lastPrinted>2014-05-01T13:41:17Z</cp:lastPrinted>
  <dcterms:created xsi:type="dcterms:W3CDTF">2013-01-14T17:03:54Z</dcterms:created>
  <dcterms:modified xsi:type="dcterms:W3CDTF">2014-05-04T20:51:00Z</dcterms:modified>
</cp:coreProperties>
</file>