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7" r:id="rId12"/>
    <p:sldId id="265" r:id="rId13"/>
    <p:sldId id="269" r:id="rId14"/>
    <p:sldId id="270" r:id="rId15"/>
    <p:sldId id="271" r:id="rId16"/>
    <p:sldId id="272" r:id="rId17"/>
    <p:sldId id="274" r:id="rId18"/>
    <p:sldId id="275" r:id="rId19"/>
    <p:sldId id="273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7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193" autoAdjust="0"/>
    <p:restoredTop sz="95985" autoAdjust="0"/>
  </p:normalViewPr>
  <p:slideViewPr>
    <p:cSldViewPr>
      <p:cViewPr varScale="1">
        <p:scale>
          <a:sx n="65" d="100"/>
          <a:sy n="65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BBE77-0ECB-4D24-9854-AE23CF1368A7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35D53-35D0-49F2-9C92-327C88E99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35D53-35D0-49F2-9C92-327C88E99B42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3638" y="1009650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2838" y="5697538"/>
            <a:ext cx="5167312" cy="979487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274638"/>
            <a:ext cx="19431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38"/>
            <a:ext cx="56769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92863"/>
            <a:ext cx="5076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 b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0763" y="563880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 b="1">
                <a:latin typeface="Times New Roman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Fresh Analysis of Streaming Media Stored on the Web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934200" cy="2819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Rabin Karki</a:t>
            </a:r>
          </a:p>
          <a:p>
            <a:pPr algn="ctr"/>
            <a:r>
              <a:rPr lang="en-US" dirty="0" smtClean="0"/>
              <a:t>M.S. Thesis Presentation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Advisor</a:t>
            </a:r>
            <a:r>
              <a:rPr lang="en-US" dirty="0" smtClean="0"/>
              <a:t>: Mark Claypool</a:t>
            </a:r>
          </a:p>
          <a:p>
            <a:pPr algn="ctr"/>
            <a:r>
              <a:rPr lang="en-US" i="1" dirty="0" smtClean="0"/>
              <a:t>Reader</a:t>
            </a:r>
            <a:r>
              <a:rPr lang="en-US" dirty="0" smtClean="0"/>
              <a:t>: Emmanuel </a:t>
            </a:r>
            <a:r>
              <a:rPr lang="en-US" dirty="0" err="1" smtClean="0"/>
              <a:t>Agu</a:t>
            </a:r>
            <a:endParaRPr lang="en-US" dirty="0" smtClean="0"/>
          </a:p>
          <a:p>
            <a:pPr algn="ctr"/>
            <a:r>
              <a:rPr lang="en-US" sz="2400" dirty="0" smtClean="0"/>
              <a:t>10 Jan, 2011</a:t>
            </a:r>
          </a:p>
          <a:p>
            <a:pPr algn="ctr"/>
            <a:endParaRPr lang="en-US" dirty="0" smtClean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Studies on video content of YouTube</a:t>
            </a:r>
          </a:p>
          <a:p>
            <a:pPr lvl="1"/>
            <a:r>
              <a:rPr lang="en-US" dirty="0" smtClean="0"/>
              <a:t>Cha et al</a:t>
            </a:r>
            <a:r>
              <a:rPr lang="en-US" dirty="0" smtClean="0"/>
              <a:t>. 2007 </a:t>
            </a:r>
            <a:r>
              <a:rPr lang="en-US" dirty="0" smtClean="0"/>
              <a:t>– popularity distribution, evolution and content duplication</a:t>
            </a:r>
          </a:p>
          <a:p>
            <a:pPr lvl="1"/>
            <a:r>
              <a:rPr lang="en-US" dirty="0" smtClean="0"/>
              <a:t>Duarte et al. </a:t>
            </a:r>
            <a:r>
              <a:rPr lang="en-US" dirty="0" smtClean="0"/>
              <a:t>2007 – </a:t>
            </a:r>
            <a:r>
              <a:rPr lang="en-US" dirty="0" smtClean="0"/>
              <a:t>correlation between geography and social network</a:t>
            </a:r>
          </a:p>
          <a:p>
            <a:r>
              <a:rPr lang="en-US" dirty="0" err="1" smtClean="0"/>
              <a:t>Chesire</a:t>
            </a:r>
            <a:r>
              <a:rPr lang="en-US" dirty="0" smtClean="0"/>
              <a:t> et al. </a:t>
            </a:r>
            <a:r>
              <a:rPr lang="en-US" dirty="0" smtClean="0"/>
              <a:t>2001 – </a:t>
            </a:r>
            <a:r>
              <a:rPr lang="en-US" dirty="0" smtClean="0"/>
              <a:t>comparison of streaming media workloads with traditional Web object </a:t>
            </a:r>
            <a:r>
              <a:rPr lang="en-US" dirty="0" smtClean="0"/>
              <a:t>workloads</a:t>
            </a:r>
          </a:p>
          <a:p>
            <a:r>
              <a:rPr lang="en-US" dirty="0" smtClean="0"/>
              <a:t>Did not compare to Internet at large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Methodology and design</a:t>
            </a:r>
          </a:p>
          <a:p>
            <a:r>
              <a:rPr lang="en-US" dirty="0" smtClean="0"/>
              <a:t>Analysis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and design – Starting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Make data gathered representative of media stored on the Web</a:t>
            </a:r>
          </a:p>
          <a:p>
            <a:r>
              <a:rPr lang="en-US" dirty="0" smtClean="0"/>
              <a:t>Popular </a:t>
            </a:r>
            <a:r>
              <a:rPr lang="en-US" dirty="0" smtClean="0"/>
              <a:t>– using Nielsen and About.com rankings</a:t>
            </a:r>
          </a:p>
          <a:p>
            <a:r>
              <a:rPr lang="en-US" dirty="0" smtClean="0"/>
              <a:t>Geographically diverse – from six different countries</a:t>
            </a:r>
          </a:p>
          <a:p>
            <a:r>
              <a:rPr lang="en-US" dirty="0" smtClean="0"/>
              <a:t>Different content types – video, podcasts, news, sports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and design – Crawling and gathering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Crawling done using </a:t>
            </a:r>
            <a:r>
              <a:rPr lang="en-US" dirty="0" err="1" smtClean="0"/>
              <a:t>Larbin</a:t>
            </a:r>
            <a:endParaRPr lang="en-US" dirty="0" smtClean="0"/>
          </a:p>
          <a:p>
            <a:pPr lvl="1"/>
            <a:r>
              <a:rPr lang="en-US" dirty="0" smtClean="0"/>
              <a:t>Open source</a:t>
            </a:r>
          </a:p>
          <a:p>
            <a:pPr lvl="1"/>
            <a:r>
              <a:rPr lang="en-US" dirty="0" smtClean="0"/>
              <a:t>Parallel (we used 5) connections</a:t>
            </a:r>
          </a:p>
          <a:p>
            <a:pPr lvl="1"/>
            <a:r>
              <a:rPr lang="en-US" dirty="0" smtClean="0"/>
              <a:t>Easily customizable</a:t>
            </a:r>
          </a:p>
          <a:p>
            <a:pPr lvl="1"/>
            <a:r>
              <a:rPr lang="en-US" dirty="0" smtClean="0"/>
              <a:t>URLs unique for one crawling instance</a:t>
            </a:r>
          </a:p>
          <a:p>
            <a:r>
              <a:rPr lang="en-US" dirty="0" smtClean="0"/>
              <a:t>Changed </a:t>
            </a:r>
            <a:r>
              <a:rPr lang="en-US" dirty="0" err="1" smtClean="0"/>
              <a:t>Larbin</a:t>
            </a:r>
            <a:r>
              <a:rPr lang="en-US" dirty="0" smtClean="0"/>
              <a:t> to log the URLs that begin with prefix other than HTTP (default behavior)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and design – </a:t>
            </a:r>
            <a:r>
              <a:rPr lang="en-US" sz="3200" dirty="0" smtClean="0"/>
              <a:t>Extraction of media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Go through the URLs gathered </a:t>
            </a:r>
          </a:p>
          <a:p>
            <a:r>
              <a:rPr lang="en-US" dirty="0" smtClean="0"/>
              <a:t>Identify if they are links to streaming media or if they contain streaming media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and design – </a:t>
            </a:r>
            <a:r>
              <a:rPr lang="en-US" sz="3200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Size of the Web today, multimedia content dynamically generated, paid or private</a:t>
            </a:r>
          </a:p>
          <a:p>
            <a:r>
              <a:rPr lang="en-US" dirty="0" smtClean="0"/>
              <a:t>URLs not always the direct link to actual media files</a:t>
            </a:r>
          </a:p>
          <a:p>
            <a:pPr lvl="1"/>
            <a:r>
              <a:rPr lang="en-US" dirty="0" smtClean="0"/>
              <a:t>Embedded in video players (e.g. YouTube video player)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and design – </a:t>
            </a:r>
            <a:r>
              <a:rPr lang="en-US" sz="3200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MediaTracker</a:t>
            </a:r>
            <a:r>
              <a:rPr lang="en-US" dirty="0" smtClean="0"/>
              <a:t> for Windows Media</a:t>
            </a:r>
          </a:p>
          <a:p>
            <a:r>
              <a:rPr lang="en-US" dirty="0" err="1" smtClean="0"/>
              <a:t>RealTracer</a:t>
            </a:r>
            <a:r>
              <a:rPr lang="en-US" dirty="0" smtClean="0"/>
              <a:t> for Real Media</a:t>
            </a:r>
          </a:p>
          <a:p>
            <a:r>
              <a:rPr lang="en-US" dirty="0" smtClean="0"/>
              <a:t>For media objects streamed over HTTP, </a:t>
            </a:r>
            <a:r>
              <a:rPr lang="en-US" i="1" dirty="0" err="1" smtClean="0"/>
              <a:t>MediaProbe</a:t>
            </a:r>
            <a:r>
              <a:rPr lang="en-US" i="1" dirty="0" smtClean="0"/>
              <a:t> </a:t>
            </a:r>
            <a:r>
              <a:rPr lang="en-US" dirty="0" smtClean="0"/>
              <a:t>was built using </a:t>
            </a:r>
            <a:r>
              <a:rPr lang="en-US" dirty="0" err="1" smtClean="0"/>
              <a:t>FFprobe</a:t>
            </a:r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and design – </a:t>
            </a:r>
            <a:r>
              <a:rPr lang="en-US" sz="3200" dirty="0" err="1" smtClean="0"/>
              <a:t>MediaProbe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772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URLs </a:t>
            </a:r>
            <a:r>
              <a:rPr lang="en-US" dirty="0" smtClean="0"/>
              <a:t>containing streaming media are added to a linked list</a:t>
            </a:r>
          </a:p>
          <a:p>
            <a:r>
              <a:rPr lang="en-US" dirty="0" smtClean="0"/>
              <a:t>Web page is downloaded</a:t>
            </a:r>
            <a:endParaRPr lang="en-US" dirty="0" smtClean="0"/>
          </a:p>
          <a:p>
            <a:r>
              <a:rPr lang="en-US" dirty="0" smtClean="0"/>
              <a:t>Page text is parsed and direct link to the streaming media is extracted, if available</a:t>
            </a:r>
          </a:p>
          <a:p>
            <a:r>
              <a:rPr lang="en-US" dirty="0" smtClean="0"/>
              <a:t>Header of the </a:t>
            </a:r>
            <a:r>
              <a:rPr lang="en-US" dirty="0" smtClean="0"/>
              <a:t>streaming media is downloaded and stored in a temporary file</a:t>
            </a:r>
          </a:p>
          <a:p>
            <a:r>
              <a:rPr lang="en-US" dirty="0" err="1" smtClean="0"/>
              <a:t>FFprobe</a:t>
            </a:r>
            <a:r>
              <a:rPr lang="en-US" dirty="0" smtClean="0"/>
              <a:t> is executed on that temporary file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Methodology and design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Analysis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– 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 starting points</a:t>
            </a:r>
          </a:p>
          <a:p>
            <a:r>
              <a:rPr lang="en-US" dirty="0" smtClean="0"/>
              <a:t>1.25 million URLs each</a:t>
            </a:r>
          </a:p>
          <a:p>
            <a:r>
              <a:rPr lang="en-US" dirty="0" smtClean="0"/>
              <a:t>Between 10 Dec, </a:t>
            </a:r>
            <a:r>
              <a:rPr lang="en-US" dirty="0" smtClean="0"/>
              <a:t>2009 </a:t>
            </a:r>
            <a:r>
              <a:rPr lang="en-US" dirty="0" smtClean="0"/>
              <a:t>and 24 Jan, 2010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Introduction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Methodology and design</a:t>
            </a:r>
          </a:p>
          <a:p>
            <a:r>
              <a:rPr lang="en-US" dirty="0" smtClean="0"/>
              <a:t>Analysis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Analysis – Summary</a:t>
            </a:r>
            <a:br>
              <a:rPr lang="en-US" dirty="0" smtClean="0"/>
            </a:br>
            <a:r>
              <a:rPr lang="en-US" sz="3200" i="1" dirty="0" smtClean="0"/>
              <a:t>Starting points</a:t>
            </a:r>
            <a:endParaRPr lang="en-US" i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136821"/>
            <a:ext cx="5348593" cy="488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Analysis – Summary</a:t>
            </a:r>
            <a:br>
              <a:rPr lang="en-US" dirty="0" smtClean="0"/>
            </a:br>
            <a:r>
              <a:rPr lang="en-US" sz="3200" i="1" dirty="0" smtClean="0"/>
              <a:t>URLs overlap percentage</a:t>
            </a:r>
            <a:endParaRPr lang="en-US" i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1" y="1266387"/>
            <a:ext cx="5791200" cy="414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05601" y="1752600"/>
            <a:ext cx="220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Overlap between </a:t>
            </a:r>
            <a:r>
              <a:rPr lang="en-US" dirty="0" smtClean="0"/>
              <a:t>any two starting points is </a:t>
            </a:r>
            <a:r>
              <a:rPr lang="en-US" dirty="0" smtClean="0"/>
              <a:t>&lt;15%</a:t>
            </a:r>
            <a:endParaRPr lang="en-US" dirty="0" smtClean="0"/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Except between bbc.com </a:t>
            </a:r>
            <a:r>
              <a:rPr lang="en-US" dirty="0" smtClean="0"/>
              <a:t>and </a:t>
            </a:r>
            <a:r>
              <a:rPr lang="en-US" dirty="0" smtClean="0"/>
              <a:t>veoh.com (43.9%)</a:t>
            </a:r>
            <a:endParaRPr lang="en-US" dirty="0" smtClean="0"/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15.32 </a:t>
            </a:r>
            <a:r>
              <a:rPr lang="en-US" dirty="0" smtClean="0"/>
              <a:t>million unique URLs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Analysis – Summary</a:t>
            </a:r>
            <a:br>
              <a:rPr lang="en-US" dirty="0" smtClean="0"/>
            </a:br>
            <a:r>
              <a:rPr lang="en-US" sz="3200" i="1" dirty="0" smtClean="0"/>
              <a:t>URLs per domain name</a:t>
            </a:r>
            <a:endParaRPr lang="en-US" i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95400"/>
            <a:ext cx="589788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05601" y="1752600"/>
            <a:ext cx="220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1,070,591 </a:t>
            </a:r>
            <a:r>
              <a:rPr lang="en-US" dirty="0" smtClean="0"/>
              <a:t>different </a:t>
            </a:r>
            <a:r>
              <a:rPr lang="en-US" dirty="0" smtClean="0"/>
              <a:t>Web </a:t>
            </a:r>
            <a:r>
              <a:rPr lang="en-US" dirty="0" smtClean="0"/>
              <a:t>servers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55</a:t>
            </a:r>
            <a:r>
              <a:rPr lang="en-US" dirty="0" smtClean="0"/>
              <a:t>% </a:t>
            </a:r>
            <a:r>
              <a:rPr lang="en-US" dirty="0" smtClean="0"/>
              <a:t>of the domains contribute only one </a:t>
            </a:r>
            <a:r>
              <a:rPr lang="en-US" dirty="0" smtClean="0"/>
              <a:t>URL</a:t>
            </a:r>
          </a:p>
          <a:p>
            <a:pPr marL="117475" indent="-117475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Analysis – Summary</a:t>
            </a:r>
            <a:br>
              <a:rPr lang="en-US" dirty="0" smtClean="0"/>
            </a:br>
            <a:r>
              <a:rPr lang="en-US" sz="3200" i="1" dirty="0" smtClean="0"/>
              <a:t>Top 15 domains</a:t>
            </a:r>
            <a:endParaRPr lang="en-US" i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54948"/>
            <a:ext cx="4800600" cy="474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Analysis – Summary</a:t>
            </a:r>
            <a:br>
              <a:rPr lang="en-US" dirty="0" smtClean="0"/>
            </a:br>
            <a:r>
              <a:rPr lang="en-US" sz="3200" i="1" dirty="0" smtClean="0"/>
              <a:t>Media URL counts per starting point</a:t>
            </a:r>
            <a:endParaRPr lang="en-US" i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192" y="1447800"/>
            <a:ext cx="622900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Analysis – Summary</a:t>
            </a:r>
            <a:br>
              <a:rPr lang="en-US" dirty="0" smtClean="0"/>
            </a:br>
            <a:r>
              <a:rPr lang="en-US" sz="3200" i="1" dirty="0" smtClean="0"/>
              <a:t>Last modified date</a:t>
            </a:r>
            <a:endParaRPr lang="en-US" i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615" y="1371600"/>
            <a:ext cx="5677185" cy="4122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05601" y="1752600"/>
            <a:ext cx="220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Half </a:t>
            </a:r>
            <a:r>
              <a:rPr lang="en-US" dirty="0" smtClean="0"/>
              <a:t>of the content is </a:t>
            </a:r>
            <a:r>
              <a:rPr lang="en-US" dirty="0" smtClean="0"/>
              <a:t>&lt;10 months old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Oldest streaming media </a:t>
            </a:r>
            <a:r>
              <a:rPr lang="en-US" dirty="0" smtClean="0"/>
              <a:t>clip we encountered was 170 </a:t>
            </a:r>
            <a:r>
              <a:rPr lang="en-US" dirty="0" smtClean="0"/>
              <a:t>months old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Analysis – Audio</a:t>
            </a:r>
            <a:br>
              <a:rPr lang="en-US" dirty="0" smtClean="0"/>
            </a:br>
            <a:r>
              <a:rPr lang="en-US" sz="3200" i="1" dirty="0" smtClean="0"/>
              <a:t>Audio </a:t>
            </a:r>
            <a:r>
              <a:rPr lang="en-US" sz="3200" i="1" dirty="0" err="1" smtClean="0"/>
              <a:t>codecs</a:t>
            </a:r>
            <a:endParaRPr lang="en-US" i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425" y="1295400"/>
            <a:ext cx="5743576" cy="4325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0" y="1600200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23 </a:t>
            </a:r>
            <a:r>
              <a:rPr lang="en-US" dirty="0" smtClean="0"/>
              <a:t>different types </a:t>
            </a:r>
            <a:r>
              <a:rPr lang="en-US" dirty="0" smtClean="0"/>
              <a:t>of audio </a:t>
            </a:r>
            <a:r>
              <a:rPr lang="en-US" dirty="0" err="1" smtClean="0"/>
              <a:t>codecs</a:t>
            </a:r>
            <a:r>
              <a:rPr lang="en-US" dirty="0" smtClean="0"/>
              <a:t> </a:t>
            </a:r>
            <a:r>
              <a:rPr lang="en-US" dirty="0" smtClean="0"/>
              <a:t>found in total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Analysis – Audio</a:t>
            </a:r>
            <a:br>
              <a:rPr lang="en-US" dirty="0" smtClean="0"/>
            </a:br>
            <a:r>
              <a:rPr lang="en-US" sz="3200" i="1" dirty="0" smtClean="0"/>
              <a:t>Encoded bitrates</a:t>
            </a:r>
            <a:endParaRPr lang="en-US" i="1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4901"/>
          <a:stretch>
            <a:fillRect/>
          </a:stretch>
        </p:blipFill>
        <p:spPr bwMode="auto">
          <a:xfrm>
            <a:off x="1140210" y="1182722"/>
            <a:ext cx="5614728" cy="415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29400" y="1371600"/>
            <a:ext cx="2286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Median </a:t>
            </a:r>
            <a:r>
              <a:rPr lang="en-US" dirty="0" err="1" smtClean="0"/>
              <a:t>bitrate</a:t>
            </a:r>
            <a:r>
              <a:rPr lang="en-US" dirty="0" smtClean="0"/>
              <a:t> </a:t>
            </a:r>
            <a:r>
              <a:rPr lang="en-US" dirty="0" smtClean="0"/>
              <a:t>is 128 </a:t>
            </a:r>
            <a:r>
              <a:rPr lang="en-US" dirty="0" smtClean="0"/>
              <a:t>Kbits/sec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Quality </a:t>
            </a:r>
            <a:r>
              <a:rPr lang="en-US" dirty="0" smtClean="0"/>
              <a:t>of the audio stored on the Web has significantly </a:t>
            </a:r>
            <a:r>
              <a:rPr lang="en-US" dirty="0" smtClean="0"/>
              <a:t>increased since </a:t>
            </a:r>
            <a:r>
              <a:rPr lang="en-US" dirty="0" smtClean="0"/>
              <a:t>the </a:t>
            </a:r>
            <a:r>
              <a:rPr lang="en-US" dirty="0" smtClean="0"/>
              <a:t>study </a:t>
            </a:r>
            <a:r>
              <a:rPr lang="en-US" dirty="0" smtClean="0"/>
              <a:t>in 2003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Analysis – Audio/Video</a:t>
            </a:r>
            <a:br>
              <a:rPr lang="en-US" dirty="0" smtClean="0"/>
            </a:br>
            <a:r>
              <a:rPr lang="en-US" sz="3200" i="1" dirty="0" smtClean="0"/>
              <a:t>Length</a:t>
            </a:r>
            <a:endParaRPr lang="en-US" i="1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4627"/>
          <a:stretch>
            <a:fillRect/>
          </a:stretch>
        </p:blipFill>
        <p:spPr bwMode="auto">
          <a:xfrm>
            <a:off x="990600" y="1108165"/>
            <a:ext cx="5791201" cy="4302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29400" y="1219200"/>
            <a:ext cx="2362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Median audio clip length is 4.5 </a:t>
            </a:r>
            <a:r>
              <a:rPr lang="en-US" dirty="0" err="1" smtClean="0"/>
              <a:t>mins</a:t>
            </a:r>
            <a:endParaRPr lang="en-US" dirty="0" smtClean="0"/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10% audio is 60 </a:t>
            </a:r>
            <a:r>
              <a:rPr lang="en-US" dirty="0" err="1" smtClean="0"/>
              <a:t>mins</a:t>
            </a:r>
            <a:r>
              <a:rPr lang="en-US" dirty="0" smtClean="0"/>
              <a:t> or longer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Longest audio clip – 251 </a:t>
            </a:r>
            <a:r>
              <a:rPr lang="en-US" dirty="0" err="1" smtClean="0"/>
              <a:t>mins</a:t>
            </a:r>
            <a:endParaRPr lang="en-US" dirty="0" smtClean="0"/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Median video clip length 3.2 </a:t>
            </a:r>
            <a:r>
              <a:rPr lang="en-US" dirty="0" err="1" smtClean="0"/>
              <a:t>mins</a:t>
            </a:r>
            <a:endParaRPr lang="en-US" dirty="0" smtClean="0"/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0.5% video is 60 </a:t>
            </a:r>
            <a:r>
              <a:rPr lang="en-US" dirty="0" err="1" smtClean="0"/>
              <a:t>mins</a:t>
            </a:r>
            <a:r>
              <a:rPr lang="en-US" dirty="0" smtClean="0"/>
              <a:t> or longer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Longest video clip – 165 </a:t>
            </a:r>
            <a:r>
              <a:rPr lang="en-US" dirty="0" err="1" smtClean="0"/>
              <a:t>mins</a:t>
            </a:r>
            <a:endParaRPr lang="en-US" dirty="0" smtClean="0"/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More videos have </a:t>
            </a:r>
            <a:r>
              <a:rPr lang="en-US" dirty="0" smtClean="0"/>
              <a:t>lengths between 1 </a:t>
            </a:r>
            <a:r>
              <a:rPr lang="en-US" dirty="0" smtClean="0"/>
              <a:t>to </a:t>
            </a:r>
            <a:r>
              <a:rPr lang="en-US" dirty="0" smtClean="0"/>
              <a:t>10 </a:t>
            </a:r>
            <a:r>
              <a:rPr lang="en-US" dirty="0" err="1" smtClean="0"/>
              <a:t>mins</a:t>
            </a:r>
            <a:endParaRPr lang="en-US" dirty="0" smtClean="0"/>
          </a:p>
          <a:p>
            <a:pPr marL="117475" indent="-117475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Analysis – Audio/Video</a:t>
            </a:r>
            <a:br>
              <a:rPr lang="en-US" dirty="0" smtClean="0"/>
            </a:br>
            <a:r>
              <a:rPr lang="en-US" sz="3200" i="1" dirty="0" err="1" smtClean="0"/>
              <a:t>Filesize</a:t>
            </a:r>
            <a:endParaRPr lang="en-US" i="1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5551076" cy="405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29400" y="1371600"/>
            <a:ext cx="2362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Median audio clip size is 6.5 MB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Max – 1 GB, 1 hr 43 </a:t>
            </a:r>
            <a:r>
              <a:rPr lang="en-US" dirty="0" err="1" smtClean="0"/>
              <a:t>mins</a:t>
            </a:r>
            <a:r>
              <a:rPr lang="en-US" dirty="0" smtClean="0"/>
              <a:t> long </a:t>
            </a:r>
            <a:r>
              <a:rPr lang="en-US" dirty="0" err="1" smtClean="0"/>
              <a:t>ogg</a:t>
            </a:r>
            <a:endParaRPr lang="en-US" dirty="0" smtClean="0"/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Median video clip size is 8 MB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Max – about 3 GB, 2 hr 4 </a:t>
            </a:r>
            <a:r>
              <a:rPr lang="en-US" dirty="0" err="1" smtClean="0"/>
              <a:t>mins</a:t>
            </a:r>
            <a:r>
              <a:rPr lang="en-US" dirty="0" smtClean="0"/>
              <a:t> long </a:t>
            </a:r>
            <a:r>
              <a:rPr lang="en-US" dirty="0" err="1" smtClean="0"/>
              <a:t>wmv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access for population growing rapidly</a:t>
            </a:r>
          </a:p>
          <a:p>
            <a:r>
              <a:rPr lang="en-US" dirty="0" smtClean="0"/>
              <a:t>Multimedia content on the Web </a:t>
            </a:r>
            <a:r>
              <a:rPr lang="en-US" dirty="0" smtClean="0"/>
              <a:t>more accessible</a:t>
            </a:r>
          </a:p>
          <a:p>
            <a:r>
              <a:rPr lang="en-US" dirty="0" smtClean="0"/>
              <a:t>Sites sharing user generated content and serving from single administration contributing to the overall multimedia content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Analysis – Video</a:t>
            </a:r>
            <a:br>
              <a:rPr lang="en-US" dirty="0" smtClean="0"/>
            </a:br>
            <a:r>
              <a:rPr lang="en-US" sz="3200" i="1" dirty="0" err="1" smtClean="0"/>
              <a:t>Codecs</a:t>
            </a:r>
            <a:endParaRPr lang="en-US" i="1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4250" y="1524000"/>
            <a:ext cx="552879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0" y="1600200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36 </a:t>
            </a:r>
            <a:r>
              <a:rPr lang="en-US" dirty="0" smtClean="0"/>
              <a:t>different types </a:t>
            </a:r>
            <a:r>
              <a:rPr lang="en-US" dirty="0" smtClean="0"/>
              <a:t>of video </a:t>
            </a:r>
            <a:r>
              <a:rPr lang="en-US" dirty="0" err="1" smtClean="0"/>
              <a:t>codecs</a:t>
            </a:r>
            <a:r>
              <a:rPr lang="en-US" dirty="0" smtClean="0"/>
              <a:t> </a:t>
            </a:r>
            <a:r>
              <a:rPr lang="en-US" dirty="0" smtClean="0"/>
              <a:t>found in total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Analysis – Video</a:t>
            </a:r>
            <a:br>
              <a:rPr lang="en-US" dirty="0" smtClean="0"/>
            </a:br>
            <a:r>
              <a:rPr lang="en-US" sz="3200" i="1" dirty="0" smtClean="0"/>
              <a:t>Encoded </a:t>
            </a:r>
            <a:r>
              <a:rPr lang="en-US" sz="3200" i="1" dirty="0" err="1" smtClean="0"/>
              <a:t>bitrate</a:t>
            </a:r>
            <a:endParaRPr lang="en-US" i="1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88520"/>
            <a:ext cx="5734964" cy="412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29400" y="1447800"/>
            <a:ext cx="236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Median – 0.3 Mbps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Encoded </a:t>
            </a:r>
            <a:r>
              <a:rPr lang="en-US" dirty="0" smtClean="0"/>
              <a:t>rates </a:t>
            </a:r>
            <a:r>
              <a:rPr lang="en-US" dirty="0" smtClean="0"/>
              <a:t>still </a:t>
            </a:r>
            <a:r>
              <a:rPr lang="en-US" dirty="0" smtClean="0"/>
              <a:t>significantly </a:t>
            </a:r>
            <a:r>
              <a:rPr lang="en-US" dirty="0" smtClean="0"/>
              <a:t>lower than </a:t>
            </a:r>
            <a:r>
              <a:rPr lang="en-US" dirty="0" smtClean="0"/>
              <a:t>studio quality videos (3-6 Mbps) and HDTV quality videos (35-34 Mbps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Analysis – Video</a:t>
            </a:r>
            <a:br>
              <a:rPr lang="en-US" dirty="0" smtClean="0"/>
            </a:br>
            <a:r>
              <a:rPr lang="en-US" sz="3200" i="1" dirty="0" smtClean="0"/>
              <a:t>Resolution</a:t>
            </a:r>
            <a:endParaRPr lang="en-US" i="1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94" y="1600200"/>
            <a:ext cx="5895906" cy="394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0" y="2209800"/>
            <a:ext cx="2133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Significant </a:t>
            </a:r>
            <a:r>
              <a:rPr lang="en-US" dirty="0" smtClean="0"/>
              <a:t>amount </a:t>
            </a:r>
            <a:r>
              <a:rPr lang="en-US" dirty="0" smtClean="0"/>
              <a:t>of videos are 320x240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T</a:t>
            </a:r>
            <a:r>
              <a:rPr lang="en-US" dirty="0" smtClean="0"/>
              <a:t>here </a:t>
            </a:r>
            <a:r>
              <a:rPr lang="en-US" dirty="0" smtClean="0"/>
              <a:t>are videos </a:t>
            </a:r>
            <a:r>
              <a:rPr lang="en-US" dirty="0" smtClean="0"/>
              <a:t>with </a:t>
            </a:r>
            <a:r>
              <a:rPr lang="en-US" dirty="0" smtClean="0"/>
              <a:t>High </a:t>
            </a:r>
            <a:r>
              <a:rPr lang="en-US" dirty="0" smtClean="0"/>
              <a:t>Definition resolution </a:t>
            </a:r>
            <a:r>
              <a:rPr lang="en-US" dirty="0" smtClean="0"/>
              <a:t>(720p, </a:t>
            </a:r>
            <a:r>
              <a:rPr lang="en-US" dirty="0" smtClean="0"/>
              <a:t>1080p)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Analysis – Video</a:t>
            </a:r>
            <a:br>
              <a:rPr lang="en-US" dirty="0" smtClean="0"/>
            </a:br>
            <a:r>
              <a:rPr lang="en-US" sz="3200" i="1" dirty="0" smtClean="0"/>
              <a:t>Aspect ratio</a:t>
            </a:r>
            <a:endParaRPr lang="en-US" i="1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2732" y="1371600"/>
            <a:ext cx="572906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29400" y="1752600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dirty="0" smtClean="0"/>
              <a:t>4/3 </a:t>
            </a:r>
            <a:r>
              <a:rPr lang="en-US" dirty="0" smtClean="0"/>
              <a:t>most </a:t>
            </a:r>
            <a:r>
              <a:rPr lang="en-US" dirty="0" smtClean="0"/>
              <a:t>prevalent </a:t>
            </a:r>
            <a:r>
              <a:rPr lang="en-US" dirty="0" smtClean="0"/>
              <a:t>aspect ratio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Analysis – Comparison with previous </a:t>
            </a:r>
            <a:r>
              <a:rPr lang="en-US" dirty="0" smtClean="0"/>
              <a:t>study in 2003</a:t>
            </a:r>
            <a:endParaRPr lang="en-US" i="1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295400"/>
            <a:ext cx="5715000" cy="420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352800" y="5638800"/>
            <a:ext cx="2720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Overlap percentages</a:t>
            </a:r>
            <a:endParaRPr lang="en-US" sz="20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– Comparison with previous study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66800" y="1524000"/>
          <a:ext cx="80010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r>
                        <a:rPr lang="en-US" baseline="0" dirty="0" smtClean="0"/>
                        <a:t> in 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</a:t>
                      </a:r>
                      <a:r>
                        <a:rPr lang="en-US" baseline="0" dirty="0" smtClean="0"/>
                        <a:t> study in 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Median audio clips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minutes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 minutes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Median</a:t>
                      </a:r>
                      <a:r>
                        <a:rPr lang="en-US" baseline="0" dirty="0" smtClean="0"/>
                        <a:t> video clips duration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minutes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  <a:r>
                        <a:rPr lang="en-US" baseline="0" dirty="0" smtClean="0"/>
                        <a:t> minutes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Audio clips encoded at less than 40 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About 20%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Videos targeted for broadband (768 Kbps) or higher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than 20%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Videos with resolutions greater</a:t>
                      </a:r>
                      <a:r>
                        <a:rPr lang="en-US" baseline="0" dirty="0" smtClean="0"/>
                        <a:t> than or equal to 640x480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 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than 10%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Methodology and design</a:t>
            </a:r>
          </a:p>
          <a:p>
            <a:r>
              <a:rPr lang="en-US" dirty="0" smtClean="0"/>
              <a:t>Analysis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Conclusion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Fresh analysis and current snapshot of streaming media stored on the Web</a:t>
            </a:r>
          </a:p>
          <a:p>
            <a:r>
              <a:rPr lang="en-US" dirty="0" smtClean="0"/>
              <a:t>80% of the audio clips mp3 and AAC</a:t>
            </a:r>
          </a:p>
          <a:p>
            <a:r>
              <a:rPr lang="en-US" dirty="0" smtClean="0"/>
              <a:t>50% of the video clips H.264 and FLV</a:t>
            </a:r>
          </a:p>
          <a:p>
            <a:r>
              <a:rPr lang="en-US" dirty="0" smtClean="0"/>
              <a:t>Audio/video clips are longer and larger</a:t>
            </a:r>
          </a:p>
          <a:p>
            <a:r>
              <a:rPr lang="en-US" smtClean="0"/>
              <a:t>Encoding rates </a:t>
            </a:r>
            <a:r>
              <a:rPr lang="en-US" dirty="0" smtClean="0"/>
              <a:t>targeted for faster broadband connections</a:t>
            </a:r>
          </a:p>
          <a:p>
            <a:r>
              <a:rPr lang="en-US" dirty="0" smtClean="0"/>
              <a:t>High Definition (720p, 1080p) videos present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tools to crawl peer-to-peer file sharing systems and analyze the multimedia content found</a:t>
            </a:r>
          </a:p>
          <a:p>
            <a:r>
              <a:rPr lang="en-US" dirty="0" smtClean="0"/>
              <a:t>Determine multiple </a:t>
            </a:r>
            <a:r>
              <a:rPr lang="en-US" dirty="0" err="1" smtClean="0"/>
              <a:t>bitrate</a:t>
            </a:r>
            <a:r>
              <a:rPr lang="en-US" dirty="0" smtClean="0"/>
              <a:t> levels for stored multimedia clips, if available</a:t>
            </a:r>
          </a:p>
          <a:p>
            <a:r>
              <a:rPr lang="en-US" dirty="0" smtClean="0"/>
              <a:t>Find effective methods to gather information about freely inaccessible media content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772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Streaming media present new challenges to system designers</a:t>
            </a:r>
          </a:p>
          <a:p>
            <a:r>
              <a:rPr lang="en-US" dirty="0" smtClean="0"/>
              <a:t>Require higher data rates and consume more bandwidth</a:t>
            </a:r>
          </a:p>
          <a:p>
            <a:r>
              <a:rPr lang="en-US" dirty="0" smtClean="0"/>
              <a:t>Traffic is </a:t>
            </a:r>
            <a:r>
              <a:rPr lang="en-US" dirty="0" err="1" smtClean="0"/>
              <a:t>bursty</a:t>
            </a:r>
            <a:r>
              <a:rPr lang="en-US" dirty="0" smtClean="0"/>
              <a:t> [1] and more sensitive to delay</a:t>
            </a:r>
          </a:p>
          <a:p>
            <a:r>
              <a:rPr lang="en-US" dirty="0" smtClean="0"/>
              <a:t>Require more storage, affecting media servers and proxy caches</a:t>
            </a:r>
          </a:p>
          <a:p>
            <a:r>
              <a:rPr lang="en-US" dirty="0" smtClean="0"/>
              <a:t>Playing takes longer than downloading traditional Web objects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6400800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[1] </a:t>
            </a:r>
            <a:r>
              <a:rPr lang="en-US" i="1" dirty="0" smtClean="0"/>
              <a:t>Mena et al., IEEE ‘03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772400" cy="4754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Information on characteristics of stored </a:t>
            </a:r>
            <a:r>
              <a:rPr lang="en-US" dirty="0" smtClean="0"/>
              <a:t>media </a:t>
            </a:r>
            <a:r>
              <a:rPr lang="en-US" dirty="0" smtClean="0"/>
              <a:t>helps:</a:t>
            </a:r>
          </a:p>
          <a:p>
            <a:r>
              <a:rPr lang="en-US" dirty="0" smtClean="0"/>
              <a:t>Capacity planning of content delivery infrastructures and prepare for the next generation of Web users</a:t>
            </a:r>
          </a:p>
          <a:p>
            <a:r>
              <a:rPr lang="en-US" dirty="0" smtClean="0"/>
              <a:t>Selecting representative streaming media clips for empirical Internet measurements studies</a:t>
            </a:r>
          </a:p>
          <a:p>
            <a:r>
              <a:rPr lang="en-US" dirty="0" smtClean="0"/>
              <a:t>Longitudinal comparison of trend across time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data gathered </a:t>
            </a:r>
            <a:r>
              <a:rPr lang="en-US" dirty="0" smtClean="0"/>
              <a:t>in ‘97 and </a:t>
            </a:r>
            <a:r>
              <a:rPr lang="en-US" dirty="0" smtClean="0"/>
              <a:t>’03 is dated</a:t>
            </a:r>
            <a:endParaRPr lang="en-US" dirty="0" smtClean="0"/>
          </a:p>
          <a:p>
            <a:r>
              <a:rPr lang="en-US" dirty="0" smtClean="0"/>
              <a:t>Hypotheses</a:t>
            </a:r>
          </a:p>
          <a:p>
            <a:pPr lvl="1"/>
            <a:r>
              <a:rPr lang="en-US" dirty="0" smtClean="0"/>
              <a:t>Compared </a:t>
            </a:r>
            <a:r>
              <a:rPr lang="en-US" dirty="0" smtClean="0"/>
              <a:t>to 29% in ‘</a:t>
            </a:r>
            <a:r>
              <a:rPr lang="en-US" dirty="0" smtClean="0"/>
              <a:t>03, today fewer</a:t>
            </a:r>
            <a:r>
              <a:rPr lang="en-US" dirty="0" smtClean="0"/>
              <a:t> </a:t>
            </a:r>
            <a:r>
              <a:rPr lang="en-US" dirty="0" smtClean="0"/>
              <a:t>videos targeted for modem </a:t>
            </a:r>
            <a:r>
              <a:rPr lang="en-US" dirty="0" smtClean="0"/>
              <a:t>bitrates</a:t>
            </a:r>
            <a:endParaRPr lang="en-US" dirty="0" smtClean="0"/>
          </a:p>
          <a:p>
            <a:pPr lvl="1"/>
            <a:r>
              <a:rPr lang="en-US" dirty="0" smtClean="0"/>
              <a:t>Today, video </a:t>
            </a:r>
            <a:r>
              <a:rPr lang="en-US" dirty="0" smtClean="0"/>
              <a:t>resolutions larger</a:t>
            </a:r>
          </a:p>
          <a:p>
            <a:pPr lvl="1"/>
            <a:r>
              <a:rPr lang="en-US" dirty="0" smtClean="0"/>
              <a:t>Today, newer </a:t>
            </a:r>
            <a:r>
              <a:rPr lang="en-US" dirty="0" smtClean="0"/>
              <a:t>media </a:t>
            </a:r>
            <a:r>
              <a:rPr lang="en-US" dirty="0" smtClean="0"/>
              <a:t>encoding types have emerged to dominate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Related work</a:t>
            </a:r>
          </a:p>
          <a:p>
            <a:r>
              <a:rPr lang="en-US" dirty="0" smtClean="0"/>
              <a:t>Methodology and design</a:t>
            </a:r>
          </a:p>
          <a:p>
            <a:r>
              <a:rPr lang="en-US" dirty="0" smtClean="0"/>
              <a:t>Analysis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from 1997</a:t>
            </a:r>
            <a:endParaRPr lang="en-US" dirty="0" smtClean="0"/>
          </a:p>
          <a:p>
            <a:pPr lvl="1"/>
            <a:r>
              <a:rPr lang="en-US" dirty="0" smtClean="0"/>
              <a:t>QuickTime most common</a:t>
            </a:r>
          </a:p>
          <a:p>
            <a:pPr lvl="1"/>
            <a:r>
              <a:rPr lang="en-US" dirty="0" smtClean="0"/>
              <a:t>Internet bandwidth order of magnitude </a:t>
            </a:r>
            <a:r>
              <a:rPr lang="en-US" dirty="0" smtClean="0"/>
              <a:t>too slow </a:t>
            </a:r>
            <a:r>
              <a:rPr lang="en-US" dirty="0" smtClean="0"/>
              <a:t>to support </a:t>
            </a:r>
            <a:r>
              <a:rPr lang="en-US" dirty="0" smtClean="0"/>
              <a:t>real-time </a:t>
            </a:r>
            <a:r>
              <a:rPr lang="en-US" dirty="0" smtClean="0"/>
              <a:t>video playback</a:t>
            </a:r>
          </a:p>
          <a:p>
            <a:pPr lvl="1"/>
            <a:r>
              <a:rPr lang="en-US" dirty="0" smtClean="0"/>
              <a:t>Today, broadband access to homes common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from 2003</a:t>
            </a:r>
            <a:endParaRPr lang="en-US" dirty="0" smtClean="0"/>
          </a:p>
          <a:p>
            <a:pPr lvl="1"/>
            <a:r>
              <a:rPr lang="en-US" dirty="0" smtClean="0"/>
              <a:t>Volume of streaming media had increased by 600% in previous </a:t>
            </a:r>
            <a:r>
              <a:rPr lang="en-US" dirty="0" smtClean="0"/>
              <a:t>6 </a:t>
            </a:r>
            <a:r>
              <a:rPr lang="en-US" dirty="0" smtClean="0"/>
              <a:t>years</a:t>
            </a:r>
          </a:p>
          <a:p>
            <a:pPr lvl="1"/>
            <a:r>
              <a:rPr lang="en-US" dirty="0" smtClean="0"/>
              <a:t>Streaming media dominated by Real Media and Windows Media</a:t>
            </a:r>
          </a:p>
          <a:p>
            <a:r>
              <a:rPr lang="en-US" dirty="0" smtClean="0"/>
              <a:t>Today, 24 hours of video is uploaded every minute to YouTube alone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PI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0C0C0"/>
      </a:accent1>
      <a:accent2>
        <a:srgbClr val="FFEFE7"/>
      </a:accent2>
      <a:accent3>
        <a:srgbClr val="FFFFFF"/>
      </a:accent3>
      <a:accent4>
        <a:srgbClr val="000000"/>
      </a:accent4>
      <a:accent5>
        <a:srgbClr val="DCDCDC"/>
      </a:accent5>
      <a:accent6>
        <a:srgbClr val="E7D9D1"/>
      </a:accent6>
      <a:hlink>
        <a:srgbClr val="820000"/>
      </a:hlink>
      <a:folHlink>
        <a:srgbClr val="FFEFA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8200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820000"/>
        </a:hlink>
        <a:folHlink>
          <a:srgbClr val="FFEF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WPI</Template>
  <TotalTime>1005</TotalTime>
  <Words>1119</Words>
  <Application>Microsoft Office PowerPoint</Application>
  <PresentationFormat>On-screen Show (4:3)</PresentationFormat>
  <Paragraphs>227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WPI</vt:lpstr>
      <vt:lpstr>Fresh Analysis of Streaming Media Stored on the Web</vt:lpstr>
      <vt:lpstr>Outline</vt:lpstr>
      <vt:lpstr>Introduction</vt:lpstr>
      <vt:lpstr>Introduction</vt:lpstr>
      <vt:lpstr>Introduction</vt:lpstr>
      <vt:lpstr>Introduction</vt:lpstr>
      <vt:lpstr>Outline</vt:lpstr>
      <vt:lpstr>Related work</vt:lpstr>
      <vt:lpstr>Related work</vt:lpstr>
      <vt:lpstr>Related work</vt:lpstr>
      <vt:lpstr>Outline</vt:lpstr>
      <vt:lpstr>Methodology and design – Starting points</vt:lpstr>
      <vt:lpstr>Methodology and design – Crawling and gathering data</vt:lpstr>
      <vt:lpstr>Methodology and design – Extraction of media characteristics</vt:lpstr>
      <vt:lpstr>Methodology and design – Challenges</vt:lpstr>
      <vt:lpstr>Methodology and design – Tools</vt:lpstr>
      <vt:lpstr>Methodology and design – MediaProbe</vt:lpstr>
      <vt:lpstr>Outline</vt:lpstr>
      <vt:lpstr>Analysis – Summary </vt:lpstr>
      <vt:lpstr>Analysis – Summary Starting points</vt:lpstr>
      <vt:lpstr>Analysis – Summary URLs overlap percentage</vt:lpstr>
      <vt:lpstr>Analysis – Summary URLs per domain name</vt:lpstr>
      <vt:lpstr>Analysis – Summary Top 15 domains</vt:lpstr>
      <vt:lpstr>Analysis – Summary Media URL counts per starting point</vt:lpstr>
      <vt:lpstr>Analysis – Summary Last modified date</vt:lpstr>
      <vt:lpstr>Analysis – Audio Audio codecs</vt:lpstr>
      <vt:lpstr>Analysis – Audio Encoded bitrates</vt:lpstr>
      <vt:lpstr>Analysis – Audio/Video Length</vt:lpstr>
      <vt:lpstr>Analysis – Audio/Video Filesize</vt:lpstr>
      <vt:lpstr>Analysis – Video Codecs</vt:lpstr>
      <vt:lpstr>Analysis – Video Encoded bitrate</vt:lpstr>
      <vt:lpstr>Analysis – Video Resolution</vt:lpstr>
      <vt:lpstr>Analysis – Video Aspect ratio</vt:lpstr>
      <vt:lpstr>Analysis – Comparison with previous study in 2003</vt:lpstr>
      <vt:lpstr>Analysis – Comparison with previous study</vt:lpstr>
      <vt:lpstr>Outline</vt:lpstr>
      <vt:lpstr>Conclusion</vt:lpstr>
      <vt:lpstr>Future work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 Analysis of Streaming Media Stored on the Web</dc:title>
  <dc:creator>Rabin</dc:creator>
  <cp:lastModifiedBy>Rabin Karki</cp:lastModifiedBy>
  <cp:revision>87</cp:revision>
  <dcterms:created xsi:type="dcterms:W3CDTF">2006-08-16T00:00:00Z</dcterms:created>
  <dcterms:modified xsi:type="dcterms:W3CDTF">2011-01-10T15:10:55Z</dcterms:modified>
</cp:coreProperties>
</file>