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8" r:id="rId1"/>
  </p:sldMasterIdLst>
  <p:notesMasterIdLst>
    <p:notesMasterId r:id="rId37"/>
  </p:notesMasterIdLst>
  <p:sldIdLst>
    <p:sldId id="256" r:id="rId2"/>
    <p:sldId id="259" r:id="rId3"/>
    <p:sldId id="282" r:id="rId4"/>
    <p:sldId id="296" r:id="rId5"/>
    <p:sldId id="283" r:id="rId6"/>
    <p:sldId id="260" r:id="rId7"/>
    <p:sldId id="284" r:id="rId8"/>
    <p:sldId id="281" r:id="rId9"/>
    <p:sldId id="285" r:id="rId10"/>
    <p:sldId id="261" r:id="rId11"/>
    <p:sldId id="297" r:id="rId12"/>
    <p:sldId id="263" r:id="rId13"/>
    <p:sldId id="287" r:id="rId14"/>
    <p:sldId id="265" r:id="rId15"/>
    <p:sldId id="289" r:id="rId16"/>
    <p:sldId id="288" r:id="rId17"/>
    <p:sldId id="266" r:id="rId18"/>
    <p:sldId id="280" r:id="rId19"/>
    <p:sldId id="267" r:id="rId20"/>
    <p:sldId id="268" r:id="rId21"/>
    <p:sldId id="264" r:id="rId22"/>
    <p:sldId id="290" r:id="rId23"/>
    <p:sldId id="271" r:id="rId24"/>
    <p:sldId id="293" r:id="rId25"/>
    <p:sldId id="272" r:id="rId26"/>
    <p:sldId id="273" r:id="rId27"/>
    <p:sldId id="274" r:id="rId28"/>
    <p:sldId id="275" r:id="rId29"/>
    <p:sldId id="276" r:id="rId30"/>
    <p:sldId id="277" r:id="rId31"/>
    <p:sldId id="278" r:id="rId32"/>
    <p:sldId id="294" r:id="rId33"/>
    <p:sldId id="279" r:id="rId34"/>
    <p:sldId id="291" r:id="rId35"/>
    <p:sldId id="29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696" autoAdjust="0"/>
  </p:normalViewPr>
  <p:slideViewPr>
    <p:cSldViewPr>
      <p:cViewPr>
        <p:scale>
          <a:sx n="70" d="100"/>
          <a:sy n="70" d="100"/>
        </p:scale>
        <p:origin x="-2166" y="-84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kaplan\Desktop\hmn-sites\MSNBC.od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kaplan\Desktop\hmn-sites\LA.od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lIns="0" tIns="0" rIns="0" bIns="0"/>
          <a:lstStyle/>
          <a:p>
            <a:pPr marL="0" marR="0" indent="0" algn="ctr" defTabSz="914400" fontAlgn="auto" hangingPunct="1">
              <a:lnSpc>
                <a:spcPct val="100000"/>
              </a:lnSpc>
              <a:spcBef>
                <a:spcPts val="0"/>
              </a:spcBef>
              <a:spcAft>
                <a:spcPts val="0"/>
              </a:spcAft>
              <a:tabLst/>
              <a:defRPr sz="1800" b="1" i="0" u="none" strike="noStrike" kern="1200" baseline="0">
                <a:solidFill>
                  <a:srgbClr val="000000"/>
                </a:solidFill>
                <a:latin typeface="Calibri"/>
              </a:defRPr>
            </a:pPr>
            <a:r>
              <a:rPr lang="en-US" sz="1800" b="1" i="0" u="none" strike="noStrike" kern="1200" cap="none" spc="0" baseline="0">
                <a:solidFill>
                  <a:srgbClr val="000000"/>
                </a:solidFill>
                <a:uFillTx/>
                <a:latin typeface="Calibri"/>
                <a:ea typeface="+mn-ea"/>
                <a:cs typeface="+mn-cs"/>
              </a:rPr>
              <a:t>MSNBC-Home</a:t>
            </a:r>
          </a:p>
        </c:rich>
      </c:tx>
      <c:layout>
        <c:manualLayout>
          <c:xMode val="edge"/>
          <c:yMode val="edge"/>
          <c:x val="0.33877021420709508"/>
          <c:y val="2.5974025974025976E-2"/>
        </c:manualLayout>
      </c:layout>
      <c:overlay val="0"/>
      <c:spPr>
        <a:noFill/>
        <a:ln>
          <a:noFill/>
        </a:ln>
      </c:spPr>
    </c:title>
    <c:autoTitleDeleted val="0"/>
    <c:plotArea>
      <c:layout/>
      <c:pieChart>
        <c:varyColors val="1"/>
        <c:ser>
          <c:idx val="0"/>
          <c:order val="0"/>
          <c:dPt>
            <c:idx val="0"/>
            <c:bubble3D val="0"/>
            <c:spPr>
              <a:solidFill>
                <a:srgbClr val="3C6494"/>
              </a:solidFill>
              <a:ln>
                <a:noFill/>
              </a:ln>
            </c:spPr>
          </c:dPt>
          <c:dPt>
            <c:idx val="1"/>
            <c:bubble3D val="0"/>
            <c:spPr>
              <a:solidFill>
                <a:srgbClr val="963D3B"/>
              </a:solidFill>
              <a:ln>
                <a:noFill/>
              </a:ln>
            </c:spPr>
          </c:dPt>
          <c:dPt>
            <c:idx val="2"/>
            <c:bubble3D val="0"/>
            <c:spPr>
              <a:solidFill>
                <a:srgbClr val="799244"/>
              </a:solidFill>
              <a:ln>
                <a:noFill/>
              </a:ln>
            </c:spPr>
          </c:dPt>
          <c:dPt>
            <c:idx val="3"/>
            <c:bubble3D val="0"/>
            <c:spPr>
              <a:solidFill>
                <a:srgbClr val="634D7E"/>
              </a:solidFill>
              <a:ln>
                <a:noFill/>
              </a:ln>
            </c:spPr>
          </c:dPt>
          <c:dPt>
            <c:idx val="4"/>
            <c:bubble3D val="0"/>
            <c:spPr>
              <a:solidFill>
                <a:srgbClr val="39869B"/>
              </a:solidFill>
              <a:ln>
                <a:noFill/>
              </a:ln>
            </c:spPr>
          </c:dPt>
          <c:dPt>
            <c:idx val="5"/>
            <c:bubble3D val="0"/>
            <c:spPr>
              <a:solidFill>
                <a:srgbClr val="C27535"/>
              </a:solidFill>
              <a:ln>
                <a:noFill/>
              </a:ln>
            </c:spPr>
          </c:dPt>
          <c:dPt>
            <c:idx val="6"/>
            <c:bubble3D val="0"/>
            <c:spPr>
              <a:solidFill>
                <a:srgbClr val="4978B1"/>
              </a:solidFill>
              <a:ln>
                <a:noFill/>
              </a:ln>
            </c:spPr>
          </c:dPt>
          <c:dPt>
            <c:idx val="7"/>
            <c:bubble3D val="0"/>
            <c:spPr>
              <a:solidFill>
                <a:srgbClr val="B34A47"/>
              </a:solidFill>
              <a:ln>
                <a:noFill/>
              </a:ln>
            </c:spPr>
          </c:dPt>
          <c:dPt>
            <c:idx val="8"/>
            <c:bubble3D val="0"/>
            <c:spPr>
              <a:solidFill>
                <a:srgbClr val="91AF53"/>
              </a:solidFill>
              <a:ln>
                <a:noFill/>
              </a:ln>
            </c:spPr>
          </c:dPt>
          <c:dPt>
            <c:idx val="9"/>
            <c:bubble3D val="0"/>
            <c:spPr>
              <a:solidFill>
                <a:srgbClr val="775D97"/>
              </a:solidFill>
              <a:ln>
                <a:noFill/>
              </a:ln>
            </c:spPr>
          </c:dPt>
          <c:dPt>
            <c:idx val="10"/>
            <c:bubble3D val="0"/>
            <c:spPr>
              <a:solidFill>
                <a:srgbClr val="46A1B9"/>
              </a:solidFill>
              <a:ln>
                <a:noFill/>
              </a:ln>
            </c:spPr>
          </c:dPt>
          <c:dPt>
            <c:idx val="11"/>
            <c:bubble3D val="0"/>
            <c:spPr>
              <a:solidFill>
                <a:srgbClr val="E78C41"/>
              </a:solidFill>
              <a:ln>
                <a:noFill/>
              </a:ln>
            </c:spPr>
          </c:dPt>
          <c:dPt>
            <c:idx val="12"/>
            <c:bubble3D val="0"/>
            <c:spPr>
              <a:solidFill>
                <a:srgbClr val="7E9BC8"/>
              </a:solidFill>
              <a:ln>
                <a:noFill/>
              </a:ln>
            </c:spPr>
          </c:dPt>
          <c:dPt>
            <c:idx val="13"/>
            <c:bubble3D val="0"/>
            <c:spPr>
              <a:solidFill>
                <a:srgbClr val="CA7E7D"/>
              </a:solidFill>
              <a:ln>
                <a:noFill/>
              </a:ln>
            </c:spPr>
          </c:dPt>
          <c:dPt>
            <c:idx val="14"/>
            <c:bubble3D val="0"/>
            <c:spPr>
              <a:solidFill>
                <a:srgbClr val="AEC683"/>
              </a:solidFill>
              <a:ln>
                <a:noFill/>
              </a:ln>
            </c:spPr>
          </c:dPt>
          <c:dPt>
            <c:idx val="15"/>
            <c:bubble3D val="0"/>
            <c:spPr>
              <a:solidFill>
                <a:srgbClr val="9B89B3"/>
              </a:solidFill>
              <a:ln>
                <a:noFill/>
              </a:ln>
            </c:spPr>
          </c:dPt>
          <c:dPt>
            <c:idx val="16"/>
            <c:bubble3D val="0"/>
            <c:spPr>
              <a:solidFill>
                <a:srgbClr val="7CBBCF"/>
              </a:solidFill>
              <a:ln>
                <a:noFill/>
              </a:ln>
            </c:spPr>
          </c:dPt>
          <c:dPt>
            <c:idx val="17"/>
            <c:bubble3D val="0"/>
            <c:spPr>
              <a:solidFill>
                <a:srgbClr val="F8AA79"/>
              </a:solidFill>
              <a:ln>
                <a:noFill/>
              </a:ln>
            </c:spPr>
          </c:dPt>
          <c:dPt>
            <c:idx val="18"/>
            <c:bubble3D val="0"/>
            <c:spPr>
              <a:solidFill>
                <a:srgbClr val="B6C3DC"/>
              </a:solidFill>
              <a:ln>
                <a:noFill/>
              </a:ln>
            </c:spPr>
          </c:dPt>
          <c:dPt>
            <c:idx val="19"/>
            <c:bubble3D val="0"/>
            <c:spPr>
              <a:solidFill>
                <a:srgbClr val="DDB6B5"/>
              </a:solidFill>
              <a:ln>
                <a:noFill/>
              </a:ln>
            </c:spPr>
          </c:dPt>
          <c:dPt>
            <c:idx val="20"/>
            <c:bubble3D val="0"/>
            <c:spPr>
              <a:solidFill>
                <a:srgbClr val="CDDBB8"/>
              </a:solidFill>
              <a:ln>
                <a:noFill/>
              </a:ln>
            </c:spPr>
          </c:dPt>
          <c:dPt>
            <c:idx val="21"/>
            <c:bubble3D val="0"/>
            <c:spPr>
              <a:solidFill>
                <a:srgbClr val="C3BAD0"/>
              </a:solidFill>
              <a:ln>
                <a:noFill/>
              </a:ln>
            </c:spPr>
          </c:dPt>
          <c:dLbls>
            <c:dLbl>
              <c:idx val="0"/>
              <c:delete val="1"/>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delete val="1"/>
            </c:dLbl>
            <c:dLbl>
              <c:idx val="11"/>
              <c:delete val="1"/>
            </c:dLbl>
            <c:dLbl>
              <c:idx val="13"/>
              <c:delete val="1"/>
            </c:dLbl>
            <c:dLbl>
              <c:idx val="15"/>
              <c:delete val="1"/>
            </c:dLbl>
            <c:dLbl>
              <c:idx val="17"/>
              <c:delete val="1"/>
            </c:dLbl>
            <c:dLbl>
              <c:idx val="18"/>
              <c:delete val="1"/>
            </c:dLbl>
            <c:dLbl>
              <c:idx val="19"/>
              <c:delete val="1"/>
            </c:dLbl>
            <c:dLbl>
              <c:idx val="21"/>
              <c:delete val="1"/>
            </c:dLbl>
            <c:txPr>
              <a:bodyPr lIns="0" tIns="0" rIns="0" bIns="0"/>
              <a:lstStyle/>
              <a:p>
                <a:pPr marL="0" marR="0" indent="0" algn="ctr" defTabSz="914400" fontAlgn="auto" hangingPunct="1">
                  <a:lnSpc>
                    <a:spcPct val="100000"/>
                  </a:lnSpc>
                  <a:spcBef>
                    <a:spcPts val="0"/>
                  </a:spcBef>
                  <a:spcAft>
                    <a:spcPts val="0"/>
                  </a:spcAft>
                  <a:tabLst/>
                  <a:defRPr sz="1300" b="0" i="0" u="none" strike="noStrike" kern="1200" baseline="0">
                    <a:solidFill>
                      <a:srgbClr val="000000"/>
                    </a:solidFill>
                    <a:latin typeface="Calibri"/>
                  </a:defRPr>
                </a:pPr>
                <a:endParaRPr lang="en-US"/>
              </a:p>
            </c:txPr>
            <c:showLegendKey val="0"/>
            <c:showVal val="0"/>
            <c:showCatName val="1"/>
            <c:showSerName val="0"/>
            <c:showPercent val="1"/>
            <c:showBubbleSize val="0"/>
            <c:showLeaderLines val="1"/>
          </c:dLbls>
          <c:cat>
            <c:strRef>
              <c:f>Sheet1!$D$168:$D$189</c:f>
              <c:strCache>
                <c:ptCount val="22"/>
                <c:pt idx="0">
                  <c:v>http://a2.twimg.com/</c:v>
                </c:pt>
                <c:pt idx="1">
                  <c:v>http://ads1.msn.com</c:v>
                </c:pt>
                <c:pt idx="2">
                  <c:v>http://api.bing.net</c:v>
                </c:pt>
                <c:pt idx="3">
                  <c:v>http://assets2c.msnbc.msn.com</c:v>
                </c:pt>
                <c:pt idx="4">
                  <c:v>http://b.scorecardresearch.com</c:v>
                </c:pt>
                <c:pt idx="5">
                  <c:v>http://beacon.jump-time.net</c:v>
                </c:pt>
                <c:pt idx="6">
                  <c:v>http://c.msn.com/</c:v>
                </c:pt>
                <c:pt idx="7">
                  <c:v>http://cdn.lib.newsvine.com</c:v>
                </c:pt>
                <c:pt idx="8">
                  <c:v>http://i.pgcdn.com</c:v>
                </c:pt>
                <c:pt idx="9">
                  <c:v>http://msnbc.112.2o7.net</c:v>
                </c:pt>
                <c:pt idx="10">
                  <c:v>http://msnbc.jump-time.net</c:v>
                </c:pt>
                <c:pt idx="11">
                  <c:v>http://msnbc.msn.com</c:v>
                </c:pt>
                <c:pt idx="12">
                  <c:v>http://msnbcmedia.msn.com</c:v>
                </c:pt>
                <c:pt idx="13">
                  <c:v>http://msnbcmedia1.msn.com</c:v>
                </c:pt>
                <c:pt idx="14">
                  <c:v>http://msnbcmedia2.msn.com</c:v>
                </c:pt>
                <c:pt idx="15">
                  <c:v>http://msnbcmedia3.msn.com</c:v>
                </c:pt>
                <c:pt idx="16">
                  <c:v>http://msnbcmedia4.msn.com/</c:v>
                </c:pt>
                <c:pt idx="17">
                  <c:v>http://nbcsportsmedia1.msnbc.com</c:v>
                </c:pt>
                <c:pt idx="18">
                  <c:v>http://nbcsportsmedia4.msnbc.com</c:v>
                </c:pt>
                <c:pt idx="19">
                  <c:v>http://udc.msn.com</c:v>
                </c:pt>
                <c:pt idx="20">
                  <c:v>http://www.msnbc.msn.com</c:v>
                </c:pt>
                <c:pt idx="21">
                  <c:v>http://www.polls.newsvine.com</c:v>
                </c:pt>
              </c:strCache>
            </c:strRef>
          </c:cat>
          <c:val>
            <c:numRef>
              <c:f>Sheet1!$E$168:$E$189</c:f>
              <c:numCache>
                <c:formatCode>General</c:formatCode>
                <c:ptCount val="22"/>
                <c:pt idx="0">
                  <c:v>1</c:v>
                </c:pt>
                <c:pt idx="1">
                  <c:v>1</c:v>
                </c:pt>
                <c:pt idx="2">
                  <c:v>1</c:v>
                </c:pt>
                <c:pt idx="3">
                  <c:v>1</c:v>
                </c:pt>
                <c:pt idx="4">
                  <c:v>1</c:v>
                </c:pt>
                <c:pt idx="5">
                  <c:v>1</c:v>
                </c:pt>
                <c:pt idx="6">
                  <c:v>1</c:v>
                </c:pt>
                <c:pt idx="7">
                  <c:v>1</c:v>
                </c:pt>
                <c:pt idx="8">
                  <c:v>1</c:v>
                </c:pt>
                <c:pt idx="9">
                  <c:v>2</c:v>
                </c:pt>
                <c:pt idx="10">
                  <c:v>1</c:v>
                </c:pt>
                <c:pt idx="11">
                  <c:v>1</c:v>
                </c:pt>
                <c:pt idx="12">
                  <c:v>38</c:v>
                </c:pt>
                <c:pt idx="13">
                  <c:v>14</c:v>
                </c:pt>
                <c:pt idx="14">
                  <c:v>19</c:v>
                </c:pt>
                <c:pt idx="15">
                  <c:v>16</c:v>
                </c:pt>
                <c:pt idx="16">
                  <c:v>18</c:v>
                </c:pt>
                <c:pt idx="17">
                  <c:v>1</c:v>
                </c:pt>
                <c:pt idx="18">
                  <c:v>2</c:v>
                </c:pt>
                <c:pt idx="19">
                  <c:v>1</c:v>
                </c:pt>
                <c:pt idx="20">
                  <c:v>38</c:v>
                </c:pt>
                <c:pt idx="21">
                  <c:v>1</c:v>
                </c:pt>
              </c:numCache>
            </c:numRef>
          </c:val>
        </c:ser>
        <c:dLbls>
          <c:showLegendKey val="0"/>
          <c:showVal val="0"/>
          <c:showCatName val="0"/>
          <c:showSerName val="0"/>
          <c:showPercent val="0"/>
          <c:showBubbleSize val="0"/>
          <c:showLeaderLines val="1"/>
        </c:dLbls>
        <c:firstSliceAng val="0"/>
      </c:pieChart>
      <c:spPr>
        <a:noFill/>
        <a:ln>
          <a:noFill/>
        </a:ln>
      </c:spPr>
    </c:plotArea>
    <c:plotVisOnly val="1"/>
    <c:dispBlanksAs val="gap"/>
    <c:showDLblsOverMax val="0"/>
  </c:chart>
  <c:spPr>
    <a:solidFill>
      <a:srgbClr val="FFFFFF"/>
    </a:solidFill>
    <a:ln w="9528">
      <a:noFill/>
      <a:prstDash val="solid"/>
      <a:round/>
    </a:ln>
  </c:spPr>
  <c:txPr>
    <a:bodyPr lIns="0" tIns="0" rIns="0" bIns="0"/>
    <a:lstStyle/>
    <a:p>
      <a:pPr marL="0" marR="0" indent="0" defTabSz="914400" fontAlgn="auto" hangingPunct="1">
        <a:lnSpc>
          <a:spcPct val="100000"/>
        </a:lnSpc>
        <a:spcBef>
          <a:spcPts val="0"/>
        </a:spcBef>
        <a:spcAft>
          <a:spcPts val="0"/>
        </a:spcAft>
        <a:tabLst/>
        <a:defRPr lang="en-US" sz="1000" b="0" i="0" u="none" strike="noStrike" kern="1200" baseline="0">
          <a:solidFill>
            <a:srgbClr val="000000"/>
          </a:solidFill>
          <a:latin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lIns="0" tIns="0" rIns="0" bIns="0"/>
          <a:lstStyle/>
          <a:p>
            <a:pPr marL="0" marR="0" indent="0" algn="ctr" defTabSz="914400" fontAlgn="auto" hangingPunct="1">
              <a:lnSpc>
                <a:spcPct val="100000"/>
              </a:lnSpc>
              <a:spcBef>
                <a:spcPts val="0"/>
              </a:spcBef>
              <a:spcAft>
                <a:spcPts val="0"/>
              </a:spcAft>
              <a:tabLst/>
              <a:defRPr sz="1800" b="1" i="0" u="none" strike="noStrike" kern="1200" baseline="0">
                <a:solidFill>
                  <a:srgbClr val="000000"/>
                </a:solidFill>
                <a:latin typeface="Calibri"/>
              </a:defRPr>
            </a:pPr>
            <a:r>
              <a:rPr lang="en-US" sz="1800" b="1" i="0" u="none" strike="noStrike" kern="1200" cap="none" spc="0" baseline="0">
                <a:solidFill>
                  <a:srgbClr val="000000"/>
                </a:solidFill>
                <a:uFillTx/>
                <a:latin typeface="Calibri"/>
                <a:ea typeface="+mn-ea"/>
                <a:cs typeface="+mn-cs"/>
              </a:rPr>
              <a:t>LA-Home</a:t>
            </a:r>
          </a:p>
        </c:rich>
      </c:tx>
      <c:layout>
        <c:manualLayout>
          <c:xMode val="edge"/>
          <c:yMode val="edge"/>
          <c:x val="0.40158974358974359"/>
          <c:y val="2.5974025974025976E-2"/>
        </c:manualLayout>
      </c:layout>
      <c:overlay val="0"/>
      <c:spPr>
        <a:noFill/>
        <a:ln>
          <a:noFill/>
        </a:ln>
      </c:spPr>
    </c:title>
    <c:autoTitleDeleted val="0"/>
    <c:plotArea>
      <c:layout/>
      <c:pieChart>
        <c:varyColors val="1"/>
        <c:ser>
          <c:idx val="0"/>
          <c:order val="0"/>
          <c:dPt>
            <c:idx val="0"/>
            <c:bubble3D val="0"/>
            <c:spPr>
              <a:solidFill>
                <a:srgbClr val="3C6494"/>
              </a:solidFill>
              <a:ln>
                <a:noFill/>
              </a:ln>
            </c:spPr>
          </c:dPt>
          <c:dPt>
            <c:idx val="1"/>
            <c:bubble3D val="0"/>
            <c:spPr>
              <a:solidFill>
                <a:srgbClr val="963D3B"/>
              </a:solidFill>
              <a:ln>
                <a:noFill/>
              </a:ln>
            </c:spPr>
          </c:dPt>
          <c:dPt>
            <c:idx val="2"/>
            <c:bubble3D val="0"/>
            <c:spPr>
              <a:solidFill>
                <a:srgbClr val="799244"/>
              </a:solidFill>
              <a:ln>
                <a:noFill/>
              </a:ln>
            </c:spPr>
          </c:dPt>
          <c:dPt>
            <c:idx val="3"/>
            <c:bubble3D val="0"/>
            <c:spPr>
              <a:solidFill>
                <a:srgbClr val="634D7E"/>
              </a:solidFill>
              <a:ln>
                <a:noFill/>
              </a:ln>
            </c:spPr>
          </c:dPt>
          <c:dPt>
            <c:idx val="4"/>
            <c:bubble3D val="0"/>
            <c:spPr>
              <a:solidFill>
                <a:srgbClr val="39869B"/>
              </a:solidFill>
              <a:ln>
                <a:noFill/>
              </a:ln>
            </c:spPr>
          </c:dPt>
          <c:dPt>
            <c:idx val="5"/>
            <c:bubble3D val="0"/>
            <c:spPr>
              <a:solidFill>
                <a:srgbClr val="C27535"/>
              </a:solidFill>
              <a:ln>
                <a:noFill/>
              </a:ln>
            </c:spPr>
          </c:dPt>
          <c:dPt>
            <c:idx val="6"/>
            <c:bubble3D val="0"/>
            <c:spPr>
              <a:solidFill>
                <a:srgbClr val="4978B1"/>
              </a:solidFill>
              <a:ln>
                <a:noFill/>
              </a:ln>
            </c:spPr>
          </c:dPt>
          <c:dPt>
            <c:idx val="7"/>
            <c:bubble3D val="0"/>
            <c:spPr>
              <a:solidFill>
                <a:srgbClr val="B34A47"/>
              </a:solidFill>
              <a:ln>
                <a:noFill/>
              </a:ln>
            </c:spPr>
          </c:dPt>
          <c:dPt>
            <c:idx val="8"/>
            <c:bubble3D val="0"/>
            <c:spPr>
              <a:solidFill>
                <a:srgbClr val="91AF53"/>
              </a:solidFill>
              <a:ln>
                <a:noFill/>
              </a:ln>
            </c:spPr>
          </c:dPt>
          <c:dPt>
            <c:idx val="9"/>
            <c:bubble3D val="0"/>
            <c:spPr>
              <a:solidFill>
                <a:srgbClr val="775D97"/>
              </a:solidFill>
              <a:ln>
                <a:noFill/>
              </a:ln>
            </c:spPr>
          </c:dPt>
          <c:dPt>
            <c:idx val="10"/>
            <c:bubble3D val="0"/>
            <c:spPr>
              <a:solidFill>
                <a:srgbClr val="46A1B9"/>
              </a:solidFill>
              <a:ln>
                <a:noFill/>
              </a:ln>
            </c:spPr>
          </c:dPt>
          <c:dPt>
            <c:idx val="11"/>
            <c:bubble3D val="0"/>
            <c:spPr>
              <a:solidFill>
                <a:srgbClr val="E78C41"/>
              </a:solidFill>
              <a:ln>
                <a:noFill/>
              </a:ln>
            </c:spPr>
          </c:dPt>
          <c:dPt>
            <c:idx val="12"/>
            <c:bubble3D val="0"/>
            <c:spPr>
              <a:solidFill>
                <a:srgbClr val="7E9BC8"/>
              </a:solidFill>
              <a:ln>
                <a:noFill/>
              </a:ln>
            </c:spPr>
          </c:dPt>
          <c:dPt>
            <c:idx val="13"/>
            <c:bubble3D val="0"/>
            <c:spPr>
              <a:solidFill>
                <a:srgbClr val="CA7E7D"/>
              </a:solidFill>
              <a:ln>
                <a:noFill/>
              </a:ln>
            </c:spPr>
          </c:dPt>
          <c:dPt>
            <c:idx val="14"/>
            <c:bubble3D val="0"/>
            <c:spPr>
              <a:solidFill>
                <a:srgbClr val="AEC683"/>
              </a:solidFill>
              <a:ln>
                <a:noFill/>
              </a:ln>
            </c:spPr>
          </c:dPt>
          <c:dPt>
            <c:idx val="15"/>
            <c:bubble3D val="0"/>
            <c:spPr>
              <a:solidFill>
                <a:srgbClr val="9B89B3"/>
              </a:solidFill>
              <a:ln>
                <a:noFill/>
              </a:ln>
            </c:spPr>
          </c:dPt>
          <c:dPt>
            <c:idx val="16"/>
            <c:bubble3D val="0"/>
            <c:spPr>
              <a:solidFill>
                <a:srgbClr val="7CBBCF"/>
              </a:solidFill>
              <a:ln>
                <a:noFill/>
              </a:ln>
            </c:spPr>
          </c:dPt>
          <c:dPt>
            <c:idx val="17"/>
            <c:bubble3D val="0"/>
            <c:spPr>
              <a:solidFill>
                <a:srgbClr val="F8AA79"/>
              </a:solidFill>
              <a:ln>
                <a:noFill/>
              </a:ln>
            </c:spPr>
          </c:dPt>
          <c:dPt>
            <c:idx val="18"/>
            <c:bubble3D val="0"/>
            <c:spPr>
              <a:solidFill>
                <a:srgbClr val="B6C3DC"/>
              </a:solidFill>
              <a:ln>
                <a:noFill/>
              </a:ln>
            </c:spPr>
          </c:dPt>
          <c:dPt>
            <c:idx val="19"/>
            <c:bubble3D val="0"/>
            <c:spPr>
              <a:solidFill>
                <a:srgbClr val="DDB6B5"/>
              </a:solidFill>
              <a:ln>
                <a:noFill/>
              </a:ln>
            </c:spPr>
          </c:dPt>
          <c:dPt>
            <c:idx val="20"/>
            <c:bubble3D val="0"/>
            <c:spPr>
              <a:solidFill>
                <a:srgbClr val="CDDBB8"/>
              </a:solidFill>
              <a:ln>
                <a:noFill/>
              </a:ln>
            </c:spPr>
          </c:dPt>
          <c:dLbls>
            <c:dLbl>
              <c:idx val="0"/>
              <c:layout>
                <c:manualLayout>
                  <c:x val="0.31216293155663244"/>
                  <c:y val="3.2809762416061629E-2"/>
                </c:manualLayout>
              </c:layout>
              <c:showLegendKey val="0"/>
              <c:showVal val="0"/>
              <c:showCatName val="1"/>
              <c:showSerName val="0"/>
              <c:showPercent val="1"/>
              <c:showBubbleSize val="0"/>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delete val="1"/>
            </c:dLbl>
            <c:dLbl>
              <c:idx val="11"/>
              <c:delete val="1"/>
            </c:dLbl>
            <c:dLbl>
              <c:idx val="12"/>
              <c:delete val="1"/>
            </c:dLbl>
            <c:dLbl>
              <c:idx val="13"/>
              <c:delete val="1"/>
            </c:dLbl>
            <c:dLbl>
              <c:idx val="14"/>
              <c:delete val="1"/>
            </c:dLbl>
            <c:dLbl>
              <c:idx val="15"/>
              <c:delete val="1"/>
            </c:dLbl>
            <c:dLbl>
              <c:idx val="16"/>
              <c:delete val="1"/>
            </c:dLbl>
            <c:dLbl>
              <c:idx val="17"/>
              <c:layout>
                <c:manualLayout>
                  <c:x val="0.21039612356147788"/>
                  <c:y val="-0.22940331322221086"/>
                </c:manualLayout>
              </c:layout>
              <c:showLegendKey val="0"/>
              <c:showVal val="0"/>
              <c:showCatName val="1"/>
              <c:showSerName val="0"/>
              <c:showPercent val="1"/>
              <c:showBubbleSize val="0"/>
            </c:dLbl>
            <c:dLbl>
              <c:idx val="18"/>
              <c:delete val="1"/>
            </c:dLbl>
            <c:dLbl>
              <c:idx val="19"/>
              <c:delete val="1"/>
            </c:dLbl>
            <c:dLbl>
              <c:idx val="20"/>
              <c:layout>
                <c:manualLayout>
                  <c:x val="-0.30695861094286292"/>
                  <c:y val="1.9607662678528821E-2"/>
                </c:manualLayout>
              </c:layout>
              <c:showLegendKey val="0"/>
              <c:showVal val="0"/>
              <c:showCatName val="1"/>
              <c:showSerName val="0"/>
              <c:showPercent val="1"/>
              <c:showBubbleSize val="0"/>
            </c:dLbl>
            <c:txPr>
              <a:bodyPr lIns="0" tIns="0" rIns="0" bIns="0"/>
              <a:lstStyle/>
              <a:p>
                <a:pPr marL="0" marR="0" indent="0" algn="ctr" defTabSz="914400" fontAlgn="auto" hangingPunct="1">
                  <a:lnSpc>
                    <a:spcPct val="100000"/>
                  </a:lnSpc>
                  <a:spcBef>
                    <a:spcPts val="0"/>
                  </a:spcBef>
                  <a:spcAft>
                    <a:spcPts val="0"/>
                  </a:spcAft>
                  <a:tabLst/>
                  <a:defRPr sz="1300" b="0" i="0" u="none" strike="noStrike" kern="0" baseline="0">
                    <a:solidFill>
                      <a:srgbClr val="000000"/>
                    </a:solidFill>
                    <a:latin typeface="Calibri"/>
                  </a:defRPr>
                </a:pPr>
                <a:endParaRPr lang="en-US"/>
              </a:p>
            </c:txPr>
            <c:showLegendKey val="0"/>
            <c:showVal val="0"/>
            <c:showCatName val="1"/>
            <c:showSerName val="0"/>
            <c:showPercent val="1"/>
            <c:showBubbleSize val="0"/>
            <c:showLeaderLines val="1"/>
          </c:dLbls>
          <c:cat>
            <c:strRef>
              <c:f>Sheet1!$D$213:$D$233</c:f>
              <c:strCache>
                <c:ptCount val="21"/>
                <c:pt idx="0">
                  <c:v>http://b.scorecardresearch.com</c:v>
                </c:pt>
                <c:pt idx="1">
                  <c:v>http://b.static.ak.fbcdn.net</c:v>
                </c:pt>
                <c:pt idx="2">
                  <c:v>http://d3lvr7yuk4uaui.cloudfront.net</c:v>
                </c:pt>
                <c:pt idx="3">
                  <c:v>http://js.revsci.net/</c:v>
                </c:pt>
                <c:pt idx="4">
                  <c:v>http://latimesblogs.latimes.com</c:v>
                </c:pt>
                <c:pt idx="5">
                  <c:v>http://log.enquisite.com</c:v>
                </c:pt>
                <c:pt idx="6">
                  <c:v>http://m.trb.com/</c:v>
                </c:pt>
                <c:pt idx="7">
                  <c:v>http://media.trb.com/</c:v>
                </c:pt>
                <c:pt idx="8">
                  <c:v>http://ocsp.godaddy.com/</c:v>
                </c:pt>
                <c:pt idx="9">
                  <c:v>http://ping.chartbeat.net</c:v>
                </c:pt>
                <c:pt idx="10">
                  <c:v>http://pix04.revsci.net/</c:v>
                </c:pt>
                <c:pt idx="11">
                  <c:v>http://secure-us.imrworldwide.com</c:v>
                </c:pt>
                <c:pt idx="12">
                  <c:v>http://static.ak.fbcdn.net/</c:v>
                </c:pt>
                <c:pt idx="13">
                  <c:v>http://static.chartbeat.com</c:v>
                </c:pt>
                <c:pt idx="14">
                  <c:v>http://www.chicagotribune.com</c:v>
                </c:pt>
                <c:pt idx="15">
                  <c:v>http://www.facebook.com/</c:v>
                </c:pt>
                <c:pt idx="16">
                  <c:v>http://www.google-analytics.com/</c:v>
                </c:pt>
                <c:pt idx="17">
                  <c:v>http://www.latimes.com</c:v>
                </c:pt>
                <c:pt idx="18">
                  <c:v>https://ajax.googleapis.com</c:v>
                </c:pt>
                <c:pt idx="19">
                  <c:v>https://d3lvr7yuk4uaui.cloudfront.net</c:v>
                </c:pt>
                <c:pt idx="20">
                  <c:v>https://latimes.signon.trb.com/</c:v>
                </c:pt>
              </c:strCache>
            </c:strRef>
          </c:cat>
          <c:val>
            <c:numRef>
              <c:f>Sheet1!$E$213:$E$233</c:f>
              <c:numCache>
                <c:formatCode>General</c:formatCode>
                <c:ptCount val="21"/>
                <c:pt idx="0">
                  <c:v>2</c:v>
                </c:pt>
                <c:pt idx="1">
                  <c:v>6</c:v>
                </c:pt>
                <c:pt idx="2">
                  <c:v>1</c:v>
                </c:pt>
                <c:pt idx="3">
                  <c:v>1</c:v>
                </c:pt>
                <c:pt idx="4">
                  <c:v>1</c:v>
                </c:pt>
                <c:pt idx="5">
                  <c:v>2</c:v>
                </c:pt>
                <c:pt idx="6">
                  <c:v>2</c:v>
                </c:pt>
                <c:pt idx="7">
                  <c:v>3</c:v>
                </c:pt>
                <c:pt idx="8">
                  <c:v>1</c:v>
                </c:pt>
                <c:pt idx="9">
                  <c:v>1</c:v>
                </c:pt>
                <c:pt idx="10">
                  <c:v>1</c:v>
                </c:pt>
                <c:pt idx="11">
                  <c:v>2</c:v>
                </c:pt>
                <c:pt idx="12">
                  <c:v>9</c:v>
                </c:pt>
                <c:pt idx="13">
                  <c:v>1</c:v>
                </c:pt>
                <c:pt idx="14">
                  <c:v>1</c:v>
                </c:pt>
                <c:pt idx="15">
                  <c:v>4</c:v>
                </c:pt>
                <c:pt idx="16">
                  <c:v>2</c:v>
                </c:pt>
                <c:pt idx="17">
                  <c:v>158</c:v>
                </c:pt>
                <c:pt idx="18">
                  <c:v>1</c:v>
                </c:pt>
                <c:pt idx="19">
                  <c:v>1</c:v>
                </c:pt>
                <c:pt idx="20">
                  <c:v>3</c:v>
                </c:pt>
              </c:numCache>
            </c:numRef>
          </c:val>
        </c:ser>
        <c:dLbls>
          <c:showLegendKey val="0"/>
          <c:showVal val="0"/>
          <c:showCatName val="0"/>
          <c:showSerName val="0"/>
          <c:showPercent val="0"/>
          <c:showBubbleSize val="0"/>
          <c:showLeaderLines val="1"/>
        </c:dLbls>
        <c:firstSliceAng val="0"/>
      </c:pieChart>
      <c:spPr>
        <a:solidFill>
          <a:srgbClr val="FFFFFF"/>
        </a:solidFill>
        <a:ln>
          <a:noFill/>
        </a:ln>
      </c:spPr>
    </c:plotArea>
    <c:plotVisOnly val="1"/>
    <c:dispBlanksAs val="gap"/>
    <c:showDLblsOverMax val="0"/>
  </c:chart>
  <c:spPr>
    <a:solidFill>
      <a:srgbClr val="FFFFFF"/>
    </a:solidFill>
    <a:ln w="9528">
      <a:noFill/>
      <a:prstDash val="solid"/>
      <a:round/>
    </a:ln>
  </c:spPr>
  <c:txPr>
    <a:bodyPr lIns="0" tIns="0" rIns="0" bIns="0"/>
    <a:lstStyle/>
    <a:p>
      <a:pPr marL="0" marR="0" indent="0" defTabSz="914400" fontAlgn="auto" hangingPunct="1">
        <a:lnSpc>
          <a:spcPct val="100000"/>
        </a:lnSpc>
        <a:spcBef>
          <a:spcPts val="0"/>
        </a:spcBef>
        <a:spcAft>
          <a:spcPts val="0"/>
        </a:spcAft>
        <a:tabLst/>
        <a:defRPr lang="en-US" sz="1000" b="0" i="0" u="none" strike="noStrike" kern="1200" baseline="0">
          <a:solidFill>
            <a:srgbClr val="000000"/>
          </a:solidFill>
          <a:latin typeface="Calibri"/>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7C5AF1-2AA8-4413-8B63-DDBDAB49B0C7}" type="datetimeFigureOut">
              <a:rPr lang="en-US" smtClean="0"/>
              <a:t>11/28/2011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DE6916-95FF-4C6B-B269-596737D98A7C}" type="slidenum">
              <a:rPr lang="en-US" smtClean="0"/>
              <a:t>‹#›</a:t>
            </a:fld>
            <a:endParaRPr lang="en-US"/>
          </a:p>
        </p:txBody>
      </p:sp>
    </p:spTree>
    <p:extLst>
      <p:ext uri="{BB962C8B-B14F-4D97-AF65-F5344CB8AC3E}">
        <p14:creationId xmlns:p14="http://schemas.microsoft.com/office/powerpoint/2010/main" val="1212643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google.com/url?sa=t&amp;rct=j&amp;q=&amp;esrc=s&amp;source=web&amp;cd=1&amp;sqi=2&amp;ved=0CDEQFjAA&amp;url=http://www.fiddler2.com/&amp;ei=R7_MTsvwF9SO0QGSnq0-&amp;usg=AFQjCNGyVxcKeoiBFf3LsfsM8apoKVxKLQ"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speedtest.net/"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www.planet-lab.org/"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eb.cs.wpi.edu/~weizhang/docs/pagestats.xpi"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Korea [1] </a:t>
            </a:r>
            <a:r>
              <a:rPr lang="en-US" sz="1200" b="1" i="1" kern="1200" dirty="0" smtClean="0">
                <a:solidFill>
                  <a:schemeClr val="tx1"/>
                </a:solidFill>
                <a:effectLst/>
                <a:latin typeface="+mn-lt"/>
                <a:ea typeface="+mn-ea"/>
                <a:cs typeface="+mn-cs"/>
              </a:rPr>
              <a:t>The </a:t>
            </a:r>
            <a:r>
              <a:rPr lang="en-US" sz="1200" b="1" i="1" kern="1200" dirty="0" err="1" smtClean="0">
                <a:solidFill>
                  <a:schemeClr val="tx1"/>
                </a:solidFill>
                <a:effectLst/>
                <a:latin typeface="+mn-lt"/>
                <a:ea typeface="+mn-ea"/>
                <a:cs typeface="+mn-cs"/>
              </a:rPr>
              <a:t>Organisation</a:t>
            </a:r>
            <a:r>
              <a:rPr lang="en-US" sz="1200" b="1" i="1" kern="1200" dirty="0" smtClean="0">
                <a:solidFill>
                  <a:schemeClr val="tx1"/>
                </a:solidFill>
                <a:effectLst/>
                <a:latin typeface="+mn-lt"/>
                <a:ea typeface="+mn-ea"/>
                <a:cs typeface="+mn-cs"/>
              </a:rPr>
              <a:t> for Economic Co-operation and Development (OECD)</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OECD reports "The future of news and the Internet “, Organization for Economic Cooperation and Development, June 2009. http://www.oecd.org/document/48/0,3343,en_2649_34223_45449136_1_1_1_1,00.html </a:t>
            </a:r>
          </a:p>
          <a:p>
            <a:r>
              <a:rPr lang="en-US" sz="1200" b="0" i="0" u="none" strike="noStrike" kern="1200" baseline="0" dirty="0" smtClean="0">
                <a:solidFill>
                  <a:schemeClr val="tx1"/>
                </a:solidFill>
                <a:latin typeface="+mn-lt"/>
                <a:ea typeface="+mn-ea"/>
                <a:cs typeface="+mn-cs"/>
              </a:rPr>
              <a:t>[2]</a:t>
            </a:r>
          </a:p>
          <a:p>
            <a:r>
              <a:rPr lang="en-US" sz="1200" b="0" i="0" u="none" strike="noStrike" kern="1200" baseline="0" dirty="0" smtClean="0">
                <a:solidFill>
                  <a:schemeClr val="tx1"/>
                </a:solidFill>
                <a:latin typeface="+mn-lt"/>
                <a:ea typeface="+mn-ea"/>
                <a:cs typeface="+mn-cs"/>
              </a:rPr>
              <a:t>E. </a:t>
            </a:r>
            <a:r>
              <a:rPr lang="en-US" sz="1200" b="0" i="0" u="none" strike="noStrike" kern="1200" baseline="0" dirty="0" err="1" smtClean="0">
                <a:solidFill>
                  <a:schemeClr val="tx1"/>
                </a:solidFill>
                <a:latin typeface="+mn-lt"/>
                <a:ea typeface="+mn-ea"/>
                <a:cs typeface="+mn-cs"/>
              </a:rPr>
              <a:t>Jorden</a:t>
            </a:r>
            <a:r>
              <a:rPr lang="en-US" sz="1200" b="0" i="0" u="none" strike="noStrike" kern="1200" baseline="0" dirty="0" smtClean="0">
                <a:solidFill>
                  <a:schemeClr val="tx1"/>
                </a:solidFill>
                <a:latin typeface="+mn-lt"/>
                <a:ea typeface="+mn-ea"/>
                <a:cs typeface="+mn-cs"/>
              </a:rPr>
              <a:t>. Newspaper Website Design http://www.ejordanweb.com/index.php?option=com_content&amp;view=article&amp;id=62:newspaper-website-design&amp;catid=19:news&amp;Itemid=176 , 2010. </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ADE6916-95FF-4C6B-B269-596737D98A7C}" type="slidenum">
              <a:rPr lang="en-US" smtClean="0"/>
              <a:t>2</a:t>
            </a:fld>
            <a:endParaRPr lang="en-US"/>
          </a:p>
        </p:txBody>
      </p:sp>
    </p:spTree>
    <p:extLst>
      <p:ext uri="{BB962C8B-B14F-4D97-AF65-F5344CB8AC3E}">
        <p14:creationId xmlns:p14="http://schemas.microsoft.com/office/powerpoint/2010/main" val="679775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 distribution of objects among</a:t>
            </a:r>
            <a:r>
              <a:rPr lang="en-US" baseline="0" dirty="0" smtClean="0"/>
              <a:t> the domains </a:t>
            </a:r>
            <a:endParaRPr lang="en-US" dirty="0"/>
          </a:p>
        </p:txBody>
      </p:sp>
      <p:sp>
        <p:nvSpPr>
          <p:cNvPr id="4" name="Slide Number Placeholder 3"/>
          <p:cNvSpPr>
            <a:spLocks noGrp="1"/>
          </p:cNvSpPr>
          <p:nvPr>
            <p:ph type="sldNum" sz="quarter" idx="10"/>
          </p:nvPr>
        </p:nvSpPr>
        <p:spPr/>
        <p:txBody>
          <a:bodyPr/>
          <a:lstStyle/>
          <a:p>
            <a:fld id="{8ADE6916-95FF-4C6B-B269-596737D98A7C}" type="slidenum">
              <a:rPr lang="en-US" smtClean="0"/>
              <a:t>18</a:t>
            </a:fld>
            <a:endParaRPr lang="en-US"/>
          </a:p>
        </p:txBody>
      </p:sp>
    </p:spTree>
    <p:extLst>
      <p:ext uri="{BB962C8B-B14F-4D97-AF65-F5344CB8AC3E}">
        <p14:creationId xmlns:p14="http://schemas.microsoft.com/office/powerpoint/2010/main" val="3134360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a:t>
            </a:r>
            <a:r>
              <a:rPr lang="en-US" baseline="0" dirty="0" smtClean="0"/>
              <a:t> has big number of objects and 78% of its objects come from one domain.</a:t>
            </a:r>
          </a:p>
          <a:p>
            <a:r>
              <a:rPr lang="en-US" baseline="0" dirty="0" smtClean="0"/>
              <a:t>While MSN and NYT the biggest percentage of object number is only 24% and 31% respectively. </a:t>
            </a:r>
          </a:p>
          <a:p>
            <a:endParaRPr lang="en-US" baseline="0" dirty="0" smtClean="0"/>
          </a:p>
        </p:txBody>
      </p:sp>
      <p:sp>
        <p:nvSpPr>
          <p:cNvPr id="4" name="Slide Number Placeholder 3"/>
          <p:cNvSpPr>
            <a:spLocks noGrp="1"/>
          </p:cNvSpPr>
          <p:nvPr>
            <p:ph type="sldNum" sz="quarter" idx="10"/>
          </p:nvPr>
        </p:nvSpPr>
        <p:spPr/>
        <p:txBody>
          <a:bodyPr/>
          <a:lstStyle/>
          <a:p>
            <a:fld id="{8ADE6916-95FF-4C6B-B269-596737D98A7C}" type="slidenum">
              <a:rPr lang="en-US" smtClean="0"/>
              <a:t>19</a:t>
            </a:fld>
            <a:endParaRPr lang="en-US"/>
          </a:p>
        </p:txBody>
      </p:sp>
    </p:spTree>
    <p:extLst>
      <p:ext uri="{BB962C8B-B14F-4D97-AF65-F5344CB8AC3E}">
        <p14:creationId xmlns:p14="http://schemas.microsoft.com/office/powerpoint/2010/main" val="3960435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the different behaviors for different Web</a:t>
            </a:r>
            <a:r>
              <a:rPr lang="en-US" baseline="0" dirty="0" smtClean="0"/>
              <a:t> browsers </a:t>
            </a:r>
          </a:p>
          <a:p>
            <a:r>
              <a:rPr lang="en-US" baseline="0" dirty="0" smtClean="0"/>
              <a:t>[12] </a:t>
            </a:r>
            <a:r>
              <a:rPr lang="en-US" sz="1200" b="1" i="0" kern="1200" dirty="0" smtClean="0">
                <a:solidFill>
                  <a:schemeClr val="tx1"/>
                </a:solidFill>
                <a:effectLst/>
                <a:latin typeface="+mn-lt"/>
                <a:ea typeface="+mn-ea"/>
                <a:cs typeface="+mn-cs"/>
                <a:hlinkClick r:id="rId3"/>
              </a:rPr>
              <a:t>Fiddler</a:t>
            </a:r>
            <a:r>
              <a:rPr lang="en-US" sz="1200" b="0" i="0" kern="1200" dirty="0" smtClean="0">
                <a:solidFill>
                  <a:schemeClr val="tx1"/>
                </a:solidFill>
                <a:effectLst/>
                <a:latin typeface="+mn-lt"/>
                <a:ea typeface="+mn-ea"/>
                <a:cs typeface="+mn-cs"/>
                <a:hlinkClick r:id="rId3"/>
              </a:rPr>
              <a:t> Web Debugger - A free web debugging tool</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www.</a:t>
            </a:r>
            <a:r>
              <a:rPr lang="en-US" sz="1200" b="1" i="0" kern="1200" dirty="0" smtClean="0">
                <a:solidFill>
                  <a:schemeClr val="tx1"/>
                </a:solidFill>
                <a:effectLst/>
                <a:latin typeface="+mn-lt"/>
                <a:ea typeface="+mn-ea"/>
                <a:cs typeface="+mn-cs"/>
              </a:rPr>
              <a:t>fiddler</a:t>
            </a:r>
            <a:r>
              <a:rPr lang="en-US" sz="1200" b="0" i="0" kern="1200" dirty="0" smtClean="0">
                <a:solidFill>
                  <a:schemeClr val="tx1"/>
                </a:solidFill>
                <a:effectLst/>
                <a:latin typeface="+mn-lt"/>
                <a:ea typeface="+mn-ea"/>
                <a:cs typeface="+mn-cs"/>
              </a:rPr>
              <a:t>2.com/</a:t>
            </a:r>
          </a:p>
          <a:p>
            <a:endParaRPr lang="en-US" dirty="0"/>
          </a:p>
        </p:txBody>
      </p:sp>
      <p:sp>
        <p:nvSpPr>
          <p:cNvPr id="4" name="Slide Number Placeholder 3"/>
          <p:cNvSpPr>
            <a:spLocks noGrp="1"/>
          </p:cNvSpPr>
          <p:nvPr>
            <p:ph type="sldNum" sz="quarter" idx="10"/>
          </p:nvPr>
        </p:nvSpPr>
        <p:spPr/>
        <p:txBody>
          <a:bodyPr/>
          <a:lstStyle/>
          <a:p>
            <a:fld id="{8ADE6916-95FF-4C6B-B269-596737D98A7C}" type="slidenum">
              <a:rPr lang="en-US" smtClean="0"/>
              <a:t>20</a:t>
            </a:fld>
            <a:endParaRPr lang="en-US"/>
          </a:p>
        </p:txBody>
      </p:sp>
    </p:spTree>
    <p:extLst>
      <p:ext uri="{BB962C8B-B14F-4D97-AF65-F5344CB8AC3E}">
        <p14:creationId xmlns:p14="http://schemas.microsoft.com/office/powerpoint/2010/main" val="3457924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DE6916-95FF-4C6B-B269-596737D98A7C}" type="slidenum">
              <a:rPr lang="en-US" smtClean="0"/>
              <a:t>21</a:t>
            </a:fld>
            <a:endParaRPr lang="en-US"/>
          </a:p>
        </p:txBody>
      </p:sp>
    </p:spTree>
    <p:extLst>
      <p:ext uri="{BB962C8B-B14F-4D97-AF65-F5344CB8AC3E}">
        <p14:creationId xmlns:p14="http://schemas.microsoft.com/office/powerpoint/2010/main" val="2706877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difference between actual page download time and the four models.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ADE6916-95FF-4C6B-B269-596737D98A7C}" type="slidenum">
              <a:rPr lang="en-US" smtClean="0"/>
              <a:t>26</a:t>
            </a:fld>
            <a:endParaRPr lang="en-US"/>
          </a:p>
        </p:txBody>
      </p:sp>
    </p:spTree>
    <p:extLst>
      <p:ext uri="{BB962C8B-B14F-4D97-AF65-F5344CB8AC3E}">
        <p14:creationId xmlns:p14="http://schemas.microsoft.com/office/powerpoint/2010/main" val="3551179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kc</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claffy</a:t>
            </a:r>
            <a:r>
              <a:rPr lang="en-US" sz="1200" b="0" i="0" u="none" strike="noStrike" kern="1200" baseline="0" dirty="0" smtClean="0">
                <a:solidFill>
                  <a:schemeClr val="tx1"/>
                </a:solidFill>
                <a:latin typeface="+mn-lt"/>
                <a:ea typeface="+mn-ea"/>
                <a:cs typeface="+mn-cs"/>
              </a:rPr>
              <a:t>, Mark Crovella, </a:t>
            </a:r>
            <a:r>
              <a:rPr lang="en-US" sz="1200" b="0" i="0" u="none" strike="noStrike" kern="1200" baseline="0" dirty="0" err="1" smtClean="0">
                <a:solidFill>
                  <a:schemeClr val="tx1"/>
                </a:solidFill>
                <a:latin typeface="+mn-lt"/>
                <a:ea typeface="+mn-ea"/>
                <a:cs typeface="+mn-cs"/>
              </a:rPr>
              <a:t>Timur</a:t>
            </a:r>
            <a:r>
              <a:rPr lang="en-US" sz="1200" b="0" i="0" u="none" strike="noStrike" kern="1200" baseline="0" dirty="0" smtClean="0">
                <a:solidFill>
                  <a:schemeClr val="tx1"/>
                </a:solidFill>
                <a:latin typeface="+mn-lt"/>
                <a:ea typeface="+mn-ea"/>
                <a:cs typeface="+mn-cs"/>
              </a:rPr>
              <a:t> Friedman, Colleen Shannon, and Neil Spring. </a:t>
            </a:r>
            <a:r>
              <a:rPr lang="en-US" sz="1200" b="0" i="0" u="none" strike="noStrike" kern="1200" baseline="0" dirty="0" err="1" smtClean="0">
                <a:solidFill>
                  <a:schemeClr val="tx1"/>
                </a:solidFill>
                <a:latin typeface="+mn-lt"/>
                <a:ea typeface="+mn-ea"/>
                <a:cs typeface="+mn-cs"/>
              </a:rPr>
              <a:t>Communityoriented</a:t>
            </a:r>
            <a:r>
              <a:rPr lang="en-US" sz="1200" b="0" i="0" u="none" strike="noStrike" kern="1200" baseline="0" dirty="0" smtClean="0">
                <a:solidFill>
                  <a:schemeClr val="tx1"/>
                </a:solidFill>
                <a:latin typeface="+mn-lt"/>
                <a:ea typeface="+mn-ea"/>
                <a:cs typeface="+mn-cs"/>
              </a:rPr>
              <a:t> network measurement infrastructure (CONMI) workshop report. SIGCOMM </a:t>
            </a:r>
            <a:r>
              <a:rPr lang="en-US" sz="1200" b="0" i="0" u="none" strike="noStrike" kern="1200" baseline="0" dirty="0" err="1" smtClean="0">
                <a:solidFill>
                  <a:schemeClr val="tx1"/>
                </a:solidFill>
                <a:latin typeface="+mn-lt"/>
                <a:ea typeface="+mn-ea"/>
                <a:cs typeface="+mn-cs"/>
              </a:rPr>
              <a:t>Comput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Commun</a:t>
            </a:r>
            <a:r>
              <a:rPr lang="en-US" sz="1200" b="0" i="0" u="none" strike="noStrike" kern="1200" baseline="0" dirty="0" smtClean="0">
                <a:solidFill>
                  <a:schemeClr val="tx1"/>
                </a:solidFill>
                <a:latin typeface="+mn-lt"/>
                <a:ea typeface="+mn-ea"/>
                <a:cs typeface="+mn-cs"/>
              </a:rPr>
              <a:t>. Rev., 36(2):41–48, 2006.</a:t>
            </a:r>
            <a:endParaRPr lang="en-US" dirty="0"/>
          </a:p>
        </p:txBody>
      </p:sp>
      <p:sp>
        <p:nvSpPr>
          <p:cNvPr id="4" name="Slide Number Placeholder 3"/>
          <p:cNvSpPr>
            <a:spLocks noGrp="1"/>
          </p:cNvSpPr>
          <p:nvPr>
            <p:ph type="sldNum" sz="quarter" idx="10"/>
          </p:nvPr>
        </p:nvSpPr>
        <p:spPr/>
        <p:txBody>
          <a:bodyPr/>
          <a:lstStyle/>
          <a:p>
            <a:fld id="{8ADE6916-95FF-4C6B-B269-596737D98A7C}" type="slidenum">
              <a:rPr lang="en-US" smtClean="0"/>
              <a:t>3</a:t>
            </a:fld>
            <a:endParaRPr lang="en-US"/>
          </a:p>
        </p:txBody>
      </p:sp>
    </p:spTree>
    <p:extLst>
      <p:ext uri="{BB962C8B-B14F-4D97-AF65-F5344CB8AC3E}">
        <p14:creationId xmlns:p14="http://schemas.microsoft.com/office/powerpoint/2010/main" val="2552104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Performance Predictions</a:t>
            </a:r>
          </a:p>
          <a:p>
            <a:r>
              <a:rPr lang="en-US" sz="1200" b="0" i="0" u="none" strike="noStrike" kern="1200" baseline="0" dirty="0" smtClean="0">
                <a:solidFill>
                  <a:schemeClr val="tx1"/>
                </a:solidFill>
                <a:latin typeface="+mn-lt"/>
                <a:ea typeface="+mn-ea"/>
                <a:cs typeface="+mn-cs"/>
              </a:rPr>
              <a:t>[3] </a:t>
            </a:r>
            <a:r>
              <a:rPr lang="en-US" sz="1200" b="0" i="0" u="none" strike="noStrike" kern="1200" baseline="0" dirty="0" err="1" smtClean="0">
                <a:solidFill>
                  <a:schemeClr val="tx1"/>
                </a:solidFill>
                <a:latin typeface="+mn-lt"/>
                <a:ea typeface="+mn-ea"/>
                <a:cs typeface="+mn-cs"/>
              </a:rPr>
              <a:t>SpeedTest</a:t>
            </a:r>
            <a:r>
              <a:rPr lang="en-US" sz="1200" b="0" i="0" u="none" strike="noStrike" kern="1200" baseline="0" dirty="0" smtClean="0">
                <a:solidFill>
                  <a:schemeClr val="tx1"/>
                </a:solidFill>
                <a:latin typeface="+mn-lt"/>
                <a:ea typeface="+mn-ea"/>
                <a:cs typeface="+mn-cs"/>
              </a:rPr>
              <a:t> </a:t>
            </a:r>
            <a:r>
              <a:rPr lang="en-US" dirty="0" smtClean="0">
                <a:hlinkClick r:id="rId3"/>
              </a:rPr>
              <a:t>http://www.speedtest.net/</a:t>
            </a:r>
            <a:endParaRPr lang="en-US" dirty="0" smtClean="0"/>
          </a:p>
          <a:p>
            <a:r>
              <a:rPr lang="en-US" sz="1200" b="0" i="0" u="none" strike="noStrike" kern="1200" baseline="0" dirty="0" smtClean="0">
                <a:solidFill>
                  <a:schemeClr val="tx1"/>
                </a:solidFill>
                <a:latin typeface="+mn-lt"/>
                <a:ea typeface="+mn-ea"/>
                <a:cs typeface="+mn-cs"/>
              </a:rPr>
              <a:t>[4] </a:t>
            </a:r>
            <a:r>
              <a:rPr lang="en-US" sz="1200" b="0" i="0" u="none" strike="noStrike" kern="1200" baseline="0" dirty="0" err="1" smtClean="0">
                <a:solidFill>
                  <a:schemeClr val="tx1"/>
                </a:solidFill>
                <a:latin typeface="+mn-lt"/>
                <a:ea typeface="+mn-ea"/>
                <a:cs typeface="+mn-cs"/>
              </a:rPr>
              <a:t>Planetlab</a:t>
            </a:r>
            <a:r>
              <a:rPr lang="en-US" sz="1200" b="0" i="0" u="none" strike="noStrike" kern="1200" baseline="0" dirty="0" smtClean="0">
                <a:solidFill>
                  <a:schemeClr val="tx1"/>
                </a:solidFill>
                <a:latin typeface="+mn-lt"/>
                <a:ea typeface="+mn-ea"/>
                <a:cs typeface="+mn-cs"/>
              </a:rPr>
              <a:t> </a:t>
            </a:r>
            <a:r>
              <a:rPr lang="en-US" dirty="0" smtClean="0">
                <a:hlinkClick r:id="rId4"/>
              </a:rPr>
              <a:t>http://www.planet-lab.org/ </a:t>
            </a:r>
            <a:endParaRPr lang="en-US" dirty="0" smtClean="0"/>
          </a:p>
          <a:p>
            <a:r>
              <a:rPr lang="en-US" sz="1200" b="0" i="0" u="none" strike="noStrike" kern="1200" baseline="0" dirty="0" smtClean="0">
                <a:solidFill>
                  <a:schemeClr val="tx1"/>
                </a:solidFill>
                <a:latin typeface="+mn-lt"/>
                <a:ea typeface="+mn-ea"/>
                <a:cs typeface="+mn-cs"/>
              </a:rPr>
              <a:t>[5] F. Papadopoulos and K. </a:t>
            </a:r>
            <a:r>
              <a:rPr lang="en-US" sz="1200" b="0" i="0" u="none" strike="noStrike" kern="1200" baseline="0" dirty="0" err="1" smtClean="0">
                <a:solidFill>
                  <a:schemeClr val="tx1"/>
                </a:solidFill>
                <a:latin typeface="+mn-lt"/>
                <a:ea typeface="+mn-ea"/>
                <a:cs typeface="+mn-cs"/>
              </a:rPr>
              <a:t>Psounis</a:t>
            </a:r>
            <a:r>
              <a:rPr lang="en-US" sz="1200" b="0" i="0" u="none" strike="noStrike" kern="1200" baseline="0" dirty="0" smtClean="0">
                <a:solidFill>
                  <a:schemeClr val="tx1"/>
                </a:solidFill>
                <a:latin typeface="+mn-lt"/>
                <a:ea typeface="+mn-ea"/>
                <a:cs typeface="+mn-cs"/>
              </a:rPr>
              <a:t>. Predicting the performance of Internet-like networks using scaled-down replicas. In ACM SIGMETRICS Performance Evaluation Review, Volume 35 Issue 3, December 2007 </a:t>
            </a:r>
          </a:p>
          <a:p>
            <a:r>
              <a:rPr lang="en-US" sz="1200" b="0" i="0" u="none" strike="noStrike" kern="1200" baseline="0" dirty="0" smtClean="0">
                <a:solidFill>
                  <a:schemeClr val="tx1"/>
                </a:solidFill>
                <a:latin typeface="+mn-lt"/>
                <a:ea typeface="+mn-ea"/>
                <a:cs typeface="+mn-cs"/>
              </a:rPr>
              <a:t>[6] C. Xing, M. Chen, and L. Yang. Predicting Available Bandwidth of Internet Path with Ultra Metric Space</a:t>
            </a:r>
          </a:p>
          <a:p>
            <a:endParaRPr lang="en-US" dirty="0"/>
          </a:p>
        </p:txBody>
      </p:sp>
      <p:sp>
        <p:nvSpPr>
          <p:cNvPr id="4" name="Slide Number Placeholder 3"/>
          <p:cNvSpPr>
            <a:spLocks noGrp="1"/>
          </p:cNvSpPr>
          <p:nvPr>
            <p:ph type="sldNum" sz="quarter" idx="10"/>
          </p:nvPr>
        </p:nvSpPr>
        <p:spPr/>
        <p:txBody>
          <a:bodyPr/>
          <a:lstStyle/>
          <a:p>
            <a:fld id="{8ADE6916-95FF-4C6B-B269-596737D98A7C}" type="slidenum">
              <a:rPr lang="en-US" smtClean="0"/>
              <a:t>6</a:t>
            </a:fld>
            <a:endParaRPr lang="en-US"/>
          </a:p>
        </p:txBody>
      </p:sp>
    </p:spTree>
    <p:extLst>
      <p:ext uri="{BB962C8B-B14F-4D97-AF65-F5344CB8AC3E}">
        <p14:creationId xmlns:p14="http://schemas.microsoft.com/office/powerpoint/2010/main" val="53040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[8] J. </a:t>
            </a:r>
            <a:r>
              <a:rPr lang="en-US" sz="1200" b="0" i="0" u="none" strike="noStrike" kern="1200" baseline="0" dirty="0" err="1" smtClean="0">
                <a:solidFill>
                  <a:schemeClr val="tx1"/>
                </a:solidFill>
                <a:latin typeface="+mn-lt"/>
                <a:ea typeface="+mn-ea"/>
                <a:cs typeface="+mn-cs"/>
              </a:rPr>
              <a:t>Pitkow</a:t>
            </a:r>
            <a:r>
              <a:rPr lang="en-US" sz="1200" b="0" i="0" u="none" strike="noStrike" kern="1200" baseline="0" dirty="0" smtClean="0">
                <a:solidFill>
                  <a:schemeClr val="tx1"/>
                </a:solidFill>
                <a:latin typeface="+mn-lt"/>
                <a:ea typeface="+mn-ea"/>
                <a:cs typeface="+mn-cs"/>
              </a:rPr>
              <a:t>. Summary of WWW Characterizations. In Computer Networks and ISDN Systems, Volume 30 Issue 1-7, April 1, 1998. </a:t>
            </a:r>
          </a:p>
          <a:p>
            <a:r>
              <a:rPr lang="en-US" sz="1200" b="0" i="0" u="none" strike="noStrike" kern="1200" baseline="0" dirty="0" smtClean="0">
                <a:solidFill>
                  <a:schemeClr val="tx1"/>
                </a:solidFill>
                <a:latin typeface="+mn-lt"/>
                <a:ea typeface="+mn-ea"/>
                <a:cs typeface="+mn-cs"/>
              </a:rPr>
              <a:t>[9]  E. O’Neill. OCLC, Online Computer Library Center, Web Characterization Project. Wcp.oclc.org, 2002 </a:t>
            </a:r>
          </a:p>
          <a:p>
            <a:endParaRPr lang="en-US" dirty="0"/>
          </a:p>
        </p:txBody>
      </p:sp>
      <p:sp>
        <p:nvSpPr>
          <p:cNvPr id="4" name="Slide Number Placeholder 3"/>
          <p:cNvSpPr>
            <a:spLocks noGrp="1"/>
          </p:cNvSpPr>
          <p:nvPr>
            <p:ph type="sldNum" sz="quarter" idx="10"/>
          </p:nvPr>
        </p:nvSpPr>
        <p:spPr/>
        <p:txBody>
          <a:bodyPr/>
          <a:lstStyle/>
          <a:p>
            <a:fld id="{8ADE6916-95FF-4C6B-B269-596737D98A7C}" type="slidenum">
              <a:rPr lang="en-US" smtClean="0"/>
              <a:t>7</a:t>
            </a:fld>
            <a:endParaRPr lang="en-US"/>
          </a:p>
        </p:txBody>
      </p:sp>
    </p:spTree>
    <p:extLst>
      <p:ext uri="{BB962C8B-B14F-4D97-AF65-F5344CB8AC3E}">
        <p14:creationId xmlns:p14="http://schemas.microsoft.com/office/powerpoint/2010/main" val="2509933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a:t>
            </a:r>
            <a:r>
              <a:rPr lang="en-US" sz="1200" u="sng" kern="1200" dirty="0" smtClean="0">
                <a:solidFill>
                  <a:schemeClr val="tx1"/>
                </a:solidFill>
                <a:effectLst/>
                <a:latin typeface="+mn-lt"/>
                <a:ea typeface="+mn-ea"/>
                <a:cs typeface="+mn-cs"/>
                <a:hlinkClick r:id="rId3"/>
              </a:rPr>
              <a:t> http://web.cs.wpi.edu/~weizhang/docs/pagestats.xpi</a:t>
            </a:r>
            <a:endParaRPr lang="en-US" sz="1200" kern="1200" dirty="0" smtClean="0">
              <a:solidFill>
                <a:schemeClr val="tx1"/>
              </a:solidFill>
              <a:effectLst/>
              <a:latin typeface="+mn-lt"/>
              <a:ea typeface="+mn-ea"/>
              <a:cs typeface="+mn-cs"/>
            </a:endParaRPr>
          </a:p>
          <a:p>
            <a:r>
              <a:rPr lang="en-US" dirty="0" smtClean="0"/>
              <a:t>[11] </a:t>
            </a:r>
            <a:r>
              <a:rPr lang="en-US" sz="1200" b="0" i="0" u="none" strike="noStrike" kern="1200" baseline="0" dirty="0" smtClean="0">
                <a:solidFill>
                  <a:schemeClr val="tx1"/>
                </a:solidFill>
                <a:latin typeface="+mn-lt"/>
                <a:ea typeface="+mn-ea"/>
                <a:cs typeface="+mn-cs"/>
              </a:rPr>
              <a:t>http://www.ebizmba.com/articles/news-websites </a:t>
            </a:r>
            <a:endParaRPr lang="en-US" dirty="0"/>
          </a:p>
        </p:txBody>
      </p:sp>
      <p:sp>
        <p:nvSpPr>
          <p:cNvPr id="4" name="Slide Number Placeholder 3"/>
          <p:cNvSpPr>
            <a:spLocks noGrp="1"/>
          </p:cNvSpPr>
          <p:nvPr>
            <p:ph type="sldNum" sz="quarter" idx="10"/>
          </p:nvPr>
        </p:nvSpPr>
        <p:spPr/>
        <p:txBody>
          <a:bodyPr/>
          <a:lstStyle/>
          <a:p>
            <a:fld id="{8ADE6916-95FF-4C6B-B269-596737D98A7C}" type="slidenum">
              <a:rPr lang="en-US" smtClean="0"/>
              <a:t>12</a:t>
            </a:fld>
            <a:endParaRPr lang="en-US"/>
          </a:p>
        </p:txBody>
      </p:sp>
    </p:spTree>
    <p:extLst>
      <p:ext uri="{BB962C8B-B14F-4D97-AF65-F5344CB8AC3E}">
        <p14:creationId xmlns:p14="http://schemas.microsoft.com/office/powerpoint/2010/main" val="1591798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Describe the axis</a:t>
            </a:r>
            <a:r>
              <a:rPr lang="en-US" baseline="0" dirty="0" smtClean="0"/>
              <a:t> LAT has larger objects compared to the other three. MSN has the smallest sizes.</a:t>
            </a:r>
            <a:endParaRPr lang="en-US" dirty="0"/>
          </a:p>
        </p:txBody>
      </p:sp>
      <p:sp>
        <p:nvSpPr>
          <p:cNvPr id="4" name="Slide Number Placeholder 3"/>
          <p:cNvSpPr>
            <a:spLocks noGrp="1"/>
          </p:cNvSpPr>
          <p:nvPr>
            <p:ph type="sldNum" sz="quarter" idx="10"/>
          </p:nvPr>
        </p:nvSpPr>
        <p:spPr/>
        <p:txBody>
          <a:bodyPr/>
          <a:lstStyle/>
          <a:p>
            <a:fld id="{8ADE6916-95FF-4C6B-B269-596737D98A7C}" type="slidenum">
              <a:rPr lang="en-US" smtClean="0"/>
              <a:t>13</a:t>
            </a:fld>
            <a:endParaRPr lang="en-US"/>
          </a:p>
        </p:txBody>
      </p:sp>
    </p:spTree>
    <p:extLst>
      <p:ext uri="{BB962C8B-B14F-4D97-AF65-F5344CB8AC3E}">
        <p14:creationId xmlns:p14="http://schemas.microsoft.com/office/powerpoint/2010/main" val="2728318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Repeating the </a:t>
            </a:r>
            <a:r>
              <a:rPr lang="en-US" dirty="0" err="1" smtClean="0"/>
              <a:t>charecterization</a:t>
            </a:r>
            <a:r>
              <a:rPr lang="en-US" dirty="0" smtClean="0"/>
              <a:t> to all levels, NYT and LAT usually</a:t>
            </a:r>
            <a:r>
              <a:rPr lang="en-US" baseline="0" dirty="0" smtClean="0"/>
              <a:t> have larger objects, MSN has the smallest.</a:t>
            </a:r>
            <a:endParaRPr lang="en-US" dirty="0"/>
          </a:p>
        </p:txBody>
      </p:sp>
      <p:sp>
        <p:nvSpPr>
          <p:cNvPr id="4" name="Slide Number Placeholder 3"/>
          <p:cNvSpPr>
            <a:spLocks noGrp="1"/>
          </p:cNvSpPr>
          <p:nvPr>
            <p:ph type="sldNum" sz="quarter" idx="10"/>
          </p:nvPr>
        </p:nvSpPr>
        <p:spPr/>
        <p:txBody>
          <a:bodyPr/>
          <a:lstStyle/>
          <a:p>
            <a:fld id="{8ADE6916-95FF-4C6B-B269-596737D98A7C}" type="slidenum">
              <a:rPr lang="en-US" smtClean="0"/>
              <a:t>14</a:t>
            </a:fld>
            <a:endParaRPr lang="en-US"/>
          </a:p>
        </p:txBody>
      </p:sp>
    </p:spTree>
    <p:extLst>
      <p:ext uri="{BB962C8B-B14F-4D97-AF65-F5344CB8AC3E}">
        <p14:creationId xmlns:p14="http://schemas.microsoft.com/office/powerpoint/2010/main" val="852328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DE6916-95FF-4C6B-B269-596737D98A7C}" type="slidenum">
              <a:rPr lang="en-US" smtClean="0"/>
              <a:t>15</a:t>
            </a:fld>
            <a:endParaRPr lang="en-US"/>
          </a:p>
        </p:txBody>
      </p:sp>
    </p:spTree>
    <p:extLst>
      <p:ext uri="{BB962C8B-B14F-4D97-AF65-F5344CB8AC3E}">
        <p14:creationId xmlns:p14="http://schemas.microsoft.com/office/powerpoint/2010/main" val="3162607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show that it sometimes</a:t>
            </a:r>
            <a:r>
              <a:rPr lang="en-US" baseline="0" dirty="0" smtClean="0"/>
              <a:t> we have a trend between object numbers and page size as we see in LA home page. But in many situations it is not the same case, so we cant rely on only  the object numbers or total page size.</a:t>
            </a:r>
            <a:endParaRPr lang="en-US" dirty="0"/>
          </a:p>
        </p:txBody>
      </p:sp>
      <p:sp>
        <p:nvSpPr>
          <p:cNvPr id="4" name="Slide Number Placeholder 3"/>
          <p:cNvSpPr>
            <a:spLocks noGrp="1"/>
          </p:cNvSpPr>
          <p:nvPr>
            <p:ph type="sldNum" sz="quarter" idx="10"/>
          </p:nvPr>
        </p:nvSpPr>
        <p:spPr/>
        <p:txBody>
          <a:bodyPr/>
          <a:lstStyle/>
          <a:p>
            <a:fld id="{8ADE6916-95FF-4C6B-B269-596737D98A7C}" type="slidenum">
              <a:rPr lang="en-US" smtClean="0"/>
              <a:t>17</a:t>
            </a:fld>
            <a:endParaRPr lang="en-US"/>
          </a:p>
        </p:txBody>
      </p:sp>
    </p:spTree>
    <p:extLst>
      <p:ext uri="{BB962C8B-B14F-4D97-AF65-F5344CB8AC3E}">
        <p14:creationId xmlns:p14="http://schemas.microsoft.com/office/powerpoint/2010/main" val="1522791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28EFB7B-A9EB-4D0F-8C36-71838A4235F8}" type="datetime1">
              <a:rPr lang="en-US" smtClean="0"/>
              <a:t>11/28/2011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0C12D5-C944-4163-A7AA-78E749BC3F51}" type="datetime1">
              <a:rPr lang="en-US" smtClean="0"/>
              <a:t>11/28/2011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0FCD15-19C2-462B-BCAB-6FFC3F337C9E}" type="datetime1">
              <a:rPr lang="en-US" smtClean="0"/>
              <a:t>11/28/2011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F1496A-CAED-4EFB-8DDC-6D0C9CA9B54E}" type="datetime1">
              <a:rPr lang="en-US" smtClean="0"/>
              <a:t>11/28/2011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F9461B-292F-44C4-880A-DC6A4C4EDC40}" type="datetime1">
              <a:rPr lang="en-US" smtClean="0"/>
              <a:t>11/28/2011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D0F9C4F-C4A1-4351-A98C-A584807D0B00}" type="datetime1">
              <a:rPr lang="en-US" smtClean="0"/>
              <a:t>11/28/2011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330074B-FE4F-47C3-AA99-FC45795A4658}" type="datetime1">
              <a:rPr lang="en-US" smtClean="0"/>
              <a:t>11/28/2011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4B44F6-475D-4E0A-8860-18347E42E7C9}" type="datetime1">
              <a:rPr lang="en-US" smtClean="0"/>
              <a:t>11/28/2011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69AFD2-6BD4-4D60-9F94-4F6EA980803D}" type="datetime1">
              <a:rPr lang="en-US" smtClean="0"/>
              <a:t>11/28/2011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50F7D9-EFA9-4A49-959B-108372942F36}" type="datetime1">
              <a:rPr lang="en-US" smtClean="0"/>
              <a:t>11/28/2011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35189F-503D-49F5-A950-E80438BE9B9B}" type="datetime1">
              <a:rPr lang="en-US" smtClean="0"/>
              <a:t>11/28/2011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D491052D-AF94-425B-96F1-2D3885E6700F}" type="datetime1">
              <a:rPr lang="en-US" smtClean="0"/>
              <a:t>11/28/2011</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planet-lab.org/" TargetMode="External"/><Relationship Id="rId2" Type="http://schemas.openxmlformats.org/officeDocument/2006/relationships/hyperlink" Target="http://www.speedtest.net/" TargetMode="External"/><Relationship Id="rId1" Type="http://schemas.openxmlformats.org/officeDocument/2006/relationships/slideLayout" Target="../slideLayouts/slideLayout2.xml"/><Relationship Id="rId4" Type="http://schemas.openxmlformats.org/officeDocument/2006/relationships/hyperlink" Target="http://web.cs.wpi.edu/~weizhang/docs/pagestats.xpi"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2003425"/>
          </a:xfrm>
        </p:spPr>
        <p:txBody>
          <a:bodyPr/>
          <a:lstStyle/>
          <a:p>
            <a:r>
              <a:rPr lang="en-US" sz="3600" dirty="0" smtClean="0">
                <a:latin typeface="+mn-lt"/>
              </a:rPr>
              <a:t>PREDICTING PERFORMANCE FOR READING NEWS ONLINE FROM WITHIN A BROWSER SANDBOX</a:t>
            </a:r>
            <a:endParaRPr lang="en-US" sz="3600" dirty="0">
              <a:latin typeface="+mn-lt"/>
            </a:endParaRPr>
          </a:p>
        </p:txBody>
      </p:sp>
      <p:sp>
        <p:nvSpPr>
          <p:cNvPr id="3" name="Subtitle 2"/>
          <p:cNvSpPr>
            <a:spLocks noGrp="1"/>
          </p:cNvSpPr>
          <p:nvPr>
            <p:ph type="subTitle" idx="1"/>
          </p:nvPr>
        </p:nvSpPr>
        <p:spPr>
          <a:xfrm>
            <a:off x="1143000" y="3429000"/>
            <a:ext cx="6629400" cy="1752600"/>
          </a:xfrm>
        </p:spPr>
        <p:txBody>
          <a:bodyPr>
            <a:normAutofit lnSpcReduction="10000"/>
          </a:bodyPr>
          <a:lstStyle/>
          <a:p>
            <a:r>
              <a:rPr lang="en-US" dirty="0" smtClean="0"/>
              <a:t>Murad Kaplan	</a:t>
            </a:r>
          </a:p>
          <a:p>
            <a:r>
              <a:rPr lang="en-US" dirty="0" smtClean="0"/>
              <a:t>Advisor: Mark Claypool</a:t>
            </a:r>
          </a:p>
          <a:p>
            <a:r>
              <a:rPr lang="en-US" dirty="0" smtClean="0"/>
              <a:t>Reader: Craig Wills</a:t>
            </a:r>
          </a:p>
          <a:p>
            <a:r>
              <a:rPr lang="en-US" dirty="0"/>
              <a:t>M.S. Thesis Presentation </a:t>
            </a:r>
            <a:endParaRPr lang="en-US" dirty="0" smtClean="0"/>
          </a:p>
        </p:txBody>
      </p:sp>
    </p:spTree>
    <p:extLst>
      <p:ext uri="{BB962C8B-B14F-4D97-AF65-F5344CB8AC3E}">
        <p14:creationId xmlns:p14="http://schemas.microsoft.com/office/powerpoint/2010/main" val="23680915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Approach </a:t>
            </a:r>
            <a:endParaRPr lang="en-US" dirty="0"/>
          </a:p>
        </p:txBody>
      </p:sp>
      <p:sp>
        <p:nvSpPr>
          <p:cNvPr id="3" name="Content Placeholder 2"/>
          <p:cNvSpPr>
            <a:spLocks noGrp="1"/>
          </p:cNvSpPr>
          <p:nvPr>
            <p:ph idx="1"/>
          </p:nvPr>
        </p:nvSpPr>
        <p:spPr/>
        <p:txBody>
          <a:bodyPr>
            <a:normAutofit/>
          </a:bodyPr>
          <a:lstStyle/>
          <a:p>
            <a:r>
              <a:rPr lang="en-US" dirty="0" smtClean="0"/>
              <a:t>Characterize news sites and analyze Web browsers behaviors</a:t>
            </a:r>
            <a:endParaRPr lang="en-US" dirty="0"/>
          </a:p>
          <a:p>
            <a:endParaRPr lang="en-US" dirty="0" smtClean="0"/>
          </a:p>
          <a:p>
            <a:r>
              <a:rPr lang="en-US" dirty="0" smtClean="0"/>
              <a:t>Design prediction models</a:t>
            </a:r>
            <a:endParaRPr lang="en-US" dirty="0"/>
          </a:p>
          <a:p>
            <a:endParaRPr lang="en-US" dirty="0" smtClean="0"/>
          </a:p>
          <a:p>
            <a:r>
              <a:rPr lang="en-US" dirty="0" smtClean="0"/>
              <a:t>Set up environment</a:t>
            </a:r>
          </a:p>
          <a:p>
            <a:endParaRPr lang="en-US" dirty="0" smtClean="0"/>
          </a:p>
          <a:p>
            <a:r>
              <a:rPr lang="en-US" dirty="0"/>
              <a:t>Implement </a:t>
            </a:r>
            <a:r>
              <a:rPr lang="en-US" dirty="0" smtClean="0"/>
              <a:t>models and evaluate results. </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8423498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Characterization and Analysis</a:t>
            </a:r>
            <a:endParaRPr lang="en-US" dirty="0"/>
          </a:p>
        </p:txBody>
      </p:sp>
      <p:sp>
        <p:nvSpPr>
          <p:cNvPr id="3" name="Content Placeholder 2"/>
          <p:cNvSpPr>
            <a:spLocks noGrp="1"/>
          </p:cNvSpPr>
          <p:nvPr>
            <p:ph idx="1"/>
          </p:nvPr>
        </p:nvSpPr>
        <p:spPr/>
        <p:txBody>
          <a:bodyPr>
            <a:normAutofit lnSpcReduction="10000"/>
          </a:bodyPr>
          <a:lstStyle/>
          <a:p>
            <a:r>
              <a:rPr lang="en-US" dirty="0"/>
              <a:t>Characterization for News </a:t>
            </a:r>
            <a:r>
              <a:rPr lang="en-US" dirty="0" smtClean="0"/>
              <a:t>sites</a:t>
            </a:r>
          </a:p>
          <a:p>
            <a:pPr lvl="1"/>
            <a:r>
              <a:rPr lang="en-US" dirty="0"/>
              <a:t>Choose most popular News sites </a:t>
            </a:r>
            <a:r>
              <a:rPr lang="en-US" sz="1000" dirty="0"/>
              <a:t>[The </a:t>
            </a:r>
            <a:r>
              <a:rPr lang="en-US" sz="1000" dirty="0" err="1" smtClean="0"/>
              <a:t>EbizMbA</a:t>
            </a:r>
            <a:r>
              <a:rPr lang="en-US" sz="1000" dirty="0" smtClean="0"/>
              <a:t>. 2011]:  </a:t>
            </a:r>
            <a:r>
              <a:rPr lang="en-US" dirty="0"/>
              <a:t>:CNN, New </a:t>
            </a:r>
            <a:r>
              <a:rPr lang="en-US" dirty="0" smtClean="0"/>
              <a:t>York </a:t>
            </a:r>
            <a:r>
              <a:rPr lang="en-US" dirty="0"/>
              <a:t>Times, LA Times, and </a:t>
            </a:r>
            <a:r>
              <a:rPr lang="en-US" dirty="0" smtClean="0"/>
              <a:t>MSN</a:t>
            </a:r>
          </a:p>
          <a:p>
            <a:pPr lvl="1"/>
            <a:r>
              <a:rPr lang="en-US" dirty="0" smtClean="0"/>
              <a:t>Collect:</a:t>
            </a:r>
          </a:p>
          <a:p>
            <a:pPr lvl="2"/>
            <a:r>
              <a:rPr lang="en-US" dirty="0" smtClean="0"/>
              <a:t> Number </a:t>
            </a:r>
            <a:r>
              <a:rPr lang="en-US" dirty="0"/>
              <a:t>of </a:t>
            </a:r>
            <a:r>
              <a:rPr lang="en-US" dirty="0" smtClean="0"/>
              <a:t>objects per page</a:t>
            </a:r>
          </a:p>
          <a:p>
            <a:pPr lvl="2"/>
            <a:r>
              <a:rPr lang="en-US" dirty="0"/>
              <a:t> S</a:t>
            </a:r>
            <a:r>
              <a:rPr lang="en-US" dirty="0" smtClean="0"/>
              <a:t>izes of objects</a:t>
            </a:r>
          </a:p>
          <a:p>
            <a:pPr lvl="2"/>
            <a:r>
              <a:rPr lang="en-US" dirty="0"/>
              <a:t> </a:t>
            </a:r>
            <a:r>
              <a:rPr lang="en-US" dirty="0" smtClean="0"/>
              <a:t>Number of domains objects come from</a:t>
            </a:r>
            <a:endParaRPr lang="en-US" dirty="0"/>
          </a:p>
          <a:p>
            <a:pPr lvl="1"/>
            <a:endParaRPr lang="en-US" dirty="0" smtClean="0"/>
          </a:p>
          <a:p>
            <a:r>
              <a:rPr lang="en-US" dirty="0"/>
              <a:t>Web Browsers Behaviors </a:t>
            </a:r>
            <a:endParaRPr lang="en-US" dirty="0" smtClean="0"/>
          </a:p>
          <a:p>
            <a:pPr marL="457200" lvl="2"/>
            <a:r>
              <a:rPr lang="en-US" sz="2000" dirty="0"/>
              <a:t>Choose most popular </a:t>
            </a:r>
            <a:r>
              <a:rPr lang="en-US" sz="2000" dirty="0" smtClean="0"/>
              <a:t>Web browsers </a:t>
            </a:r>
            <a:r>
              <a:rPr lang="en-US" sz="1400" dirty="0" smtClean="0"/>
              <a:t>[</a:t>
            </a:r>
            <a:r>
              <a:rPr lang="en-US" sz="1400" dirty="0" err="1" smtClean="0"/>
              <a:t>Browserscope</a:t>
            </a:r>
            <a:r>
              <a:rPr lang="en-US" sz="1400" dirty="0" smtClean="0"/>
              <a:t>. 2011]</a:t>
            </a:r>
            <a:r>
              <a:rPr lang="en-US" sz="2000" dirty="0" smtClean="0"/>
              <a:t>: </a:t>
            </a:r>
            <a:r>
              <a:rPr lang="en-US" sz="2000" dirty="0"/>
              <a:t>Chrome </a:t>
            </a:r>
            <a:r>
              <a:rPr lang="en-US" sz="2000" dirty="0" smtClean="0"/>
              <a:t>14, Firefox </a:t>
            </a:r>
            <a:r>
              <a:rPr lang="en-US" sz="2000" dirty="0"/>
              <a:t>3.6, </a:t>
            </a:r>
            <a:r>
              <a:rPr lang="en-US" sz="2000" dirty="0" smtClean="0"/>
              <a:t>and Internet Explorer 8. </a:t>
            </a:r>
            <a:endParaRPr lang="en-US" dirty="0"/>
          </a:p>
          <a:p>
            <a:pPr lvl="1"/>
            <a:r>
              <a:rPr lang="en-US" dirty="0" smtClean="0"/>
              <a:t>Analyze:</a:t>
            </a:r>
          </a:p>
          <a:p>
            <a:pPr lvl="2"/>
            <a:r>
              <a:rPr lang="en-US" dirty="0"/>
              <a:t>M</a:t>
            </a:r>
            <a:r>
              <a:rPr lang="en-US" dirty="0" smtClean="0"/>
              <a:t>echanism </a:t>
            </a:r>
            <a:r>
              <a:rPr lang="en-US" dirty="0"/>
              <a:t>for retrieving Web </a:t>
            </a:r>
            <a:r>
              <a:rPr lang="en-US" dirty="0" smtClean="0"/>
              <a:t>pages</a:t>
            </a:r>
          </a:p>
          <a:p>
            <a:pPr lvl="2"/>
            <a:r>
              <a:rPr lang="en-US" dirty="0" smtClean="0"/>
              <a:t>Number </a:t>
            </a:r>
            <a:r>
              <a:rPr lang="en-US" dirty="0"/>
              <a:t>of </a:t>
            </a:r>
            <a:r>
              <a:rPr lang="en-US" dirty="0" smtClean="0"/>
              <a:t>connections </a:t>
            </a:r>
            <a:r>
              <a:rPr lang="en-US" dirty="0"/>
              <a:t>per </a:t>
            </a:r>
            <a:r>
              <a:rPr lang="en-US" dirty="0" smtClean="0"/>
              <a:t>hostname</a:t>
            </a:r>
          </a:p>
          <a:p>
            <a:pPr lvl="2"/>
            <a:r>
              <a:rPr lang="en-US" dirty="0" smtClean="0"/>
              <a:t>Number </a:t>
            </a:r>
            <a:r>
              <a:rPr lang="en-US" dirty="0"/>
              <a:t>of </a:t>
            </a:r>
            <a:r>
              <a:rPr lang="en-US" dirty="0" smtClean="0"/>
              <a:t>connections </a:t>
            </a:r>
            <a:r>
              <a:rPr lang="en-US" dirty="0"/>
              <a:t>for all </a:t>
            </a:r>
            <a:r>
              <a:rPr lang="en-US" dirty="0" smtClean="0"/>
              <a:t>hostnames</a:t>
            </a:r>
            <a:endParaRPr lang="en-US" dirty="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4020098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Characterization for News </a:t>
            </a:r>
            <a:r>
              <a:rPr lang="en-US" dirty="0" smtClean="0"/>
              <a:t>sites</a:t>
            </a:r>
            <a:endParaRPr lang="en-US" dirty="0"/>
          </a:p>
        </p:txBody>
      </p:sp>
      <p:sp>
        <p:nvSpPr>
          <p:cNvPr id="3" name="Content Placeholder 2"/>
          <p:cNvSpPr>
            <a:spLocks noGrp="1"/>
          </p:cNvSpPr>
          <p:nvPr>
            <p:ph idx="1"/>
          </p:nvPr>
        </p:nvSpPr>
        <p:spPr>
          <a:xfrm>
            <a:off x="457200" y="1295400"/>
            <a:ext cx="8229600" cy="5105400"/>
          </a:xfrm>
        </p:spPr>
        <p:txBody>
          <a:bodyPr>
            <a:normAutofit/>
          </a:bodyPr>
          <a:lstStyle/>
          <a:p>
            <a:r>
              <a:rPr lang="en-US" sz="2400" dirty="0" smtClean="0"/>
              <a:t>Three levels for characterization  (home page, sections (sport, world, health, etc.), and </a:t>
            </a:r>
            <a:r>
              <a:rPr lang="en-US" dirty="0"/>
              <a:t>a</a:t>
            </a:r>
            <a:r>
              <a:rPr lang="en-US" sz="2400" dirty="0" smtClean="0"/>
              <a:t>rticles)</a:t>
            </a:r>
            <a:endParaRPr lang="en-US" dirty="0"/>
          </a:p>
          <a:p>
            <a:endParaRPr lang="en-US" dirty="0" smtClean="0"/>
          </a:p>
          <a:p>
            <a:endParaRPr lang="en-US" i="1" dirty="0"/>
          </a:p>
          <a:p>
            <a:endParaRPr lang="en-US" i="1" dirty="0" smtClean="0"/>
          </a:p>
          <a:p>
            <a:endParaRPr lang="en-US" dirty="0"/>
          </a:p>
          <a:p>
            <a:endParaRPr lang="en-US" sz="2400" dirty="0" smtClean="0"/>
          </a:p>
          <a:p>
            <a:endParaRPr lang="en-US" dirty="0"/>
          </a:p>
          <a:p>
            <a:endParaRPr lang="en-US" sz="2400" dirty="0" smtClean="0"/>
          </a:p>
          <a:p>
            <a:r>
              <a:rPr lang="en-US" dirty="0" smtClean="0"/>
              <a:t>Use </a:t>
            </a:r>
            <a:r>
              <a:rPr lang="en-US" dirty="0" err="1" smtClean="0"/>
              <a:t>Pagestats</a:t>
            </a:r>
            <a:r>
              <a:rPr lang="en-US" sz="1400" dirty="0" smtClean="0"/>
              <a:t> [10]</a:t>
            </a:r>
            <a:r>
              <a:rPr lang="en-US" dirty="0" smtClean="0"/>
              <a:t>, to crawl news page</a:t>
            </a:r>
          </a:p>
          <a:p>
            <a:endParaRPr lang="en-US" sz="2400" dirty="0" smtClean="0"/>
          </a:p>
          <a:p>
            <a:endParaRPr lang="en-US" sz="2400" dirty="0"/>
          </a:p>
          <a:p>
            <a:endParaRPr lang="en-US" sz="2400" dirty="0" smtClean="0"/>
          </a:p>
          <a:p>
            <a:endParaRPr lang="en-US" sz="2400" dirty="0"/>
          </a:p>
          <a:p>
            <a:endParaRPr lang="en-US" sz="2400" dirty="0"/>
          </a:p>
        </p:txBody>
      </p:sp>
      <p:sp>
        <p:nvSpPr>
          <p:cNvPr id="4" name="Rounded Rectangle 3"/>
          <p:cNvSpPr/>
          <p:nvPr/>
        </p:nvSpPr>
        <p:spPr>
          <a:xfrm>
            <a:off x="3956538" y="2438400"/>
            <a:ext cx="12192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Home Page</a:t>
            </a:r>
            <a:endParaRPr lang="en-US" dirty="0"/>
          </a:p>
        </p:txBody>
      </p:sp>
      <p:sp>
        <p:nvSpPr>
          <p:cNvPr id="5" name="Rounded Rectangle 4"/>
          <p:cNvSpPr/>
          <p:nvPr/>
        </p:nvSpPr>
        <p:spPr>
          <a:xfrm>
            <a:off x="2743200" y="3733800"/>
            <a:ext cx="990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Health</a:t>
            </a:r>
            <a:endParaRPr lang="en-US" dirty="0"/>
          </a:p>
        </p:txBody>
      </p:sp>
      <p:sp>
        <p:nvSpPr>
          <p:cNvPr id="6" name="Rounded Rectangle 5"/>
          <p:cNvSpPr/>
          <p:nvPr/>
        </p:nvSpPr>
        <p:spPr>
          <a:xfrm>
            <a:off x="6723185" y="4953000"/>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Article</a:t>
            </a:r>
            <a:endParaRPr lang="en-US" dirty="0"/>
          </a:p>
        </p:txBody>
      </p:sp>
      <p:sp>
        <p:nvSpPr>
          <p:cNvPr id="7" name="Rounded Rectangle 6"/>
          <p:cNvSpPr/>
          <p:nvPr/>
        </p:nvSpPr>
        <p:spPr>
          <a:xfrm>
            <a:off x="1524000" y="3733800"/>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World</a:t>
            </a:r>
            <a:endParaRPr lang="en-US" dirty="0"/>
          </a:p>
        </p:txBody>
      </p:sp>
      <p:sp>
        <p:nvSpPr>
          <p:cNvPr id="8" name="Rounded Rectangle 7"/>
          <p:cNvSpPr/>
          <p:nvPr/>
        </p:nvSpPr>
        <p:spPr>
          <a:xfrm>
            <a:off x="4000500" y="3733800"/>
            <a:ext cx="11049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Politics</a:t>
            </a:r>
            <a:endParaRPr lang="en-US" dirty="0"/>
          </a:p>
        </p:txBody>
      </p:sp>
      <p:sp>
        <p:nvSpPr>
          <p:cNvPr id="9" name="Rounded Rectangle 8"/>
          <p:cNvSpPr/>
          <p:nvPr/>
        </p:nvSpPr>
        <p:spPr>
          <a:xfrm>
            <a:off x="5410200" y="3657600"/>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Travel</a:t>
            </a:r>
            <a:endParaRPr lang="en-US" dirty="0"/>
          </a:p>
        </p:txBody>
      </p:sp>
      <p:sp>
        <p:nvSpPr>
          <p:cNvPr id="10" name="Rounded Rectangle 9"/>
          <p:cNvSpPr/>
          <p:nvPr/>
        </p:nvSpPr>
        <p:spPr>
          <a:xfrm>
            <a:off x="6723185" y="3733800"/>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Sport</a:t>
            </a:r>
            <a:endParaRPr lang="en-US" dirty="0"/>
          </a:p>
        </p:txBody>
      </p:sp>
      <p:cxnSp>
        <p:nvCxnSpPr>
          <p:cNvPr id="12" name="Straight Arrow Connector 11"/>
          <p:cNvCxnSpPr>
            <a:stCxn id="4" idx="1"/>
            <a:endCxn id="7" idx="0"/>
          </p:cNvCxnSpPr>
          <p:nvPr/>
        </p:nvCxnSpPr>
        <p:spPr>
          <a:xfrm flipH="1">
            <a:off x="1981200" y="2857500"/>
            <a:ext cx="1975338" cy="876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232638" y="3308838"/>
            <a:ext cx="723900" cy="3927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4" idx="2"/>
            <a:endCxn id="8" idx="0"/>
          </p:cNvCxnSpPr>
          <p:nvPr/>
        </p:nvCxnSpPr>
        <p:spPr>
          <a:xfrm flipH="1">
            <a:off x="4552950" y="3276600"/>
            <a:ext cx="13188"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181600" y="3276600"/>
            <a:ext cx="685800" cy="3458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4" idx="3"/>
            <a:endCxn id="10" idx="0"/>
          </p:cNvCxnSpPr>
          <p:nvPr/>
        </p:nvCxnSpPr>
        <p:spPr>
          <a:xfrm>
            <a:off x="5175738" y="2857500"/>
            <a:ext cx="2004647" cy="876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0" idx="2"/>
          </p:cNvCxnSpPr>
          <p:nvPr/>
        </p:nvCxnSpPr>
        <p:spPr>
          <a:xfrm>
            <a:off x="7180385" y="4648200"/>
            <a:ext cx="0" cy="3399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Slide Number Placeholder 12"/>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38998571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Characterization Results </a:t>
            </a:r>
            <a:endParaRPr lang="en-US" dirty="0"/>
          </a:p>
        </p:txBody>
      </p:sp>
      <p:sp>
        <p:nvSpPr>
          <p:cNvPr id="3" name="Content Placeholder 2"/>
          <p:cNvSpPr>
            <a:spLocks noGrp="1"/>
          </p:cNvSpPr>
          <p:nvPr>
            <p:ph idx="1"/>
          </p:nvPr>
        </p:nvSpPr>
        <p:spPr>
          <a:xfrm>
            <a:off x="76200" y="5638800"/>
            <a:ext cx="9067800" cy="838200"/>
          </a:xfrm>
        </p:spPr>
        <p:txBody>
          <a:bodyPr>
            <a:normAutofit/>
          </a:bodyPr>
          <a:lstStyle/>
          <a:p>
            <a:pPr marL="0" indent="0" algn="ctr">
              <a:buNone/>
            </a:pPr>
            <a:r>
              <a:rPr lang="en-US" sz="2000" dirty="0" smtClean="0"/>
              <a:t>Object Sizes Distribution </a:t>
            </a:r>
            <a:r>
              <a:rPr lang="en-US" sz="2000" dirty="0"/>
              <a:t>for </a:t>
            </a:r>
            <a:r>
              <a:rPr lang="en-US" sz="2000" dirty="0" smtClean="0"/>
              <a:t>Home page of </a:t>
            </a:r>
            <a:r>
              <a:rPr lang="en-US" sz="2000" dirty="0"/>
              <a:t>the Four News Sites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680" y="1334984"/>
            <a:ext cx="6257320" cy="4227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934200" y="1828800"/>
            <a:ext cx="1676400" cy="1200329"/>
          </a:xfrm>
          <a:prstGeom prst="rect">
            <a:avLst/>
          </a:prstGeom>
          <a:noFill/>
        </p:spPr>
        <p:txBody>
          <a:bodyPr wrap="square" rtlCol="0">
            <a:spAutoFit/>
          </a:bodyPr>
          <a:lstStyle/>
          <a:p>
            <a:r>
              <a:rPr lang="en-US" dirty="0"/>
              <a:t>Distribution</a:t>
            </a:r>
            <a:br>
              <a:rPr lang="en-US" dirty="0"/>
            </a:br>
            <a:r>
              <a:rPr lang="en-US" dirty="0"/>
              <a:t>of objects differ across sites</a:t>
            </a:r>
          </a:p>
        </p:txBody>
      </p:sp>
    </p:spTree>
    <p:extLst>
      <p:ext uri="{BB962C8B-B14F-4D97-AF65-F5344CB8AC3E}">
        <p14:creationId xmlns:p14="http://schemas.microsoft.com/office/powerpoint/2010/main" val="11399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1905000"/>
            <a:ext cx="3352800" cy="1981200"/>
          </a:xfrm>
        </p:spPr>
        <p:txBody>
          <a:bodyPr>
            <a:noAutofit/>
          </a:bodyPr>
          <a:lstStyle/>
          <a:p>
            <a:r>
              <a:rPr lang="en-US" sz="1400" dirty="0" smtClean="0">
                <a:solidFill>
                  <a:schemeClr val="tx1"/>
                </a:solidFill>
              </a:rPr>
              <a:t>-  </a:t>
            </a:r>
            <a:r>
              <a:rPr lang="en-US" sz="1400" dirty="0" smtClean="0">
                <a:solidFill>
                  <a:schemeClr val="tx1"/>
                </a:solidFill>
              </a:rPr>
              <a:t>MSN</a:t>
            </a:r>
            <a:r>
              <a:rPr lang="en-US" sz="1400" dirty="0" smtClean="0">
                <a:solidFill>
                  <a:schemeClr val="tx1"/>
                </a:solidFill>
              </a:rPr>
              <a:t>, </a:t>
            </a:r>
            <a:r>
              <a:rPr lang="en-US" sz="1400" dirty="0" smtClean="0">
                <a:solidFill>
                  <a:schemeClr val="tx1"/>
                </a:solidFill>
              </a:rPr>
              <a:t>usually 80% of objects </a:t>
            </a:r>
            <a:r>
              <a:rPr lang="en-US" sz="1400" dirty="0">
                <a:solidFill>
                  <a:schemeClr val="tx1"/>
                </a:solidFill>
              </a:rPr>
              <a:t>&lt; </a:t>
            </a:r>
            <a:r>
              <a:rPr lang="en-US" sz="1400" dirty="0" smtClean="0">
                <a:solidFill>
                  <a:schemeClr val="tx1"/>
                </a:solidFill>
              </a:rPr>
              <a:t>5KByte</a:t>
            </a:r>
            <a:br>
              <a:rPr lang="en-US" sz="1400" dirty="0" smtClean="0">
                <a:solidFill>
                  <a:schemeClr val="tx1"/>
                </a:solidFill>
              </a:rPr>
            </a:br>
            <a:r>
              <a:rPr lang="en-US" sz="1400" dirty="0">
                <a:solidFill>
                  <a:schemeClr val="tx1"/>
                </a:solidFill>
              </a:rPr>
              <a:t/>
            </a:r>
            <a:br>
              <a:rPr lang="en-US" sz="1400" dirty="0">
                <a:solidFill>
                  <a:schemeClr val="tx1"/>
                </a:solidFill>
              </a:rPr>
            </a:br>
            <a:r>
              <a:rPr lang="en-US" sz="1400" dirty="0" smtClean="0">
                <a:solidFill>
                  <a:schemeClr val="tx1"/>
                </a:solidFill>
              </a:rPr>
              <a:t>-  </a:t>
            </a:r>
            <a:r>
              <a:rPr lang="en-US" sz="1400" dirty="0" smtClean="0">
                <a:solidFill>
                  <a:schemeClr val="tx1"/>
                </a:solidFill>
              </a:rPr>
              <a:t>LAT and </a:t>
            </a:r>
            <a:r>
              <a:rPr lang="en-US" sz="1400" dirty="0">
                <a:solidFill>
                  <a:schemeClr val="tx1"/>
                </a:solidFill>
              </a:rPr>
              <a:t>CNN, larger </a:t>
            </a:r>
            <a:r>
              <a:rPr lang="en-US" sz="1400" dirty="0" smtClean="0">
                <a:solidFill>
                  <a:schemeClr val="tx1"/>
                </a:solidFill>
              </a:rPr>
              <a:t>objects</a:t>
            </a:r>
            <a:br>
              <a:rPr lang="en-US" sz="1400" dirty="0" smtClean="0">
                <a:solidFill>
                  <a:schemeClr val="tx1"/>
                </a:solidFill>
              </a:rPr>
            </a:br>
            <a:r>
              <a:rPr lang="en-US" sz="1400" dirty="0">
                <a:solidFill>
                  <a:schemeClr val="tx1"/>
                </a:solidFill>
              </a:rPr>
              <a:t/>
            </a:r>
            <a:br>
              <a:rPr lang="en-US" sz="1400" dirty="0">
                <a:solidFill>
                  <a:schemeClr val="tx1"/>
                </a:solidFill>
              </a:rPr>
            </a:br>
            <a:r>
              <a:rPr lang="en-US" sz="1400" dirty="0" smtClean="0">
                <a:solidFill>
                  <a:schemeClr val="tx1"/>
                </a:solidFill>
              </a:rPr>
              <a:t>- Sections</a:t>
            </a:r>
            <a:r>
              <a:rPr lang="en-US" sz="1400" dirty="0">
                <a:solidFill>
                  <a:schemeClr val="tx1"/>
                </a:solidFill>
              </a:rPr>
              <a:t>, except Sport are similar to Home </a:t>
            </a:r>
            <a:br>
              <a:rPr lang="en-US" sz="1400" dirty="0">
                <a:solidFill>
                  <a:schemeClr val="tx1"/>
                </a:solidFill>
              </a:rPr>
            </a:br>
            <a:endParaRPr lang="en-US" sz="1400" dirty="0">
              <a:solidFill>
                <a:schemeClr val="tx1"/>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88439"/>
            <a:ext cx="5333999" cy="6473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75049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r>
              <a:rPr lang="en-US" dirty="0"/>
              <a:t>Number of Objects in Home Page in News </a:t>
            </a:r>
            <a:r>
              <a:rPr lang="en-US" dirty="0" smtClean="0"/>
              <a:t>Sites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00200"/>
            <a:ext cx="6632448"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7086600" y="2743200"/>
            <a:ext cx="2057401" cy="914400"/>
          </a:xfrm>
        </p:spPr>
        <p:txBody>
          <a:bodyPr>
            <a:noAutofit/>
          </a:bodyPr>
          <a:lstStyle/>
          <a:p>
            <a:pPr marL="0" indent="0">
              <a:buNone/>
            </a:pPr>
            <a:r>
              <a:rPr lang="en-US" sz="1800" dirty="0" smtClean="0"/>
              <a:t>Similarity in number of objects in CNN and NYT</a:t>
            </a:r>
            <a:endParaRPr lang="en-US" sz="1800" dirty="0"/>
          </a:p>
        </p:txBody>
      </p:sp>
    </p:spTree>
    <p:extLst>
      <p:ext uri="{BB962C8B-B14F-4D97-AF65-F5344CB8AC3E}">
        <p14:creationId xmlns:p14="http://schemas.microsoft.com/office/powerpoint/2010/main" val="233973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r>
              <a:rPr lang="en-US" dirty="0"/>
              <a:t>Page Size in for Home Page in News Sites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6629399" cy="4675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7162800" y="2667000"/>
            <a:ext cx="1600199" cy="9144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1800" dirty="0" smtClean="0"/>
              <a:t>Similar page sizes except LAT</a:t>
            </a:r>
            <a:endParaRPr lang="en-US" sz="1800" dirty="0"/>
          </a:p>
        </p:txBody>
      </p:sp>
    </p:spTree>
    <p:extLst>
      <p:ext uri="{BB962C8B-B14F-4D97-AF65-F5344CB8AC3E}">
        <p14:creationId xmlns:p14="http://schemas.microsoft.com/office/powerpoint/2010/main" val="389371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410" y="152400"/>
            <a:ext cx="4318380" cy="1143000"/>
          </a:xfrm>
        </p:spPr>
        <p:txBody>
          <a:bodyPr>
            <a:normAutofit/>
          </a:bodyPr>
          <a:lstStyle/>
          <a:p>
            <a:pPr algn="ctr"/>
            <a:r>
              <a:rPr lang="en-US" sz="2000" dirty="0">
                <a:solidFill>
                  <a:schemeClr val="tx1"/>
                </a:solidFill>
                <a:latin typeface="+mn-lt"/>
              </a:rPr>
              <a:t>Number of Objects among the levels in News </a:t>
            </a:r>
            <a:r>
              <a:rPr lang="en-US" sz="2000" dirty="0" smtClean="0">
                <a:solidFill>
                  <a:schemeClr val="tx1"/>
                </a:solidFill>
                <a:latin typeface="+mn-lt"/>
              </a:rPr>
              <a:t>Sites</a:t>
            </a:r>
            <a:endParaRPr lang="en-US" sz="2000" dirty="0">
              <a:solidFill>
                <a:schemeClr val="tx1"/>
              </a:solidFill>
              <a:latin typeface="+mn-lt"/>
            </a:endParaRPr>
          </a:p>
        </p:txBody>
      </p:sp>
      <p:sp>
        <p:nvSpPr>
          <p:cNvPr id="5" name="TextBox 4"/>
          <p:cNvSpPr txBox="1"/>
          <p:nvPr/>
        </p:nvSpPr>
        <p:spPr>
          <a:xfrm>
            <a:off x="4718790" y="354503"/>
            <a:ext cx="3733800" cy="707886"/>
          </a:xfrm>
          <a:prstGeom prst="rect">
            <a:avLst/>
          </a:prstGeom>
          <a:noFill/>
        </p:spPr>
        <p:txBody>
          <a:bodyPr wrap="square" rtlCol="0">
            <a:spAutoFit/>
          </a:bodyPr>
          <a:lstStyle/>
          <a:p>
            <a:pPr algn="ctr"/>
            <a:r>
              <a:rPr lang="en-US" sz="2000" dirty="0"/>
              <a:t>Page Size in all levels in News Sites</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96108"/>
            <a:ext cx="4314344"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5859" y="1096108"/>
            <a:ext cx="4220056"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
        <p:nvSpPr>
          <p:cNvPr id="3" name="TextBox 2"/>
          <p:cNvSpPr txBox="1"/>
          <p:nvPr/>
        </p:nvSpPr>
        <p:spPr>
          <a:xfrm>
            <a:off x="2385772" y="5229779"/>
            <a:ext cx="1752600" cy="1200329"/>
          </a:xfrm>
          <a:prstGeom prst="rect">
            <a:avLst/>
          </a:prstGeom>
          <a:noFill/>
        </p:spPr>
        <p:txBody>
          <a:bodyPr wrap="square" rtlCol="0">
            <a:spAutoFit/>
          </a:bodyPr>
          <a:lstStyle/>
          <a:p>
            <a:r>
              <a:rPr lang="en-US" dirty="0" smtClean="0"/>
              <a:t>High number of objects doesn’t mean large page size</a:t>
            </a:r>
            <a:endParaRPr lang="en-US" dirty="0"/>
          </a:p>
        </p:txBody>
      </p:sp>
    </p:spTree>
    <p:extLst>
      <p:ext uri="{BB962C8B-B14F-4D97-AF65-F5344CB8AC3E}">
        <p14:creationId xmlns:p14="http://schemas.microsoft.com/office/powerpoint/2010/main" val="329827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graphicFrame>
        <p:nvGraphicFramePr>
          <p:cNvPr id="9" name="Chart 8"/>
          <p:cNvGraphicFramePr>
            <a:graphicFrameLocks/>
          </p:cNvGraphicFramePr>
          <p:nvPr>
            <p:extLst>
              <p:ext uri="{D42A27DB-BD31-4B8C-83A1-F6EECF244321}">
                <p14:modId xmlns:p14="http://schemas.microsoft.com/office/powerpoint/2010/main" val="3653825341"/>
              </p:ext>
            </p:extLst>
          </p:nvPr>
        </p:nvGraphicFramePr>
        <p:xfrm>
          <a:off x="-304800" y="304800"/>
          <a:ext cx="4724400" cy="5867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1781162482"/>
              </p:ext>
            </p:extLst>
          </p:nvPr>
        </p:nvGraphicFramePr>
        <p:xfrm>
          <a:off x="4191000" y="304800"/>
          <a:ext cx="4953000" cy="586740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609600" y="5562600"/>
            <a:ext cx="8229600" cy="1143000"/>
          </a:xfrm>
        </p:spPr>
        <p:txBody>
          <a:bodyPr/>
          <a:lstStyle/>
          <a:p>
            <a:r>
              <a:rPr lang="en-US" dirty="0" smtClean="0"/>
              <a:t>Domains</a:t>
            </a:r>
            <a:endParaRPr lang="en-US" dirty="0"/>
          </a:p>
        </p:txBody>
      </p:sp>
    </p:spTree>
    <p:extLst>
      <p:ext uri="{BB962C8B-B14F-4D97-AF65-F5344CB8AC3E}">
        <p14:creationId xmlns:p14="http://schemas.microsoft.com/office/powerpoint/2010/main" val="5072522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6805" y="4191000"/>
            <a:ext cx="6553200" cy="1077218"/>
          </a:xfrm>
          <a:prstGeom prst="rect">
            <a:avLst/>
          </a:prstGeom>
          <a:noFill/>
        </p:spPr>
        <p:txBody>
          <a:bodyPr wrap="square" rtlCol="0">
            <a:spAutoFit/>
          </a:bodyPr>
          <a:lstStyle/>
          <a:p>
            <a:pPr algn="ctr"/>
            <a:r>
              <a:rPr lang="en-US" sz="3200" dirty="0" smtClean="0"/>
              <a:t>Similarity but there is some variance </a:t>
            </a:r>
            <a:endParaRPr lang="en-US"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883" y="1559626"/>
            <a:ext cx="8365043"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1981200" y="381000"/>
            <a:ext cx="5334000" cy="666750"/>
          </a:xfrm>
        </p:spPr>
        <p:txBody>
          <a:bodyPr>
            <a:noAutofit/>
          </a:bodyPr>
          <a:lstStyle/>
          <a:p>
            <a:r>
              <a:rPr lang="en-US" sz="3600" dirty="0" smtClean="0"/>
              <a:t>Characterization Summary </a:t>
            </a:r>
            <a:endParaRPr lang="en-US" sz="3600" dirty="0"/>
          </a:p>
        </p:txBody>
      </p:sp>
      <p:sp>
        <p:nvSpPr>
          <p:cNvPr id="6" name="Oval 5"/>
          <p:cNvSpPr/>
          <p:nvPr/>
        </p:nvSpPr>
        <p:spPr>
          <a:xfrm>
            <a:off x="4308282" y="3107635"/>
            <a:ext cx="533400" cy="22860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257800" y="2819400"/>
            <a:ext cx="685800" cy="30480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319299" y="2220092"/>
            <a:ext cx="457200" cy="30480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696200" y="2819400"/>
            <a:ext cx="457200" cy="288235"/>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301862" y="2802835"/>
            <a:ext cx="457200" cy="30480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182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Online </a:t>
            </a:r>
            <a:r>
              <a:rPr lang="en-US" dirty="0" smtClean="0"/>
              <a:t>News</a:t>
            </a:r>
            <a:endParaRPr lang="en-US" dirty="0"/>
          </a:p>
        </p:txBody>
      </p:sp>
      <p:sp>
        <p:nvSpPr>
          <p:cNvPr id="3" name="Content Placeholder 2"/>
          <p:cNvSpPr>
            <a:spLocks noGrp="1"/>
          </p:cNvSpPr>
          <p:nvPr>
            <p:ph idx="1"/>
          </p:nvPr>
        </p:nvSpPr>
        <p:spPr>
          <a:xfrm>
            <a:off x="228600" y="1600200"/>
            <a:ext cx="8610600" cy="4876800"/>
          </a:xfrm>
        </p:spPr>
        <p:txBody>
          <a:bodyPr>
            <a:normAutofit/>
          </a:bodyPr>
          <a:lstStyle/>
          <a:p>
            <a:r>
              <a:rPr lang="en-US" dirty="0" smtClean="0"/>
              <a:t>Increasingly </a:t>
            </a:r>
            <a:r>
              <a:rPr lang="en-US" dirty="0"/>
              <a:t>important </a:t>
            </a:r>
            <a:r>
              <a:rPr lang="en-US" dirty="0" smtClean="0"/>
              <a:t>Internet activity</a:t>
            </a:r>
            <a:r>
              <a:rPr lang="en-US" dirty="0"/>
              <a:t>. </a:t>
            </a:r>
            <a:endParaRPr lang="en-US" dirty="0" smtClean="0"/>
          </a:p>
          <a:p>
            <a:pPr marL="457200" lvl="2"/>
            <a:r>
              <a:rPr lang="en-US" sz="2200" dirty="0"/>
              <a:t>Korea, more than half of population reads news </a:t>
            </a:r>
            <a:r>
              <a:rPr lang="en-US" sz="2200" dirty="0" smtClean="0"/>
              <a:t>online</a:t>
            </a:r>
            <a:r>
              <a:rPr lang="en-US" sz="1400" dirty="0"/>
              <a:t> </a:t>
            </a:r>
            <a:r>
              <a:rPr lang="en-US" sz="1400" dirty="0" smtClean="0"/>
              <a:t>[The OECD Report. 2009]</a:t>
            </a:r>
          </a:p>
          <a:p>
            <a:pPr lvl="1"/>
            <a:r>
              <a:rPr lang="en-US" dirty="0" smtClean="0"/>
              <a:t>62% of US Internet users aged12-17 go online for news </a:t>
            </a:r>
            <a:r>
              <a:rPr lang="en-US" sz="1400" dirty="0"/>
              <a:t>[The guardian. 10</a:t>
            </a:r>
            <a:r>
              <a:rPr lang="en-US" sz="1400" dirty="0" smtClean="0"/>
              <a:t>]</a:t>
            </a:r>
          </a:p>
          <a:p>
            <a:pPr lvl="1"/>
            <a:r>
              <a:rPr lang="en-US" dirty="0" smtClean="0"/>
              <a:t>73% of Internet users read news online </a:t>
            </a:r>
            <a:r>
              <a:rPr lang="en-US" sz="1400" dirty="0" smtClean="0"/>
              <a:t>[The guardian. 10]</a:t>
            </a:r>
          </a:p>
          <a:p>
            <a:pPr lvl="1"/>
            <a:r>
              <a:rPr lang="en-US" dirty="0" smtClean="0"/>
              <a:t>“Mobile </a:t>
            </a:r>
            <a:r>
              <a:rPr lang="en-US" dirty="0"/>
              <a:t>access to </a:t>
            </a:r>
            <a:r>
              <a:rPr lang="en-US" dirty="0" smtClean="0"/>
              <a:t>Internet </a:t>
            </a:r>
            <a:r>
              <a:rPr lang="en-US" dirty="0"/>
              <a:t>is on the rise, and the reading of news on the platform is likely to follow this </a:t>
            </a:r>
            <a:r>
              <a:rPr lang="en-US" dirty="0" smtClean="0"/>
              <a:t>development” </a:t>
            </a:r>
            <a:r>
              <a:rPr lang="en-US" sz="1400" dirty="0" smtClean="0"/>
              <a:t>[</a:t>
            </a:r>
            <a:r>
              <a:rPr lang="en-US" sz="1400" dirty="0"/>
              <a:t>Pew Internet </a:t>
            </a:r>
            <a:r>
              <a:rPr lang="en-US" sz="1400" dirty="0" smtClean="0"/>
              <a:t>Project. 10]</a:t>
            </a:r>
          </a:p>
          <a:p>
            <a:endParaRPr lang="en-US" dirty="0" smtClean="0"/>
          </a:p>
          <a:p>
            <a:r>
              <a:rPr lang="en-US" dirty="0" smtClean="0"/>
              <a:t>Web </a:t>
            </a:r>
            <a:r>
              <a:rPr lang="en-US" dirty="0"/>
              <a:t>sites must display a significant amount of content on the home page</a:t>
            </a:r>
            <a:r>
              <a:rPr lang="en-US" dirty="0" smtClean="0"/>
              <a:t>. </a:t>
            </a:r>
            <a:r>
              <a:rPr lang="en-US" sz="1400" dirty="0" smtClean="0"/>
              <a:t>[E. </a:t>
            </a:r>
            <a:r>
              <a:rPr lang="en-US" sz="1400" dirty="0" err="1" smtClean="0"/>
              <a:t>Jorden</a:t>
            </a:r>
            <a:r>
              <a:rPr lang="en-US" sz="1400" dirty="0" smtClean="0"/>
              <a:t>. 2010]</a:t>
            </a:r>
          </a:p>
          <a:p>
            <a:endParaRPr lang="en-US" dirty="0"/>
          </a:p>
        </p:txBody>
      </p:sp>
      <p:sp>
        <p:nvSpPr>
          <p:cNvPr id="5" name="Slide Number Placeholder 4"/>
          <p:cNvSpPr>
            <a:spLocks noGrp="1"/>
          </p:cNvSpPr>
          <p:nvPr>
            <p:ph type="sldNum" sz="quarter" idx="12"/>
          </p:nvPr>
        </p:nvSpPr>
        <p:spPr>
          <a:xfrm>
            <a:off x="7620000" y="23884"/>
            <a:ext cx="1066800" cy="329184"/>
          </a:xfrm>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11335102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4381500" cy="666750"/>
          </a:xfrm>
        </p:spPr>
        <p:txBody>
          <a:bodyPr>
            <a:noAutofit/>
          </a:bodyPr>
          <a:lstStyle/>
          <a:p>
            <a:r>
              <a:rPr lang="en-US" sz="3600" dirty="0" smtClean="0"/>
              <a:t>Browsers Behaviors</a:t>
            </a:r>
            <a:endParaRPr lang="en-US"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pic>
        <p:nvPicPr>
          <p:cNvPr id="1026" name="Picture 2" descr="C:\Users\mkaplan\Desktop\fiddler files\ie-cnn-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7241" y="457200"/>
            <a:ext cx="5488853" cy="66698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558" y="4835236"/>
            <a:ext cx="7380287"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2971800" y="1066800"/>
            <a:ext cx="762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239000" y="1828800"/>
            <a:ext cx="1600200" cy="1384995"/>
          </a:xfrm>
          <a:prstGeom prst="rect">
            <a:avLst/>
          </a:prstGeom>
          <a:noFill/>
        </p:spPr>
        <p:txBody>
          <a:bodyPr wrap="square" rtlCol="0">
            <a:spAutoFit/>
          </a:bodyPr>
          <a:lstStyle/>
          <a:p>
            <a:r>
              <a:rPr lang="en-US" dirty="0" smtClean="0"/>
              <a:t>IE, CNN home page </a:t>
            </a:r>
          </a:p>
          <a:p>
            <a:endParaRPr lang="en-US" dirty="0"/>
          </a:p>
          <a:p>
            <a:r>
              <a:rPr lang="en-US" dirty="0" smtClean="0"/>
              <a:t>Fiddler </a:t>
            </a:r>
            <a:r>
              <a:rPr lang="en-US" sz="1200" dirty="0" smtClean="0"/>
              <a:t>[fiddler Web debugger]</a:t>
            </a:r>
            <a:endParaRPr lang="en-US" sz="1200" dirty="0"/>
          </a:p>
        </p:txBody>
      </p:sp>
      <p:pic>
        <p:nvPicPr>
          <p:cNvPr id="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0019" y="894607"/>
            <a:ext cx="8967366" cy="3940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491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Prediction </a:t>
            </a:r>
            <a:r>
              <a:rPr lang="en-US" dirty="0" smtClean="0"/>
              <a:t>Methods</a:t>
            </a:r>
            <a:endParaRPr lang="en-US" dirty="0"/>
          </a:p>
        </p:txBody>
      </p:sp>
      <p:sp>
        <p:nvSpPr>
          <p:cNvPr id="3" name="Content Placeholder 2"/>
          <p:cNvSpPr>
            <a:spLocks noGrp="1"/>
          </p:cNvSpPr>
          <p:nvPr>
            <p:ph idx="1"/>
          </p:nvPr>
        </p:nvSpPr>
        <p:spPr>
          <a:xfrm>
            <a:off x="457200" y="1600200"/>
            <a:ext cx="3810000" cy="1447800"/>
          </a:xfrm>
        </p:spPr>
        <p:txBody>
          <a:bodyPr>
            <a:noAutofit/>
          </a:bodyPr>
          <a:lstStyle/>
          <a:p>
            <a:r>
              <a:rPr lang="en-US" sz="2000" dirty="0" smtClean="0"/>
              <a:t>Characterization Observation </a:t>
            </a:r>
          </a:p>
          <a:p>
            <a:pPr lvl="1"/>
            <a:r>
              <a:rPr lang="en-US" sz="1400" dirty="0" smtClean="0"/>
              <a:t>Container loading.</a:t>
            </a:r>
          </a:p>
          <a:p>
            <a:pPr lvl="1"/>
            <a:r>
              <a:rPr lang="en-US" sz="1400" dirty="0" smtClean="0"/>
              <a:t>Domains that browsers retrieves its objects from.</a:t>
            </a:r>
          </a:p>
          <a:p>
            <a:pPr lvl="1"/>
            <a:r>
              <a:rPr lang="en-US" sz="1400" dirty="0" smtClean="0"/>
              <a:t>Serial vs. Parallel downloads.</a:t>
            </a:r>
          </a:p>
          <a:p>
            <a:pPr lvl="1"/>
            <a:endParaRPr lang="en-US" sz="1400"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21</a:t>
            </a:fld>
            <a:endParaRPr lang="en-US"/>
          </a:p>
        </p:txBody>
      </p:sp>
      <p:sp>
        <p:nvSpPr>
          <p:cNvPr id="8" name="Content Placeholder 2"/>
          <p:cNvSpPr txBox="1">
            <a:spLocks/>
          </p:cNvSpPr>
          <p:nvPr/>
        </p:nvSpPr>
        <p:spPr>
          <a:xfrm>
            <a:off x="4854409" y="4495800"/>
            <a:ext cx="3994068" cy="1802081"/>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lvl="1"/>
            <a:endParaRPr lang="en-US" sz="1200" dirty="0" smtClean="0"/>
          </a:p>
          <a:p>
            <a:r>
              <a:rPr lang="en-US" sz="2000" dirty="0" smtClean="0"/>
              <a:t>Model 4. </a:t>
            </a:r>
            <a:r>
              <a:rPr lang="en-US" sz="2000" dirty="0" smtClean="0">
                <a:solidFill>
                  <a:schemeClr val="tx2">
                    <a:lumMod val="50000"/>
                  </a:schemeClr>
                </a:solidFill>
              </a:rPr>
              <a:t>Parallel</a:t>
            </a:r>
            <a:r>
              <a:rPr lang="en-US" sz="2000" dirty="0" smtClean="0"/>
              <a:t> </a:t>
            </a:r>
            <a:r>
              <a:rPr lang="en-US" sz="2000" dirty="0" smtClean="0">
                <a:solidFill>
                  <a:srgbClr val="00B0F0"/>
                </a:solidFill>
              </a:rPr>
              <a:t>Dominant </a:t>
            </a:r>
            <a:r>
              <a:rPr lang="en-US" sz="2000" dirty="0"/>
              <a:t>P</a:t>
            </a:r>
            <a:r>
              <a:rPr lang="en-US" sz="2000" dirty="0" smtClean="0"/>
              <a:t>D</a:t>
            </a:r>
          </a:p>
          <a:p>
            <a:pPr lvl="1"/>
            <a:r>
              <a:rPr lang="en-US" sz="1400" dirty="0" smtClean="0"/>
              <a:t>Download Container</a:t>
            </a:r>
          </a:p>
          <a:p>
            <a:pPr lvl="1"/>
            <a:r>
              <a:rPr lang="en-US" sz="1400" dirty="0" smtClean="0"/>
              <a:t>Download Average Object Size six times in parallel</a:t>
            </a:r>
          </a:p>
          <a:p>
            <a:pPr lvl="1"/>
            <a:r>
              <a:rPr lang="en-US" sz="1400" dirty="0" smtClean="0"/>
              <a:t>Use Total number of objects in the dominant domain only</a:t>
            </a:r>
            <a:endParaRPr lang="en-US" sz="1400" dirty="0"/>
          </a:p>
        </p:txBody>
      </p:sp>
      <p:sp>
        <p:nvSpPr>
          <p:cNvPr id="9" name="Content Placeholder 2"/>
          <p:cNvSpPr txBox="1">
            <a:spLocks/>
          </p:cNvSpPr>
          <p:nvPr/>
        </p:nvSpPr>
        <p:spPr>
          <a:xfrm>
            <a:off x="583870" y="3082873"/>
            <a:ext cx="3810000" cy="167640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sz="2000" dirty="0" smtClean="0"/>
              <a:t>Model 1. </a:t>
            </a:r>
            <a:r>
              <a:rPr lang="en-US" sz="2000" dirty="0" smtClean="0">
                <a:solidFill>
                  <a:srgbClr val="FF0000"/>
                </a:solidFill>
              </a:rPr>
              <a:t>Serial</a:t>
            </a:r>
            <a:r>
              <a:rPr lang="en-US" sz="2000" dirty="0" smtClean="0"/>
              <a:t> </a:t>
            </a:r>
            <a:r>
              <a:rPr lang="en-US" sz="2000" dirty="0" smtClean="0">
                <a:solidFill>
                  <a:srgbClr val="0606BA"/>
                </a:solidFill>
              </a:rPr>
              <a:t>Total </a:t>
            </a:r>
            <a:r>
              <a:rPr lang="en-US" sz="2000" dirty="0" smtClean="0"/>
              <a:t>ST</a:t>
            </a:r>
          </a:p>
          <a:p>
            <a:pPr lvl="1"/>
            <a:r>
              <a:rPr lang="en-US" sz="1400" dirty="0" smtClean="0"/>
              <a:t>Download Container</a:t>
            </a:r>
          </a:p>
          <a:p>
            <a:pPr lvl="1"/>
            <a:r>
              <a:rPr lang="en-US" sz="1400" dirty="0" smtClean="0"/>
              <a:t>Download Average Object Size one time</a:t>
            </a:r>
          </a:p>
          <a:p>
            <a:pPr lvl="1"/>
            <a:r>
              <a:rPr lang="en-US" sz="1400" dirty="0" smtClean="0"/>
              <a:t>Use Total number of objects in the page (from all domains)</a:t>
            </a:r>
          </a:p>
          <a:p>
            <a:pPr lvl="1"/>
            <a:endParaRPr lang="en-US" sz="1400" dirty="0" smtClean="0"/>
          </a:p>
        </p:txBody>
      </p:sp>
      <p:sp>
        <p:nvSpPr>
          <p:cNvPr id="10" name="Content Placeholder 2"/>
          <p:cNvSpPr txBox="1">
            <a:spLocks/>
          </p:cNvSpPr>
          <p:nvPr/>
        </p:nvSpPr>
        <p:spPr>
          <a:xfrm>
            <a:off x="583870" y="4759273"/>
            <a:ext cx="3810000" cy="1652908"/>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sz="2000" dirty="0" smtClean="0"/>
              <a:t>Model 2. </a:t>
            </a:r>
            <a:r>
              <a:rPr lang="en-US" sz="2000" dirty="0" smtClean="0">
                <a:solidFill>
                  <a:srgbClr val="FF0000"/>
                </a:solidFill>
              </a:rPr>
              <a:t>Serial</a:t>
            </a:r>
            <a:r>
              <a:rPr lang="en-US" sz="2000" dirty="0" smtClean="0"/>
              <a:t> </a:t>
            </a:r>
            <a:r>
              <a:rPr lang="en-US" sz="2000" dirty="0">
                <a:solidFill>
                  <a:srgbClr val="00B0F0"/>
                </a:solidFill>
              </a:rPr>
              <a:t>Dominant </a:t>
            </a:r>
            <a:r>
              <a:rPr lang="en-US" sz="2000" dirty="0" smtClean="0"/>
              <a:t>SD</a:t>
            </a:r>
          </a:p>
          <a:p>
            <a:pPr lvl="1"/>
            <a:r>
              <a:rPr lang="en-US" sz="1400" dirty="0" smtClean="0"/>
              <a:t>Download Container</a:t>
            </a:r>
          </a:p>
          <a:p>
            <a:pPr lvl="1"/>
            <a:r>
              <a:rPr lang="en-US" sz="1400" dirty="0" smtClean="0"/>
              <a:t>Download Average Object Size one time</a:t>
            </a:r>
          </a:p>
          <a:p>
            <a:pPr lvl="1"/>
            <a:r>
              <a:rPr lang="en-US" sz="1400" dirty="0" smtClean="0"/>
              <a:t>Use Total number of objects in the dominant domain only</a:t>
            </a:r>
          </a:p>
          <a:p>
            <a:pPr lvl="1"/>
            <a:endParaRPr lang="en-US" sz="1400" dirty="0"/>
          </a:p>
        </p:txBody>
      </p:sp>
      <p:sp>
        <p:nvSpPr>
          <p:cNvPr id="11" name="Content Placeholder 2"/>
          <p:cNvSpPr txBox="1">
            <a:spLocks/>
          </p:cNvSpPr>
          <p:nvPr/>
        </p:nvSpPr>
        <p:spPr>
          <a:xfrm>
            <a:off x="4816640" y="2819400"/>
            <a:ext cx="3949536" cy="190500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lvl="1"/>
            <a:endParaRPr lang="en-US" sz="1200" dirty="0" smtClean="0"/>
          </a:p>
          <a:p>
            <a:r>
              <a:rPr lang="en-US" sz="2000" dirty="0" smtClean="0"/>
              <a:t>Model 3. </a:t>
            </a:r>
            <a:r>
              <a:rPr lang="en-US" sz="2000" dirty="0" smtClean="0">
                <a:solidFill>
                  <a:schemeClr val="tx2">
                    <a:lumMod val="50000"/>
                  </a:schemeClr>
                </a:solidFill>
              </a:rPr>
              <a:t>Parallel</a:t>
            </a:r>
            <a:r>
              <a:rPr lang="en-US" sz="2000" dirty="0" smtClean="0"/>
              <a:t> </a:t>
            </a:r>
            <a:r>
              <a:rPr lang="en-US" sz="2000" dirty="0">
                <a:solidFill>
                  <a:srgbClr val="0606BA"/>
                </a:solidFill>
              </a:rPr>
              <a:t>T</a:t>
            </a:r>
            <a:r>
              <a:rPr lang="en-US" sz="2000" dirty="0" smtClean="0">
                <a:solidFill>
                  <a:srgbClr val="0606BA"/>
                </a:solidFill>
              </a:rPr>
              <a:t>otal </a:t>
            </a:r>
            <a:r>
              <a:rPr lang="en-US" sz="2000" dirty="0" smtClean="0"/>
              <a:t>PT</a:t>
            </a:r>
          </a:p>
          <a:p>
            <a:pPr lvl="1"/>
            <a:r>
              <a:rPr lang="en-US" sz="1400" dirty="0" smtClean="0"/>
              <a:t>Download Container</a:t>
            </a:r>
          </a:p>
          <a:p>
            <a:pPr lvl="1"/>
            <a:r>
              <a:rPr lang="en-US" sz="1400" dirty="0" smtClean="0"/>
              <a:t>Download Average Object Size six times in parallel </a:t>
            </a:r>
          </a:p>
          <a:p>
            <a:pPr lvl="1"/>
            <a:r>
              <a:rPr lang="en-US" sz="1400" dirty="0" smtClean="0"/>
              <a:t>Use Total number of objects in the page (from all domains)</a:t>
            </a:r>
          </a:p>
          <a:p>
            <a:pPr lvl="1"/>
            <a:endParaRPr lang="en-US" sz="1400" dirty="0" smtClean="0"/>
          </a:p>
        </p:txBody>
      </p:sp>
    </p:spTree>
    <p:extLst>
      <p:ext uri="{BB962C8B-B14F-4D97-AF65-F5344CB8AC3E}">
        <p14:creationId xmlns:p14="http://schemas.microsoft.com/office/powerpoint/2010/main" val="361123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Prediction Methods</a:t>
            </a:r>
          </a:p>
        </p:txBody>
      </p:sp>
      <p:sp>
        <p:nvSpPr>
          <p:cNvPr id="3" name="Content Placeholder 2"/>
          <p:cNvSpPr>
            <a:spLocks noGrp="1"/>
          </p:cNvSpPr>
          <p:nvPr>
            <p:ph idx="1"/>
          </p:nvPr>
        </p:nvSpPr>
        <p:spPr/>
        <p:txBody>
          <a:bodyPr/>
          <a:lstStyle/>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smtClean="0"/>
          </a:p>
          <a:p>
            <a:pPr lvl="1"/>
            <a:r>
              <a:rPr lang="en-US" dirty="0" err="1" smtClean="0"/>
              <a:t>T</a:t>
            </a:r>
            <a:r>
              <a:rPr lang="en-US" sz="1200" dirty="0" err="1" smtClean="0"/>
              <a:t>c</a:t>
            </a:r>
            <a:r>
              <a:rPr lang="en-US" sz="1200" dirty="0" smtClean="0"/>
              <a:t> </a:t>
            </a:r>
            <a:r>
              <a:rPr lang="en-US" dirty="0"/>
              <a:t>: time to download container</a:t>
            </a:r>
          </a:p>
          <a:p>
            <a:pPr lvl="1"/>
            <a:r>
              <a:rPr lang="en-US" dirty="0"/>
              <a:t>T</a:t>
            </a:r>
            <a:r>
              <a:rPr lang="en-US" sz="1200" dirty="0"/>
              <a:t>o </a:t>
            </a:r>
            <a:r>
              <a:rPr lang="en-US" dirty="0"/>
              <a:t>: time to download an average-size object </a:t>
            </a:r>
          </a:p>
          <a:p>
            <a:pPr lvl="1"/>
            <a:r>
              <a:rPr lang="en-US" dirty="0" err="1"/>
              <a:t>N</a:t>
            </a:r>
            <a:r>
              <a:rPr lang="en-US" sz="1600" dirty="0" err="1"/>
              <a:t>t</a:t>
            </a:r>
            <a:r>
              <a:rPr lang="en-US" sz="1600" dirty="0"/>
              <a:t> </a:t>
            </a:r>
            <a:r>
              <a:rPr lang="en-US" dirty="0"/>
              <a:t>: number of total objects, </a:t>
            </a:r>
          </a:p>
          <a:p>
            <a:pPr lvl="1"/>
            <a:r>
              <a:rPr lang="en-US" dirty="0" err="1"/>
              <a:t>N</a:t>
            </a:r>
            <a:r>
              <a:rPr lang="en-US" sz="1600" dirty="0" err="1"/>
              <a:t>d</a:t>
            </a:r>
            <a:r>
              <a:rPr lang="en-US" sz="1600" dirty="0"/>
              <a:t> </a:t>
            </a:r>
            <a:r>
              <a:rPr lang="en-US" dirty="0"/>
              <a:t>: number of objects in the dominant domain </a:t>
            </a:r>
          </a:p>
          <a:p>
            <a:pPr lvl="1"/>
            <a:r>
              <a:rPr lang="en-US" dirty="0"/>
              <a:t>P : number of downloads in parallel</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00200"/>
            <a:ext cx="6496464"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32592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mkaplan\Desktop\dell-optiplex-gx280-desktop-pc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381990"/>
            <a:ext cx="19812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kaplan\Desktop\server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381990"/>
            <a:ext cx="1762257" cy="2037610"/>
          </a:xfrm>
          <a:prstGeom prst="rect">
            <a:avLst/>
          </a:prstGeom>
          <a:noFill/>
          <a:extLst>
            <a:ext uri="{909E8E84-426E-40DD-AFC4-6F175D3DCCD1}">
              <a14:hiddenFill xmlns:a14="http://schemas.microsoft.com/office/drawing/2010/main">
                <a:solidFill>
                  <a:srgbClr val="FFFFFF"/>
                </a:solidFill>
              </a14:hiddenFill>
            </a:ext>
          </a:extLst>
        </p:spPr>
      </p:pic>
      <p:sp>
        <p:nvSpPr>
          <p:cNvPr id="4" name="Round Diagonal Corner Rectangle 3"/>
          <p:cNvSpPr/>
          <p:nvPr/>
        </p:nvSpPr>
        <p:spPr>
          <a:xfrm>
            <a:off x="2514600" y="3061317"/>
            <a:ext cx="762000" cy="152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eth1</a:t>
            </a:r>
            <a:endParaRPr lang="en-US" dirty="0"/>
          </a:p>
        </p:txBody>
      </p:sp>
      <p:sp>
        <p:nvSpPr>
          <p:cNvPr id="5" name="Round Single Corner Rectangle 4"/>
          <p:cNvSpPr/>
          <p:nvPr/>
        </p:nvSpPr>
        <p:spPr>
          <a:xfrm>
            <a:off x="3733800" y="3400795"/>
            <a:ext cx="762000" cy="152400"/>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eth0</a:t>
            </a:r>
            <a:endParaRPr lang="en-US" dirty="0"/>
          </a:p>
        </p:txBody>
      </p:sp>
      <p:cxnSp>
        <p:nvCxnSpPr>
          <p:cNvPr id="7" name="Straight Arrow Connector 6"/>
          <p:cNvCxnSpPr/>
          <p:nvPr/>
        </p:nvCxnSpPr>
        <p:spPr>
          <a:xfrm>
            <a:off x="1676400" y="3137517"/>
            <a:ext cx="8382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14456" y="4457700"/>
            <a:ext cx="2047744" cy="369332"/>
          </a:xfrm>
          <a:prstGeom prst="rect">
            <a:avLst/>
          </a:prstGeom>
          <a:noFill/>
        </p:spPr>
        <p:txBody>
          <a:bodyPr wrap="square" rtlCol="0">
            <a:spAutoFit/>
          </a:bodyPr>
          <a:lstStyle/>
          <a:p>
            <a:pPr algn="ctr"/>
            <a:r>
              <a:rPr lang="en-US" dirty="0" smtClean="0"/>
              <a:t>New DELL, Win 7</a:t>
            </a:r>
            <a:endParaRPr lang="en-US" dirty="0"/>
          </a:p>
        </p:txBody>
      </p:sp>
      <p:sp>
        <p:nvSpPr>
          <p:cNvPr id="14" name="TextBox 13"/>
          <p:cNvSpPr txBox="1"/>
          <p:nvPr/>
        </p:nvSpPr>
        <p:spPr>
          <a:xfrm>
            <a:off x="3049666" y="4421875"/>
            <a:ext cx="1409144" cy="369332"/>
          </a:xfrm>
          <a:prstGeom prst="rect">
            <a:avLst/>
          </a:prstGeom>
          <a:noFill/>
        </p:spPr>
        <p:txBody>
          <a:bodyPr wrap="square" rtlCol="0">
            <a:spAutoFit/>
          </a:bodyPr>
          <a:lstStyle/>
          <a:p>
            <a:r>
              <a:rPr lang="en-US" dirty="0" smtClean="0"/>
              <a:t>Bridge, UNIX</a:t>
            </a:r>
            <a:endParaRPr lang="en-US" dirty="0"/>
          </a:p>
        </p:txBody>
      </p:sp>
      <p:pic>
        <p:nvPicPr>
          <p:cNvPr id="19" name="Picture 18" descr="C:\Users\Murad\Desktop\thesis work and drafts\10509-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8035" y="468868"/>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6924674" y="5885164"/>
            <a:ext cx="771525" cy="369332"/>
          </a:xfrm>
          <a:prstGeom prst="rect">
            <a:avLst/>
          </a:prstGeom>
          <a:noFill/>
        </p:spPr>
        <p:txBody>
          <a:bodyPr wrap="square" rtlCol="0">
            <a:spAutoFit/>
          </a:bodyPr>
          <a:lstStyle/>
          <a:p>
            <a:pPr algn="ctr"/>
            <a:r>
              <a:rPr lang="en-US" dirty="0" smtClean="0"/>
              <a:t>CNN</a:t>
            </a:r>
            <a:endParaRPr lang="en-US" dirty="0"/>
          </a:p>
        </p:txBody>
      </p:sp>
      <p:sp>
        <p:nvSpPr>
          <p:cNvPr id="29" name="Title 1"/>
          <p:cNvSpPr>
            <a:spLocks noGrp="1"/>
          </p:cNvSpPr>
          <p:nvPr>
            <p:ph type="title"/>
          </p:nvPr>
        </p:nvSpPr>
        <p:spPr>
          <a:xfrm>
            <a:off x="209550" y="512064"/>
            <a:ext cx="4343400" cy="1143000"/>
          </a:xfrm>
        </p:spPr>
        <p:txBody>
          <a:bodyPr>
            <a:normAutofit fontScale="90000"/>
          </a:bodyPr>
          <a:lstStyle/>
          <a:p>
            <a:r>
              <a:rPr lang="en-US" dirty="0" smtClean="0"/>
              <a:t>Experiment Setup</a:t>
            </a:r>
            <a:br>
              <a:rPr lang="en-US" dirty="0" smtClean="0"/>
            </a:br>
            <a:endParaRPr lang="en-US" sz="3100"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23</a:t>
            </a:fld>
            <a:endParaRPr lang="en-US"/>
          </a:p>
        </p:txBody>
      </p:sp>
      <p:pic>
        <p:nvPicPr>
          <p:cNvPr id="31" name="Picture 30" descr="C:\Users\Murad\Desktop\thesis work and drafts\10509-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2058" y="468868"/>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C:\Users\Murad\Desktop\thesis work and drafts\10509-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9688" y="653533"/>
            <a:ext cx="1088571" cy="108857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C:\Users\Murad\Desktop\thesis work and drafts\10509-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4635" y="5344007"/>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C:\Users\Murad\Desktop\thesis work and drafts\10509-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799" y="1066800"/>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descr="C:\Users\Murad\Desktop\thesis work and drafts\10509-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376" y="1994517"/>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descr="C:\Users\Murad\Desktop\thesis work and drafts\10509-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3341914"/>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descr="C:\Users\Murad\Desktop\thesis work and drafts\10509-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6579" y="4342123"/>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descr="C:\Users\Murad\Desktop\thesis work and drafts\10509-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5494" y="4791207"/>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descr="C:\Users\Murad\Desktop\thesis work and drafts\10509-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7874" y="5179939"/>
            <a:ext cx="1066800" cy="106680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a:stCxn id="1027" idx="3"/>
          </p:cNvCxnSpPr>
          <p:nvPr/>
        </p:nvCxnSpPr>
        <p:spPr>
          <a:xfrm flipV="1">
            <a:off x="4495800" y="1600200"/>
            <a:ext cx="538835" cy="177239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9" idx="2"/>
            <a:endCxn id="5" idx="3"/>
          </p:cNvCxnSpPr>
          <p:nvPr/>
        </p:nvCxnSpPr>
        <p:spPr>
          <a:xfrm flipH="1">
            <a:off x="4495800" y="1535668"/>
            <a:ext cx="1605635" cy="194132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32" idx="2"/>
          </p:cNvCxnSpPr>
          <p:nvPr/>
        </p:nvCxnSpPr>
        <p:spPr>
          <a:xfrm flipH="1">
            <a:off x="4495800" y="1742104"/>
            <a:ext cx="2388174" cy="173489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4" idx="2"/>
          </p:cNvCxnSpPr>
          <p:nvPr/>
        </p:nvCxnSpPr>
        <p:spPr>
          <a:xfrm flipH="1">
            <a:off x="4572000" y="2133600"/>
            <a:ext cx="3124199" cy="134339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5" idx="2"/>
          </p:cNvCxnSpPr>
          <p:nvPr/>
        </p:nvCxnSpPr>
        <p:spPr>
          <a:xfrm flipH="1">
            <a:off x="4682058" y="3061317"/>
            <a:ext cx="3878718" cy="41567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6" idx="0"/>
          </p:cNvCxnSpPr>
          <p:nvPr/>
        </p:nvCxnSpPr>
        <p:spPr>
          <a:xfrm flipH="1">
            <a:off x="4682058" y="3341914"/>
            <a:ext cx="3928542" cy="21128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33" idx="0"/>
          </p:cNvCxnSpPr>
          <p:nvPr/>
        </p:nvCxnSpPr>
        <p:spPr>
          <a:xfrm flipH="1" flipV="1">
            <a:off x="4488109" y="3553195"/>
            <a:ext cx="1079926" cy="179081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endCxn id="39" idx="0"/>
          </p:cNvCxnSpPr>
          <p:nvPr/>
        </p:nvCxnSpPr>
        <p:spPr>
          <a:xfrm>
            <a:off x="4572000" y="3553195"/>
            <a:ext cx="1819274" cy="162674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38" idx="0"/>
          </p:cNvCxnSpPr>
          <p:nvPr/>
        </p:nvCxnSpPr>
        <p:spPr>
          <a:xfrm flipH="1" flipV="1">
            <a:off x="4682058" y="3553195"/>
            <a:ext cx="2496836" cy="123801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37" idx="0"/>
          </p:cNvCxnSpPr>
          <p:nvPr/>
        </p:nvCxnSpPr>
        <p:spPr>
          <a:xfrm flipH="1" flipV="1">
            <a:off x="4812514" y="3553195"/>
            <a:ext cx="3157465" cy="78892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2514600" y="1742104"/>
            <a:ext cx="1905000" cy="646331"/>
          </a:xfrm>
          <a:prstGeom prst="rect">
            <a:avLst/>
          </a:prstGeom>
          <a:noFill/>
        </p:spPr>
        <p:txBody>
          <a:bodyPr wrap="square" rtlCol="0">
            <a:spAutoFit/>
          </a:bodyPr>
          <a:lstStyle/>
          <a:p>
            <a:pPr algn="ctr"/>
            <a:r>
              <a:rPr lang="en-US" dirty="0"/>
              <a:t>1Mbit/0.256Mbit</a:t>
            </a:r>
            <a:br>
              <a:rPr lang="en-US" dirty="0"/>
            </a:br>
            <a:r>
              <a:rPr lang="en-US" dirty="0"/>
              <a:t>50 </a:t>
            </a:r>
            <a:r>
              <a:rPr lang="en-US" dirty="0" err="1"/>
              <a:t>msec</a:t>
            </a:r>
            <a:r>
              <a:rPr lang="en-US" dirty="0"/>
              <a:t> </a:t>
            </a:r>
          </a:p>
        </p:txBody>
      </p:sp>
      <p:sp>
        <p:nvSpPr>
          <p:cNvPr id="62" name="TextBox 61"/>
          <p:cNvSpPr txBox="1"/>
          <p:nvPr/>
        </p:nvSpPr>
        <p:spPr>
          <a:xfrm>
            <a:off x="7940227" y="5408923"/>
            <a:ext cx="648810" cy="369332"/>
          </a:xfrm>
          <a:prstGeom prst="rect">
            <a:avLst/>
          </a:prstGeom>
          <a:noFill/>
        </p:spPr>
        <p:txBody>
          <a:bodyPr wrap="square" rtlCol="0">
            <a:spAutoFit/>
          </a:bodyPr>
          <a:lstStyle/>
          <a:p>
            <a:pPr algn="ctr"/>
            <a:r>
              <a:rPr lang="en-US" dirty="0" smtClean="0"/>
              <a:t>LAT</a:t>
            </a:r>
            <a:endParaRPr lang="en-US" dirty="0"/>
          </a:p>
        </p:txBody>
      </p:sp>
      <p:sp>
        <p:nvSpPr>
          <p:cNvPr id="63" name="TextBox 62"/>
          <p:cNvSpPr txBox="1"/>
          <p:nvPr/>
        </p:nvSpPr>
        <p:spPr>
          <a:xfrm>
            <a:off x="4291255" y="632936"/>
            <a:ext cx="781605" cy="369332"/>
          </a:xfrm>
          <a:prstGeom prst="rect">
            <a:avLst/>
          </a:prstGeom>
          <a:noFill/>
        </p:spPr>
        <p:txBody>
          <a:bodyPr wrap="square" rtlCol="0">
            <a:spAutoFit/>
          </a:bodyPr>
          <a:lstStyle/>
          <a:p>
            <a:pPr algn="ctr"/>
            <a:r>
              <a:rPr lang="en-US" dirty="0" smtClean="0"/>
              <a:t>ABC</a:t>
            </a:r>
            <a:endParaRPr lang="en-US" dirty="0"/>
          </a:p>
        </p:txBody>
      </p:sp>
      <p:sp>
        <p:nvSpPr>
          <p:cNvPr id="64" name="TextBox 63"/>
          <p:cNvSpPr txBox="1"/>
          <p:nvPr/>
        </p:nvSpPr>
        <p:spPr>
          <a:xfrm>
            <a:off x="7900362" y="813547"/>
            <a:ext cx="781605" cy="369332"/>
          </a:xfrm>
          <a:prstGeom prst="rect">
            <a:avLst/>
          </a:prstGeom>
          <a:noFill/>
        </p:spPr>
        <p:txBody>
          <a:bodyPr wrap="square" rtlCol="0">
            <a:spAutoFit/>
          </a:bodyPr>
          <a:lstStyle/>
          <a:p>
            <a:pPr algn="ctr"/>
            <a:r>
              <a:rPr lang="en-US" dirty="0" smtClean="0"/>
              <a:t>WPT</a:t>
            </a:r>
            <a:endParaRPr lang="en-US" dirty="0"/>
          </a:p>
        </p:txBody>
      </p:sp>
      <p:sp>
        <p:nvSpPr>
          <p:cNvPr id="41" name="TextBox 40"/>
          <p:cNvSpPr txBox="1"/>
          <p:nvPr/>
        </p:nvSpPr>
        <p:spPr>
          <a:xfrm>
            <a:off x="4974212" y="6399704"/>
            <a:ext cx="648810" cy="369332"/>
          </a:xfrm>
          <a:prstGeom prst="rect">
            <a:avLst/>
          </a:prstGeom>
          <a:noFill/>
        </p:spPr>
        <p:txBody>
          <a:bodyPr wrap="square" rtlCol="0">
            <a:spAutoFit/>
          </a:bodyPr>
          <a:lstStyle/>
          <a:p>
            <a:pPr algn="ctr"/>
            <a:r>
              <a:rPr lang="en-US" dirty="0" smtClean="0"/>
              <a:t>NYT</a:t>
            </a:r>
            <a:endParaRPr lang="en-US" dirty="0"/>
          </a:p>
        </p:txBody>
      </p:sp>
      <p:sp>
        <p:nvSpPr>
          <p:cNvPr id="65" name="TextBox 64"/>
          <p:cNvSpPr txBox="1"/>
          <p:nvPr/>
        </p:nvSpPr>
        <p:spPr>
          <a:xfrm>
            <a:off x="8362395" y="4448601"/>
            <a:ext cx="781605" cy="369332"/>
          </a:xfrm>
          <a:prstGeom prst="rect">
            <a:avLst/>
          </a:prstGeom>
          <a:noFill/>
        </p:spPr>
        <p:txBody>
          <a:bodyPr wrap="square" rtlCol="0">
            <a:spAutoFit/>
          </a:bodyPr>
          <a:lstStyle/>
          <a:p>
            <a:pPr algn="ctr"/>
            <a:r>
              <a:rPr lang="en-US" dirty="0" smtClean="0"/>
              <a:t>BBC</a:t>
            </a:r>
            <a:endParaRPr lang="en-US" dirty="0"/>
          </a:p>
        </p:txBody>
      </p:sp>
      <p:sp>
        <p:nvSpPr>
          <p:cNvPr id="66" name="TextBox 65"/>
          <p:cNvSpPr txBox="1"/>
          <p:nvPr/>
        </p:nvSpPr>
        <p:spPr>
          <a:xfrm>
            <a:off x="7037456" y="500439"/>
            <a:ext cx="781605" cy="369332"/>
          </a:xfrm>
          <a:prstGeom prst="rect">
            <a:avLst/>
          </a:prstGeom>
          <a:noFill/>
        </p:spPr>
        <p:txBody>
          <a:bodyPr wrap="square" rtlCol="0">
            <a:spAutoFit/>
          </a:bodyPr>
          <a:lstStyle/>
          <a:p>
            <a:pPr algn="ctr"/>
            <a:r>
              <a:rPr lang="en-US" dirty="0" smtClean="0"/>
              <a:t>RUE</a:t>
            </a:r>
            <a:endParaRPr lang="en-US" dirty="0"/>
          </a:p>
        </p:txBody>
      </p:sp>
      <p:sp>
        <p:nvSpPr>
          <p:cNvPr id="68" name="TextBox 67"/>
          <p:cNvSpPr txBox="1"/>
          <p:nvPr/>
        </p:nvSpPr>
        <p:spPr>
          <a:xfrm>
            <a:off x="8445366" y="1692336"/>
            <a:ext cx="648810" cy="369332"/>
          </a:xfrm>
          <a:prstGeom prst="rect">
            <a:avLst/>
          </a:prstGeom>
          <a:noFill/>
        </p:spPr>
        <p:txBody>
          <a:bodyPr wrap="square" rtlCol="0">
            <a:spAutoFit/>
          </a:bodyPr>
          <a:lstStyle/>
          <a:p>
            <a:pPr algn="ctr"/>
            <a:r>
              <a:rPr lang="en-US" dirty="0" smtClean="0"/>
              <a:t>HPT</a:t>
            </a:r>
            <a:endParaRPr lang="en-US" dirty="0"/>
          </a:p>
        </p:txBody>
      </p:sp>
      <p:sp>
        <p:nvSpPr>
          <p:cNvPr id="69" name="TextBox 68"/>
          <p:cNvSpPr txBox="1"/>
          <p:nvPr/>
        </p:nvSpPr>
        <p:spPr>
          <a:xfrm>
            <a:off x="6043291" y="6226141"/>
            <a:ext cx="794816" cy="369332"/>
          </a:xfrm>
          <a:prstGeom prst="rect">
            <a:avLst/>
          </a:prstGeom>
          <a:noFill/>
        </p:spPr>
        <p:txBody>
          <a:bodyPr wrap="square" rtlCol="0">
            <a:spAutoFit/>
          </a:bodyPr>
          <a:lstStyle/>
          <a:p>
            <a:pPr algn="ctr"/>
            <a:r>
              <a:rPr lang="en-US" dirty="0" smtClean="0"/>
              <a:t>MSN</a:t>
            </a:r>
            <a:endParaRPr lang="en-US" dirty="0"/>
          </a:p>
        </p:txBody>
      </p:sp>
      <p:sp>
        <p:nvSpPr>
          <p:cNvPr id="70" name="TextBox 69"/>
          <p:cNvSpPr txBox="1"/>
          <p:nvPr/>
        </p:nvSpPr>
        <p:spPr>
          <a:xfrm>
            <a:off x="6189297" y="289251"/>
            <a:ext cx="648810" cy="369332"/>
          </a:xfrm>
          <a:prstGeom prst="rect">
            <a:avLst/>
          </a:prstGeom>
          <a:noFill/>
        </p:spPr>
        <p:txBody>
          <a:bodyPr wrap="square" rtlCol="0">
            <a:spAutoFit/>
          </a:bodyPr>
          <a:lstStyle/>
          <a:p>
            <a:pPr algn="ctr"/>
            <a:r>
              <a:rPr lang="en-US" dirty="0" smtClean="0"/>
              <a:t>UST</a:t>
            </a:r>
            <a:endParaRPr lang="en-US" dirty="0"/>
          </a:p>
        </p:txBody>
      </p:sp>
      <p:sp>
        <p:nvSpPr>
          <p:cNvPr id="55" name="TextBox 54"/>
          <p:cNvSpPr txBox="1"/>
          <p:nvPr/>
        </p:nvSpPr>
        <p:spPr>
          <a:xfrm>
            <a:off x="838201" y="5179939"/>
            <a:ext cx="3276600" cy="1754326"/>
          </a:xfrm>
          <a:prstGeom prst="rect">
            <a:avLst/>
          </a:prstGeom>
          <a:noFill/>
        </p:spPr>
        <p:txBody>
          <a:bodyPr wrap="square" rtlCol="0">
            <a:spAutoFit/>
          </a:bodyPr>
          <a:lstStyle/>
          <a:p>
            <a:pPr marL="285750" indent="-285750">
              <a:buFont typeface="Arial" pitchFamily="34" charset="0"/>
              <a:buChar char="•"/>
            </a:pPr>
            <a:r>
              <a:rPr lang="en-US" dirty="0" smtClean="0">
                <a:solidFill>
                  <a:srgbClr val="FF0000"/>
                </a:solidFill>
              </a:rPr>
              <a:t>Extend to 10 Most popular News</a:t>
            </a:r>
          </a:p>
          <a:p>
            <a:pPr marL="285750" indent="-285750">
              <a:buFont typeface="Arial" pitchFamily="34" charset="0"/>
              <a:buChar char="•"/>
            </a:pPr>
            <a:r>
              <a:rPr lang="en-US" dirty="0" smtClean="0">
                <a:solidFill>
                  <a:srgbClr val="FF0000"/>
                </a:solidFill>
              </a:rPr>
              <a:t>5 Times</a:t>
            </a:r>
          </a:p>
          <a:p>
            <a:pPr marL="285750" indent="-285750">
              <a:buFont typeface="Arial" pitchFamily="34" charset="0"/>
              <a:buChar char="•"/>
            </a:pPr>
            <a:r>
              <a:rPr lang="en-US" dirty="0" smtClean="0">
                <a:solidFill>
                  <a:srgbClr val="FF0000"/>
                </a:solidFill>
              </a:rPr>
              <a:t>3 Browsers</a:t>
            </a:r>
          </a:p>
          <a:p>
            <a:pPr marL="285750" indent="-285750">
              <a:buFont typeface="Arial" pitchFamily="34" charset="0"/>
              <a:buChar char="•"/>
            </a:pPr>
            <a:r>
              <a:rPr lang="en-US" dirty="0" smtClean="0">
                <a:solidFill>
                  <a:srgbClr val="FF0000"/>
                </a:solidFill>
              </a:rPr>
              <a:t>4 Models </a:t>
            </a:r>
          </a:p>
          <a:p>
            <a:endParaRPr lang="en-US" dirty="0"/>
          </a:p>
        </p:txBody>
      </p:sp>
    </p:spTree>
    <p:extLst>
      <p:ext uri="{BB962C8B-B14F-4D97-AF65-F5344CB8AC3E}">
        <p14:creationId xmlns:p14="http://schemas.microsoft.com/office/powerpoint/2010/main" val="25455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Introduction</a:t>
            </a:r>
          </a:p>
          <a:p>
            <a:r>
              <a:rPr lang="en-US" dirty="0"/>
              <a:t>B</a:t>
            </a:r>
            <a:r>
              <a:rPr lang="en-US" dirty="0" smtClean="0"/>
              <a:t>ackground</a:t>
            </a:r>
          </a:p>
          <a:p>
            <a:r>
              <a:rPr lang="en-US" dirty="0" smtClean="0"/>
              <a:t>Approach</a:t>
            </a:r>
          </a:p>
          <a:p>
            <a:r>
              <a:rPr lang="en-US" dirty="0" smtClean="0">
                <a:solidFill>
                  <a:srgbClr val="FF0000"/>
                </a:solidFill>
              </a:rPr>
              <a:t>Evaluation </a:t>
            </a:r>
          </a:p>
          <a:p>
            <a:r>
              <a:rPr lang="en-US" dirty="0" smtClean="0"/>
              <a:t>Conclusion</a:t>
            </a:r>
          </a:p>
          <a:p>
            <a:r>
              <a:rPr lang="en-US" dirty="0" smtClean="0"/>
              <a:t>Future Work</a:t>
            </a:r>
          </a:p>
          <a:p>
            <a:endParaRPr lang="en-US" dirty="0" smtClean="0"/>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7678536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a:t>
            </a:r>
          </a:p>
        </p:txBody>
      </p:sp>
      <p:sp>
        <p:nvSpPr>
          <p:cNvPr id="3" name="Content Placeholder 2"/>
          <p:cNvSpPr>
            <a:spLocks noGrp="1"/>
          </p:cNvSpPr>
          <p:nvPr>
            <p:ph idx="1"/>
          </p:nvPr>
        </p:nvSpPr>
        <p:spPr>
          <a:xfrm>
            <a:off x="457200" y="1600200"/>
            <a:ext cx="8382000" cy="4961792"/>
          </a:xfrm>
        </p:spPr>
        <p:txBody>
          <a:bodyPr/>
          <a:lstStyle/>
          <a:p>
            <a:pPr marL="0" indent="0">
              <a:buNone/>
            </a:pPr>
            <a:r>
              <a:rPr lang="en-US" dirty="0" smtClean="0"/>
              <a:t>A glance of News sites download times</a:t>
            </a:r>
          </a:p>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35789"/>
            <a:ext cx="6525018" cy="466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B6F15528-21DE-4FAA-801E-634DDDAF4B2B}" type="slidenum">
              <a:rPr lang="en-US" smtClean="0"/>
              <a:pPr/>
              <a:t>25</a:t>
            </a:fld>
            <a:endParaRPr lang="en-US"/>
          </a:p>
        </p:txBody>
      </p:sp>
      <p:sp>
        <p:nvSpPr>
          <p:cNvPr id="6" name="TextBox 5"/>
          <p:cNvSpPr txBox="1"/>
          <p:nvPr/>
        </p:nvSpPr>
        <p:spPr>
          <a:xfrm>
            <a:off x="6729734" y="4267200"/>
            <a:ext cx="1856982" cy="1200329"/>
          </a:xfrm>
          <a:prstGeom prst="rect">
            <a:avLst/>
          </a:prstGeom>
          <a:noFill/>
        </p:spPr>
        <p:txBody>
          <a:bodyPr wrap="square" rtlCol="0">
            <a:spAutoFit/>
          </a:bodyPr>
          <a:lstStyle/>
          <a:p>
            <a:r>
              <a:rPr lang="en-US" dirty="0"/>
              <a:t>Difference </a:t>
            </a:r>
            <a:r>
              <a:rPr lang="en-US" dirty="0" smtClean="0"/>
              <a:t>DL time for one site across browsers (object types)</a:t>
            </a:r>
            <a:endParaRPr lang="en-US" dirty="0"/>
          </a:p>
        </p:txBody>
      </p:sp>
      <p:sp>
        <p:nvSpPr>
          <p:cNvPr id="7" name="TextBox 6"/>
          <p:cNvSpPr txBox="1"/>
          <p:nvPr/>
        </p:nvSpPr>
        <p:spPr>
          <a:xfrm>
            <a:off x="6729734" y="2667000"/>
            <a:ext cx="1856982" cy="923330"/>
          </a:xfrm>
          <a:prstGeom prst="rect">
            <a:avLst/>
          </a:prstGeom>
          <a:noFill/>
        </p:spPr>
        <p:txBody>
          <a:bodyPr wrap="square" rtlCol="0">
            <a:spAutoFit/>
          </a:bodyPr>
          <a:lstStyle/>
          <a:p>
            <a:r>
              <a:rPr lang="en-US" dirty="0" smtClean="0"/>
              <a:t>Difference in DL time across news sites</a:t>
            </a:r>
            <a:endParaRPr lang="en-US" dirty="0"/>
          </a:p>
        </p:txBody>
      </p:sp>
    </p:spTree>
    <p:extLst>
      <p:ext uri="{BB962C8B-B14F-4D97-AF65-F5344CB8AC3E}">
        <p14:creationId xmlns:p14="http://schemas.microsoft.com/office/powerpoint/2010/main" val="39053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Serial vs. Parallel</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89476"/>
            <a:ext cx="6705600" cy="4871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
        <p:nvSpPr>
          <p:cNvPr id="3" name="TextBox 2"/>
          <p:cNvSpPr txBox="1"/>
          <p:nvPr/>
        </p:nvSpPr>
        <p:spPr>
          <a:xfrm>
            <a:off x="7000164" y="2779931"/>
            <a:ext cx="1752600" cy="646331"/>
          </a:xfrm>
          <a:prstGeom prst="rect">
            <a:avLst/>
          </a:prstGeom>
          <a:noFill/>
        </p:spPr>
        <p:txBody>
          <a:bodyPr wrap="square" rtlCol="0">
            <a:spAutoFit/>
          </a:bodyPr>
          <a:lstStyle/>
          <a:p>
            <a:r>
              <a:rPr lang="en-US" dirty="0" smtClean="0"/>
              <a:t>Domain always wins</a:t>
            </a:r>
            <a:endParaRPr lang="en-US" dirty="0"/>
          </a:p>
        </p:txBody>
      </p:sp>
    </p:spTree>
    <p:extLst>
      <p:ext uri="{BB962C8B-B14F-4D97-AF65-F5344CB8AC3E}">
        <p14:creationId xmlns:p14="http://schemas.microsoft.com/office/powerpoint/2010/main" val="9877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Predicting User Experience </a:t>
            </a:r>
            <a:endParaRPr lang="en-US" dirty="0"/>
          </a:p>
        </p:txBody>
      </p:sp>
      <p:sp>
        <p:nvSpPr>
          <p:cNvPr id="3" name="Content Placeholder 2"/>
          <p:cNvSpPr>
            <a:spLocks noGrp="1"/>
          </p:cNvSpPr>
          <p:nvPr>
            <p:ph idx="1"/>
          </p:nvPr>
        </p:nvSpPr>
        <p:spPr/>
        <p:txBody>
          <a:bodyPr>
            <a:normAutofit/>
          </a:bodyPr>
          <a:lstStyle/>
          <a:p>
            <a:r>
              <a:rPr lang="en-US" sz="2400" dirty="0" smtClean="0"/>
              <a:t>Measured </a:t>
            </a:r>
            <a:r>
              <a:rPr lang="en-US" sz="2400" dirty="0"/>
              <a:t>time differences may be of interest for network </a:t>
            </a:r>
            <a:r>
              <a:rPr lang="en-US" sz="2400" dirty="0" smtClean="0"/>
              <a:t>researchers</a:t>
            </a:r>
          </a:p>
          <a:p>
            <a:r>
              <a:rPr lang="en-US" sz="2400" dirty="0"/>
              <a:t>T</a:t>
            </a:r>
            <a:r>
              <a:rPr lang="en-US" sz="2400" dirty="0" smtClean="0"/>
              <a:t>ypical </a:t>
            </a:r>
            <a:r>
              <a:rPr lang="en-US" sz="2400" dirty="0"/>
              <a:t>user may not notice the impact of an additional few </a:t>
            </a:r>
            <a:r>
              <a:rPr lang="en-US" sz="2400" dirty="0" smtClean="0"/>
              <a:t>seconds of </a:t>
            </a:r>
            <a:r>
              <a:rPr lang="en-US" sz="2400" dirty="0"/>
              <a:t>page load </a:t>
            </a:r>
            <a:r>
              <a:rPr lang="en-US" sz="2400" dirty="0" smtClean="0"/>
              <a:t>time</a:t>
            </a:r>
          </a:p>
          <a:p>
            <a:r>
              <a:rPr lang="en-US" sz="2400" dirty="0" smtClean="0"/>
              <a:t>Provide performance </a:t>
            </a:r>
            <a:r>
              <a:rPr lang="en-US" sz="2400" dirty="0"/>
              <a:t>predictions intended to have more </a:t>
            </a:r>
            <a:r>
              <a:rPr lang="en-US" sz="2400" dirty="0" smtClean="0"/>
              <a:t>relevance than </a:t>
            </a:r>
            <a:r>
              <a:rPr lang="en-US" sz="2400" dirty="0"/>
              <a:t>time </a:t>
            </a:r>
            <a:r>
              <a:rPr lang="en-US" dirty="0"/>
              <a:t>alone </a:t>
            </a:r>
            <a:r>
              <a:rPr lang="en-US" sz="1400" dirty="0"/>
              <a:t>[Net </a:t>
            </a:r>
            <a:r>
              <a:rPr lang="en-US" sz="1400" dirty="0" smtClean="0"/>
              <a:t>Forecasts et al. 02] </a:t>
            </a:r>
            <a:r>
              <a:rPr lang="en-US" sz="1400" dirty="0"/>
              <a:t>[</a:t>
            </a:r>
            <a:r>
              <a:rPr lang="en-US" sz="1400" dirty="0" smtClean="0"/>
              <a:t>S. Souder. High Performance Web sites 09]</a:t>
            </a:r>
          </a:p>
          <a:p>
            <a:endParaRPr lang="en-US" sz="24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27</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419600"/>
            <a:ext cx="8106198"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92193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704" y="5791200"/>
            <a:ext cx="5334000" cy="334962"/>
          </a:xfrm>
        </p:spPr>
        <p:txBody>
          <a:bodyPr>
            <a:noAutofit/>
          </a:bodyPr>
          <a:lstStyle/>
          <a:p>
            <a:r>
              <a:rPr lang="en-US" sz="2800" dirty="0">
                <a:solidFill>
                  <a:schemeClr val="tx1"/>
                </a:solidFill>
              </a:rPr>
              <a:t>Prediction Error for News in Firefox</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41479"/>
            <a:ext cx="6868300" cy="5197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sp>
        <p:nvSpPr>
          <p:cNvPr id="3" name="TextBox 2"/>
          <p:cNvSpPr txBox="1"/>
          <p:nvPr/>
        </p:nvSpPr>
        <p:spPr>
          <a:xfrm>
            <a:off x="7086600" y="1752600"/>
            <a:ext cx="1981200" cy="1815882"/>
          </a:xfrm>
          <a:prstGeom prst="rect">
            <a:avLst/>
          </a:prstGeom>
          <a:noFill/>
        </p:spPr>
        <p:txBody>
          <a:bodyPr wrap="square" rtlCol="0">
            <a:spAutoFit/>
          </a:bodyPr>
          <a:lstStyle/>
          <a:p>
            <a:r>
              <a:rPr lang="en-US" sz="1600" dirty="0"/>
              <a:t>S</a:t>
            </a:r>
            <a:r>
              <a:rPr lang="en-US" sz="1600" dirty="0" smtClean="0"/>
              <a:t>ome </a:t>
            </a:r>
            <a:r>
              <a:rPr lang="en-US" sz="1600" dirty="0"/>
              <a:t>predictions "perfect", others under, others </a:t>
            </a:r>
            <a:r>
              <a:rPr lang="en-US" sz="1600" dirty="0" smtClean="0"/>
              <a:t>over </a:t>
            </a:r>
          </a:p>
          <a:p>
            <a:endParaRPr lang="en-US" sz="1600" dirty="0"/>
          </a:p>
          <a:p>
            <a:endParaRPr lang="en-US" sz="1600" dirty="0" smtClean="0"/>
          </a:p>
          <a:p>
            <a:r>
              <a:rPr lang="en-US" sz="1600" dirty="0" smtClean="0"/>
              <a:t>Parallel </a:t>
            </a:r>
            <a:r>
              <a:rPr lang="en-US" sz="1600" dirty="0"/>
              <a:t>slightly better than Serial</a:t>
            </a:r>
          </a:p>
        </p:txBody>
      </p:sp>
    </p:spTree>
    <p:extLst>
      <p:ext uri="{BB962C8B-B14F-4D97-AF65-F5344CB8AC3E}">
        <p14:creationId xmlns:p14="http://schemas.microsoft.com/office/powerpoint/2010/main" val="160254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72390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a:xfrm>
            <a:off x="6781800" y="2057399"/>
            <a:ext cx="2362200" cy="16303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dirty="0" smtClean="0"/>
              <a:t>-  PD, “perfect” predictions    &gt; 40% of the time</a:t>
            </a:r>
          </a:p>
          <a:p>
            <a:pPr marL="0" indent="0">
              <a:buNone/>
            </a:pPr>
            <a:r>
              <a:rPr lang="en-US" sz="1400" dirty="0" smtClean="0"/>
              <a:t>-  SD, worse,  &lt;  30% </a:t>
            </a:r>
          </a:p>
          <a:p>
            <a:pPr marL="0" indent="0">
              <a:buNone/>
            </a:pPr>
            <a:r>
              <a:rPr lang="en-US" sz="1400" dirty="0" smtClean="0"/>
              <a:t>-  For about 3% of the predictions, PD is nearly 3 stars in error, compared to only 0.5% for SD</a:t>
            </a:r>
            <a:endParaRPr lang="en-US" sz="14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29</a:t>
            </a:fld>
            <a:endParaRPr lang="en-US"/>
          </a:p>
        </p:txBody>
      </p:sp>
      <p:sp>
        <p:nvSpPr>
          <p:cNvPr id="5" name="TextBox 4"/>
          <p:cNvSpPr txBox="1"/>
          <p:nvPr/>
        </p:nvSpPr>
        <p:spPr>
          <a:xfrm>
            <a:off x="457200" y="6009736"/>
            <a:ext cx="7239000" cy="338554"/>
          </a:xfrm>
          <a:prstGeom prst="rect">
            <a:avLst/>
          </a:prstGeom>
          <a:noFill/>
        </p:spPr>
        <p:txBody>
          <a:bodyPr wrap="square" rtlCol="0">
            <a:spAutoFit/>
          </a:bodyPr>
          <a:lstStyle/>
          <a:p>
            <a:r>
              <a:rPr lang="en-US" sz="1600" dirty="0"/>
              <a:t>Cumulative Distribution of Prediction Errors for all News Sites and Browsers</a:t>
            </a:r>
          </a:p>
        </p:txBody>
      </p:sp>
    </p:spTree>
    <p:extLst>
      <p:ext uri="{BB962C8B-B14F-4D97-AF65-F5344CB8AC3E}">
        <p14:creationId xmlns:p14="http://schemas.microsoft.com/office/powerpoint/2010/main" val="8663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Current Limitations to Measuring </a:t>
            </a:r>
            <a:r>
              <a:rPr lang="en-US" dirty="0"/>
              <a:t>P</a:t>
            </a:r>
            <a:r>
              <a:rPr lang="en-US" dirty="0" smtClean="0"/>
              <a:t>erformance for </a:t>
            </a:r>
            <a:r>
              <a:rPr lang="en-US" dirty="0"/>
              <a:t>O</a:t>
            </a:r>
            <a:r>
              <a:rPr lang="en-US" dirty="0" smtClean="0"/>
              <a:t>nline News</a:t>
            </a:r>
            <a:endParaRPr lang="en-US" dirty="0"/>
          </a:p>
        </p:txBody>
      </p:sp>
      <p:sp>
        <p:nvSpPr>
          <p:cNvPr id="3" name="Content Placeholder 2"/>
          <p:cNvSpPr>
            <a:spLocks noGrp="1"/>
          </p:cNvSpPr>
          <p:nvPr>
            <p:ph idx="1"/>
          </p:nvPr>
        </p:nvSpPr>
        <p:spPr/>
        <p:txBody>
          <a:bodyPr/>
          <a:lstStyle/>
          <a:p>
            <a:r>
              <a:rPr lang="en-US" dirty="0"/>
              <a:t>Available platforms provide </a:t>
            </a:r>
            <a:r>
              <a:rPr lang="en-US" dirty="0" smtClean="0"/>
              <a:t>low-level network </a:t>
            </a:r>
            <a:r>
              <a:rPr lang="en-US" dirty="0"/>
              <a:t>data, but not necessarily understandable to average users</a:t>
            </a:r>
            <a:endParaRPr lang="en-US" dirty="0" smtClean="0"/>
          </a:p>
          <a:p>
            <a:endParaRPr lang="en-US" dirty="0" smtClean="0"/>
          </a:p>
          <a:p>
            <a:r>
              <a:rPr lang="en-US" dirty="0"/>
              <a:t>Web site performance measurement </a:t>
            </a:r>
            <a:r>
              <a:rPr lang="en-US" dirty="0" smtClean="0"/>
              <a:t>tools focus </a:t>
            </a:r>
            <a:r>
              <a:rPr lang="en-US" dirty="0"/>
              <a:t>on server side, with measurements not readily mapping to user experience</a:t>
            </a:r>
            <a:endParaRPr lang="en-US" dirty="0" smtClean="0"/>
          </a:p>
          <a:p>
            <a:pPr lvl="1"/>
            <a:endParaRPr lang="en-US" dirty="0" smtClean="0"/>
          </a:p>
          <a:p>
            <a:r>
              <a:rPr lang="en-US" dirty="0" smtClean="0"/>
              <a:t>No research in performance measurements targeted online news before.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8128333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6766696" cy="5486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6400800" y="1752600"/>
            <a:ext cx="2694296" cy="20574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dirty="0" smtClean="0"/>
              <a:t>-  IE, about 50% of predictions are “perfect” and about 85% have 1 star error</a:t>
            </a:r>
          </a:p>
          <a:p>
            <a:pPr marL="0" indent="0">
              <a:buNone/>
            </a:pPr>
            <a:endParaRPr lang="en-US" sz="1400" dirty="0" smtClean="0"/>
          </a:p>
          <a:p>
            <a:pPr marL="0" indent="0">
              <a:buNone/>
            </a:pPr>
            <a:r>
              <a:rPr lang="en-US" sz="1400" dirty="0" smtClean="0"/>
              <a:t>-  Firefox has 45% of predictions “perfect” and about 90% with 1 star error</a:t>
            </a:r>
          </a:p>
          <a:p>
            <a:pPr marL="0" indent="0">
              <a:buNone/>
            </a:pPr>
            <a:endParaRPr lang="en-US" sz="1400" dirty="0" smtClean="0"/>
          </a:p>
          <a:p>
            <a:pPr marL="0" indent="0">
              <a:buNone/>
            </a:pPr>
            <a:r>
              <a:rPr lang="en-US" sz="1400" dirty="0" smtClean="0"/>
              <a:t>-  Chrome has 30%</a:t>
            </a:r>
            <a:r>
              <a:rPr lang="en-US" sz="1400" dirty="0"/>
              <a:t> of predictions “perfect” and about 90% with 1 star error</a:t>
            </a:r>
            <a:endParaRPr lang="en-US" sz="1400" dirty="0" smtClean="0"/>
          </a:p>
        </p:txBody>
      </p:sp>
      <p:sp>
        <p:nvSpPr>
          <p:cNvPr id="3" name="Slide Number Placeholder 2"/>
          <p:cNvSpPr>
            <a:spLocks noGrp="1"/>
          </p:cNvSpPr>
          <p:nvPr>
            <p:ph type="sldNum" sz="quarter" idx="12"/>
          </p:nvPr>
        </p:nvSpPr>
        <p:spPr/>
        <p:txBody>
          <a:bodyPr/>
          <a:lstStyle/>
          <a:p>
            <a:fld id="{B6F15528-21DE-4FAA-801E-634DDDAF4B2B}" type="slidenum">
              <a:rPr lang="en-US" smtClean="0"/>
              <a:pPr/>
              <a:t>30</a:t>
            </a:fld>
            <a:endParaRPr lang="en-US"/>
          </a:p>
        </p:txBody>
      </p:sp>
      <p:sp>
        <p:nvSpPr>
          <p:cNvPr id="2" name="TextBox 1"/>
          <p:cNvSpPr txBox="1"/>
          <p:nvPr/>
        </p:nvSpPr>
        <p:spPr>
          <a:xfrm>
            <a:off x="533400" y="5833646"/>
            <a:ext cx="8001000" cy="338554"/>
          </a:xfrm>
          <a:prstGeom prst="rect">
            <a:avLst/>
          </a:prstGeom>
          <a:noFill/>
        </p:spPr>
        <p:txBody>
          <a:bodyPr wrap="square" rtlCol="0">
            <a:spAutoFit/>
          </a:bodyPr>
          <a:lstStyle/>
          <a:p>
            <a:r>
              <a:rPr lang="en-US" sz="1600" dirty="0"/>
              <a:t>Cumulative Distribution of Prediction Errors </a:t>
            </a:r>
            <a:r>
              <a:rPr lang="en-US" sz="1600" dirty="0" smtClean="0"/>
              <a:t>for PD for </a:t>
            </a:r>
            <a:r>
              <a:rPr lang="en-US" sz="1600" dirty="0"/>
              <a:t>all News Sites </a:t>
            </a:r>
            <a:r>
              <a:rPr lang="en-US" sz="1600" dirty="0" smtClean="0"/>
              <a:t>across Browsers</a:t>
            </a:r>
            <a:endParaRPr lang="en-US" sz="1600" dirty="0"/>
          </a:p>
        </p:txBody>
      </p:sp>
    </p:spTree>
    <p:extLst>
      <p:ext uri="{BB962C8B-B14F-4D97-AF65-F5344CB8AC3E}">
        <p14:creationId xmlns:p14="http://schemas.microsoft.com/office/powerpoint/2010/main" val="6788683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a:bodyPr>
          <a:lstStyle/>
          <a:p>
            <a:r>
              <a:rPr lang="en-US" sz="3200" dirty="0" smtClean="0"/>
              <a:t>Using our methods to different type of Web sites</a:t>
            </a:r>
            <a:endParaRPr lang="en-US" sz="3200" dirty="0"/>
          </a:p>
        </p:txBody>
      </p:sp>
      <p:sp>
        <p:nvSpPr>
          <p:cNvPr id="3" name="Content Placeholder 2"/>
          <p:cNvSpPr>
            <a:spLocks noGrp="1"/>
          </p:cNvSpPr>
          <p:nvPr>
            <p:ph idx="1"/>
          </p:nvPr>
        </p:nvSpPr>
        <p:spPr>
          <a:xfrm>
            <a:off x="457200" y="5532437"/>
            <a:ext cx="8229600" cy="944563"/>
          </a:xfrm>
        </p:spPr>
        <p:txBody>
          <a:bodyPr>
            <a:normAutofit fontScale="92500"/>
          </a:bodyPr>
          <a:lstStyle/>
          <a:p>
            <a:r>
              <a:rPr lang="en-US" dirty="0" smtClean="0"/>
              <a:t>For online </a:t>
            </a:r>
            <a:r>
              <a:rPr lang="en-US" dirty="0"/>
              <a:t>shopping, about 65% of the predictions are “perfect” and no </a:t>
            </a:r>
            <a:r>
              <a:rPr lang="en-US" dirty="0" smtClean="0"/>
              <a:t>predictions are </a:t>
            </a:r>
            <a:r>
              <a:rPr lang="en-US" dirty="0"/>
              <a:t>worse than 2 stars in error.</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81100"/>
            <a:ext cx="5924550" cy="430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40850402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Introduction</a:t>
            </a:r>
          </a:p>
          <a:p>
            <a:r>
              <a:rPr lang="en-US" dirty="0"/>
              <a:t>B</a:t>
            </a:r>
            <a:r>
              <a:rPr lang="en-US" dirty="0" smtClean="0"/>
              <a:t>ackground</a:t>
            </a:r>
          </a:p>
          <a:p>
            <a:r>
              <a:rPr lang="en-US" dirty="0" smtClean="0"/>
              <a:t>Approach</a:t>
            </a:r>
          </a:p>
          <a:p>
            <a:r>
              <a:rPr lang="en-US" dirty="0" smtClean="0"/>
              <a:t>Evaluation </a:t>
            </a:r>
          </a:p>
          <a:p>
            <a:r>
              <a:rPr lang="en-US" dirty="0" smtClean="0">
                <a:solidFill>
                  <a:srgbClr val="FF0000"/>
                </a:solidFill>
              </a:rPr>
              <a:t>Conclusion</a:t>
            </a:r>
          </a:p>
          <a:p>
            <a:r>
              <a:rPr lang="en-US" dirty="0" smtClean="0"/>
              <a:t>Future Work</a:t>
            </a:r>
          </a:p>
          <a:p>
            <a:endParaRPr lang="en-US" dirty="0" smtClean="0"/>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32359139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t>
            </a:r>
            <a:endParaRPr lang="en-US" dirty="0"/>
          </a:p>
        </p:txBody>
      </p:sp>
      <p:sp>
        <p:nvSpPr>
          <p:cNvPr id="3" name="Content Placeholder 2"/>
          <p:cNvSpPr>
            <a:spLocks noGrp="1"/>
          </p:cNvSpPr>
          <p:nvPr>
            <p:ph idx="1"/>
          </p:nvPr>
        </p:nvSpPr>
        <p:spPr/>
        <p:txBody>
          <a:bodyPr>
            <a:normAutofit/>
          </a:bodyPr>
          <a:lstStyle/>
          <a:p>
            <a:r>
              <a:rPr lang="en-US" dirty="0" smtClean="0"/>
              <a:t>Online news prediction techniques in HMN can provide low impediment and high incentive for researchers and </a:t>
            </a:r>
            <a:r>
              <a:rPr lang="en-US" dirty="0"/>
              <a:t>typical </a:t>
            </a:r>
            <a:r>
              <a:rPr lang="en-US" dirty="0" smtClean="0"/>
              <a:t>users.</a:t>
            </a:r>
          </a:p>
          <a:p>
            <a:r>
              <a:rPr lang="en-US" dirty="0"/>
              <a:t>U</a:t>
            </a:r>
            <a:r>
              <a:rPr lang="en-US" dirty="0" smtClean="0"/>
              <a:t>sing number </a:t>
            </a:r>
            <a:r>
              <a:rPr lang="en-US" dirty="0"/>
              <a:t>of objects from </a:t>
            </a:r>
            <a:r>
              <a:rPr lang="en-US" dirty="0" smtClean="0"/>
              <a:t>dominant </a:t>
            </a:r>
            <a:r>
              <a:rPr lang="en-US" dirty="0"/>
              <a:t>domain is always better than using </a:t>
            </a:r>
            <a:r>
              <a:rPr lang="en-US" dirty="0" smtClean="0"/>
              <a:t>total </a:t>
            </a:r>
            <a:r>
              <a:rPr lang="en-US" dirty="0"/>
              <a:t>number of </a:t>
            </a:r>
            <a:r>
              <a:rPr lang="en-US" dirty="0" smtClean="0"/>
              <a:t>objects</a:t>
            </a:r>
          </a:p>
          <a:p>
            <a:pPr lvl="1"/>
            <a:r>
              <a:rPr lang="en-US" dirty="0" smtClean="0"/>
              <a:t>15% to 60% better</a:t>
            </a:r>
          </a:p>
          <a:p>
            <a:r>
              <a:rPr lang="en-US" dirty="0"/>
              <a:t>Assuming objects download in parallel rather than serially provides </a:t>
            </a:r>
            <a:r>
              <a:rPr lang="en-US" dirty="0" smtClean="0"/>
              <a:t>generally better predictions</a:t>
            </a:r>
          </a:p>
          <a:p>
            <a:pPr lvl="1"/>
            <a:r>
              <a:rPr lang="en-US" dirty="0" smtClean="0"/>
              <a:t>15</a:t>
            </a:r>
            <a:r>
              <a:rPr lang="en-US" dirty="0"/>
              <a:t>% </a:t>
            </a:r>
            <a:r>
              <a:rPr lang="en-US" dirty="0" smtClean="0"/>
              <a:t>“perfect” predictions </a:t>
            </a:r>
            <a:r>
              <a:rPr lang="en-US" dirty="0"/>
              <a:t>for online news</a:t>
            </a:r>
            <a:r>
              <a:rPr lang="en-US" dirty="0" smtClean="0"/>
              <a:t>.</a:t>
            </a:r>
          </a:p>
          <a:p>
            <a:r>
              <a:rPr lang="en-US" dirty="0"/>
              <a:t>Our methods can be used for other Web </a:t>
            </a:r>
            <a:r>
              <a:rPr lang="en-US" dirty="0" smtClean="0"/>
              <a:t>sites</a:t>
            </a:r>
          </a:p>
          <a:p>
            <a:pPr lvl="1"/>
            <a:r>
              <a:rPr lang="en-US" dirty="0" smtClean="0"/>
              <a:t>65</a:t>
            </a:r>
            <a:r>
              <a:rPr lang="en-US" dirty="0"/>
              <a:t>% “perfect” predictions for </a:t>
            </a:r>
            <a:r>
              <a:rPr lang="en-US" dirty="0" smtClean="0"/>
              <a:t> shopping sites</a:t>
            </a:r>
          </a:p>
          <a:p>
            <a:pPr lvl="1"/>
            <a:r>
              <a:rPr lang="en-US" dirty="0" smtClean="0"/>
              <a:t>39% </a:t>
            </a:r>
            <a:r>
              <a:rPr lang="en-US" dirty="0"/>
              <a:t>“perfect” predictions for </a:t>
            </a:r>
            <a:r>
              <a:rPr lang="en-US" dirty="0" smtClean="0"/>
              <a:t>social networks</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38191606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lstStyle/>
          <a:p>
            <a:r>
              <a:rPr lang="en-US" dirty="0" smtClean="0"/>
              <a:t>Extend Web characterization to different Web sites.</a:t>
            </a:r>
          </a:p>
          <a:p>
            <a:r>
              <a:rPr lang="en-US" dirty="0" smtClean="0"/>
              <a:t>Develop our models to include other factors such as object types.</a:t>
            </a:r>
          </a:p>
          <a:p>
            <a:r>
              <a:rPr lang="en-US" dirty="0" smtClean="0"/>
              <a:t>Extend to target Multimedia in online news.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17287554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p:txBody>
          <a:bodyPr>
            <a:normAutofit fontScale="85000" lnSpcReduction="20000"/>
          </a:bodyPr>
          <a:lstStyle/>
          <a:p>
            <a:r>
              <a:rPr lang="en-US" sz="1600" dirty="0" smtClean="0"/>
              <a:t>[1] The </a:t>
            </a:r>
            <a:r>
              <a:rPr lang="en-US" sz="1600" dirty="0"/>
              <a:t>OECD reports "The future of news and the Internet “, Organization for Economic Cooperation and Development, June 2009. </a:t>
            </a:r>
            <a:r>
              <a:rPr lang="en-US" sz="1600" u="sng" dirty="0"/>
              <a:t>http://www.oecd.org/document/48/0,3343,en_2649_34223_45449136_1_1_1_1,00.html </a:t>
            </a:r>
          </a:p>
          <a:p>
            <a:r>
              <a:rPr lang="en-US" sz="1600" dirty="0"/>
              <a:t>[</a:t>
            </a:r>
            <a:r>
              <a:rPr lang="en-US" sz="1600" dirty="0" smtClean="0"/>
              <a:t>2] E</a:t>
            </a:r>
            <a:r>
              <a:rPr lang="en-US" sz="1600" dirty="0"/>
              <a:t>. </a:t>
            </a:r>
            <a:r>
              <a:rPr lang="en-US" sz="1600" dirty="0" err="1"/>
              <a:t>Jorden</a:t>
            </a:r>
            <a:r>
              <a:rPr lang="en-US" sz="1600" dirty="0"/>
              <a:t>. Newspaper Website Design </a:t>
            </a:r>
            <a:r>
              <a:rPr lang="en-US" sz="1600" u="sng" dirty="0"/>
              <a:t>http://www.ejordanweb.com/index.php?option=com_content&amp;view=article&amp;id=62:newspaper-website-design&amp;catid=19:news&amp;Itemid=176 , 2010. </a:t>
            </a:r>
            <a:endParaRPr lang="en-US" sz="1600" u="sng" dirty="0" smtClean="0"/>
          </a:p>
          <a:p>
            <a:r>
              <a:rPr lang="en-US" sz="1600" dirty="0"/>
              <a:t>[3] </a:t>
            </a:r>
            <a:r>
              <a:rPr lang="en-US" sz="1600" dirty="0" err="1"/>
              <a:t>SpeedTest</a:t>
            </a:r>
            <a:r>
              <a:rPr lang="en-US" sz="1600" dirty="0"/>
              <a:t> </a:t>
            </a:r>
            <a:r>
              <a:rPr lang="en-US" sz="1600" dirty="0">
                <a:hlinkClick r:id="rId2"/>
              </a:rPr>
              <a:t>http://www.speedtest.net/</a:t>
            </a:r>
            <a:endParaRPr lang="en-US" sz="1600" dirty="0"/>
          </a:p>
          <a:p>
            <a:r>
              <a:rPr lang="en-US" sz="1600" dirty="0"/>
              <a:t>[4] </a:t>
            </a:r>
            <a:r>
              <a:rPr lang="en-US" sz="1600" dirty="0" err="1"/>
              <a:t>Planetlab</a:t>
            </a:r>
            <a:r>
              <a:rPr lang="en-US" sz="1600" dirty="0"/>
              <a:t> </a:t>
            </a:r>
            <a:r>
              <a:rPr lang="en-US" sz="1600" dirty="0">
                <a:hlinkClick r:id="rId3"/>
              </a:rPr>
              <a:t>http://www.planet-lab.org/ </a:t>
            </a:r>
            <a:endParaRPr lang="en-US" sz="1600" dirty="0"/>
          </a:p>
          <a:p>
            <a:r>
              <a:rPr lang="en-US" sz="1600" dirty="0"/>
              <a:t>[5] F. Papadopoulos and K. </a:t>
            </a:r>
            <a:r>
              <a:rPr lang="en-US" sz="1600" dirty="0" err="1"/>
              <a:t>Psounis</a:t>
            </a:r>
            <a:r>
              <a:rPr lang="en-US" sz="1600" dirty="0"/>
              <a:t>. Predicting the performance of Internet-like networks using scaled-down replicas. In ACM SIGMETRICS Performance Evaluation Review, Volume 35 Issue 3, December 2007 </a:t>
            </a:r>
          </a:p>
          <a:p>
            <a:r>
              <a:rPr lang="en-US" sz="1600" dirty="0"/>
              <a:t>[6] C. Xing, M. Chen, and L. Yang. Predicting Available Bandwidth of Internet Path with Ultra Metric </a:t>
            </a:r>
            <a:r>
              <a:rPr lang="en-US" sz="1600" dirty="0" smtClean="0"/>
              <a:t>Space</a:t>
            </a:r>
          </a:p>
          <a:p>
            <a:r>
              <a:rPr lang="en-US" sz="1600" dirty="0" smtClean="0"/>
              <a:t>[7]</a:t>
            </a:r>
            <a:r>
              <a:rPr lang="en-US" sz="1600" dirty="0"/>
              <a:t> </a:t>
            </a:r>
            <a:r>
              <a:rPr lang="en-US" sz="1600" dirty="0" err="1"/>
              <a:t>kc</a:t>
            </a:r>
            <a:r>
              <a:rPr lang="en-US" sz="1600" dirty="0"/>
              <a:t> </a:t>
            </a:r>
            <a:r>
              <a:rPr lang="en-US" sz="1600" dirty="0" err="1"/>
              <a:t>claffy</a:t>
            </a:r>
            <a:r>
              <a:rPr lang="en-US" sz="1600" dirty="0"/>
              <a:t>, Mark Crovella, </a:t>
            </a:r>
            <a:r>
              <a:rPr lang="en-US" sz="1600" dirty="0" err="1"/>
              <a:t>Timur</a:t>
            </a:r>
            <a:r>
              <a:rPr lang="en-US" sz="1600" dirty="0"/>
              <a:t> Friedman, Colleen Shannon, and Neil Spring. </a:t>
            </a:r>
            <a:r>
              <a:rPr lang="en-US" sz="1600" dirty="0" err="1" smtClean="0"/>
              <a:t>Communityoriented</a:t>
            </a:r>
            <a:r>
              <a:rPr lang="en-US" sz="1600" dirty="0" smtClean="0"/>
              <a:t> </a:t>
            </a:r>
            <a:r>
              <a:rPr lang="en-US" sz="1600" dirty="0"/>
              <a:t>network measurement infrastructure (CONMI) workshop report. SIGCOMM </a:t>
            </a:r>
            <a:r>
              <a:rPr lang="en-US" sz="1600" dirty="0" err="1" smtClean="0"/>
              <a:t>Comput</a:t>
            </a:r>
            <a:r>
              <a:rPr lang="en-US" sz="1600" dirty="0"/>
              <a:t>. </a:t>
            </a:r>
            <a:r>
              <a:rPr lang="en-US" sz="1600" dirty="0" err="1"/>
              <a:t>Commun</a:t>
            </a:r>
            <a:r>
              <a:rPr lang="en-US" sz="1600" dirty="0"/>
              <a:t>. Rev., 36(2):41–48, 2006</a:t>
            </a:r>
            <a:r>
              <a:rPr lang="en-US" sz="1600" dirty="0" smtClean="0"/>
              <a:t>.</a:t>
            </a:r>
          </a:p>
          <a:p>
            <a:r>
              <a:rPr lang="en-US" sz="1600" dirty="0"/>
              <a:t>[8] J. </a:t>
            </a:r>
            <a:r>
              <a:rPr lang="en-US" sz="1600" dirty="0" err="1"/>
              <a:t>Pitkow</a:t>
            </a:r>
            <a:r>
              <a:rPr lang="en-US" sz="1600" dirty="0"/>
              <a:t>. Summary of WWW Characterizations. In Computer Networks and ISDN Systems, Volume 30 Issue 1-7, April 1, 1998. </a:t>
            </a:r>
          </a:p>
          <a:p>
            <a:r>
              <a:rPr lang="en-US" sz="1600" dirty="0"/>
              <a:t>[9]  E. O’Neill. OCLC, Online Computer Library Center, Web Characterization Project. Wcp.oclc.org, 2002 </a:t>
            </a:r>
            <a:endParaRPr lang="en-US" sz="1600" dirty="0" smtClean="0"/>
          </a:p>
          <a:p>
            <a:pPr>
              <a:spcBef>
                <a:spcPts val="0"/>
              </a:spcBef>
              <a:buClrTx/>
              <a:buSzTx/>
              <a:defRPr/>
            </a:pPr>
            <a:r>
              <a:rPr lang="en-US" sz="1600" dirty="0"/>
              <a:t>[10]</a:t>
            </a:r>
            <a:r>
              <a:rPr lang="en-US" sz="1600" u="sng" dirty="0">
                <a:hlinkClick r:id="rId4"/>
              </a:rPr>
              <a:t> http://web.cs.wpi.edu/~</a:t>
            </a:r>
            <a:r>
              <a:rPr lang="en-US" sz="1600" u="sng" dirty="0" smtClean="0">
                <a:hlinkClick r:id="rId4"/>
              </a:rPr>
              <a:t>weizhang/docs/pagestats.xpi</a:t>
            </a:r>
            <a:endParaRPr lang="en-US" sz="1600" u="sng" dirty="0" smtClean="0"/>
          </a:p>
          <a:p>
            <a:pPr>
              <a:spcBef>
                <a:spcPts val="0"/>
              </a:spcBef>
              <a:buClrTx/>
              <a:buSzTx/>
              <a:defRPr/>
            </a:pPr>
            <a:r>
              <a:rPr lang="en-US" sz="1600" dirty="0" smtClean="0"/>
              <a:t>[11]http</a:t>
            </a:r>
            <a:r>
              <a:rPr lang="en-US" sz="1600" dirty="0"/>
              <a:t>://</a:t>
            </a:r>
            <a:r>
              <a:rPr lang="en-US" sz="1600" dirty="0" smtClean="0"/>
              <a:t>www.ebizmba.com/articles/news-websites</a:t>
            </a:r>
          </a:p>
          <a:p>
            <a:r>
              <a:rPr lang="en-US" sz="1600" b="1" dirty="0"/>
              <a:t>Fiddler</a:t>
            </a:r>
            <a:r>
              <a:rPr lang="en-US" sz="1600" dirty="0"/>
              <a:t> Web Debugger - A free web debugging </a:t>
            </a:r>
            <a:r>
              <a:rPr lang="en-US" sz="1600" dirty="0" smtClean="0"/>
              <a:t>tool</a:t>
            </a:r>
            <a:r>
              <a:rPr lang="en-US" sz="1600" dirty="0"/>
              <a:t> </a:t>
            </a:r>
            <a:r>
              <a:rPr lang="en-US" sz="1600" u="sng" dirty="0" smtClean="0"/>
              <a:t>www.</a:t>
            </a:r>
            <a:r>
              <a:rPr lang="en-US" sz="1600" b="1" u="sng" dirty="0" smtClean="0"/>
              <a:t>fiddler</a:t>
            </a:r>
            <a:r>
              <a:rPr lang="en-US" sz="1600" u="sng" dirty="0" smtClean="0"/>
              <a:t>2.com</a:t>
            </a:r>
            <a:r>
              <a:rPr lang="en-US" sz="1600" u="sng" dirty="0"/>
              <a:t>/</a:t>
            </a:r>
          </a:p>
          <a:p>
            <a:pPr>
              <a:spcBef>
                <a:spcPts val="0"/>
              </a:spcBef>
              <a:buClrTx/>
              <a:buSzTx/>
              <a:defRPr/>
            </a:pPr>
            <a:endParaRPr lang="en-US" sz="1600" dirty="0"/>
          </a:p>
          <a:p>
            <a:endParaRPr lang="en-US" sz="1600" dirty="0"/>
          </a:p>
          <a:p>
            <a:endParaRPr lang="en-US" sz="1600" dirty="0"/>
          </a:p>
          <a:p>
            <a:endParaRPr lang="en-US" sz="1600" dirty="0"/>
          </a:p>
          <a:p>
            <a:endParaRPr lang="en-US" sz="1600" u="sng" dirty="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spTree>
    <p:extLst>
      <p:ext uri="{BB962C8B-B14F-4D97-AF65-F5344CB8AC3E}">
        <p14:creationId xmlns:p14="http://schemas.microsoft.com/office/powerpoint/2010/main" val="4269226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a:t>
            </a:r>
            <a:endParaRPr lang="en-US" dirty="0"/>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r>
              <a:rPr lang="en-US" dirty="0" smtClean="0"/>
              <a:t>Predict performance for online news sites by:</a:t>
            </a:r>
          </a:p>
          <a:p>
            <a:pPr lvl="1"/>
            <a:r>
              <a:rPr lang="en-US" dirty="0" smtClean="0"/>
              <a:t>Select characteristics of news sites to </a:t>
            </a:r>
            <a:r>
              <a:rPr lang="en-US" dirty="0"/>
              <a:t>be </a:t>
            </a:r>
            <a:r>
              <a:rPr lang="en-US" dirty="0" smtClean="0"/>
              <a:t>measured</a:t>
            </a:r>
          </a:p>
          <a:p>
            <a:pPr lvl="1"/>
            <a:r>
              <a:rPr lang="en-US" dirty="0" smtClean="0"/>
              <a:t>Select suitable methods of measuring</a:t>
            </a:r>
          </a:p>
          <a:p>
            <a:pPr lvl="1"/>
            <a:r>
              <a:rPr lang="en-US" dirty="0" smtClean="0"/>
              <a:t>Analyze collected data</a:t>
            </a:r>
          </a:p>
          <a:p>
            <a:pPr lvl="1"/>
            <a:r>
              <a:rPr lang="en-US" dirty="0" smtClean="0"/>
              <a:t>Build models based on analysis</a:t>
            </a:r>
          </a:p>
          <a:p>
            <a:pPr lvl="1"/>
            <a:r>
              <a:rPr lang="en-US" dirty="0" smtClean="0"/>
              <a:t>Evaluate models</a:t>
            </a:r>
          </a:p>
          <a:p>
            <a:pPr lvl="1"/>
            <a:endParaRPr lang="en-US" dirty="0" smtClean="0"/>
          </a:p>
          <a:p>
            <a:r>
              <a:rPr lang="en-US" dirty="0" smtClean="0"/>
              <a:t>Provide performance from user prospective</a:t>
            </a:r>
          </a:p>
          <a:p>
            <a:pPr lvl="1"/>
            <a:r>
              <a:rPr lang="en-US" dirty="0" smtClean="0"/>
              <a:t>Choosing a specific news site</a:t>
            </a:r>
          </a:p>
          <a:p>
            <a:pPr lvl="1"/>
            <a:r>
              <a:rPr lang="en-US" dirty="0" smtClean="0"/>
              <a:t>Provide meaningful results (very good, good, bad, etc.)</a:t>
            </a:r>
          </a:p>
          <a:p>
            <a:pPr lvl="1"/>
            <a:endParaRPr lang="en-US" dirty="0" smtClean="0"/>
          </a:p>
          <a:p>
            <a:r>
              <a:rPr lang="en-US" dirty="0" smtClean="0"/>
              <a:t>Predict performance with small costs</a:t>
            </a:r>
          </a:p>
          <a:p>
            <a:pPr lvl="1"/>
            <a:r>
              <a:rPr lang="en-US" dirty="0" smtClean="0"/>
              <a:t>Little time (&lt; 3 seconds)</a:t>
            </a:r>
          </a:p>
          <a:p>
            <a:pPr lvl="1"/>
            <a:r>
              <a:rPr lang="en-US" dirty="0" smtClean="0"/>
              <a:t>Few downloads (Max 7 objects)</a:t>
            </a:r>
          </a:p>
          <a:p>
            <a:pPr lvl="1"/>
            <a:endParaRPr lang="en-US" dirty="0" smtClean="0"/>
          </a:p>
          <a:p>
            <a:r>
              <a:rPr lang="en-US" dirty="0" smtClean="0"/>
              <a:t>Apply to other sites</a:t>
            </a:r>
          </a:p>
          <a:p>
            <a:r>
              <a:rPr lang="en-US" dirty="0" smtClean="0"/>
              <a:t>Implement in HMN</a:t>
            </a:r>
            <a:endParaRPr lang="en-US" dirty="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19808081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Introduction</a:t>
            </a:r>
          </a:p>
          <a:p>
            <a:r>
              <a:rPr lang="en-US" dirty="0">
                <a:solidFill>
                  <a:srgbClr val="FF0000"/>
                </a:solidFill>
              </a:rPr>
              <a:t>B</a:t>
            </a:r>
            <a:r>
              <a:rPr lang="en-US" dirty="0" smtClean="0">
                <a:solidFill>
                  <a:srgbClr val="FF0000"/>
                </a:solidFill>
              </a:rPr>
              <a:t>ackground</a:t>
            </a:r>
          </a:p>
          <a:p>
            <a:r>
              <a:rPr lang="en-US" dirty="0" smtClean="0"/>
              <a:t>Approach</a:t>
            </a:r>
          </a:p>
          <a:p>
            <a:r>
              <a:rPr lang="en-US" dirty="0" smtClean="0"/>
              <a:t>Evaluation </a:t>
            </a:r>
          </a:p>
          <a:p>
            <a:r>
              <a:rPr lang="en-US" dirty="0" smtClean="0"/>
              <a:t>Conclusion</a:t>
            </a:r>
          </a:p>
          <a:p>
            <a:r>
              <a:rPr lang="en-US" dirty="0" smtClean="0"/>
              <a:t>Future Work</a:t>
            </a:r>
          </a:p>
          <a:p>
            <a:endParaRPr lang="en-US" dirty="0" smtClean="0"/>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19906027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Network Measurement </a:t>
            </a:r>
            <a:r>
              <a:rPr lang="en-US" dirty="0" smtClean="0"/>
              <a:t>Platforms</a:t>
            </a:r>
            <a:endParaRPr lang="en-US" dirty="0"/>
          </a:p>
        </p:txBody>
      </p:sp>
      <p:sp>
        <p:nvSpPr>
          <p:cNvPr id="3" name="Content Placeholder 2"/>
          <p:cNvSpPr>
            <a:spLocks noGrp="1"/>
          </p:cNvSpPr>
          <p:nvPr>
            <p:ph idx="1"/>
          </p:nvPr>
        </p:nvSpPr>
        <p:spPr>
          <a:xfrm>
            <a:off x="457200" y="1447800"/>
            <a:ext cx="8229600" cy="4754563"/>
          </a:xfrm>
        </p:spPr>
        <p:txBody>
          <a:bodyPr>
            <a:normAutofit/>
          </a:bodyPr>
          <a:lstStyle/>
          <a:p>
            <a:r>
              <a:rPr lang="en-US" sz="2400" dirty="0" err="1" smtClean="0"/>
              <a:t>Speedtest</a:t>
            </a:r>
            <a:endParaRPr lang="en-US" dirty="0"/>
          </a:p>
          <a:p>
            <a:pPr lvl="1"/>
            <a:r>
              <a:rPr lang="en-US" sz="2000" dirty="0" smtClean="0"/>
              <a:t>Limited incentives for typical users (download, upload, ping)</a:t>
            </a:r>
          </a:p>
          <a:p>
            <a:pPr lvl="1"/>
            <a:r>
              <a:rPr lang="en-US" dirty="0" smtClean="0"/>
              <a:t>Not designed to inform network researchers </a:t>
            </a:r>
          </a:p>
          <a:p>
            <a:pPr lvl="1"/>
            <a:endParaRPr lang="en-US" dirty="0"/>
          </a:p>
          <a:p>
            <a:r>
              <a:rPr lang="en-US" dirty="0" err="1" smtClean="0"/>
              <a:t>Netalyzer</a:t>
            </a:r>
            <a:r>
              <a:rPr lang="en-US" sz="2400" dirty="0" smtClean="0"/>
              <a:t> </a:t>
            </a:r>
            <a:r>
              <a:rPr lang="en-US" sz="1400" dirty="0" smtClean="0"/>
              <a:t>[3,4]</a:t>
            </a:r>
          </a:p>
          <a:p>
            <a:pPr lvl="1"/>
            <a:r>
              <a:rPr lang="en-US" sz="2000" dirty="0" smtClean="0"/>
              <a:t>A broad range of network measurements</a:t>
            </a:r>
          </a:p>
          <a:p>
            <a:pPr lvl="1"/>
            <a:r>
              <a:rPr lang="en-US" dirty="0" smtClean="0"/>
              <a:t>Output not meaningful for typical users</a:t>
            </a:r>
          </a:p>
          <a:p>
            <a:pPr lvl="1"/>
            <a:endParaRPr lang="en-US" sz="2000" dirty="0" smtClean="0"/>
          </a:p>
          <a:p>
            <a:r>
              <a:rPr lang="en-US" dirty="0" smtClean="0"/>
              <a:t>Gomez</a:t>
            </a:r>
          </a:p>
          <a:p>
            <a:pPr lvl="1"/>
            <a:r>
              <a:rPr lang="en-US" dirty="0"/>
              <a:t>O</a:t>
            </a:r>
            <a:r>
              <a:rPr lang="en-US" dirty="0" smtClean="0"/>
              <a:t>ffers </a:t>
            </a:r>
            <a:r>
              <a:rPr lang="en-US" dirty="0"/>
              <a:t>monetary </a:t>
            </a:r>
            <a:r>
              <a:rPr lang="en-US" dirty="0" smtClean="0"/>
              <a:t>incentive</a:t>
            </a:r>
          </a:p>
          <a:p>
            <a:pPr lvl="1"/>
            <a:r>
              <a:rPr lang="en-US" dirty="0" smtClean="0"/>
              <a:t>Needs software </a:t>
            </a:r>
          </a:p>
          <a:p>
            <a:endParaRPr lang="en-US" dirty="0" smtClean="0"/>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41674085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Web Characterization </a:t>
            </a:r>
          </a:p>
        </p:txBody>
      </p:sp>
      <p:sp>
        <p:nvSpPr>
          <p:cNvPr id="3" name="Content Placeholder 2"/>
          <p:cNvSpPr>
            <a:spLocks noGrp="1"/>
          </p:cNvSpPr>
          <p:nvPr>
            <p:ph idx="1"/>
          </p:nvPr>
        </p:nvSpPr>
        <p:spPr/>
        <p:txBody>
          <a:bodyPr/>
          <a:lstStyle/>
          <a:p>
            <a:r>
              <a:rPr lang="en-US" dirty="0" smtClean="0"/>
              <a:t>Has </a:t>
            </a:r>
            <a:r>
              <a:rPr lang="en-US" dirty="0"/>
              <a:t>been done since almost the beginning of the World Wide </a:t>
            </a:r>
            <a:r>
              <a:rPr lang="en-US" dirty="0" smtClean="0"/>
              <a:t>Web</a:t>
            </a:r>
            <a:r>
              <a:rPr lang="en-US" dirty="0"/>
              <a:t> </a:t>
            </a:r>
            <a:r>
              <a:rPr lang="en-US" sz="1400" dirty="0" smtClean="0"/>
              <a:t>[J</a:t>
            </a:r>
            <a:r>
              <a:rPr lang="en-US" sz="1400" dirty="0"/>
              <a:t>. </a:t>
            </a:r>
            <a:r>
              <a:rPr lang="en-US" sz="1400" dirty="0" err="1" smtClean="0"/>
              <a:t>Pitkow</a:t>
            </a:r>
            <a:r>
              <a:rPr lang="en-US" sz="1400" dirty="0" smtClean="0"/>
              <a:t> 98]</a:t>
            </a:r>
            <a:endParaRPr lang="en-US" sz="1400" dirty="0"/>
          </a:p>
          <a:p>
            <a:endParaRPr lang="en-US" dirty="0" smtClean="0"/>
          </a:p>
          <a:p>
            <a:r>
              <a:rPr lang="en-US" dirty="0" smtClean="0"/>
              <a:t>Better </a:t>
            </a:r>
            <a:r>
              <a:rPr lang="en-US" dirty="0"/>
              <a:t>understand of objects types/sizes on the Web for network performance and </a:t>
            </a:r>
            <a:r>
              <a:rPr lang="en-US" dirty="0" smtClean="0"/>
              <a:t>measurement.</a:t>
            </a:r>
            <a:endParaRPr lang="en-US" dirty="0"/>
          </a:p>
          <a:p>
            <a:endParaRPr lang="en-US" dirty="0" smtClean="0"/>
          </a:p>
          <a:p>
            <a:r>
              <a:rPr lang="en-US" dirty="0" smtClean="0"/>
              <a:t>Provide </a:t>
            </a:r>
            <a:r>
              <a:rPr lang="en-US" dirty="0"/>
              <a:t>Web designers with their </a:t>
            </a:r>
            <a:r>
              <a:rPr lang="en-US" dirty="0" smtClean="0"/>
              <a:t>Web sites </a:t>
            </a:r>
            <a:r>
              <a:rPr lang="en-US" dirty="0"/>
              <a:t>performance to the end </a:t>
            </a:r>
            <a:r>
              <a:rPr lang="en-US" dirty="0" smtClean="0"/>
              <a:t>users</a:t>
            </a:r>
            <a:r>
              <a:rPr lang="en-US" sz="1400" dirty="0"/>
              <a:t> </a:t>
            </a:r>
            <a:r>
              <a:rPr lang="en-US" sz="1400" dirty="0" smtClean="0"/>
              <a:t>[Web </a:t>
            </a:r>
            <a:r>
              <a:rPr lang="en-US" sz="1400" dirty="0"/>
              <a:t>Characterization </a:t>
            </a:r>
            <a:r>
              <a:rPr lang="en-US" sz="1400" dirty="0" smtClean="0"/>
              <a:t>Project. 02]</a:t>
            </a:r>
            <a:endParaRPr lang="en-US" sz="1400" dirty="0"/>
          </a:p>
          <a:p>
            <a:r>
              <a:rPr lang="en-US" dirty="0"/>
              <a:t>No Characterization for specific Web type such as News, </a:t>
            </a:r>
            <a:r>
              <a:rPr lang="en-US" dirty="0" smtClean="0"/>
              <a:t>shopping, </a:t>
            </a:r>
            <a:r>
              <a:rPr lang="en-US" dirty="0"/>
              <a:t>etc.</a:t>
            </a:r>
            <a:endParaRPr lang="en-US" sz="4000" dirty="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24243844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Background </a:t>
            </a:r>
            <a:r>
              <a:rPr lang="en-US" dirty="0"/>
              <a:t>- HMN </a:t>
            </a:r>
          </a:p>
        </p:txBody>
      </p:sp>
      <p:sp>
        <p:nvSpPr>
          <p:cNvPr id="3" name="Content Placeholder 2"/>
          <p:cNvSpPr>
            <a:spLocks noGrp="1"/>
          </p:cNvSpPr>
          <p:nvPr>
            <p:ph idx="1"/>
          </p:nvPr>
        </p:nvSpPr>
        <p:spPr/>
        <p:txBody>
          <a:bodyPr/>
          <a:lstStyle/>
          <a:p>
            <a:r>
              <a:rPr lang="en-US" sz="2500" dirty="0" smtClean="0"/>
              <a:t>Overcome </a:t>
            </a:r>
            <a:r>
              <a:rPr lang="en-US" sz="2500" dirty="0"/>
              <a:t>the impediments in the existing measurement </a:t>
            </a:r>
            <a:r>
              <a:rPr lang="en-US" sz="2500" dirty="0" smtClean="0"/>
              <a:t>platforms</a:t>
            </a:r>
          </a:p>
          <a:p>
            <a:endParaRPr lang="en-US" sz="2500" dirty="0"/>
          </a:p>
          <a:p>
            <a:r>
              <a:rPr lang="en-US" sz="2500" dirty="0"/>
              <a:t>Increase the incentives for users/research </a:t>
            </a:r>
            <a:r>
              <a:rPr lang="en-US" sz="2500" dirty="0" smtClean="0"/>
              <a:t>experts</a:t>
            </a:r>
          </a:p>
          <a:p>
            <a:endParaRPr lang="en-US" sz="2500" dirty="0"/>
          </a:p>
          <a:p>
            <a:r>
              <a:rPr lang="en-US" sz="2500" dirty="0"/>
              <a:t>New </a:t>
            </a:r>
            <a:r>
              <a:rPr lang="en-US" sz="2500" dirty="0" smtClean="0"/>
              <a:t>techniques </a:t>
            </a:r>
            <a:r>
              <a:rPr lang="en-US" sz="2500" dirty="0"/>
              <a:t>using JavaScript and Flash from within Browser sandbox </a:t>
            </a:r>
            <a:r>
              <a:rPr lang="en-US" sz="2500" dirty="0" smtClean="0"/>
              <a:t>environment</a:t>
            </a:r>
          </a:p>
          <a:p>
            <a:endParaRPr lang="en-US" sz="2500" dirty="0" smtClean="0"/>
          </a:p>
          <a:p>
            <a:r>
              <a:rPr lang="en-US" sz="2500" dirty="0" smtClean="0"/>
              <a:t>Applied to real world Web Applications</a:t>
            </a:r>
            <a:endParaRPr lang="en-US" sz="2500" dirty="0"/>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23397710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Introduction</a:t>
            </a:r>
          </a:p>
          <a:p>
            <a:r>
              <a:rPr lang="en-US" dirty="0"/>
              <a:t>B</a:t>
            </a:r>
            <a:r>
              <a:rPr lang="en-US" dirty="0" smtClean="0"/>
              <a:t>ackground</a:t>
            </a:r>
          </a:p>
          <a:p>
            <a:r>
              <a:rPr lang="en-US" dirty="0" smtClean="0">
                <a:solidFill>
                  <a:srgbClr val="FF0000"/>
                </a:solidFill>
              </a:rPr>
              <a:t>Approach</a:t>
            </a:r>
          </a:p>
          <a:p>
            <a:r>
              <a:rPr lang="en-US" dirty="0" smtClean="0"/>
              <a:t>Evaluation </a:t>
            </a:r>
          </a:p>
          <a:p>
            <a:r>
              <a:rPr lang="en-US" dirty="0" smtClean="0"/>
              <a:t>Conclusion</a:t>
            </a:r>
          </a:p>
          <a:p>
            <a:r>
              <a:rPr lang="en-US" dirty="0" smtClean="0"/>
              <a:t>Future Work</a:t>
            </a:r>
          </a:p>
          <a:p>
            <a:endParaRPr lang="en-US" dirty="0" smtClean="0"/>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35478884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1924</TotalTime>
  <Words>1962</Words>
  <Application>Microsoft Office PowerPoint</Application>
  <PresentationFormat>On-screen Show (4:3)</PresentationFormat>
  <Paragraphs>342</Paragraphs>
  <Slides>35</Slides>
  <Notes>14</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Clarity</vt:lpstr>
      <vt:lpstr>PREDICTING PERFORMANCE FOR READING NEWS ONLINE FROM WITHIN A BROWSER SANDBOX</vt:lpstr>
      <vt:lpstr>Online News</vt:lpstr>
      <vt:lpstr>Current Limitations to Measuring Performance for Online News</vt:lpstr>
      <vt:lpstr>Goal</vt:lpstr>
      <vt:lpstr>Outline</vt:lpstr>
      <vt:lpstr>Network Measurement Platforms</vt:lpstr>
      <vt:lpstr>Web Characterization </vt:lpstr>
      <vt:lpstr>Background - HMN </vt:lpstr>
      <vt:lpstr>Outline</vt:lpstr>
      <vt:lpstr>Approach </vt:lpstr>
      <vt:lpstr>Characterization and Analysis</vt:lpstr>
      <vt:lpstr>Characterization for News sites</vt:lpstr>
      <vt:lpstr>Characterization Results </vt:lpstr>
      <vt:lpstr>-  MSN, usually 80% of objects &lt; 5KByte  -  LAT and CNN, larger objects  - Sections, except Sport are similar to Home  </vt:lpstr>
      <vt:lpstr>Number of Objects in Home Page in News Sites</vt:lpstr>
      <vt:lpstr>Page Size in for Home Page in News Sites</vt:lpstr>
      <vt:lpstr>Number of Objects among the levels in News Sites</vt:lpstr>
      <vt:lpstr>Domains</vt:lpstr>
      <vt:lpstr>Characterization Summary </vt:lpstr>
      <vt:lpstr>Browsers Behaviors</vt:lpstr>
      <vt:lpstr>Prediction Methods</vt:lpstr>
      <vt:lpstr>Prediction Methods</vt:lpstr>
      <vt:lpstr>Experiment Setup </vt:lpstr>
      <vt:lpstr>Outline</vt:lpstr>
      <vt:lpstr>Evaluation</vt:lpstr>
      <vt:lpstr>Serial vs. Parallel</vt:lpstr>
      <vt:lpstr>Predicting User Experience </vt:lpstr>
      <vt:lpstr>Prediction Error for News in Firefox</vt:lpstr>
      <vt:lpstr>PowerPoint Presentation</vt:lpstr>
      <vt:lpstr>PowerPoint Presentation</vt:lpstr>
      <vt:lpstr>Using our methods to different type of Web sites</vt:lpstr>
      <vt:lpstr>Outline</vt:lpstr>
      <vt:lpstr>Conclusion  </vt:lpstr>
      <vt:lpstr>Future Work</vt:lpstr>
      <vt:lpstr>References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How’s My Network?</dc:title>
  <dc:creator>Murad</dc:creator>
  <cp:lastModifiedBy>Administrator</cp:lastModifiedBy>
  <cp:revision>112</cp:revision>
  <dcterms:created xsi:type="dcterms:W3CDTF">2006-08-16T00:00:00Z</dcterms:created>
  <dcterms:modified xsi:type="dcterms:W3CDTF">2011-11-28T15:54:15Z</dcterms:modified>
</cp:coreProperties>
</file>