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9" r:id="rId3"/>
    <p:sldId id="334" r:id="rId4"/>
    <p:sldId id="286" r:id="rId5"/>
    <p:sldId id="326" r:id="rId6"/>
    <p:sldId id="328" r:id="rId7"/>
    <p:sldId id="285" r:id="rId8"/>
    <p:sldId id="288" r:id="rId9"/>
    <p:sldId id="329" r:id="rId10"/>
    <p:sldId id="293" r:id="rId11"/>
    <p:sldId id="291" r:id="rId12"/>
    <p:sldId id="294" r:id="rId13"/>
    <p:sldId id="295" r:id="rId14"/>
    <p:sldId id="330" r:id="rId15"/>
    <p:sldId id="296" r:id="rId16"/>
    <p:sldId id="312" r:id="rId17"/>
    <p:sldId id="298" r:id="rId18"/>
    <p:sldId id="301" r:id="rId19"/>
    <p:sldId id="303" r:id="rId20"/>
    <p:sldId id="335" r:id="rId21"/>
    <p:sldId id="331" r:id="rId22"/>
    <p:sldId id="307" r:id="rId23"/>
    <p:sldId id="308" r:id="rId24"/>
    <p:sldId id="309" r:id="rId25"/>
    <p:sldId id="310" r:id="rId26"/>
    <p:sldId id="311" r:id="rId27"/>
    <p:sldId id="314" r:id="rId28"/>
    <p:sldId id="315" r:id="rId29"/>
    <p:sldId id="318" r:id="rId30"/>
    <p:sldId id="319" r:id="rId31"/>
    <p:sldId id="332" r:id="rId32"/>
    <p:sldId id="320" r:id="rId33"/>
    <p:sldId id="322" r:id="rId34"/>
    <p:sldId id="325" r:id="rId35"/>
    <p:sldId id="333" r:id="rId36"/>
    <p:sldId id="299" r:id="rId37"/>
    <p:sldId id="336" r:id="rId38"/>
    <p:sldId id="337" r:id="rId39"/>
  </p:sldIdLst>
  <p:sldSz cx="9144000" cy="6858000" type="screen4x3"/>
  <p:notesSz cx="6794500" cy="9906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92D"/>
    <a:srgbClr val="D9CD95"/>
    <a:srgbClr val="46A0DC"/>
    <a:srgbClr val="B7A079"/>
    <a:srgbClr val="2C6A8C"/>
    <a:srgbClr val="000000"/>
    <a:srgbClr val="FFFFFF"/>
    <a:srgbClr val="6D6D6D"/>
    <a:srgbClr val="C4122F"/>
    <a:srgbClr val="B2B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86146" autoAdjust="0"/>
  </p:normalViewPr>
  <p:slideViewPr>
    <p:cSldViewPr showGuides="1">
      <p:cViewPr>
        <p:scale>
          <a:sx n="66" d="100"/>
          <a:sy n="66" d="100"/>
        </p:scale>
        <p:origin x="-1572" y="0"/>
      </p:cViewPr>
      <p:guideLst>
        <p:guide orient="horz" pos="720"/>
        <p:guide orient="horz" pos="960"/>
        <p:guide orient="horz" pos="3888"/>
        <p:guide pos="288"/>
        <p:guide pos="5472"/>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varScale="1">
        <p:scale>
          <a:sx n="85" d="100"/>
          <a:sy n="85" d="100"/>
        </p:scale>
        <p:origin x="-3834"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550449CD-19C8-44C0-A36B-1667EDB1312B}" type="datetimeFigureOut">
              <a:rPr lang="en-US" smtClean="0"/>
              <a:t>12/10/2014</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914C511E-AA3B-43E3-B946-406AB5E4C4BB}" type="datetimeFigureOut">
              <a:rPr lang="en-US" smtClean="0"/>
              <a:pPr/>
              <a:t>12/10/2014</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alvesoftware.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humblebundle.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427649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30</a:t>
            </a:fld>
            <a:endParaRPr lang="en-US"/>
          </a:p>
        </p:txBody>
      </p:sp>
    </p:spTree>
    <p:extLst>
      <p:ext uri="{BB962C8B-B14F-4D97-AF65-F5344CB8AC3E}">
        <p14:creationId xmlns:p14="http://schemas.microsoft.com/office/powerpoint/2010/main" val="149032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0F2CE-DAA7-4DEE-8EED-08DDA41E7B9E}" type="slidenum">
              <a:rPr lang="en-US"/>
              <a:pPr/>
              <a:t>31</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32</a:t>
            </a:fld>
            <a:endParaRPr lang="en-US"/>
          </a:p>
        </p:txBody>
      </p:sp>
    </p:spTree>
    <p:extLst>
      <p:ext uri="{BB962C8B-B14F-4D97-AF65-F5344CB8AC3E}">
        <p14:creationId xmlns:p14="http://schemas.microsoft.com/office/powerpoint/2010/main" val="384090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0F2CE-DAA7-4DEE-8EED-08DDA41E7B9E}" type="slidenum">
              <a:rPr lang="en-US"/>
              <a:pPr/>
              <a:t>34</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2</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3</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0F2CE-DAA7-4DEE-8EED-08DDA41E7B9E}" type="slidenum">
              <a:rPr lang="en-US"/>
              <a:pPr/>
              <a:t>6</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0F2CE-DAA7-4DEE-8EED-08DDA41E7B9E}" type="slidenum">
              <a:rPr lang="en-US"/>
              <a:pPr/>
              <a:t>9</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Simple </a:t>
            </a:r>
            <a:r>
              <a:rPr lang="en-US" sz="1200" b="0" i="0" kern="1200" dirty="0" err="1" smtClean="0">
                <a:solidFill>
                  <a:schemeClr val="tx1"/>
                </a:solidFill>
                <a:effectLst/>
                <a:latin typeface="+mn-lt"/>
                <a:ea typeface="+mn-ea"/>
                <a:cs typeface="+mn-cs"/>
              </a:rPr>
              <a:t>DirectMedia</a:t>
            </a:r>
            <a:r>
              <a:rPr lang="en-US" sz="1200" b="0" i="0" kern="1200" dirty="0" smtClean="0">
                <a:solidFill>
                  <a:schemeClr val="tx1"/>
                </a:solidFill>
                <a:effectLst/>
                <a:latin typeface="+mn-lt"/>
                <a:ea typeface="+mn-ea"/>
                <a:cs typeface="+mn-cs"/>
              </a:rPr>
              <a:t> Layer is a cross-platform development library designed to provide low level access to audio, keyboard, mouse, joystick, and graphics hardware via OpenGL and Direct3D. It is used by video playback software, emulators, and popular games including </a:t>
            </a:r>
            <a:r>
              <a:rPr lang="en-US" sz="1200" b="0" i="0" u="none" strike="noStrike" kern="1200" dirty="0" smtClean="0">
                <a:solidFill>
                  <a:schemeClr val="tx1"/>
                </a:solidFill>
                <a:effectLst/>
                <a:latin typeface="+mn-lt"/>
                <a:ea typeface="+mn-ea"/>
                <a:cs typeface="+mn-cs"/>
                <a:hlinkClick r:id="rId3"/>
              </a:rPr>
              <a:t>Valve</a:t>
            </a:r>
            <a:r>
              <a:rPr lang="en-US" sz="1200" b="0" i="0" kern="1200" dirty="0" smtClean="0">
                <a:solidFill>
                  <a:schemeClr val="tx1"/>
                </a:solidFill>
                <a:effectLst/>
                <a:latin typeface="+mn-lt"/>
                <a:ea typeface="+mn-ea"/>
                <a:cs typeface="+mn-cs"/>
              </a:rPr>
              <a:t>'s award winning catalog and many </a:t>
            </a:r>
            <a:r>
              <a:rPr lang="en-US" sz="1200" b="0" i="0" u="none" strike="noStrike" kern="1200" dirty="0" smtClean="0">
                <a:solidFill>
                  <a:schemeClr val="tx1"/>
                </a:solidFill>
                <a:effectLst/>
                <a:latin typeface="+mn-lt"/>
                <a:ea typeface="+mn-ea"/>
                <a:cs typeface="+mn-cs"/>
                <a:hlinkClick r:id="rId4"/>
              </a:rPr>
              <a:t>Humble Bundle</a:t>
            </a:r>
            <a:r>
              <a:rPr lang="en-US" sz="1200" b="0" i="0" kern="1200" dirty="0" smtClean="0">
                <a:solidFill>
                  <a:schemeClr val="tx1"/>
                </a:solidFill>
                <a:effectLst/>
                <a:latin typeface="+mn-lt"/>
                <a:ea typeface="+mn-ea"/>
                <a:cs typeface="+mn-cs"/>
              </a:rPr>
              <a:t> games.</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16308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0F2CE-DAA7-4DEE-8EED-08DDA41E7B9E}" type="slidenum">
              <a:rPr lang="en-US"/>
              <a:pPr/>
              <a:t>14</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A09BFF-9304-4EE8-967B-56F816FBB8C1}"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0F2CE-DAA7-4DEE-8EED-08DDA41E7B9E}" type="slidenum">
              <a:rPr lang="en-US"/>
              <a:pPr/>
              <a:t>21</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2743200" cy="8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smtClean="0"/>
              <a:t>Click icon to add picture</a:t>
            </a:r>
            <a:endParaRPr lang="en-US"/>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24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16306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extLst/>
          </a:lstStyle>
          <a:p>
            <a:r>
              <a:rPr lang="en-US" noProof="1" smtClean="0"/>
              <a:t>Click to edit Master title style</a:t>
            </a:r>
            <a:endParaRPr lang="en-US" dirty="0"/>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extLst>
      <p:ext uri="{BB962C8B-B14F-4D97-AF65-F5344CB8AC3E}">
        <p14:creationId xmlns:p14="http://schemas.microsoft.com/office/powerpoint/2010/main" val="411570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6" name="Rectangle 19"/>
          <p:cNvSpPr>
            <a:spLocks noGrp="1"/>
          </p:cNvSpPr>
          <p:nvPr>
            <p:ph type="ftr" sz="quarter" idx="11"/>
          </p:nvPr>
        </p:nvSpPr>
        <p:spPr>
          <a:xfrm>
            <a:off x="457200" y="6400800"/>
            <a:ext cx="5105400" cy="304800"/>
          </a:xfrm>
        </p:spPr>
        <p:txBody>
          <a:bodyPr/>
          <a:lstStyle>
            <a:extLst/>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extLst/>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
        <p:nvSpPr>
          <p:cNvPr id="4" name="Rectangle 19"/>
          <p:cNvSpPr>
            <a:spLocks noGrp="1"/>
          </p:cNvSpPr>
          <p:nvPr>
            <p:ph type="ftr" sz="quarter" idx="11"/>
          </p:nvPr>
        </p:nvSpPr>
        <p:spPr>
          <a:xfrm>
            <a:off x="457200" y="6400800"/>
            <a:ext cx="5105400" cy="304800"/>
          </a:xfrm>
        </p:spPr>
        <p:txBody>
          <a:bodyPr/>
          <a:lstStyle>
            <a:extLst/>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extLst/>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extLst/>
          </a:lstStyle>
          <a:p>
            <a:endParaRPr lang="en-US" dirty="0"/>
          </a:p>
        </p:txBody>
      </p:sp>
    </p:spTree>
    <p:extLst>
      <p:ext uri="{BB962C8B-B14F-4D97-AF65-F5344CB8AC3E}">
        <p14:creationId xmlns:p14="http://schemas.microsoft.com/office/powerpoint/2010/main" val="293533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smtClean="0">
                <a:solidFill>
                  <a:schemeClr val="bg2"/>
                </a:solidFill>
                <a:latin typeface="Times New Roman" pitchFamily="18" charset="0"/>
                <a:cs typeface="Times New Roman" pitchFamily="18" charset="0"/>
              </a:rPr>
              <a:t>Worcester Polytechnic Institute</a:t>
            </a:r>
            <a:endParaRPr lang="en-US" dirty="0">
              <a:solidFill>
                <a:schemeClr val="bg2"/>
              </a:solidFill>
              <a:latin typeface="Times New Roman" pitchFamily="18" charset="0"/>
              <a:cs typeface="Times New Roman" pitchFamily="18" charset="0"/>
            </a:endParaRP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82" r:id="rId2"/>
    <p:sldLayoutId id="2147483663" r:id="rId3"/>
    <p:sldLayoutId id="2147483695" r:id="rId4"/>
    <p:sldLayoutId id="2147483664" r:id="rId5"/>
    <p:sldLayoutId id="2147483665" r:id="rId6"/>
    <p:sldLayoutId id="2147483666" r:id="rId7"/>
    <p:sldLayoutId id="2147483667" r:id="rId8"/>
    <p:sldLayoutId id="2147483683" r:id="rId9"/>
    <p:sldLayoutId id="2147483696" r:id="rId10"/>
    <p:sldLayoutId id="2147483708" r:id="rId11"/>
  </p:sldLayoutIdLst>
  <p:hf hdr="0" dt="0"/>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engadget.com/2012/07/02/sony-buys-gaikai/" TargetMode="External"/><Relationship Id="rId7" Type="http://schemas.openxmlformats.org/officeDocument/2006/relationships/hyperlink" Target="http://searchcloudcomputing.techtarget.com/definition/cloud-computing" TargetMode="External"/><Relationship Id="rId2" Type="http://schemas.openxmlformats.org/officeDocument/2006/relationships/hyperlink" Target="http://www.cgconfusa.com/report/documents/Content-5minCloudGamingReportHighlights.pdf" TargetMode="External"/><Relationship Id="rId1" Type="http://schemas.openxmlformats.org/officeDocument/2006/relationships/slideLayout" Target="../slideLayouts/slideLayout4.xml"/><Relationship Id="rId6" Type="http://schemas.openxmlformats.org/officeDocument/2006/relationships/hyperlink" Target="http://unity3d.com/company/public-relations" TargetMode="External"/><Relationship Id="rId5" Type="http://schemas.openxmlformats.org/officeDocument/2006/relationships/hyperlink" Target="https://support.onlive.com/hc/en-us/articles/201229050-Computer-and-Internet-Requirements-for-PC-Mac-" TargetMode="External"/><Relationship Id="rId4" Type="http://schemas.openxmlformats.org/officeDocument/2006/relationships/hyperlink" Target="http://www.extremetech.com/gaming/174236-ces-2014-gaikai-becomes-playstation-now-streaming-games-to-just-about-everythin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534400" cy="1524000"/>
          </a:xfrm>
        </p:spPr>
        <p:txBody>
          <a:bodyPr/>
          <a:lstStyle/>
          <a:p>
            <a:r>
              <a:rPr lang="en-US" sz="3200" dirty="0" smtClean="0"/>
              <a:t>Uniquitous: Implementation and Evaluation of a Cloud-based Game System in Unity3d</a:t>
            </a:r>
            <a:endParaRPr lang="en-US" sz="3200" dirty="0"/>
          </a:p>
        </p:txBody>
      </p:sp>
      <p:sp>
        <p:nvSpPr>
          <p:cNvPr id="3" name="Subtitle 2"/>
          <p:cNvSpPr>
            <a:spLocks noGrp="1"/>
          </p:cNvSpPr>
          <p:nvPr>
            <p:ph type="subTitle" idx="1"/>
          </p:nvPr>
        </p:nvSpPr>
        <p:spPr>
          <a:xfrm>
            <a:off x="457200" y="4041648"/>
            <a:ext cx="7162800" cy="2435352"/>
          </a:xfrm>
        </p:spPr>
        <p:txBody>
          <a:bodyPr>
            <a:normAutofit fontScale="92500" lnSpcReduction="10000"/>
          </a:bodyPr>
          <a:lstStyle/>
          <a:p>
            <a:r>
              <a:rPr lang="en-US" sz="2400" dirty="0" smtClean="0"/>
              <a:t>IMGD M.S. Thesis Presentation</a:t>
            </a:r>
          </a:p>
          <a:p>
            <a:r>
              <a:rPr lang="en-US" sz="2200" dirty="0" err="1" smtClean="0"/>
              <a:t>Meng</a:t>
            </a:r>
            <a:r>
              <a:rPr lang="en-US" sz="2200" dirty="0" smtClean="0"/>
              <a:t> Luo</a:t>
            </a:r>
          </a:p>
          <a:p>
            <a:endParaRPr lang="en-US" sz="2400" dirty="0" smtClean="0"/>
          </a:p>
          <a:p>
            <a:r>
              <a:rPr lang="en-US" sz="1900" dirty="0" smtClean="0"/>
              <a:t>Advisor:      Professor Mark Claypool</a:t>
            </a:r>
          </a:p>
          <a:p>
            <a:r>
              <a:rPr lang="en-US" sz="1900" dirty="0" smtClean="0"/>
              <a:t>Committee: Professor David </a:t>
            </a:r>
            <a:r>
              <a:rPr lang="en-US" sz="1900" dirty="0" err="1" smtClean="0"/>
              <a:t>Finkel</a:t>
            </a:r>
            <a:endParaRPr lang="en-US" sz="1900" dirty="0" smtClean="0"/>
          </a:p>
          <a:p>
            <a:r>
              <a:rPr lang="en-US" sz="1900" dirty="0"/>
              <a:t> </a:t>
            </a:r>
            <a:r>
              <a:rPr lang="en-US" sz="1900" dirty="0" smtClean="0"/>
              <a:t>                 Professor Robert W. Lindeman</a:t>
            </a:r>
          </a:p>
          <a:p>
            <a:endParaRPr lang="en-US" dirty="0" smtClean="0"/>
          </a:p>
        </p:txBody>
      </p:sp>
      <p:sp>
        <p:nvSpPr>
          <p:cNvPr id="4" name="Slide Number Placeholder 3"/>
          <p:cNvSpPr>
            <a:spLocks noGrp="1"/>
          </p:cNvSpPr>
          <p:nvPr>
            <p:ph type="sldNum" sz="quarter" idx="4294967295"/>
          </p:nvPr>
        </p:nvSpPr>
        <p:spPr>
          <a:xfrm>
            <a:off x="0" y="6387664"/>
            <a:ext cx="535497" cy="365125"/>
          </a:xfrm>
        </p:spPr>
        <p:txBody>
          <a:bodyPr/>
          <a:lstStyle/>
          <a:p>
            <a:fld id="{BFEBEB0A-9E3D-4B14-9782-E2AE3DA60D96}" type="slidenum">
              <a:rPr lang="en-US" smtClean="0"/>
              <a:pPr/>
              <a:t>1</a:t>
            </a:fld>
            <a:endParaRPr lang="en-US" dirty="0"/>
          </a:p>
        </p:txBody>
      </p:sp>
    </p:spTree>
    <p:extLst>
      <p:ext uri="{BB962C8B-B14F-4D97-AF65-F5344CB8AC3E}">
        <p14:creationId xmlns:p14="http://schemas.microsoft.com/office/powerpoint/2010/main" val="4283092735"/>
      </p:ext>
    </p:extLst>
  </p:cSld>
  <p:clrMapOvr>
    <a:masterClrMapping/>
  </p:clrMapOvr>
  <mc:AlternateContent xmlns:mc="http://schemas.openxmlformats.org/markup-compatibility/2006" xmlns:p14="http://schemas.microsoft.com/office/powerpoint/2010/main">
    <mc:Choice Requires="p14">
      <p:transition spd="slow" p14:dur="2000" advTm="1429"/>
    </mc:Choice>
    <mc:Fallback xmlns="">
      <p:transition spd="slow" advTm="142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Implementation </a:t>
            </a:r>
            <a:r>
              <a:rPr lang="en-US" dirty="0" smtClean="0"/>
              <a:t>(1/4)</a:t>
            </a:r>
            <a:endParaRPr lang="en-US" dirty="0"/>
          </a:p>
        </p:txBody>
      </p:sp>
      <p:sp>
        <p:nvSpPr>
          <p:cNvPr id="3" name="Slide Number Placeholder 2"/>
          <p:cNvSpPr>
            <a:spLocks noGrp="1"/>
          </p:cNvSpPr>
          <p:nvPr>
            <p:ph type="sldNum" sz="quarter" idx="10"/>
          </p:nvPr>
        </p:nvSpPr>
        <p:spPr/>
        <p:txBody>
          <a:bodyPr/>
          <a:lstStyle/>
          <a:p>
            <a:fld id="{BFEBEB0A-9E3D-4B14-9782-E2AE3DA60D96}" type="slidenum">
              <a:rPr lang="en-US" smtClean="0"/>
              <a:pPr/>
              <a:t>10</a:t>
            </a:fld>
            <a:endParaRPr lang="en-US"/>
          </a:p>
        </p:txBody>
      </p:sp>
      <p:sp>
        <p:nvSpPr>
          <p:cNvPr id="4" name="Footer Placeholder 3"/>
          <p:cNvSpPr>
            <a:spLocks noGrp="1"/>
          </p:cNvSpPr>
          <p:nvPr>
            <p:ph type="ftr" sz="quarter" idx="11"/>
          </p:nvPr>
        </p:nvSpPr>
        <p:spPr/>
        <p:txBody>
          <a:bodyPr/>
          <a:lstStyle/>
          <a:p>
            <a:endParaRPr lang="en-US" dirty="0"/>
          </a:p>
        </p:txBody>
      </p:sp>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228600" y="1371600"/>
            <a:ext cx="8732625" cy="5029200"/>
          </a:xfrm>
        </p:spPr>
      </p:pic>
      <p:sp>
        <p:nvSpPr>
          <p:cNvPr id="7" name="Rectangle 6"/>
          <p:cNvSpPr/>
          <p:nvPr/>
        </p:nvSpPr>
        <p:spPr bwMode="auto">
          <a:xfrm>
            <a:off x="228600" y="2209800"/>
            <a:ext cx="6934200" cy="1219200"/>
          </a:xfrm>
          <a:prstGeom prst="rect">
            <a:avLst/>
          </a:prstGeom>
          <a:noFill/>
          <a:ln w="28575" cap="sq" algn="ctr">
            <a:solidFill>
              <a:schemeClr val="tx1"/>
            </a:solidFill>
            <a:prstDash val="sysDash"/>
            <a:miter lim="800000"/>
            <a:headEnd/>
            <a:tailEnd/>
          </a:ln>
          <a:effectLst/>
        </p:spPr>
        <p:txBody>
          <a:bodyPr wrap="none" rtlCol="0" anchor="ctr"/>
          <a:lstStyle/>
          <a:p>
            <a:pPr algn="ctr"/>
            <a:endParaRPr lang="en-US" sz="1600" dirty="0" smtClean="0">
              <a:solidFill>
                <a:schemeClr val="bg1"/>
              </a:solidFill>
              <a:latin typeface="+mn-lt"/>
            </a:endParaRPr>
          </a:p>
        </p:txBody>
      </p:sp>
      <p:sp>
        <p:nvSpPr>
          <p:cNvPr id="10" name="Rectangle 9"/>
          <p:cNvSpPr/>
          <p:nvPr/>
        </p:nvSpPr>
        <p:spPr bwMode="auto">
          <a:xfrm>
            <a:off x="228600" y="3505200"/>
            <a:ext cx="6934200" cy="1981200"/>
          </a:xfrm>
          <a:prstGeom prst="rect">
            <a:avLst/>
          </a:prstGeom>
          <a:noFill/>
          <a:ln w="28575" cap="sq" algn="ctr">
            <a:solidFill>
              <a:schemeClr val="tx1"/>
            </a:solidFill>
            <a:prstDash val="sysDash"/>
            <a:miter lim="800000"/>
            <a:headEnd/>
            <a:tailEnd/>
          </a:ln>
          <a:effectLst/>
        </p:spPr>
        <p:txBody>
          <a:bodyPr wrap="none" rtlCol="0" anchor="ctr"/>
          <a:lstStyle/>
          <a:p>
            <a:pPr algn="ctr"/>
            <a:endParaRPr lang="en-US" sz="1600" dirty="0" smtClean="0">
              <a:solidFill>
                <a:schemeClr val="bg1"/>
              </a:solidFill>
              <a:latin typeface="+mn-lt"/>
            </a:endParaRPr>
          </a:p>
        </p:txBody>
      </p:sp>
      <p:sp>
        <p:nvSpPr>
          <p:cNvPr id="11" name="Rectangle 10"/>
          <p:cNvSpPr/>
          <p:nvPr/>
        </p:nvSpPr>
        <p:spPr bwMode="auto">
          <a:xfrm>
            <a:off x="228600" y="5577114"/>
            <a:ext cx="6934200" cy="823686"/>
          </a:xfrm>
          <a:prstGeom prst="rect">
            <a:avLst/>
          </a:prstGeom>
          <a:noFill/>
          <a:ln w="28575" cap="sq" algn="ctr">
            <a:solidFill>
              <a:schemeClr val="tx1"/>
            </a:solidFill>
            <a:prstDash val="sysDash"/>
            <a:miter lim="800000"/>
            <a:headEnd/>
            <a:tailEnd/>
          </a:ln>
          <a:effectLst/>
        </p:spPr>
        <p:txBody>
          <a:bodyPr wrap="none" rtlCol="0" anchor="ctr"/>
          <a:lstStyle/>
          <a:p>
            <a:pPr algn="ctr"/>
            <a:endParaRPr lang="en-US" sz="1600" dirty="0" smtClean="0">
              <a:solidFill>
                <a:schemeClr val="bg1"/>
              </a:solidFill>
              <a:latin typeface="+mn-lt"/>
            </a:endParaRPr>
          </a:p>
        </p:txBody>
      </p:sp>
    </p:spTree>
    <p:extLst>
      <p:ext uri="{BB962C8B-B14F-4D97-AF65-F5344CB8AC3E}">
        <p14:creationId xmlns:p14="http://schemas.microsoft.com/office/powerpoint/2010/main" val="3242018488"/>
      </p:ext>
    </p:extLst>
  </p:cSld>
  <p:clrMapOvr>
    <a:masterClrMapping/>
  </p:clrMapOvr>
  <mc:AlternateContent xmlns:mc="http://schemas.openxmlformats.org/markup-compatibility/2006" xmlns:p14="http://schemas.microsoft.com/office/powerpoint/2010/main">
    <mc:Choice Requires="p14">
      <p:transition spd="slow" p14:dur="2000" advTm="6555"/>
    </mc:Choice>
    <mc:Fallback xmlns="">
      <p:transition spd="slow" advTm="6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Implementation </a:t>
            </a:r>
            <a:r>
              <a:rPr lang="en-US" dirty="0" smtClean="0"/>
              <a:t>(2/4)</a:t>
            </a:r>
            <a:endParaRPr lang="en-US" dirty="0"/>
          </a:p>
        </p:txBody>
      </p:sp>
      <p:sp>
        <p:nvSpPr>
          <p:cNvPr id="3" name="Content Placeholder 2"/>
          <p:cNvSpPr>
            <a:spLocks noGrp="1"/>
          </p:cNvSpPr>
          <p:nvPr>
            <p:ph idx="1"/>
          </p:nvPr>
        </p:nvSpPr>
        <p:spPr>
          <a:xfrm>
            <a:off x="457200" y="1523999"/>
            <a:ext cx="8229600" cy="2154071"/>
          </a:xfrm>
        </p:spPr>
        <p:txBody>
          <a:bodyPr/>
          <a:lstStyle/>
          <a:p>
            <a:r>
              <a:rPr lang="en-US" dirty="0" smtClean="0"/>
              <a:t>Image Data Flow: carry </a:t>
            </a:r>
            <a:r>
              <a:rPr lang="en-US" dirty="0"/>
              <a:t>data for the game </a:t>
            </a:r>
            <a:r>
              <a:rPr lang="en-US" dirty="0" smtClean="0"/>
              <a:t>frames</a:t>
            </a:r>
          </a:p>
          <a:p>
            <a:pPr lvl="1"/>
            <a:r>
              <a:rPr lang="en-US" dirty="0" smtClean="0"/>
              <a:t>Image Encoding : JPEG encoder</a:t>
            </a:r>
          </a:p>
          <a:p>
            <a:pPr lvl="1"/>
            <a:r>
              <a:rPr lang="en-US" dirty="0" smtClean="0"/>
              <a:t>Image Transmission : </a:t>
            </a:r>
            <a:r>
              <a:rPr lang="en-US" dirty="0"/>
              <a:t>u</a:t>
            </a:r>
            <a:r>
              <a:rPr lang="en-US" dirty="0" smtClean="0"/>
              <a:t>nreliable remote procedural call (RPC)</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3449471"/>
            <a:ext cx="8229601" cy="2722729"/>
          </a:xfrm>
          <a:prstGeom prst="rect">
            <a:avLst/>
          </a:prstGeom>
        </p:spPr>
      </p:pic>
    </p:spTree>
    <p:extLst>
      <p:ext uri="{BB962C8B-B14F-4D97-AF65-F5344CB8AC3E}">
        <p14:creationId xmlns:p14="http://schemas.microsoft.com/office/powerpoint/2010/main" val="3910236305"/>
      </p:ext>
    </p:extLst>
  </p:cSld>
  <p:clrMapOvr>
    <a:masterClrMapping/>
  </p:clrMapOvr>
  <mc:AlternateContent xmlns:mc="http://schemas.openxmlformats.org/markup-compatibility/2006" xmlns:p14="http://schemas.microsoft.com/office/powerpoint/2010/main">
    <mc:Choice Requires="p14">
      <p:transition spd="slow" p14:dur="2000" advTm="134830"/>
    </mc:Choice>
    <mc:Fallback xmlns="">
      <p:transition spd="slow" advTm="13483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Implementation </a:t>
            </a:r>
            <a:r>
              <a:rPr lang="en-US" dirty="0" smtClean="0"/>
              <a:t>(3/4)</a:t>
            </a:r>
            <a:endParaRPr lang="en-US" dirty="0"/>
          </a:p>
        </p:txBody>
      </p:sp>
      <p:sp>
        <p:nvSpPr>
          <p:cNvPr id="3" name="Content Placeholder 2"/>
          <p:cNvSpPr>
            <a:spLocks noGrp="1"/>
          </p:cNvSpPr>
          <p:nvPr>
            <p:ph idx="1"/>
          </p:nvPr>
        </p:nvSpPr>
        <p:spPr>
          <a:xfrm>
            <a:off x="457200" y="1524000"/>
            <a:ext cx="8229600" cy="2895600"/>
          </a:xfrm>
        </p:spPr>
        <p:txBody>
          <a:bodyPr/>
          <a:lstStyle/>
          <a:p>
            <a:r>
              <a:rPr lang="en-US" dirty="0"/>
              <a:t>Audio data </a:t>
            </a:r>
            <a:r>
              <a:rPr lang="en-US" dirty="0" smtClean="0"/>
              <a:t>flow: carry </a:t>
            </a:r>
            <a:r>
              <a:rPr lang="en-US" dirty="0"/>
              <a:t>data for the game audio</a:t>
            </a:r>
          </a:p>
          <a:p>
            <a:pPr marL="605790" lvl="1" indent="-285750"/>
            <a:r>
              <a:rPr lang="en-US" dirty="0" smtClean="0"/>
              <a:t>Audio Source : Audio listener</a:t>
            </a:r>
          </a:p>
          <a:p>
            <a:pPr marL="605790" lvl="1" indent="-285750"/>
            <a:r>
              <a:rPr lang="en-US" dirty="0" smtClean="0"/>
              <a:t>Audio Capture : </a:t>
            </a:r>
            <a:r>
              <a:rPr lang="en-US" i="1" dirty="0" err="1" smtClean="0">
                <a:latin typeface="Consolas" panose="020B0609020204030204" pitchFamily="49" charset="0"/>
                <a:cs typeface="Consolas" panose="020B0609020204030204" pitchFamily="49" charset="0"/>
              </a:rPr>
              <a:t>OnAudioFilterRead</a:t>
            </a:r>
            <a:r>
              <a:rPr lang="en-US" i="1" dirty="0" smtClean="0">
                <a:latin typeface="Consolas" panose="020B0609020204030204" pitchFamily="49" charset="0"/>
                <a:cs typeface="Consolas" panose="020B0609020204030204" pitchFamily="49" charset="0"/>
              </a:rPr>
              <a:t>, </a:t>
            </a:r>
            <a:r>
              <a:rPr lang="en-US" dirty="0"/>
              <a:t>TCP socket</a:t>
            </a:r>
          </a:p>
          <a:p>
            <a:pPr marL="605790" lvl="1" indent="-285750"/>
            <a:r>
              <a:rPr lang="en-US" dirty="0"/>
              <a:t>Audio Encoding </a:t>
            </a:r>
            <a:r>
              <a:rPr lang="en-US" dirty="0" smtClean="0"/>
              <a:t>&amp; Transmission : FFMPEG</a:t>
            </a:r>
          </a:p>
          <a:p>
            <a:pPr marL="605790" lvl="1" indent="-285750"/>
            <a:r>
              <a:rPr lang="en-US" dirty="0" smtClean="0"/>
              <a:t>Audio Reception &amp; Decoding : FFPLAY</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12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3886200"/>
            <a:ext cx="8229601" cy="1941816"/>
          </a:xfrm>
          <a:prstGeom prst="rect">
            <a:avLst/>
          </a:prstGeom>
        </p:spPr>
      </p:pic>
    </p:spTree>
    <p:extLst>
      <p:ext uri="{BB962C8B-B14F-4D97-AF65-F5344CB8AC3E}">
        <p14:creationId xmlns:p14="http://schemas.microsoft.com/office/powerpoint/2010/main" val="1007318077"/>
      </p:ext>
    </p:extLst>
  </p:cSld>
  <p:clrMapOvr>
    <a:masterClrMapping/>
  </p:clrMapOvr>
  <mc:AlternateContent xmlns:mc="http://schemas.openxmlformats.org/markup-compatibility/2006" xmlns:p14="http://schemas.microsoft.com/office/powerpoint/2010/main">
    <mc:Choice Requires="p14">
      <p:transition spd="slow" p14:dur="2000" advTm="108096"/>
    </mc:Choice>
    <mc:Fallback xmlns="">
      <p:transition spd="slow" advTm="10809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Implementation </a:t>
            </a:r>
            <a:r>
              <a:rPr lang="en-US" dirty="0" smtClean="0"/>
              <a:t>(</a:t>
            </a:r>
            <a:r>
              <a:rPr lang="en-US" dirty="0"/>
              <a:t>4</a:t>
            </a:r>
            <a:r>
              <a:rPr lang="en-US" dirty="0" smtClean="0"/>
              <a:t>/4)</a:t>
            </a:r>
            <a:endParaRPr lang="en-US" dirty="0"/>
          </a:p>
        </p:txBody>
      </p:sp>
      <p:sp>
        <p:nvSpPr>
          <p:cNvPr id="3" name="Content Placeholder 2"/>
          <p:cNvSpPr>
            <a:spLocks noGrp="1"/>
          </p:cNvSpPr>
          <p:nvPr>
            <p:ph idx="1"/>
          </p:nvPr>
        </p:nvSpPr>
        <p:spPr>
          <a:xfrm>
            <a:off x="457200" y="1524000"/>
            <a:ext cx="8229600" cy="3352800"/>
          </a:xfrm>
        </p:spPr>
        <p:txBody>
          <a:bodyPr/>
          <a:lstStyle/>
          <a:p>
            <a:r>
              <a:rPr lang="en-US" dirty="0"/>
              <a:t>Input data </a:t>
            </a:r>
            <a:r>
              <a:rPr lang="en-US" dirty="0" smtClean="0"/>
              <a:t>flow: carry </a:t>
            </a:r>
            <a:r>
              <a:rPr lang="en-US" dirty="0"/>
              <a:t>data for user </a:t>
            </a:r>
            <a:r>
              <a:rPr lang="en-US" dirty="0" smtClean="0"/>
              <a:t>input</a:t>
            </a:r>
          </a:p>
          <a:p>
            <a:pPr lvl="1"/>
            <a:r>
              <a:rPr lang="en-US" dirty="0" smtClean="0"/>
              <a:t>Input Transmission : unreliable remote procedural call (RPC)</a:t>
            </a:r>
          </a:p>
          <a:p>
            <a:pPr lvl="1"/>
            <a:r>
              <a:rPr lang="en-US" dirty="0" smtClean="0"/>
              <a:t>Unity Game : game scripts affected by user input </a:t>
            </a:r>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13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81400"/>
            <a:ext cx="8414024" cy="1433732"/>
          </a:xfrm>
          <a:prstGeom prst="rect">
            <a:avLst/>
          </a:prstGeom>
        </p:spPr>
      </p:pic>
    </p:spTree>
    <p:extLst>
      <p:ext uri="{BB962C8B-B14F-4D97-AF65-F5344CB8AC3E}">
        <p14:creationId xmlns:p14="http://schemas.microsoft.com/office/powerpoint/2010/main" val="3086039990"/>
      </p:ext>
    </p:extLst>
  </p:cSld>
  <p:clrMapOvr>
    <a:masterClrMapping/>
  </p:clrMapOvr>
  <mc:AlternateContent xmlns:mc="http://schemas.openxmlformats.org/markup-compatibility/2006" xmlns:p14="http://schemas.microsoft.com/office/powerpoint/2010/main">
    <mc:Choice Requires="p14">
      <p:transition spd="slow" p14:dur="2000" advTm="2300"/>
    </mc:Choice>
    <mc:Fallback xmlns="">
      <p:transition spd="slow" advTm="23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Rectangle 9"/>
          <p:cNvSpPr>
            <a:spLocks noGrp="1" noChangeArrowheads="1"/>
          </p:cNvSpPr>
          <p:nvPr>
            <p:ph type="title"/>
          </p:nvPr>
        </p:nvSpPr>
        <p:spPr>
          <a:xfrm>
            <a:off x="762000" y="1447800"/>
            <a:ext cx="6858000" cy="685800"/>
          </a:xfrm>
        </p:spPr>
        <p:txBody>
          <a:bodyPr/>
          <a:lstStyle/>
          <a:p>
            <a:r>
              <a:rPr lang="en-US" dirty="0" smtClean="0"/>
              <a:t>Outline</a:t>
            </a:r>
            <a:endParaRPr lang="en-US" dirty="0"/>
          </a:p>
        </p:txBody>
      </p:sp>
      <p:sp>
        <p:nvSpPr>
          <p:cNvPr id="8" name="Text Placeholder 7"/>
          <p:cNvSpPr>
            <a:spLocks noGrp="1"/>
          </p:cNvSpPr>
          <p:nvPr>
            <p:ph type="body" idx="1"/>
          </p:nvPr>
        </p:nvSpPr>
        <p:spPr>
          <a:xfrm>
            <a:off x="762000" y="2209800"/>
            <a:ext cx="6858000" cy="4191000"/>
          </a:xfrm>
        </p:spPr>
        <p:txBody>
          <a:bodyPr>
            <a:normAutofit/>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smtClean="0"/>
              <a:t>Related Work</a:t>
            </a:r>
          </a:p>
          <a:p>
            <a:pPr marL="457200" indent="-457200">
              <a:buFont typeface="Arial" panose="020B0604020202020204" pitchFamily="34" charset="0"/>
              <a:buChar char="•"/>
            </a:pPr>
            <a:r>
              <a:rPr lang="en-US" dirty="0"/>
              <a:t>Implementation</a:t>
            </a:r>
          </a:p>
          <a:p>
            <a:pPr marL="457200" indent="-457200">
              <a:buFont typeface="Arial" panose="020B0604020202020204" pitchFamily="34" charset="0"/>
              <a:buChar char="•"/>
            </a:pPr>
            <a:r>
              <a:rPr lang="en-US" dirty="0">
                <a:solidFill>
                  <a:srgbClr val="AB192D"/>
                </a:solidFill>
              </a:rPr>
              <a:t>Micro Evaluation</a:t>
            </a:r>
          </a:p>
          <a:p>
            <a:pPr marL="457200" indent="-457200">
              <a:buFont typeface="Arial" panose="020B0604020202020204" pitchFamily="34" charset="0"/>
              <a:buChar char="•"/>
            </a:pPr>
            <a:r>
              <a:rPr lang="en-US" dirty="0" smtClean="0"/>
              <a:t>Macro Evaluation</a:t>
            </a:r>
          </a:p>
          <a:p>
            <a:pPr marL="457200" indent="-457200">
              <a:buFont typeface="Arial" panose="020B0604020202020204" pitchFamily="34" charset="0"/>
              <a:buChar char="•"/>
            </a:pPr>
            <a:r>
              <a:rPr lang="en-US" dirty="0"/>
              <a:t>Conclusion and Future </a:t>
            </a:r>
            <a:r>
              <a:rPr lang="en-US" dirty="0" smtClean="0"/>
              <a:t>Work</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a:p>
        </p:txBody>
      </p:sp>
      <p:sp>
        <p:nvSpPr>
          <p:cNvPr id="2" name="Footer Placeholder 1"/>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233955551"/>
      </p:ext>
    </p:extLst>
  </p:cSld>
  <p:clrMapOvr>
    <a:masterClrMapping/>
  </p:clrMapOvr>
  <mc:AlternateContent xmlns:mc="http://schemas.openxmlformats.org/markup-compatibility/2006" xmlns:p14="http://schemas.microsoft.com/office/powerpoint/2010/main">
    <mc:Choice Requires="p14">
      <p:transition spd="slow" p14:dur="2000" advTm="2011"/>
    </mc:Choice>
    <mc:Fallback xmlns="">
      <p:transition spd="slow" advTm="201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Micro Evaluation (1/6)</a:t>
            </a:r>
            <a:endParaRPr lang="en-US" dirty="0"/>
          </a:p>
        </p:txBody>
      </p:sp>
      <p:sp>
        <p:nvSpPr>
          <p:cNvPr id="3" name="Content Placeholder 2"/>
          <p:cNvSpPr>
            <a:spLocks noGrp="1"/>
          </p:cNvSpPr>
          <p:nvPr>
            <p:ph idx="1"/>
          </p:nvPr>
        </p:nvSpPr>
        <p:spPr>
          <a:xfrm>
            <a:off x="457200" y="1524000"/>
            <a:ext cx="8305800" cy="4648200"/>
          </a:xfrm>
        </p:spPr>
        <p:txBody>
          <a:bodyPr>
            <a:normAutofit/>
          </a:bodyPr>
          <a:lstStyle/>
          <a:p>
            <a:r>
              <a:rPr lang="en-US" dirty="0" smtClean="0"/>
              <a:t>Goal</a:t>
            </a:r>
            <a:endParaRPr lang="en-US" dirty="0"/>
          </a:p>
          <a:p>
            <a:pPr lvl="1"/>
            <a:r>
              <a:rPr lang="en-US" dirty="0" smtClean="0"/>
              <a:t>Measure </a:t>
            </a:r>
            <a:r>
              <a:rPr lang="en-US" dirty="0"/>
              <a:t>processing times of </a:t>
            </a:r>
            <a:r>
              <a:rPr lang="en-US" dirty="0" smtClean="0"/>
              <a:t>subcomponents of Uniquitous</a:t>
            </a:r>
            <a:endParaRPr lang="en-US" dirty="0"/>
          </a:p>
          <a:p>
            <a:pPr lvl="1"/>
            <a:r>
              <a:rPr lang="en-US" dirty="0"/>
              <a:t>U</a:t>
            </a:r>
            <a:r>
              <a:rPr lang="en-US" dirty="0" smtClean="0"/>
              <a:t>nderstand the performance bottlenecks in cloud game systems </a:t>
            </a:r>
          </a:p>
          <a:p>
            <a:r>
              <a:rPr lang="en-US" dirty="0" smtClean="0"/>
              <a:t>Experiment Setup</a:t>
            </a:r>
          </a:p>
          <a:p>
            <a:pPr lvl="1"/>
            <a:r>
              <a:rPr lang="en-US" dirty="0" smtClean="0"/>
              <a:t>Hardware</a:t>
            </a:r>
          </a:p>
          <a:p>
            <a:pPr lvl="2"/>
            <a:r>
              <a:rPr lang="en-US" dirty="0"/>
              <a:t>12 GB </a:t>
            </a:r>
            <a:r>
              <a:rPr lang="en-US" dirty="0" smtClean="0"/>
              <a:t>RAM, Intel </a:t>
            </a:r>
            <a:r>
              <a:rPr lang="en-US" dirty="0"/>
              <a:t>3.4GHz </a:t>
            </a:r>
            <a:r>
              <a:rPr lang="en-US" dirty="0" smtClean="0"/>
              <a:t>i7-3770, AMD </a:t>
            </a:r>
            <a:r>
              <a:rPr lang="en-US" dirty="0"/>
              <a:t>Radeon HD 7700 series</a:t>
            </a:r>
            <a:endParaRPr lang="en-US" dirty="0" smtClean="0"/>
          </a:p>
          <a:p>
            <a:pPr lvl="1"/>
            <a:r>
              <a:rPr lang="en-US" dirty="0" smtClean="0"/>
              <a:t>Operating System</a:t>
            </a:r>
          </a:p>
          <a:p>
            <a:pPr lvl="2"/>
            <a:r>
              <a:rPr lang="en-US" dirty="0"/>
              <a:t>64-bit Windows 7 Enterprise </a:t>
            </a:r>
            <a:r>
              <a:rPr lang="en-US" dirty="0" smtClean="0"/>
              <a:t>edition</a:t>
            </a:r>
          </a:p>
          <a:p>
            <a:pPr marL="640080" lvl="2" indent="0">
              <a:buNone/>
            </a:pPr>
            <a:endParaRPr lang="en-US" dirty="0" smtClean="0"/>
          </a:p>
          <a:p>
            <a:pPr marL="640080" lvl="2"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15</a:t>
            </a:fld>
            <a:endParaRPr lang="en-US" dirty="0"/>
          </a:p>
        </p:txBody>
      </p:sp>
    </p:spTree>
    <p:extLst>
      <p:ext uri="{BB962C8B-B14F-4D97-AF65-F5344CB8AC3E}">
        <p14:creationId xmlns:p14="http://schemas.microsoft.com/office/powerpoint/2010/main" val="937998941"/>
      </p:ext>
    </p:extLst>
  </p:cSld>
  <p:clrMapOvr>
    <a:masterClrMapping/>
  </p:clrMapOvr>
  <mc:AlternateContent xmlns:mc="http://schemas.openxmlformats.org/markup-compatibility/2006" xmlns:p14="http://schemas.microsoft.com/office/powerpoint/2010/main">
    <mc:Choice Requires="p14">
      <p:transition spd="slow" p14:dur="2000" advTm="990"/>
    </mc:Choice>
    <mc:Fallback xmlns="">
      <p:transition spd="slow" advTm="99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04800" y="1295400"/>
            <a:ext cx="8229600" cy="4648200"/>
          </a:xfrm>
          <a:prstGeom prst="rect">
            <a:avLst/>
          </a:prstGeom>
        </p:spPr>
        <p:txBody>
          <a:bodyPr>
            <a:norm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2"/>
            <a:r>
              <a:rPr lang="en-US" sz="1600" dirty="0" smtClean="0"/>
              <a:t>Two Game Genres </a:t>
            </a:r>
          </a:p>
          <a:p>
            <a:pPr marL="640080" lvl="2" indent="0">
              <a:buNone/>
            </a:pPr>
            <a:endParaRPr lang="en-US" sz="1600" dirty="0"/>
          </a:p>
          <a:p>
            <a:pPr marL="640080" lvl="2" indent="0">
              <a:buNone/>
            </a:pPr>
            <a:endParaRPr lang="en-US" sz="1600" dirty="0" smtClean="0"/>
          </a:p>
          <a:p>
            <a:pPr marL="640080" lvl="2" indent="0">
              <a:buNone/>
            </a:pPr>
            <a:endParaRPr lang="en-US" sz="1600" dirty="0"/>
          </a:p>
          <a:p>
            <a:pPr marL="640080" lvl="2" indent="0">
              <a:buNone/>
            </a:pPr>
            <a:endParaRPr lang="en-US" sz="1600" dirty="0" smtClean="0"/>
          </a:p>
          <a:p>
            <a:pPr marL="640080" lvl="2" indent="0">
              <a:buNone/>
            </a:pPr>
            <a:endParaRPr lang="en-US" sz="1600" dirty="0"/>
          </a:p>
          <a:p>
            <a:pPr marL="640080" lvl="2" indent="0">
              <a:buNone/>
            </a:pPr>
            <a:endParaRPr lang="en-US" sz="1600" dirty="0" smtClean="0"/>
          </a:p>
          <a:p>
            <a:pPr marL="640080" lvl="2" indent="0">
              <a:buNone/>
            </a:pPr>
            <a:endParaRPr lang="en-US" sz="1600" dirty="0"/>
          </a:p>
          <a:p>
            <a:pPr marL="640080" lvl="2" indent="0">
              <a:buNone/>
            </a:pPr>
            <a:endParaRPr lang="en-US" sz="1600" dirty="0"/>
          </a:p>
          <a:p>
            <a:pPr marL="640080" lvl="2" indent="0">
              <a:buNone/>
            </a:pPr>
            <a:endParaRPr lang="en-US" sz="1600" dirty="0" smtClean="0"/>
          </a:p>
          <a:p>
            <a:pPr lvl="2"/>
            <a:r>
              <a:rPr lang="en-US" sz="1600" dirty="0" smtClean="0"/>
              <a:t>Eight Game Qualities </a:t>
            </a:r>
          </a:p>
          <a:p>
            <a:pPr lvl="2"/>
            <a:endParaRPr lang="en-US" sz="1600" dirty="0"/>
          </a:p>
          <a:p>
            <a:pPr lvl="2"/>
            <a:endParaRPr lang="en-US" sz="1600" dirty="0" smtClean="0"/>
          </a:p>
          <a:p>
            <a:pPr lvl="2"/>
            <a:r>
              <a:rPr lang="en-US" sz="1600" dirty="0" smtClean="0"/>
              <a:t>Nine Game Resolutions</a:t>
            </a:r>
          </a:p>
          <a:p>
            <a:pPr lvl="2"/>
            <a:endParaRPr lang="en-US" dirty="0" smtClean="0"/>
          </a:p>
          <a:p>
            <a:pPr marL="640080" lvl="2" indent="0">
              <a:buFont typeface="Wingdings" pitchFamily="2" charset="2"/>
              <a:buNone/>
            </a:pPr>
            <a:endParaRPr lang="en-US" dirty="0" smtClean="0"/>
          </a:p>
        </p:txBody>
      </p:sp>
      <p:sp>
        <p:nvSpPr>
          <p:cNvPr id="7" name="Title 6"/>
          <p:cNvSpPr>
            <a:spLocks noGrp="1"/>
          </p:cNvSpPr>
          <p:nvPr>
            <p:ph type="title"/>
          </p:nvPr>
        </p:nvSpPr>
        <p:spPr/>
        <p:txBody>
          <a:bodyPr>
            <a:normAutofit fontScale="90000"/>
          </a:bodyPr>
          <a:lstStyle/>
          <a:p>
            <a:r>
              <a:rPr lang="en-US" dirty="0" smtClean="0"/>
              <a:t/>
            </a:r>
            <a:br>
              <a:rPr lang="en-US" dirty="0" smtClean="0"/>
            </a:br>
            <a:r>
              <a:rPr lang="en-US" dirty="0" smtClean="0"/>
              <a:t>System Parameters (2/6)</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a:p>
        </p:txBody>
      </p:sp>
      <p:sp>
        <p:nvSpPr>
          <p:cNvPr id="3" name="Footer Placeholder 2"/>
          <p:cNvSpPr>
            <a:spLocks noGrp="1"/>
          </p:cNvSpPr>
          <p:nvPr>
            <p:ph type="ftr" sz="quarter" idx="1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70253523"/>
              </p:ext>
            </p:extLst>
          </p:nvPr>
        </p:nvGraphicFramePr>
        <p:xfrm>
          <a:off x="609597" y="4724400"/>
          <a:ext cx="8305803" cy="420624"/>
        </p:xfrm>
        <a:graphic>
          <a:graphicData uri="http://schemas.openxmlformats.org/drawingml/2006/table">
            <a:tbl>
              <a:tblPr firstRow="1" firstCol="1" bandRow="1">
                <a:tableStyleId>{5C22544A-7EE6-4342-B048-85BDC9FD1C3A}</a:tableStyleId>
              </a:tblPr>
              <a:tblGrid>
                <a:gridCol w="990601"/>
                <a:gridCol w="855133"/>
                <a:gridCol w="922867"/>
                <a:gridCol w="922867"/>
                <a:gridCol w="922867"/>
                <a:gridCol w="922867"/>
                <a:gridCol w="922867"/>
                <a:gridCol w="922867"/>
                <a:gridCol w="922867"/>
              </a:tblGrid>
              <a:tr h="0">
                <a:tc>
                  <a:txBody>
                    <a:bodyPr/>
                    <a:lstStyle/>
                    <a:p>
                      <a:pPr marL="0" marR="0" algn="just">
                        <a:lnSpc>
                          <a:spcPct val="115000"/>
                        </a:lnSpc>
                        <a:spcBef>
                          <a:spcPts val="0"/>
                        </a:spcBef>
                        <a:spcAft>
                          <a:spcPts val="0"/>
                        </a:spcAft>
                      </a:pPr>
                      <a:r>
                        <a:rPr lang="en-US" sz="1200" dirty="0">
                          <a:effectLst/>
                        </a:rPr>
                        <a:t>Quality Factor(Q)</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     1</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     5</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    10</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    20</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    40</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    60</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    80</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   100</a:t>
                      </a:r>
                      <a:endParaRPr lang="en-US" sz="1100" dirty="0">
                        <a:effectLst/>
                        <a:latin typeface="Calibri"/>
                        <a:ea typeface="宋体"/>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1571095"/>
              </p:ext>
            </p:extLst>
          </p:nvPr>
        </p:nvGraphicFramePr>
        <p:xfrm>
          <a:off x="609598" y="5580888"/>
          <a:ext cx="8305795" cy="630936"/>
        </p:xfrm>
        <a:graphic>
          <a:graphicData uri="http://schemas.openxmlformats.org/drawingml/2006/table">
            <a:tbl>
              <a:tblPr firstRow="1" firstCol="1" bandRow="1">
                <a:tableStyleId>{5C22544A-7EE6-4342-B048-85BDC9FD1C3A}</a:tableStyleId>
              </a:tblPr>
              <a:tblGrid>
                <a:gridCol w="1828800"/>
                <a:gridCol w="762000"/>
                <a:gridCol w="685800"/>
                <a:gridCol w="685800"/>
                <a:gridCol w="762000"/>
                <a:gridCol w="685800"/>
                <a:gridCol w="762000"/>
                <a:gridCol w="762000"/>
                <a:gridCol w="685800"/>
                <a:gridCol w="685795"/>
              </a:tblGrid>
              <a:tr h="0">
                <a:tc>
                  <a:txBody>
                    <a:bodyPr/>
                    <a:lstStyle/>
                    <a:p>
                      <a:pPr marL="0" marR="0" algn="just">
                        <a:lnSpc>
                          <a:spcPct val="115000"/>
                        </a:lnSpc>
                        <a:spcBef>
                          <a:spcPts val="0"/>
                        </a:spcBef>
                        <a:spcAft>
                          <a:spcPts val="0"/>
                        </a:spcAft>
                      </a:pPr>
                      <a:r>
                        <a:rPr lang="en-US" sz="1200" dirty="0">
                          <a:effectLst/>
                        </a:rPr>
                        <a:t>Game </a:t>
                      </a:r>
                      <a:endParaRPr lang="en-US" sz="1100" dirty="0">
                        <a:effectLst/>
                      </a:endParaRPr>
                    </a:p>
                    <a:p>
                      <a:pPr marL="0" marR="0" algn="just">
                        <a:lnSpc>
                          <a:spcPct val="115000"/>
                        </a:lnSpc>
                        <a:spcBef>
                          <a:spcPts val="0"/>
                        </a:spcBef>
                        <a:spcAft>
                          <a:spcPts val="0"/>
                        </a:spcAft>
                      </a:pPr>
                      <a:r>
                        <a:rPr lang="en-US" sz="1200" dirty="0" smtClean="0">
                          <a:effectLst/>
                        </a:rPr>
                        <a:t>Resolution</a:t>
                      </a:r>
                      <a:r>
                        <a:rPr lang="en-US" sz="1200" baseline="0" dirty="0" smtClean="0">
                          <a:effectLst/>
                        </a:rPr>
                        <a:t> (R</a:t>
                      </a:r>
                      <a:r>
                        <a:rPr lang="en-US" sz="1200" dirty="0" smtClean="0">
                          <a:effectLst/>
                        </a:rPr>
                        <a:t>)</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210</a:t>
                      </a:r>
                      <a:endParaRPr lang="en-US" sz="1100" dirty="0">
                        <a:effectLst/>
                      </a:endParaRPr>
                    </a:p>
                    <a:p>
                      <a:pPr marL="0" marR="0" algn="just">
                        <a:lnSpc>
                          <a:spcPct val="115000"/>
                        </a:lnSpc>
                        <a:spcBef>
                          <a:spcPts val="0"/>
                        </a:spcBef>
                        <a:spcAft>
                          <a:spcPts val="0"/>
                        </a:spcAft>
                      </a:pPr>
                      <a:r>
                        <a:rPr lang="en-US" sz="1200" dirty="0">
                          <a:effectLst/>
                        </a:rPr>
                        <a:t> by</a:t>
                      </a:r>
                      <a:endParaRPr lang="en-US" sz="1100" dirty="0">
                        <a:effectLst/>
                      </a:endParaRPr>
                    </a:p>
                    <a:p>
                      <a:pPr marL="0" marR="0" algn="just">
                        <a:lnSpc>
                          <a:spcPct val="115000"/>
                        </a:lnSpc>
                        <a:spcBef>
                          <a:spcPts val="0"/>
                        </a:spcBef>
                        <a:spcAft>
                          <a:spcPts val="0"/>
                        </a:spcAft>
                      </a:pPr>
                      <a:r>
                        <a:rPr lang="en-US" sz="1200" dirty="0">
                          <a:effectLst/>
                        </a:rPr>
                        <a:t>114</a:t>
                      </a:r>
                      <a:endParaRPr lang="en-US" sz="1100" dirty="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420</a:t>
                      </a:r>
                      <a:endParaRPr lang="en-US" sz="1100">
                        <a:effectLst/>
                      </a:endParaRPr>
                    </a:p>
                    <a:p>
                      <a:pPr marL="0" marR="0" algn="just">
                        <a:lnSpc>
                          <a:spcPct val="115000"/>
                        </a:lnSpc>
                        <a:spcBef>
                          <a:spcPts val="0"/>
                        </a:spcBef>
                        <a:spcAft>
                          <a:spcPts val="0"/>
                        </a:spcAft>
                      </a:pPr>
                      <a:r>
                        <a:rPr lang="en-US" sz="1200">
                          <a:effectLst/>
                        </a:rPr>
                        <a:t> by</a:t>
                      </a:r>
                      <a:endParaRPr lang="en-US" sz="1100">
                        <a:effectLst/>
                      </a:endParaRPr>
                    </a:p>
                    <a:p>
                      <a:pPr marL="0" marR="0" algn="just">
                        <a:lnSpc>
                          <a:spcPct val="115000"/>
                        </a:lnSpc>
                        <a:spcBef>
                          <a:spcPts val="0"/>
                        </a:spcBef>
                        <a:spcAft>
                          <a:spcPts val="0"/>
                        </a:spcAft>
                      </a:pPr>
                      <a:r>
                        <a:rPr lang="en-US" sz="1200">
                          <a:effectLst/>
                        </a:rPr>
                        <a:t>240</a:t>
                      </a:r>
                      <a:endParaRPr lang="en-US" sz="110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640</a:t>
                      </a:r>
                      <a:endParaRPr lang="en-US" sz="1100">
                        <a:effectLst/>
                      </a:endParaRPr>
                    </a:p>
                    <a:p>
                      <a:pPr marL="0" marR="0" algn="just">
                        <a:lnSpc>
                          <a:spcPct val="115000"/>
                        </a:lnSpc>
                        <a:spcBef>
                          <a:spcPts val="0"/>
                        </a:spcBef>
                        <a:spcAft>
                          <a:spcPts val="0"/>
                        </a:spcAft>
                      </a:pPr>
                      <a:r>
                        <a:rPr lang="en-US" sz="1200">
                          <a:effectLst/>
                        </a:rPr>
                        <a:t> by</a:t>
                      </a:r>
                      <a:endParaRPr lang="en-US" sz="1100">
                        <a:effectLst/>
                      </a:endParaRPr>
                    </a:p>
                    <a:p>
                      <a:pPr marL="0" marR="0" algn="just">
                        <a:lnSpc>
                          <a:spcPct val="115000"/>
                        </a:lnSpc>
                        <a:spcBef>
                          <a:spcPts val="0"/>
                        </a:spcBef>
                        <a:spcAft>
                          <a:spcPts val="0"/>
                        </a:spcAft>
                      </a:pPr>
                      <a:r>
                        <a:rPr lang="en-US" sz="1200">
                          <a:effectLst/>
                        </a:rPr>
                        <a:t>480</a:t>
                      </a:r>
                      <a:endParaRPr lang="en-US" sz="110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800</a:t>
                      </a:r>
                      <a:endParaRPr lang="en-US" sz="1100">
                        <a:effectLst/>
                      </a:endParaRPr>
                    </a:p>
                    <a:p>
                      <a:pPr marL="0" marR="0" algn="just">
                        <a:lnSpc>
                          <a:spcPct val="115000"/>
                        </a:lnSpc>
                        <a:spcBef>
                          <a:spcPts val="0"/>
                        </a:spcBef>
                        <a:spcAft>
                          <a:spcPts val="0"/>
                        </a:spcAft>
                      </a:pPr>
                      <a:r>
                        <a:rPr lang="en-US" sz="1200">
                          <a:effectLst/>
                        </a:rPr>
                        <a:t> by</a:t>
                      </a:r>
                      <a:endParaRPr lang="en-US" sz="1100">
                        <a:effectLst/>
                      </a:endParaRPr>
                    </a:p>
                    <a:p>
                      <a:pPr marL="0" marR="0" algn="just">
                        <a:lnSpc>
                          <a:spcPct val="115000"/>
                        </a:lnSpc>
                        <a:spcBef>
                          <a:spcPts val="0"/>
                        </a:spcBef>
                        <a:spcAft>
                          <a:spcPts val="0"/>
                        </a:spcAft>
                      </a:pPr>
                      <a:r>
                        <a:rPr lang="en-US" sz="1200">
                          <a:effectLst/>
                        </a:rPr>
                        <a:t>600</a:t>
                      </a:r>
                      <a:endParaRPr lang="en-US" sz="110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960</a:t>
                      </a:r>
                      <a:endParaRPr lang="en-US" sz="1100">
                        <a:effectLst/>
                      </a:endParaRPr>
                    </a:p>
                    <a:p>
                      <a:pPr marL="0" marR="0" algn="just">
                        <a:lnSpc>
                          <a:spcPct val="115000"/>
                        </a:lnSpc>
                        <a:spcBef>
                          <a:spcPts val="0"/>
                        </a:spcBef>
                        <a:spcAft>
                          <a:spcPts val="0"/>
                        </a:spcAft>
                      </a:pPr>
                      <a:r>
                        <a:rPr lang="en-US" sz="1200">
                          <a:effectLst/>
                        </a:rPr>
                        <a:t>by</a:t>
                      </a:r>
                      <a:endParaRPr lang="en-US" sz="1100">
                        <a:effectLst/>
                      </a:endParaRPr>
                    </a:p>
                    <a:p>
                      <a:pPr marL="0" marR="0" algn="just">
                        <a:lnSpc>
                          <a:spcPct val="115000"/>
                        </a:lnSpc>
                        <a:spcBef>
                          <a:spcPts val="0"/>
                        </a:spcBef>
                        <a:spcAft>
                          <a:spcPts val="0"/>
                        </a:spcAft>
                      </a:pPr>
                      <a:r>
                        <a:rPr lang="en-US" sz="1200">
                          <a:effectLst/>
                        </a:rPr>
                        <a:t>680</a:t>
                      </a:r>
                      <a:endParaRPr lang="en-US" sz="110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1280</a:t>
                      </a:r>
                      <a:endParaRPr lang="en-US" sz="1100">
                        <a:effectLst/>
                      </a:endParaRPr>
                    </a:p>
                    <a:p>
                      <a:pPr marL="0" marR="0" algn="just">
                        <a:lnSpc>
                          <a:spcPct val="115000"/>
                        </a:lnSpc>
                        <a:spcBef>
                          <a:spcPts val="0"/>
                        </a:spcBef>
                        <a:spcAft>
                          <a:spcPts val="0"/>
                        </a:spcAft>
                      </a:pPr>
                      <a:r>
                        <a:rPr lang="en-US" sz="1200">
                          <a:effectLst/>
                        </a:rPr>
                        <a:t> by</a:t>
                      </a:r>
                      <a:endParaRPr lang="en-US" sz="1100">
                        <a:effectLst/>
                      </a:endParaRPr>
                    </a:p>
                    <a:p>
                      <a:pPr marL="0" marR="0" algn="just">
                        <a:lnSpc>
                          <a:spcPct val="115000"/>
                        </a:lnSpc>
                        <a:spcBef>
                          <a:spcPts val="0"/>
                        </a:spcBef>
                        <a:spcAft>
                          <a:spcPts val="0"/>
                        </a:spcAft>
                      </a:pPr>
                      <a:r>
                        <a:rPr lang="en-US" sz="1200">
                          <a:effectLst/>
                        </a:rPr>
                        <a:t>720</a:t>
                      </a:r>
                      <a:endParaRPr lang="en-US" sz="110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1366</a:t>
                      </a:r>
                      <a:endParaRPr lang="en-US" sz="1100">
                        <a:effectLst/>
                      </a:endParaRPr>
                    </a:p>
                    <a:p>
                      <a:pPr marL="0" marR="0" algn="just">
                        <a:lnSpc>
                          <a:spcPct val="115000"/>
                        </a:lnSpc>
                        <a:spcBef>
                          <a:spcPts val="0"/>
                        </a:spcBef>
                        <a:spcAft>
                          <a:spcPts val="0"/>
                        </a:spcAft>
                      </a:pPr>
                      <a:r>
                        <a:rPr lang="en-US" sz="1200">
                          <a:effectLst/>
                        </a:rPr>
                        <a:t> by</a:t>
                      </a:r>
                      <a:endParaRPr lang="en-US" sz="1100">
                        <a:effectLst/>
                      </a:endParaRPr>
                    </a:p>
                    <a:p>
                      <a:pPr marL="0" marR="0" algn="just">
                        <a:lnSpc>
                          <a:spcPct val="115000"/>
                        </a:lnSpc>
                        <a:spcBef>
                          <a:spcPts val="0"/>
                        </a:spcBef>
                        <a:spcAft>
                          <a:spcPts val="0"/>
                        </a:spcAft>
                      </a:pPr>
                      <a:r>
                        <a:rPr lang="en-US" sz="1200">
                          <a:effectLst/>
                        </a:rPr>
                        <a:t>768</a:t>
                      </a:r>
                      <a:endParaRPr lang="en-US" sz="110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1680</a:t>
                      </a:r>
                      <a:endParaRPr lang="en-US" sz="1100">
                        <a:effectLst/>
                      </a:endParaRPr>
                    </a:p>
                    <a:p>
                      <a:pPr marL="0" marR="0" algn="just">
                        <a:lnSpc>
                          <a:spcPct val="115000"/>
                        </a:lnSpc>
                        <a:spcBef>
                          <a:spcPts val="0"/>
                        </a:spcBef>
                        <a:spcAft>
                          <a:spcPts val="0"/>
                        </a:spcAft>
                      </a:pPr>
                      <a:r>
                        <a:rPr lang="en-US" sz="1200">
                          <a:effectLst/>
                        </a:rPr>
                        <a:t> by</a:t>
                      </a:r>
                      <a:endParaRPr lang="en-US" sz="1100">
                        <a:effectLst/>
                      </a:endParaRPr>
                    </a:p>
                    <a:p>
                      <a:pPr marL="0" marR="0" algn="just">
                        <a:lnSpc>
                          <a:spcPct val="115000"/>
                        </a:lnSpc>
                        <a:spcBef>
                          <a:spcPts val="0"/>
                        </a:spcBef>
                        <a:spcAft>
                          <a:spcPts val="0"/>
                        </a:spcAft>
                      </a:pPr>
                      <a:r>
                        <a:rPr lang="en-US" sz="1200">
                          <a:effectLst/>
                        </a:rPr>
                        <a:t>860</a:t>
                      </a:r>
                      <a:endParaRPr lang="en-US" sz="1100">
                        <a:effectLst/>
                        <a:latin typeface="Calibri"/>
                        <a:ea typeface="宋体"/>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1906</a:t>
                      </a:r>
                      <a:endParaRPr lang="en-US" sz="1100" dirty="0">
                        <a:effectLst/>
                      </a:endParaRPr>
                    </a:p>
                    <a:p>
                      <a:pPr marL="0" marR="0" algn="just">
                        <a:lnSpc>
                          <a:spcPct val="115000"/>
                        </a:lnSpc>
                        <a:spcBef>
                          <a:spcPts val="0"/>
                        </a:spcBef>
                        <a:spcAft>
                          <a:spcPts val="0"/>
                        </a:spcAft>
                      </a:pPr>
                      <a:r>
                        <a:rPr lang="en-US" sz="1200" dirty="0">
                          <a:effectLst/>
                        </a:rPr>
                        <a:t> by</a:t>
                      </a:r>
                      <a:endParaRPr lang="en-US" sz="1100" dirty="0">
                        <a:effectLst/>
                      </a:endParaRPr>
                    </a:p>
                    <a:p>
                      <a:pPr marL="0" marR="0" algn="just">
                        <a:lnSpc>
                          <a:spcPct val="115000"/>
                        </a:lnSpc>
                        <a:spcBef>
                          <a:spcPts val="0"/>
                        </a:spcBef>
                        <a:spcAft>
                          <a:spcPts val="0"/>
                        </a:spcAft>
                      </a:pPr>
                      <a:r>
                        <a:rPr lang="en-US" sz="1200" dirty="0">
                          <a:effectLst/>
                        </a:rPr>
                        <a:t>986</a:t>
                      </a:r>
                      <a:endParaRPr lang="en-US" sz="1100" dirty="0">
                        <a:effectLst/>
                        <a:latin typeface="Calibri"/>
                        <a:ea typeface="宋体"/>
                        <a:cs typeface="Times New Roman"/>
                      </a:endParaRPr>
                    </a:p>
                  </a:txBody>
                  <a:tcPr marL="68580" marR="68580" marT="0" marB="0"/>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72" y="1610207"/>
            <a:ext cx="4269828" cy="20805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58" y="1600200"/>
            <a:ext cx="4258142" cy="2080545"/>
          </a:xfrm>
          <a:prstGeom prst="rect">
            <a:avLst/>
          </a:prstGeom>
        </p:spPr>
      </p:pic>
      <p:sp>
        <p:nvSpPr>
          <p:cNvPr id="10" name="TextBox 9"/>
          <p:cNvSpPr txBox="1"/>
          <p:nvPr/>
        </p:nvSpPr>
        <p:spPr>
          <a:xfrm>
            <a:off x="1905000" y="3657600"/>
            <a:ext cx="914400" cy="304800"/>
          </a:xfrm>
          <a:prstGeom prst="rect">
            <a:avLst/>
          </a:prstGeom>
          <a:noFill/>
        </p:spPr>
        <p:txBody>
          <a:bodyPr wrap="none" rtlCol="0">
            <a:noAutofit/>
          </a:bodyPr>
          <a:lstStyle/>
          <a:p>
            <a:pPr algn="ctr"/>
            <a:r>
              <a:rPr lang="en-US" sz="1600" dirty="0" smtClean="0"/>
              <a:t>Car Tutorial</a:t>
            </a:r>
          </a:p>
        </p:txBody>
      </p:sp>
      <p:sp>
        <p:nvSpPr>
          <p:cNvPr id="11" name="TextBox 10"/>
          <p:cNvSpPr txBox="1"/>
          <p:nvPr/>
        </p:nvSpPr>
        <p:spPr>
          <a:xfrm>
            <a:off x="6553200" y="3657600"/>
            <a:ext cx="914400" cy="304800"/>
          </a:xfrm>
          <a:prstGeom prst="rect">
            <a:avLst/>
          </a:prstGeom>
          <a:noFill/>
        </p:spPr>
        <p:txBody>
          <a:bodyPr wrap="none" rtlCol="0">
            <a:noAutofit/>
          </a:bodyPr>
          <a:lstStyle/>
          <a:p>
            <a:pPr algn="ctr"/>
            <a:r>
              <a:rPr lang="en-US" sz="1600" dirty="0" smtClean="0"/>
              <a:t>AngryBots</a:t>
            </a:r>
          </a:p>
        </p:txBody>
      </p:sp>
    </p:spTree>
    <p:extLst>
      <p:ext uri="{BB962C8B-B14F-4D97-AF65-F5344CB8AC3E}">
        <p14:creationId xmlns:p14="http://schemas.microsoft.com/office/powerpoint/2010/main" val="1514762339"/>
      </p:ext>
    </p:extLst>
  </p:cSld>
  <p:clrMapOvr>
    <a:masterClrMapping/>
  </p:clrMapOvr>
  <mc:AlternateContent xmlns:mc="http://schemas.openxmlformats.org/markup-compatibility/2006" xmlns:p14="http://schemas.microsoft.com/office/powerpoint/2010/main">
    <mc:Choice Requires="p14">
      <p:transition spd="slow" p14:dur="2000" advTm="85"/>
    </mc:Choice>
    <mc:Fallback xmlns="">
      <p:transition spd="slow" advTm="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0" end="10"/>
                                            </p:txEl>
                                          </p:spTgt>
                                        </p:tgtEl>
                                        <p:attrNameLst>
                                          <p:attrName>style.visibility</p:attrName>
                                        </p:attrNameLst>
                                      </p:cBhvr>
                                      <p:to>
                                        <p:strVal val="visible"/>
                                      </p:to>
                                    </p:set>
                                    <p:animEffect transition="in" filter="fade">
                                      <p:cBhvr>
                                        <p:cTn id="7" dur="500"/>
                                        <p:tgtEl>
                                          <p:spTgt spid="1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3" end="13"/>
                                            </p:txEl>
                                          </p:spTgt>
                                        </p:tgtEl>
                                        <p:attrNameLst>
                                          <p:attrName>style.visibility</p:attrName>
                                        </p:attrNameLst>
                                      </p:cBhvr>
                                      <p:to>
                                        <p:strVal val="visible"/>
                                      </p:to>
                                    </p:set>
                                    <p:animEffect transition="in" filter="fade">
                                      <p:cBhvr>
                                        <p:cTn id="17" dur="500"/>
                                        <p:tgtEl>
                                          <p:spTgt spid="13">
                                            <p:txEl>
                                              <p:pRg st="13"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Methodologies (3/6)</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Unity Pro Profiler to observe the CPU time of the component</a:t>
            </a:r>
          </a:p>
          <a:p>
            <a:pPr lvl="1"/>
            <a:r>
              <a:rPr lang="en-US" dirty="0" smtClean="0"/>
              <a:t>Unity Project</a:t>
            </a:r>
          </a:p>
          <a:p>
            <a:pPr lvl="1"/>
            <a:r>
              <a:rPr lang="en-US" dirty="0" smtClean="0"/>
              <a:t>Game Window</a:t>
            </a:r>
          </a:p>
          <a:p>
            <a:r>
              <a:rPr lang="en-US" dirty="0" smtClean="0"/>
              <a:t>Put time stamps in different places in the source code to measure time differences</a:t>
            </a:r>
          </a:p>
          <a:p>
            <a:pPr lvl="1"/>
            <a:r>
              <a:rPr lang="en-US" dirty="0" smtClean="0">
                <a:solidFill>
                  <a:schemeClr val="accent1"/>
                </a:solidFill>
              </a:rPr>
              <a:t>Screen Capture</a:t>
            </a:r>
          </a:p>
          <a:p>
            <a:pPr lvl="1"/>
            <a:r>
              <a:rPr lang="en-US" dirty="0" smtClean="0">
                <a:solidFill>
                  <a:schemeClr val="accent1"/>
                </a:solidFill>
              </a:rPr>
              <a:t>Image Encoding  </a:t>
            </a:r>
          </a:p>
          <a:p>
            <a:pPr lvl="1"/>
            <a:r>
              <a:rPr lang="en-US" dirty="0" smtClean="0"/>
              <a:t>Image Transmission</a:t>
            </a:r>
          </a:p>
          <a:p>
            <a:r>
              <a:rPr lang="en-US" dirty="0" smtClean="0"/>
              <a:t>Use Unix </a:t>
            </a:r>
            <a:r>
              <a:rPr lang="en-US" dirty="0"/>
              <a:t>command “time” </a:t>
            </a:r>
            <a:r>
              <a:rPr lang="en-US" dirty="0" smtClean="0"/>
              <a:t>to get timing statistics for running the component</a:t>
            </a:r>
          </a:p>
          <a:p>
            <a:pPr lvl="1"/>
            <a:r>
              <a:rPr lang="en-US" dirty="0" smtClean="0"/>
              <a:t>Audio Encoding &amp; Transmission</a:t>
            </a:r>
          </a:p>
          <a:p>
            <a:r>
              <a:rPr lang="en-US" dirty="0" smtClean="0"/>
              <a:t>Experimental Results</a:t>
            </a:r>
          </a:p>
          <a:p>
            <a:pPr lvl="1"/>
            <a:endParaRPr lang="en-US" dirty="0" smtClean="0"/>
          </a:p>
          <a:p>
            <a:pPr marL="640080" lvl="2"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17</a:t>
            </a:fld>
            <a:endParaRPr lang="en-US" dirty="0"/>
          </a:p>
        </p:txBody>
      </p:sp>
    </p:spTree>
    <p:extLst>
      <p:ext uri="{BB962C8B-B14F-4D97-AF65-F5344CB8AC3E}">
        <p14:creationId xmlns:p14="http://schemas.microsoft.com/office/powerpoint/2010/main" val="1041653530"/>
      </p:ext>
    </p:extLst>
  </p:cSld>
  <p:clrMapOvr>
    <a:masterClrMapping/>
  </p:clrMapOvr>
  <mc:AlternateContent xmlns:mc="http://schemas.openxmlformats.org/markup-compatibility/2006" xmlns:p14="http://schemas.microsoft.com/office/powerpoint/2010/main">
    <mc:Choice Requires="p14">
      <p:transition spd="slow" p14:dur="2000" advTm="299"/>
    </mc:Choice>
    <mc:Fallback xmlns="">
      <p:transition spd="slow" advTm="2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Screen Capture (4/6)</a:t>
            </a:r>
            <a:endParaRPr lang="en-US" dirty="0"/>
          </a:p>
        </p:txBody>
      </p:sp>
      <p:sp>
        <p:nvSpPr>
          <p:cNvPr id="3" name="Content Placeholder 2"/>
          <p:cNvSpPr>
            <a:spLocks noGrp="1"/>
          </p:cNvSpPr>
          <p:nvPr>
            <p:ph idx="1"/>
          </p:nvPr>
        </p:nvSpPr>
        <p:spPr>
          <a:xfrm>
            <a:off x="1752600" y="6172200"/>
            <a:ext cx="8229600" cy="457200"/>
          </a:xfrm>
        </p:spPr>
        <p:txBody>
          <a:bodyPr/>
          <a:lstStyle/>
          <a:p>
            <a:pPr marL="0" indent="0">
              <a:buNone/>
            </a:pPr>
            <a:r>
              <a:rPr lang="en-US" sz="1600" dirty="0" smtClean="0"/>
              <a:t>        Screen Capture Time at Nine Different Resolutions</a:t>
            </a:r>
            <a:endParaRPr lang="en-US" sz="1600" dirty="0"/>
          </a:p>
          <a:p>
            <a:pPr marL="640080" lvl="2"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90" y="1295400"/>
            <a:ext cx="7640110" cy="4953000"/>
          </a:xfrm>
          <a:prstGeom prst="rect">
            <a:avLst/>
          </a:prstGeom>
        </p:spPr>
      </p:pic>
    </p:spTree>
    <p:extLst>
      <p:ext uri="{BB962C8B-B14F-4D97-AF65-F5344CB8AC3E}">
        <p14:creationId xmlns:p14="http://schemas.microsoft.com/office/powerpoint/2010/main" val="768574809"/>
      </p:ext>
    </p:extLst>
  </p:cSld>
  <p:clrMapOvr>
    <a:masterClrMapping/>
  </p:clrMapOvr>
  <mc:AlternateContent xmlns:mc="http://schemas.openxmlformats.org/markup-compatibility/2006" xmlns:p14="http://schemas.microsoft.com/office/powerpoint/2010/main">
    <mc:Choice Requires="p14">
      <p:transition spd="slow" p14:dur="2000" advTm="111"/>
    </mc:Choice>
    <mc:Fallback xmlns="">
      <p:transition spd="slow" advTm="11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JPEG Encoding (5/6)</a:t>
            </a:r>
            <a:endParaRPr lang="en-US" dirty="0"/>
          </a:p>
        </p:txBody>
      </p:sp>
      <p:sp>
        <p:nvSpPr>
          <p:cNvPr id="3" name="Content Placeholder 2"/>
          <p:cNvSpPr>
            <a:spLocks noGrp="1"/>
          </p:cNvSpPr>
          <p:nvPr>
            <p:ph idx="1"/>
          </p:nvPr>
        </p:nvSpPr>
        <p:spPr>
          <a:xfrm>
            <a:off x="762000" y="5943600"/>
            <a:ext cx="5943600" cy="464618"/>
          </a:xfrm>
        </p:spPr>
        <p:txBody>
          <a:bodyPr>
            <a:normAutofit fontScale="62500" lnSpcReduction="20000"/>
          </a:bodyPr>
          <a:lstStyle/>
          <a:p>
            <a:pPr marL="0" indent="0">
              <a:buNone/>
            </a:pPr>
            <a:r>
              <a:rPr lang="en-US" dirty="0" smtClean="0"/>
              <a:t>Per frame encoding </a:t>
            </a:r>
            <a:r>
              <a:rPr lang="en-US" dirty="0"/>
              <a:t>t</a:t>
            </a:r>
            <a:r>
              <a:rPr lang="en-US" dirty="0" smtClean="0"/>
              <a:t>ime versus the JPEG </a:t>
            </a:r>
            <a:r>
              <a:rPr lang="en-US" dirty="0"/>
              <a:t>Quality </a:t>
            </a:r>
            <a:r>
              <a:rPr lang="en-US" dirty="0" smtClean="0"/>
              <a:t>Factor at different Resolutions (Car Tutorial)</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7062988" cy="4572000"/>
          </a:xfrm>
          <a:prstGeom prst="rect">
            <a:avLst/>
          </a:prstGeom>
        </p:spPr>
      </p:pic>
      <p:sp>
        <p:nvSpPr>
          <p:cNvPr id="7" name="Content Placeholder 2"/>
          <p:cNvSpPr txBox="1">
            <a:spLocks/>
          </p:cNvSpPr>
          <p:nvPr/>
        </p:nvSpPr>
        <p:spPr>
          <a:xfrm>
            <a:off x="6926384" y="1533071"/>
            <a:ext cx="2370016" cy="5096329"/>
          </a:xfrm>
          <a:prstGeom prst="rect">
            <a:avLst/>
          </a:prstGeom>
        </p:spPr>
        <p:txBody>
          <a:bodyPr vert="horz" lIns="91440" tIns="45720" rIns="91440" bIns="45720" rtlCol="0" anchor="t" anchorCtr="0">
            <a:norm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88620" indent="-342900"/>
            <a:r>
              <a:rPr lang="en-US" sz="1600" dirty="0" smtClean="0"/>
              <a:t>Increase game image quality increases per frame encoding time</a:t>
            </a:r>
          </a:p>
          <a:p>
            <a:pPr marL="388620" indent="-342900"/>
            <a:endParaRPr lang="en-US" sz="1600" dirty="0"/>
          </a:p>
          <a:p>
            <a:pPr marL="388620" indent="-342900"/>
            <a:r>
              <a:rPr lang="en-US" sz="1600" dirty="0" smtClean="0"/>
              <a:t>Increase game resolution increases per frame encoding time</a:t>
            </a:r>
          </a:p>
        </p:txBody>
      </p:sp>
    </p:spTree>
    <p:extLst>
      <p:ext uri="{BB962C8B-B14F-4D97-AF65-F5344CB8AC3E}">
        <p14:creationId xmlns:p14="http://schemas.microsoft.com/office/powerpoint/2010/main" val="716880861"/>
      </p:ext>
    </p:extLst>
  </p:cSld>
  <p:clrMapOvr>
    <a:masterClrMapping/>
  </p:clrMapOvr>
  <mc:AlternateContent xmlns:mc="http://schemas.openxmlformats.org/markup-compatibility/2006" xmlns:p14="http://schemas.microsoft.com/office/powerpoint/2010/main">
    <mc:Choice Requires="p14">
      <p:transition spd="slow" p14:dur="2000" advTm="125"/>
    </mc:Choice>
    <mc:Fallback xmlns="">
      <p:transition spd="slow" advTm="12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pPr marL="457200" indent="-457200"/>
            <a:r>
              <a:rPr lang="en-US" dirty="0" smtClean="0"/>
              <a:t>Background (1/2)</a:t>
            </a:r>
            <a:endParaRPr lang="en-US" dirty="0"/>
          </a:p>
        </p:txBody>
      </p:sp>
      <p:sp>
        <p:nvSpPr>
          <p:cNvPr id="499719" name="Rectangle 7"/>
          <p:cNvSpPr>
            <a:spLocks noGrp="1" noChangeArrowheads="1"/>
          </p:cNvSpPr>
          <p:nvPr>
            <p:ph idx="1"/>
          </p:nvPr>
        </p:nvSpPr>
        <p:spPr/>
        <p:txBody>
          <a:bodyPr>
            <a:normAutofit/>
          </a:bodyPr>
          <a:lstStyle/>
          <a:p>
            <a:r>
              <a:rPr lang="en-US" dirty="0" smtClean="0"/>
              <a:t>What is Cloud Gaming?</a:t>
            </a:r>
          </a:p>
          <a:p>
            <a:pPr lvl="1"/>
            <a:r>
              <a:rPr lang="en-US" dirty="0"/>
              <a:t>N</a:t>
            </a:r>
            <a:r>
              <a:rPr lang="en-US" dirty="0" smtClean="0"/>
              <a:t>ew </a:t>
            </a:r>
            <a:r>
              <a:rPr lang="en-US" dirty="0"/>
              <a:t>service </a:t>
            </a:r>
            <a:r>
              <a:rPr lang="en-US" dirty="0" smtClean="0"/>
              <a:t>based </a:t>
            </a:r>
            <a:r>
              <a:rPr lang="en-US" dirty="0"/>
              <a:t>on cloud computing </a:t>
            </a:r>
            <a:r>
              <a:rPr lang="en-US" dirty="0" smtClean="0"/>
              <a:t>technology</a:t>
            </a:r>
          </a:p>
          <a:p>
            <a:pPr marL="320040" lvl="1" indent="0">
              <a:buNone/>
            </a:pPr>
            <a:endParaRPr lang="en-US" dirty="0" smtClean="0"/>
          </a:p>
          <a:p>
            <a:r>
              <a:rPr lang="en-US" dirty="0" smtClean="0"/>
              <a:t>Why Cloud Games?</a:t>
            </a:r>
          </a:p>
          <a:p>
            <a:pPr lvl="1"/>
            <a:r>
              <a:rPr lang="en-US" dirty="0" smtClean="0"/>
              <a:t>Convenience for players</a:t>
            </a:r>
            <a:endParaRPr lang="en-US" dirty="0"/>
          </a:p>
          <a:p>
            <a:pPr lvl="1"/>
            <a:r>
              <a:rPr lang="en-US" dirty="0" smtClean="0"/>
              <a:t>Efficiency for developers</a:t>
            </a:r>
          </a:p>
          <a:p>
            <a:pPr lvl="1"/>
            <a:r>
              <a:rPr lang="en-US" dirty="0" smtClean="0"/>
              <a:t>Reduce piracy for publishers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a:t>
            </a:fld>
            <a:endParaRPr lang="en-US" dirty="0"/>
          </a:p>
        </p:txBody>
      </p:sp>
      <p:sp>
        <p:nvSpPr>
          <p:cNvPr id="2" name="Footer Placeholder 1"/>
          <p:cNvSpPr>
            <a:spLocks noGrp="1"/>
          </p:cNvSpPr>
          <p:nvPr>
            <p:ph type="ftr" sz="quarter" idx="11"/>
          </p:nvPr>
        </p:nvSpPr>
        <p:spPr/>
        <p:txBody>
          <a:bodyPr/>
          <a:lstStyle/>
          <a:p>
            <a:endParaRPr lang="en-US" dirty="0"/>
          </a:p>
        </p:txBody>
      </p:sp>
      <p:pic>
        <p:nvPicPr>
          <p:cNvPr id="6" name="Picture 5" descr="C:\Users\Raymond\Desktop\cloud-compu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3528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829500"/>
      </p:ext>
    </p:extLst>
  </p:cSld>
  <p:clrMapOvr>
    <a:masterClrMapping/>
  </p:clrMapOvr>
  <mc:AlternateContent xmlns:mc="http://schemas.openxmlformats.org/markup-compatibility/2006" xmlns:p14="http://schemas.microsoft.com/office/powerpoint/2010/main">
    <mc:Choice Requires="p14">
      <p:transition spd="slow" p14:dur="2000" advTm="36520"/>
    </mc:Choice>
    <mc:Fallback xmlns="">
      <p:transition spd="slow" advTm="36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9719">
                                            <p:txEl>
                                              <p:pRg st="3" end="3"/>
                                            </p:txEl>
                                          </p:spTgt>
                                        </p:tgtEl>
                                        <p:attrNameLst>
                                          <p:attrName>style.visibility</p:attrName>
                                        </p:attrNameLst>
                                      </p:cBhvr>
                                      <p:to>
                                        <p:strVal val="visible"/>
                                      </p:to>
                                    </p:set>
                                    <p:animEffect transition="in" filter="fade">
                                      <p:cBhvr>
                                        <p:cTn id="12" dur="500"/>
                                        <p:tgtEl>
                                          <p:spTgt spid="4997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9719">
                                            <p:txEl>
                                              <p:pRg st="4" end="4"/>
                                            </p:txEl>
                                          </p:spTgt>
                                        </p:tgtEl>
                                        <p:attrNameLst>
                                          <p:attrName>style.visibility</p:attrName>
                                        </p:attrNameLst>
                                      </p:cBhvr>
                                      <p:to>
                                        <p:strVal val="visible"/>
                                      </p:to>
                                    </p:set>
                                    <p:animEffect transition="in" filter="fade">
                                      <p:cBhvr>
                                        <p:cTn id="17" dur="500"/>
                                        <p:tgtEl>
                                          <p:spTgt spid="4997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9719">
                                            <p:txEl>
                                              <p:pRg st="5" end="5"/>
                                            </p:txEl>
                                          </p:spTgt>
                                        </p:tgtEl>
                                        <p:attrNameLst>
                                          <p:attrName>style.visibility</p:attrName>
                                        </p:attrNameLst>
                                      </p:cBhvr>
                                      <p:to>
                                        <p:strVal val="visible"/>
                                      </p:to>
                                    </p:set>
                                    <p:animEffect transition="in" filter="fade">
                                      <p:cBhvr>
                                        <p:cTn id="22" dur="500"/>
                                        <p:tgtEl>
                                          <p:spTgt spid="4997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9719">
                                            <p:txEl>
                                              <p:pRg st="6" end="6"/>
                                            </p:txEl>
                                          </p:spTgt>
                                        </p:tgtEl>
                                        <p:attrNameLst>
                                          <p:attrName>style.visibility</p:attrName>
                                        </p:attrNameLst>
                                      </p:cBhvr>
                                      <p:to>
                                        <p:strVal val="visible"/>
                                      </p:to>
                                    </p:set>
                                    <p:animEffect transition="in" filter="fade">
                                      <p:cBhvr>
                                        <p:cTn id="27" dur="500"/>
                                        <p:tgtEl>
                                          <p:spTgt spid="4997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Estimate (6/6</a:t>
            </a:r>
            <a:r>
              <a:rPr lang="en-US" dirty="0"/>
              <a:t>)</a:t>
            </a:r>
          </a:p>
        </p:txBody>
      </p:sp>
      <p:sp>
        <p:nvSpPr>
          <p:cNvPr id="3" name="Content Placeholder 2"/>
          <p:cNvSpPr>
            <a:spLocks noGrp="1"/>
          </p:cNvSpPr>
          <p:nvPr>
            <p:ph idx="1"/>
          </p:nvPr>
        </p:nvSpPr>
        <p:spPr>
          <a:xfrm>
            <a:off x="533400" y="1524000"/>
            <a:ext cx="8153400" cy="1447800"/>
          </a:xfrm>
        </p:spPr>
        <p:txBody>
          <a:bodyPr>
            <a:normAutofit fontScale="55000" lnSpcReduction="20000"/>
          </a:bodyPr>
          <a:lstStyle/>
          <a:p>
            <a:r>
              <a:rPr lang="en-US" dirty="0" smtClean="0"/>
              <a:t>R: 640×480, Q: 20, </a:t>
            </a:r>
            <a:r>
              <a:rPr lang="en-US" dirty="0" err="1" smtClean="0"/>
              <a:t>AngryBots</a:t>
            </a:r>
            <a:endParaRPr lang="en-US" dirty="0" smtClean="0"/>
          </a:p>
          <a:p>
            <a:r>
              <a:rPr lang="en-US" dirty="0"/>
              <a:t>Uplink bitrate is fluctuating around 32 </a:t>
            </a:r>
            <a:r>
              <a:rPr lang="en-US" dirty="0" smtClean="0"/>
              <a:t>kbps</a:t>
            </a:r>
          </a:p>
          <a:p>
            <a:r>
              <a:rPr lang="en-US" dirty="0" smtClean="0"/>
              <a:t>Downlink </a:t>
            </a:r>
            <a:r>
              <a:rPr lang="en-US" dirty="0"/>
              <a:t>bitrate is fluctuating around 3.5 </a:t>
            </a:r>
            <a:r>
              <a:rPr lang="en-US" dirty="0" smtClean="0"/>
              <a:t>Mbps</a:t>
            </a:r>
          </a:p>
          <a:p>
            <a:r>
              <a:rPr lang="en-US" dirty="0" smtClean="0"/>
              <a:t>Uplink traffic is </a:t>
            </a:r>
            <a:r>
              <a:rPr lang="en-US" dirty="0"/>
              <a:t>much smaller </a:t>
            </a:r>
            <a:r>
              <a:rPr lang="en-US" dirty="0" smtClean="0"/>
              <a:t>than the downlink traffic</a:t>
            </a:r>
          </a:p>
          <a:p>
            <a:r>
              <a:rPr lang="en-US" dirty="0" smtClean="0"/>
              <a:t>Similar to network traffic of </a:t>
            </a:r>
            <a:r>
              <a:rPr lang="en-US" dirty="0" err="1" smtClean="0"/>
              <a:t>OnLive</a:t>
            </a:r>
            <a:r>
              <a:rPr lang="en-US" dirty="0" smtClean="0"/>
              <a:t> [9]</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20</a:t>
            </a:fld>
            <a:endParaRPr lang="en-US" dirty="0"/>
          </a:p>
        </p:txBody>
      </p:sp>
      <p:pic>
        <p:nvPicPr>
          <p:cNvPr id="1026" name="Picture 2" descr="C:\Users\Raymond\Desktop\down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56236"/>
            <a:ext cx="4572000" cy="28635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ymond\Desktop\up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56236"/>
            <a:ext cx="4439267" cy="2863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543" y="6057900"/>
            <a:ext cx="3962400" cy="571500"/>
          </a:xfrm>
          <a:prstGeom prst="rect">
            <a:avLst/>
          </a:prstGeom>
          <a:noFill/>
        </p:spPr>
        <p:txBody>
          <a:bodyPr wrap="none" rtlCol="0">
            <a:noAutofit/>
          </a:bodyPr>
          <a:lstStyle/>
          <a:p>
            <a:r>
              <a:rPr lang="en-US" sz="1600" dirty="0" smtClean="0"/>
              <a:t>Uplink </a:t>
            </a:r>
            <a:r>
              <a:rPr lang="en-US" sz="1600" dirty="0"/>
              <a:t>network bitrate versus </a:t>
            </a:r>
            <a:r>
              <a:rPr lang="en-US" sz="1600" dirty="0" smtClean="0"/>
              <a:t>time</a:t>
            </a:r>
          </a:p>
          <a:p>
            <a:r>
              <a:rPr lang="en-US" sz="1600" dirty="0" smtClean="0"/>
              <a:t> </a:t>
            </a:r>
            <a:endParaRPr lang="en-US" sz="1600" dirty="0"/>
          </a:p>
        </p:txBody>
      </p:sp>
      <p:sp>
        <p:nvSpPr>
          <p:cNvPr id="9" name="TextBox 8"/>
          <p:cNvSpPr txBox="1"/>
          <p:nvPr/>
        </p:nvSpPr>
        <p:spPr>
          <a:xfrm>
            <a:off x="5181600" y="6034314"/>
            <a:ext cx="3733800" cy="595086"/>
          </a:xfrm>
          <a:prstGeom prst="rect">
            <a:avLst/>
          </a:prstGeom>
          <a:noFill/>
        </p:spPr>
        <p:txBody>
          <a:bodyPr wrap="none" rtlCol="0">
            <a:noAutofit/>
          </a:bodyPr>
          <a:lstStyle/>
          <a:p>
            <a:r>
              <a:rPr lang="en-US" sz="1600" dirty="0" smtClean="0"/>
              <a:t>Downlink </a:t>
            </a:r>
            <a:r>
              <a:rPr lang="en-US" sz="1600" dirty="0"/>
              <a:t>network bitrate versus time </a:t>
            </a:r>
            <a:endParaRPr lang="en-US" sz="1600" dirty="0" smtClean="0"/>
          </a:p>
          <a:p>
            <a:endParaRPr lang="en-US" sz="1600" dirty="0"/>
          </a:p>
        </p:txBody>
      </p:sp>
    </p:spTree>
    <p:extLst>
      <p:ext uri="{BB962C8B-B14F-4D97-AF65-F5344CB8AC3E}">
        <p14:creationId xmlns:p14="http://schemas.microsoft.com/office/powerpoint/2010/main" val="533981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Rectangle 9"/>
          <p:cNvSpPr>
            <a:spLocks noGrp="1" noChangeArrowheads="1"/>
          </p:cNvSpPr>
          <p:nvPr>
            <p:ph type="title"/>
          </p:nvPr>
        </p:nvSpPr>
        <p:spPr>
          <a:xfrm>
            <a:off x="762000" y="1447800"/>
            <a:ext cx="6858000" cy="685800"/>
          </a:xfrm>
        </p:spPr>
        <p:txBody>
          <a:bodyPr/>
          <a:lstStyle/>
          <a:p>
            <a:r>
              <a:rPr lang="en-US" dirty="0" smtClean="0"/>
              <a:t>Outline</a:t>
            </a:r>
            <a:endParaRPr lang="en-US" dirty="0"/>
          </a:p>
        </p:txBody>
      </p:sp>
      <p:sp>
        <p:nvSpPr>
          <p:cNvPr id="8" name="Text Placeholder 7"/>
          <p:cNvSpPr>
            <a:spLocks noGrp="1"/>
          </p:cNvSpPr>
          <p:nvPr>
            <p:ph type="body" idx="1"/>
          </p:nvPr>
        </p:nvSpPr>
        <p:spPr>
          <a:xfrm>
            <a:off x="762000" y="2209800"/>
            <a:ext cx="6858000" cy="4191000"/>
          </a:xfrm>
        </p:spPr>
        <p:txBody>
          <a:bodyPr>
            <a:normAutofit/>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smtClean="0"/>
              <a:t>Related Work</a:t>
            </a:r>
          </a:p>
          <a:p>
            <a:pPr marL="457200" indent="-457200">
              <a:buFont typeface="Arial" panose="020B0604020202020204" pitchFamily="34" charset="0"/>
              <a:buChar char="•"/>
            </a:pPr>
            <a:r>
              <a:rPr lang="en-US" dirty="0"/>
              <a:t>Implementation</a:t>
            </a:r>
          </a:p>
          <a:p>
            <a:pPr marL="457200" indent="-457200">
              <a:buFont typeface="Arial" panose="020B0604020202020204" pitchFamily="34" charset="0"/>
              <a:buChar char="•"/>
            </a:pPr>
            <a:r>
              <a:rPr lang="en-US" dirty="0"/>
              <a:t>Micro Evaluation</a:t>
            </a:r>
          </a:p>
          <a:p>
            <a:pPr marL="457200" indent="-457200">
              <a:buFont typeface="Arial" panose="020B0604020202020204" pitchFamily="34" charset="0"/>
              <a:buChar char="•"/>
            </a:pPr>
            <a:r>
              <a:rPr lang="en-US" dirty="0">
                <a:solidFill>
                  <a:srgbClr val="AB192D"/>
                </a:solidFill>
              </a:rPr>
              <a:t>Macro Evaluation</a:t>
            </a:r>
          </a:p>
          <a:p>
            <a:pPr marL="457200" indent="-457200">
              <a:buFont typeface="Arial" panose="020B0604020202020204" pitchFamily="34" charset="0"/>
              <a:buChar char="•"/>
            </a:pPr>
            <a:r>
              <a:rPr lang="en-US" dirty="0"/>
              <a:t>Conclusion and Future </a:t>
            </a:r>
            <a:r>
              <a:rPr lang="en-US" dirty="0" smtClean="0"/>
              <a:t>Work</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21</a:t>
            </a:fld>
            <a:endParaRPr lang="en-US"/>
          </a:p>
        </p:txBody>
      </p:sp>
      <p:sp>
        <p:nvSpPr>
          <p:cNvPr id="2" name="Footer Placeholder 1"/>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322257110"/>
      </p:ext>
    </p:extLst>
  </p:cSld>
  <p:clrMapOvr>
    <a:masterClrMapping/>
  </p:clrMapOvr>
  <mc:AlternateContent xmlns:mc="http://schemas.openxmlformats.org/markup-compatibility/2006" xmlns:p14="http://schemas.microsoft.com/office/powerpoint/2010/main">
    <mc:Choice Requires="p14">
      <p:transition spd="slow" p14:dur="2000" advTm="114"/>
    </mc:Choice>
    <mc:Fallback xmlns="">
      <p:transition spd="slow" advTm="11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Macro Evaluation - Goal</a:t>
            </a:r>
            <a:endParaRPr lang="en-US" dirty="0"/>
          </a:p>
        </p:txBody>
      </p:sp>
      <p:sp>
        <p:nvSpPr>
          <p:cNvPr id="3" name="Content Placeholder 2"/>
          <p:cNvSpPr>
            <a:spLocks noGrp="1"/>
          </p:cNvSpPr>
          <p:nvPr>
            <p:ph idx="1"/>
          </p:nvPr>
        </p:nvSpPr>
        <p:spPr/>
        <p:txBody>
          <a:bodyPr>
            <a:normAutofit/>
          </a:bodyPr>
          <a:lstStyle/>
          <a:p>
            <a:r>
              <a:rPr lang="en-US" dirty="0" smtClean="0"/>
              <a:t>Analysis and Evaluation of performance </a:t>
            </a:r>
            <a:r>
              <a:rPr lang="en-US" dirty="0"/>
              <a:t>of Uniquitous </a:t>
            </a:r>
            <a:endParaRPr lang="en-US" dirty="0" smtClean="0"/>
          </a:p>
          <a:p>
            <a:pPr lvl="1"/>
            <a:r>
              <a:rPr lang="en-US" dirty="0" smtClean="0"/>
              <a:t>Game Image Quality</a:t>
            </a:r>
          </a:p>
          <a:p>
            <a:pPr lvl="1"/>
            <a:r>
              <a:rPr lang="en-US" dirty="0"/>
              <a:t>F</a:t>
            </a:r>
            <a:r>
              <a:rPr lang="en-US" dirty="0" smtClean="0"/>
              <a:t>rame rate </a:t>
            </a:r>
          </a:p>
          <a:p>
            <a:r>
              <a:rPr lang="en-US" dirty="0" smtClean="0"/>
              <a:t>Predict </a:t>
            </a:r>
            <a:r>
              <a:rPr lang="en-US" dirty="0"/>
              <a:t>Uniquitous performance under alternate configurations</a:t>
            </a:r>
            <a:r>
              <a:rPr lang="en-US" dirty="0" smtClean="0"/>
              <a:t> </a:t>
            </a:r>
          </a:p>
          <a:p>
            <a:pPr marL="640080" lvl="2" indent="0">
              <a:buNone/>
            </a:pPr>
            <a:endParaRPr lang="en-US" dirty="0" smtClean="0"/>
          </a:p>
          <a:p>
            <a:pPr marL="640080" lvl="2"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22</a:t>
            </a:fld>
            <a:endParaRPr lang="en-US" dirty="0"/>
          </a:p>
        </p:txBody>
      </p:sp>
    </p:spTree>
    <p:extLst>
      <p:ext uri="{BB962C8B-B14F-4D97-AF65-F5344CB8AC3E}">
        <p14:creationId xmlns:p14="http://schemas.microsoft.com/office/powerpoint/2010/main" val="3494529018"/>
      </p:ext>
    </p:extLst>
  </p:cSld>
  <p:clrMapOvr>
    <a:masterClrMapping/>
  </p:clrMapOvr>
  <mc:AlternateContent xmlns:mc="http://schemas.openxmlformats.org/markup-compatibility/2006" xmlns:p14="http://schemas.microsoft.com/office/powerpoint/2010/main">
    <mc:Choice Requires="p14">
      <p:transition spd="slow" p14:dur="2000" advTm="102"/>
    </mc:Choice>
    <mc:Fallback xmlns="">
      <p:transition spd="slow" advTm="10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Game Image Quality</a:t>
            </a:r>
            <a:endParaRPr lang="en-US" dirty="0"/>
          </a:p>
        </p:txBody>
      </p:sp>
      <p:sp>
        <p:nvSpPr>
          <p:cNvPr id="3" name="Content Placeholder 2"/>
          <p:cNvSpPr>
            <a:spLocks noGrp="1"/>
          </p:cNvSpPr>
          <p:nvPr>
            <p:ph idx="1"/>
          </p:nvPr>
        </p:nvSpPr>
        <p:spPr/>
        <p:txBody>
          <a:bodyPr>
            <a:normAutofit/>
          </a:bodyPr>
          <a:lstStyle/>
          <a:p>
            <a:r>
              <a:rPr lang="en-US" dirty="0" smtClean="0"/>
              <a:t>Compressed </a:t>
            </a:r>
            <a:r>
              <a:rPr lang="en-US" dirty="0"/>
              <a:t>Image Samples</a:t>
            </a:r>
          </a:p>
          <a:p>
            <a:pPr lvl="1"/>
            <a:r>
              <a:rPr lang="en-US" dirty="0"/>
              <a:t>Original Image: game image from Car Tutorial</a:t>
            </a:r>
          </a:p>
          <a:p>
            <a:pPr lvl="1"/>
            <a:r>
              <a:rPr lang="en-US" dirty="0"/>
              <a:t>200 images with 20 compression ratios and 10 resolution levels</a:t>
            </a:r>
          </a:p>
          <a:p>
            <a:r>
              <a:rPr lang="en-US" dirty="0"/>
              <a:t>Objective Visual Quality Measurement</a:t>
            </a:r>
          </a:p>
          <a:p>
            <a:pPr lvl="1"/>
            <a:r>
              <a:rPr lang="en-US" dirty="0"/>
              <a:t>Peak Signal Noise Ratio (PSNR</a:t>
            </a:r>
            <a:r>
              <a:rPr lang="en-US" dirty="0" smtClean="0"/>
              <a:t>)</a:t>
            </a:r>
            <a:endParaRPr lang="en-US" dirty="0"/>
          </a:p>
          <a:p>
            <a:pPr lvl="1"/>
            <a:r>
              <a:rPr lang="en-US" dirty="0"/>
              <a:t>Structural Similarity Index (SSIM</a:t>
            </a:r>
            <a:r>
              <a:rPr lang="en-US" dirty="0" smtClean="0"/>
              <a:t>)</a:t>
            </a:r>
          </a:p>
          <a:p>
            <a:r>
              <a:rPr lang="en-US" dirty="0"/>
              <a:t>Experiment </a:t>
            </a:r>
            <a:r>
              <a:rPr lang="en-US" dirty="0" smtClean="0"/>
              <a:t>Setup</a:t>
            </a:r>
          </a:p>
          <a:p>
            <a:pPr lvl="1"/>
            <a:r>
              <a:rPr lang="en-US" dirty="0"/>
              <a:t>Same as the Micro Evaluation</a:t>
            </a:r>
          </a:p>
          <a:p>
            <a:pPr marL="640080" lvl="2"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23</a:t>
            </a:fld>
            <a:endParaRPr lang="en-US" dirty="0"/>
          </a:p>
        </p:txBody>
      </p:sp>
    </p:spTree>
    <p:extLst>
      <p:ext uri="{BB962C8B-B14F-4D97-AF65-F5344CB8AC3E}">
        <p14:creationId xmlns:p14="http://schemas.microsoft.com/office/powerpoint/2010/main" val="2508823418"/>
      </p:ext>
    </p:extLst>
  </p:cSld>
  <p:clrMapOvr>
    <a:masterClrMapping/>
  </p:clrMapOvr>
  <mc:AlternateContent xmlns:mc="http://schemas.openxmlformats.org/markup-compatibility/2006" xmlns:p14="http://schemas.microsoft.com/office/powerpoint/2010/main">
    <mc:Choice Requires="p14">
      <p:transition spd="slow" p14:dur="2000" advTm="413"/>
    </mc:Choice>
    <mc:Fallback xmlns="">
      <p:transition spd="slow" advTm="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88620" indent="-342900"/>
            <a:r>
              <a:rPr lang="en-US" dirty="0" smtClean="0"/>
              <a:t>Experimental </a:t>
            </a:r>
            <a:r>
              <a:rPr lang="en-US" dirty="0"/>
              <a:t>Results</a:t>
            </a:r>
          </a:p>
        </p:txBody>
      </p:sp>
      <p:sp>
        <p:nvSpPr>
          <p:cNvPr id="3" name="Content Placeholder 2"/>
          <p:cNvSpPr>
            <a:spLocks noGrp="1"/>
          </p:cNvSpPr>
          <p:nvPr>
            <p:ph idx="1"/>
          </p:nvPr>
        </p:nvSpPr>
        <p:spPr>
          <a:xfrm>
            <a:off x="1295400" y="5800271"/>
            <a:ext cx="5486400" cy="762000"/>
          </a:xfrm>
        </p:spPr>
        <p:txBody>
          <a:bodyPr>
            <a:noAutofit/>
          </a:bodyPr>
          <a:lstStyle/>
          <a:p>
            <a:pPr marL="0" indent="0">
              <a:lnSpc>
                <a:spcPct val="100000"/>
              </a:lnSpc>
              <a:buNone/>
            </a:pPr>
            <a:r>
              <a:rPr lang="en-US" sz="1600" dirty="0" smtClean="0"/>
              <a:t>SSIM </a:t>
            </a:r>
            <a:r>
              <a:rPr lang="en-US" sz="1600" dirty="0"/>
              <a:t>values versus the JPEG quality </a:t>
            </a:r>
            <a:r>
              <a:rPr lang="en-US" sz="1600" dirty="0" smtClean="0"/>
              <a:t>factor among </a:t>
            </a:r>
          </a:p>
          <a:p>
            <a:pPr marL="0" indent="0">
              <a:lnSpc>
                <a:spcPct val="100000"/>
              </a:lnSpc>
              <a:buNone/>
            </a:pPr>
            <a:r>
              <a:rPr lang="en-US" sz="1600" dirty="0" smtClean="0"/>
              <a:t>different </a:t>
            </a:r>
            <a:r>
              <a:rPr lang="en-US" sz="1600" dirty="0"/>
              <a:t>game resolutions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4471"/>
            <a:ext cx="7002584" cy="4495800"/>
          </a:xfrm>
          <a:prstGeom prst="rect">
            <a:avLst/>
          </a:prstGeom>
        </p:spPr>
      </p:pic>
      <p:sp>
        <p:nvSpPr>
          <p:cNvPr id="7" name="Content Placeholder 2"/>
          <p:cNvSpPr txBox="1">
            <a:spLocks/>
          </p:cNvSpPr>
          <p:nvPr/>
        </p:nvSpPr>
        <p:spPr>
          <a:xfrm>
            <a:off x="6858000" y="1524000"/>
            <a:ext cx="2370016" cy="5096329"/>
          </a:xfrm>
          <a:prstGeom prst="rect">
            <a:avLst/>
          </a:prstGeom>
        </p:spPr>
        <p:txBody>
          <a:bodyPr vert="horz" lIns="91440" tIns="45720" rIns="91440" bIns="45720" rtlCol="0" anchor="t" anchorCtr="0">
            <a:norm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88620" indent="-342900"/>
            <a:r>
              <a:rPr lang="en-US" sz="1600" dirty="0" smtClean="0"/>
              <a:t>Marked increase from 1 to 15</a:t>
            </a:r>
          </a:p>
          <a:p>
            <a:pPr marL="388620" indent="-342900"/>
            <a:endParaRPr lang="en-US" sz="1600" dirty="0" smtClean="0"/>
          </a:p>
          <a:p>
            <a:pPr marL="388620" indent="-342900"/>
            <a:r>
              <a:rPr lang="en-US" sz="1600" dirty="0" smtClean="0"/>
              <a:t>Modest increase from 15 to 35</a:t>
            </a:r>
          </a:p>
          <a:p>
            <a:pPr marL="388620" indent="-342900"/>
            <a:endParaRPr lang="en-US" sz="1600" dirty="0" smtClean="0"/>
          </a:p>
          <a:p>
            <a:pPr marL="388620" indent="-342900"/>
            <a:r>
              <a:rPr lang="en-US" sz="1600" dirty="0" smtClean="0"/>
              <a:t>Recommended quality factor: 15 to 35</a:t>
            </a:r>
          </a:p>
        </p:txBody>
      </p:sp>
      <p:cxnSp>
        <p:nvCxnSpPr>
          <p:cNvPr id="9" name="Straight Connector 8"/>
          <p:cNvCxnSpPr/>
          <p:nvPr/>
        </p:nvCxnSpPr>
        <p:spPr>
          <a:xfrm flipV="1">
            <a:off x="2362200" y="1514930"/>
            <a:ext cx="0" cy="34380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0" y="1514930"/>
            <a:ext cx="0" cy="3438070"/>
          </a:xfrm>
          <a:prstGeom prst="line">
            <a:avLst/>
          </a:prstGeom>
          <a:ln w="28575">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96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Frame Rate</a:t>
            </a:r>
            <a:endParaRPr lang="en-US" dirty="0"/>
          </a:p>
        </p:txBody>
      </p:sp>
      <p:sp>
        <p:nvSpPr>
          <p:cNvPr id="3" name="Content Placeholder 2"/>
          <p:cNvSpPr>
            <a:spLocks noGrp="1"/>
          </p:cNvSpPr>
          <p:nvPr>
            <p:ph idx="1"/>
          </p:nvPr>
        </p:nvSpPr>
        <p:spPr/>
        <p:txBody>
          <a:bodyPr>
            <a:normAutofit/>
          </a:bodyPr>
          <a:lstStyle/>
          <a:p>
            <a:pPr marL="388620" indent="-342900"/>
            <a:r>
              <a:rPr lang="en-US" dirty="0" smtClean="0"/>
              <a:t>Data Samples Selection</a:t>
            </a:r>
          </a:p>
          <a:p>
            <a:pPr lvl="1"/>
            <a:r>
              <a:rPr lang="en-US" dirty="0" smtClean="0"/>
              <a:t>Each data sample contains </a:t>
            </a:r>
            <a:r>
              <a:rPr lang="en-US" dirty="0"/>
              <a:t>a </a:t>
            </a:r>
            <a:r>
              <a:rPr lang="en-US" dirty="0" smtClean="0"/>
              <a:t>different setting </a:t>
            </a:r>
            <a:r>
              <a:rPr lang="en-US" dirty="0"/>
              <a:t>of </a:t>
            </a:r>
            <a:r>
              <a:rPr lang="en-US" dirty="0" smtClean="0"/>
              <a:t>JPEG encoding quality factor </a:t>
            </a:r>
            <a:r>
              <a:rPr lang="en-US" dirty="0"/>
              <a:t>and </a:t>
            </a:r>
            <a:r>
              <a:rPr lang="en-US" dirty="0" smtClean="0"/>
              <a:t>resolution </a:t>
            </a:r>
          </a:p>
          <a:p>
            <a:pPr lvl="1"/>
            <a:r>
              <a:rPr lang="en-US" dirty="0" smtClean="0"/>
              <a:t>44 data samples for the Car Tutorial</a:t>
            </a:r>
          </a:p>
          <a:p>
            <a:pPr lvl="1"/>
            <a:r>
              <a:rPr lang="en-US" dirty="0" smtClean="0"/>
              <a:t>37 data samples for the AngryBots</a:t>
            </a:r>
          </a:p>
          <a:p>
            <a:r>
              <a:rPr lang="en-US" dirty="0" smtClean="0"/>
              <a:t>Frame Rate Computation</a:t>
            </a:r>
          </a:p>
          <a:p>
            <a:pPr lvl="1"/>
            <a:r>
              <a:rPr lang="en-US" dirty="0" smtClean="0"/>
              <a:t>Use time stamps to measure frame intervals </a:t>
            </a:r>
          </a:p>
          <a:p>
            <a:pPr lvl="1"/>
            <a:r>
              <a:rPr lang="en-US" dirty="0" smtClean="0"/>
              <a:t>Calculate the inverse of the average interval value</a:t>
            </a:r>
          </a:p>
          <a:p>
            <a:r>
              <a:rPr lang="en-US" dirty="0"/>
              <a:t>Experiment Setup</a:t>
            </a:r>
          </a:p>
          <a:p>
            <a:pPr lvl="1"/>
            <a:r>
              <a:rPr lang="en-US" dirty="0"/>
              <a:t>Same as the Micro Evaluation</a:t>
            </a:r>
          </a:p>
          <a:p>
            <a:pPr marL="640080" lvl="2"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25</a:t>
            </a:fld>
            <a:endParaRPr lang="en-US" dirty="0"/>
          </a:p>
        </p:txBody>
      </p:sp>
    </p:spTree>
    <p:extLst>
      <p:ext uri="{BB962C8B-B14F-4D97-AF65-F5344CB8AC3E}">
        <p14:creationId xmlns:p14="http://schemas.microsoft.com/office/powerpoint/2010/main" val="938981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Experimental Results</a:t>
            </a:r>
            <a:endParaRPr lang="en-US" dirty="0"/>
          </a:p>
        </p:txBody>
      </p:sp>
      <p:sp>
        <p:nvSpPr>
          <p:cNvPr id="3" name="Content Placeholder 2"/>
          <p:cNvSpPr>
            <a:spLocks noGrp="1"/>
          </p:cNvSpPr>
          <p:nvPr>
            <p:ph idx="1"/>
          </p:nvPr>
        </p:nvSpPr>
        <p:spPr>
          <a:xfrm>
            <a:off x="309824" y="4944810"/>
            <a:ext cx="5696054" cy="1608390"/>
          </a:xfrm>
        </p:spPr>
        <p:txBody>
          <a:bodyPr>
            <a:noAutofit/>
          </a:bodyPr>
          <a:lstStyle/>
          <a:p>
            <a:r>
              <a:rPr lang="en-US" sz="1800" dirty="0" smtClean="0"/>
              <a:t>Increase the image quality or the resolution degrades the frame rate</a:t>
            </a:r>
          </a:p>
          <a:p>
            <a:r>
              <a:rPr lang="en-US" sz="1800" dirty="0" smtClean="0"/>
              <a:t>Recommended min frame rate: 15 fps [8]</a:t>
            </a:r>
          </a:p>
          <a:p>
            <a:r>
              <a:rPr lang="en-US" sz="1800" dirty="0" smtClean="0"/>
              <a:t>Recommended resolution: 640x480</a:t>
            </a:r>
            <a:endParaRPr lang="en-US" sz="1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0" y="1371600"/>
            <a:ext cx="4470281" cy="35732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900" y="1283471"/>
            <a:ext cx="4664357" cy="36249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5446718"/>
            <a:ext cx="925615" cy="7254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827" y="5465770"/>
            <a:ext cx="1013174" cy="70046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9645" y="5484822"/>
            <a:ext cx="988156" cy="675449"/>
          </a:xfrm>
          <a:prstGeom prst="rect">
            <a:avLst/>
          </a:prstGeom>
        </p:spPr>
      </p:pic>
      <p:sp>
        <p:nvSpPr>
          <p:cNvPr id="11" name="TextBox 10"/>
          <p:cNvSpPr txBox="1"/>
          <p:nvPr/>
        </p:nvSpPr>
        <p:spPr>
          <a:xfrm>
            <a:off x="2133600" y="1408118"/>
            <a:ext cx="914400" cy="457200"/>
          </a:xfrm>
          <a:prstGeom prst="rect">
            <a:avLst/>
          </a:prstGeom>
          <a:noFill/>
        </p:spPr>
        <p:txBody>
          <a:bodyPr wrap="none" rtlCol="0">
            <a:noAutofit/>
          </a:bodyPr>
          <a:lstStyle/>
          <a:p>
            <a:pPr algn="ctr"/>
            <a:r>
              <a:rPr lang="en-US" sz="1600" dirty="0" smtClean="0"/>
              <a:t>Car Tutorial</a:t>
            </a:r>
          </a:p>
        </p:txBody>
      </p:sp>
      <p:sp>
        <p:nvSpPr>
          <p:cNvPr id="12" name="TextBox 11"/>
          <p:cNvSpPr txBox="1"/>
          <p:nvPr/>
        </p:nvSpPr>
        <p:spPr>
          <a:xfrm>
            <a:off x="6705600" y="1371600"/>
            <a:ext cx="914400" cy="457200"/>
          </a:xfrm>
          <a:prstGeom prst="rect">
            <a:avLst/>
          </a:prstGeom>
          <a:noFill/>
        </p:spPr>
        <p:txBody>
          <a:bodyPr wrap="none" rtlCol="0">
            <a:noAutofit/>
          </a:bodyPr>
          <a:lstStyle/>
          <a:p>
            <a:pPr algn="ctr"/>
            <a:r>
              <a:rPr lang="en-US" sz="1600" dirty="0" smtClean="0"/>
              <a:t>AngryBots</a:t>
            </a:r>
          </a:p>
        </p:txBody>
      </p:sp>
      <p:cxnSp>
        <p:nvCxnSpPr>
          <p:cNvPr id="14" name="Straight Connector 13"/>
          <p:cNvCxnSpPr/>
          <p:nvPr/>
        </p:nvCxnSpPr>
        <p:spPr>
          <a:xfrm>
            <a:off x="685800" y="3505200"/>
            <a:ext cx="38862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19700" y="3352800"/>
            <a:ext cx="38862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49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Frame </a:t>
            </a:r>
            <a:r>
              <a:rPr lang="en-US" dirty="0" smtClean="0"/>
              <a:t>Rate (1/3)</a:t>
            </a:r>
            <a:endParaRPr lang="en-US" dirty="0"/>
          </a:p>
        </p:txBody>
      </p:sp>
      <p:sp>
        <p:nvSpPr>
          <p:cNvPr id="3" name="Content Placeholder 2"/>
          <p:cNvSpPr>
            <a:spLocks noGrp="1"/>
          </p:cNvSpPr>
          <p:nvPr>
            <p:ph idx="1"/>
          </p:nvPr>
        </p:nvSpPr>
        <p:spPr>
          <a:xfrm>
            <a:off x="1447800" y="6096000"/>
            <a:ext cx="8229600" cy="381000"/>
          </a:xfrm>
        </p:spPr>
        <p:txBody>
          <a:bodyPr>
            <a:normAutofit/>
          </a:bodyPr>
          <a:lstStyle/>
          <a:p>
            <a:pPr marL="365760" lvl="1" indent="0">
              <a:buNone/>
            </a:pPr>
            <a:r>
              <a:rPr lang="en-US" dirty="0"/>
              <a:t>Parallel working structure of </a:t>
            </a:r>
            <a:r>
              <a:rPr lang="en-US" dirty="0" smtClean="0"/>
              <a:t>Uniquitous Server</a:t>
            </a:r>
            <a:endParaRPr lang="en-US" dirty="0"/>
          </a:p>
          <a:p>
            <a:pPr marL="365760" lvl="1"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27</a:t>
            </a:fld>
            <a:endParaRPr lang="en-US" dirty="0"/>
          </a:p>
        </p:txBody>
      </p:sp>
      <p:pic>
        <p:nvPicPr>
          <p:cNvPr id="2050" name="Picture 2" descr="C:\Users\Raymond\Desktop\Picture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73" y="1295400"/>
            <a:ext cx="8085627"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302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Predicting Frame Rate </a:t>
            </a:r>
            <a:r>
              <a:rPr lang="en-US" dirty="0" smtClean="0"/>
              <a:t>(2/3</a:t>
            </a:r>
            <a:r>
              <a:rPr lang="en-US" dirty="0"/>
              <a:t>)</a:t>
            </a:r>
          </a:p>
        </p:txBody>
      </p:sp>
      <p:sp>
        <p:nvSpPr>
          <p:cNvPr id="3" name="Content Placeholder 2"/>
          <p:cNvSpPr>
            <a:spLocks noGrp="1"/>
          </p:cNvSpPr>
          <p:nvPr>
            <p:ph idx="1"/>
          </p:nvPr>
        </p:nvSpPr>
        <p:spPr/>
        <p:txBody>
          <a:bodyPr>
            <a:normAutofit fontScale="85000" lnSpcReduction="20000"/>
          </a:bodyPr>
          <a:lstStyle/>
          <a:p>
            <a:pPr marL="388620" indent="-342900"/>
            <a:r>
              <a:rPr lang="en-US" dirty="0" smtClean="0"/>
              <a:t>Derive the Model Predicting the Frame Rate on the Server</a:t>
            </a:r>
          </a:p>
          <a:p>
            <a:pPr marL="320040" lvl="1" indent="0">
              <a:buNone/>
            </a:pPr>
            <a:r>
              <a:rPr lang="en-US" dirty="0"/>
              <a:t>F = </a:t>
            </a:r>
            <a:r>
              <a:rPr lang="en-US" dirty="0" smtClean="0"/>
              <a:t>1/T</a:t>
            </a:r>
            <a:endParaRPr lang="en-US" sz="1600" dirty="0"/>
          </a:p>
          <a:p>
            <a:pPr marL="320040" lvl="1" indent="0">
              <a:buNone/>
            </a:pPr>
            <a:r>
              <a:rPr lang="en-US" dirty="0" smtClean="0"/>
              <a:t>T= </a:t>
            </a:r>
            <a:r>
              <a:rPr lang="en-US" dirty="0"/>
              <a:t>Max (T</a:t>
            </a:r>
            <a:r>
              <a:rPr lang="en-US" baseline="-25000" dirty="0"/>
              <a:t>1’</a:t>
            </a:r>
            <a:r>
              <a:rPr lang="en-US" dirty="0"/>
              <a:t>,T</a:t>
            </a:r>
            <a:r>
              <a:rPr lang="en-US" baseline="-25000" dirty="0"/>
              <a:t>2</a:t>
            </a:r>
            <a:r>
              <a:rPr lang="en-US" dirty="0"/>
              <a:t>) + </a:t>
            </a:r>
            <a:r>
              <a:rPr lang="en-US" dirty="0" err="1"/>
              <a:t>T</a:t>
            </a:r>
            <a:r>
              <a:rPr lang="en-US" baseline="-25000" dirty="0" err="1"/>
              <a:t>screenCap</a:t>
            </a:r>
            <a:r>
              <a:rPr lang="en-US" dirty="0"/>
              <a:t> + </a:t>
            </a:r>
            <a:r>
              <a:rPr lang="en-US" dirty="0" err="1"/>
              <a:t>T</a:t>
            </a:r>
            <a:r>
              <a:rPr lang="en-US" baseline="-25000" dirty="0" err="1"/>
              <a:t>transmit</a:t>
            </a:r>
            <a:endParaRPr lang="en-US" sz="1600" dirty="0"/>
          </a:p>
          <a:p>
            <a:pPr marL="320040" lvl="1" indent="0">
              <a:buNone/>
            </a:pPr>
            <a:r>
              <a:rPr lang="en-US" dirty="0" smtClean="0"/>
              <a:t>T</a:t>
            </a:r>
            <a:r>
              <a:rPr lang="en-US" baseline="-25000" dirty="0" smtClean="0"/>
              <a:t>1</a:t>
            </a:r>
            <a:r>
              <a:rPr lang="en-US" baseline="-25000" dirty="0"/>
              <a:t>’</a:t>
            </a:r>
            <a:r>
              <a:rPr lang="en-US" dirty="0"/>
              <a:t> = </a:t>
            </a:r>
            <a:r>
              <a:rPr lang="en-US" dirty="0" err="1"/>
              <a:t>T</a:t>
            </a:r>
            <a:r>
              <a:rPr lang="en-US" baseline="-25000" dirty="0" err="1"/>
              <a:t>unity</a:t>
            </a:r>
            <a:r>
              <a:rPr lang="en-US" dirty="0"/>
              <a:t> + </a:t>
            </a:r>
            <a:r>
              <a:rPr lang="en-US" dirty="0" err="1"/>
              <a:t>T</a:t>
            </a:r>
            <a:r>
              <a:rPr lang="en-US" baseline="-25000" dirty="0" err="1"/>
              <a:t>render</a:t>
            </a:r>
            <a:r>
              <a:rPr lang="en-US" dirty="0"/>
              <a:t> </a:t>
            </a:r>
            <a:endParaRPr lang="en-US" sz="1600" dirty="0"/>
          </a:p>
          <a:p>
            <a:pPr marL="320040" lvl="1" indent="0">
              <a:buNone/>
            </a:pPr>
            <a:r>
              <a:rPr lang="en-US" dirty="0" smtClean="0"/>
              <a:t>T</a:t>
            </a:r>
            <a:r>
              <a:rPr lang="en-US" baseline="-25000" dirty="0" smtClean="0"/>
              <a:t>2</a:t>
            </a:r>
            <a:r>
              <a:rPr lang="en-US" dirty="0" smtClean="0"/>
              <a:t> </a:t>
            </a:r>
            <a:r>
              <a:rPr lang="en-US" dirty="0"/>
              <a:t>= </a:t>
            </a:r>
            <a:r>
              <a:rPr lang="en-US" dirty="0" err="1" smtClean="0"/>
              <a:t>T</a:t>
            </a:r>
            <a:r>
              <a:rPr lang="en-US" baseline="-25000" dirty="0" err="1" smtClean="0"/>
              <a:t>imgEn</a:t>
            </a:r>
            <a:endParaRPr lang="en-US" baseline="-25000" dirty="0" smtClean="0"/>
          </a:p>
          <a:p>
            <a:pPr marL="320040" lvl="1" indent="0">
              <a:buNone/>
            </a:pPr>
            <a:endParaRPr lang="en-US" sz="1600" dirty="0"/>
          </a:p>
          <a:p>
            <a:pPr marL="320040" lvl="1" indent="0">
              <a:buNone/>
            </a:pPr>
            <a:r>
              <a:rPr lang="en-US" dirty="0" smtClean="0"/>
              <a:t>If T</a:t>
            </a:r>
            <a:r>
              <a:rPr lang="en-US" baseline="-25000" dirty="0"/>
              <a:t>2</a:t>
            </a:r>
            <a:r>
              <a:rPr lang="en-US" dirty="0" smtClean="0"/>
              <a:t> </a:t>
            </a:r>
            <a:r>
              <a:rPr lang="en-US" dirty="0"/>
              <a:t>= Max (T</a:t>
            </a:r>
            <a:r>
              <a:rPr lang="en-US" baseline="-25000" dirty="0"/>
              <a:t>1’</a:t>
            </a:r>
            <a:r>
              <a:rPr lang="en-US" dirty="0"/>
              <a:t>,T</a:t>
            </a:r>
            <a:r>
              <a:rPr lang="en-US" baseline="-25000" dirty="0"/>
              <a:t>2</a:t>
            </a:r>
            <a:r>
              <a:rPr lang="en-US" dirty="0"/>
              <a:t>), </a:t>
            </a:r>
            <a:endParaRPr lang="en-US" sz="1600" dirty="0"/>
          </a:p>
          <a:p>
            <a:pPr marL="320040" lvl="1" indent="0">
              <a:buNone/>
            </a:pPr>
            <a:r>
              <a:rPr lang="en-US" dirty="0"/>
              <a:t>Then </a:t>
            </a:r>
            <a:r>
              <a:rPr lang="en-US" dirty="0" smtClean="0"/>
              <a:t>T </a:t>
            </a:r>
            <a:r>
              <a:rPr lang="en-US" dirty="0"/>
              <a:t>= Max (T</a:t>
            </a:r>
            <a:r>
              <a:rPr lang="en-US" baseline="-25000" dirty="0"/>
              <a:t>1’</a:t>
            </a:r>
            <a:r>
              <a:rPr lang="en-US" dirty="0"/>
              <a:t>,T</a:t>
            </a:r>
            <a:r>
              <a:rPr lang="en-US" baseline="-25000" dirty="0"/>
              <a:t>2</a:t>
            </a:r>
            <a:r>
              <a:rPr lang="en-US" dirty="0"/>
              <a:t>) + </a:t>
            </a:r>
            <a:r>
              <a:rPr lang="en-US" dirty="0" err="1"/>
              <a:t>T</a:t>
            </a:r>
            <a:r>
              <a:rPr lang="en-US" baseline="-25000" dirty="0" err="1"/>
              <a:t>screenCap</a:t>
            </a:r>
            <a:r>
              <a:rPr lang="en-US" dirty="0"/>
              <a:t> + </a:t>
            </a:r>
            <a:r>
              <a:rPr lang="en-US" dirty="0" err="1"/>
              <a:t>T</a:t>
            </a:r>
            <a:r>
              <a:rPr lang="en-US" baseline="-25000" dirty="0" err="1"/>
              <a:t>transmit</a:t>
            </a:r>
            <a:r>
              <a:rPr lang="en-US" dirty="0" err="1"/>
              <a:t>+T</a:t>
            </a:r>
            <a:r>
              <a:rPr lang="en-US" baseline="-25000" dirty="0" err="1"/>
              <a:t>error</a:t>
            </a:r>
            <a:r>
              <a:rPr lang="en-US" dirty="0"/>
              <a:t> </a:t>
            </a:r>
            <a:endParaRPr lang="en-US" sz="1600" dirty="0"/>
          </a:p>
          <a:p>
            <a:pPr marL="320040" lvl="1" indent="0">
              <a:buNone/>
            </a:pPr>
            <a:r>
              <a:rPr lang="en-US" dirty="0"/>
              <a:t>(T</a:t>
            </a:r>
            <a:r>
              <a:rPr lang="en-US" baseline="-25000" dirty="0"/>
              <a:t>error </a:t>
            </a:r>
            <a:r>
              <a:rPr lang="en-US" dirty="0"/>
              <a:t>ϵ [0, 20])</a:t>
            </a:r>
            <a:endParaRPr lang="en-US" sz="1600" dirty="0"/>
          </a:p>
          <a:p>
            <a:pPr marL="0" indent="0">
              <a:buNone/>
            </a:pPr>
            <a:endParaRPr lang="en-US" dirty="0" smtClean="0"/>
          </a:p>
          <a:p>
            <a:pPr marL="0" indent="0">
              <a:buNone/>
            </a:pPr>
            <a:endParaRPr lang="en-US" dirty="0" smtClean="0"/>
          </a:p>
          <a:p>
            <a:pPr marL="594360" lvl="2" indent="0">
              <a:buNone/>
            </a:pPr>
            <a:r>
              <a:rPr lang="en-US" dirty="0" smtClean="0"/>
              <a:t>T</a:t>
            </a:r>
            <a:r>
              <a:rPr lang="en-US" baseline="-25000" dirty="0" smtClean="0"/>
              <a:t>1</a:t>
            </a:r>
            <a:r>
              <a:rPr lang="en-US" baseline="-25000" dirty="0"/>
              <a:t>’</a:t>
            </a:r>
            <a:r>
              <a:rPr lang="en-US" dirty="0"/>
              <a:t> </a:t>
            </a:r>
            <a:r>
              <a:rPr lang="en-US" dirty="0" smtClean="0"/>
              <a:t>: processing time </a:t>
            </a:r>
            <a:r>
              <a:rPr lang="en-US" dirty="0"/>
              <a:t>of the first three components of Group </a:t>
            </a:r>
            <a:r>
              <a:rPr lang="en-US" dirty="0" smtClean="0"/>
              <a:t>1 </a:t>
            </a:r>
          </a:p>
          <a:p>
            <a:pPr marL="594360" lvl="2" indent="0">
              <a:buNone/>
            </a:pPr>
            <a:r>
              <a:rPr lang="en-US" dirty="0" smtClean="0"/>
              <a:t>T</a:t>
            </a:r>
            <a:r>
              <a:rPr lang="en-US" baseline="-25000" dirty="0" smtClean="0"/>
              <a:t>2</a:t>
            </a:r>
            <a:r>
              <a:rPr lang="en-US" dirty="0" smtClean="0"/>
              <a:t> :  processing time </a:t>
            </a:r>
            <a:r>
              <a:rPr lang="en-US" dirty="0"/>
              <a:t>of Group </a:t>
            </a:r>
            <a:r>
              <a:rPr lang="en-US" dirty="0" smtClean="0"/>
              <a:t>2 </a:t>
            </a:r>
          </a:p>
          <a:p>
            <a:pPr marL="594360" lvl="2" indent="0">
              <a:buNone/>
            </a:pPr>
            <a:r>
              <a:rPr lang="en-US" dirty="0" smtClean="0"/>
              <a:t>T: frame interval</a:t>
            </a:r>
          </a:p>
          <a:p>
            <a:pPr marL="594360" lvl="2" indent="0">
              <a:buNone/>
            </a:pPr>
            <a:r>
              <a:rPr lang="en-US" dirty="0" smtClean="0"/>
              <a:t>F: predicted frame rate</a:t>
            </a:r>
          </a:p>
          <a:p>
            <a:pPr marL="594360" lvl="2" indent="0">
              <a:buNone/>
            </a:pPr>
            <a:r>
              <a:rPr lang="en-US" dirty="0"/>
              <a:t>T</a:t>
            </a:r>
            <a:r>
              <a:rPr lang="en-US" baseline="-25000" dirty="0"/>
              <a:t>error</a:t>
            </a:r>
            <a:r>
              <a:rPr lang="en-US" dirty="0"/>
              <a:t> : error term</a:t>
            </a:r>
          </a:p>
          <a:p>
            <a:pPr marL="868680" lvl="3"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28</a:t>
            </a:fld>
            <a:endParaRPr lang="en-US" dirty="0"/>
          </a:p>
        </p:txBody>
      </p:sp>
      <p:sp>
        <p:nvSpPr>
          <p:cNvPr id="6" name="Rectangle 5"/>
          <p:cNvSpPr/>
          <p:nvPr/>
        </p:nvSpPr>
        <p:spPr bwMode="auto">
          <a:xfrm>
            <a:off x="533400" y="2057400"/>
            <a:ext cx="4572000" cy="304800"/>
          </a:xfrm>
          <a:prstGeom prst="rect">
            <a:avLst/>
          </a:prstGeom>
          <a:noFill/>
          <a:ln w="19050" cap="sq" algn="ctr">
            <a:solidFill>
              <a:schemeClr val="accent1"/>
            </a:solidFill>
            <a:prstDash val="sysDash"/>
            <a:miter lim="800000"/>
            <a:headEnd/>
            <a:tailEnd/>
          </a:ln>
          <a:effectLst/>
        </p:spPr>
        <p:txBody>
          <a:bodyPr wrap="none" rtlCol="0" anchor="ctr"/>
          <a:lstStyle/>
          <a:p>
            <a:pPr algn="ctr"/>
            <a:endParaRPr lang="en-US" sz="1600" dirty="0" smtClean="0">
              <a:solidFill>
                <a:schemeClr val="bg1"/>
              </a:solidFill>
              <a:latin typeface="+mn-lt"/>
            </a:endParaRPr>
          </a:p>
        </p:txBody>
      </p:sp>
      <p:sp>
        <p:nvSpPr>
          <p:cNvPr id="7" name="Rectangle 6"/>
          <p:cNvSpPr/>
          <p:nvPr/>
        </p:nvSpPr>
        <p:spPr bwMode="auto">
          <a:xfrm>
            <a:off x="5638800" y="3429000"/>
            <a:ext cx="609600" cy="304800"/>
          </a:xfrm>
          <a:prstGeom prst="rect">
            <a:avLst/>
          </a:prstGeom>
          <a:noFill/>
          <a:ln w="19050" cap="sq" algn="ctr">
            <a:solidFill>
              <a:schemeClr val="accent1"/>
            </a:solidFill>
            <a:prstDash val="sysDash"/>
            <a:miter lim="800000"/>
            <a:headEnd/>
            <a:tailEnd/>
          </a:ln>
          <a:effectLst/>
        </p:spPr>
        <p:txBody>
          <a:bodyPr wrap="none" rtlCol="0" anchor="ctr"/>
          <a:lstStyle/>
          <a:p>
            <a:pPr algn="ctr"/>
            <a:endParaRPr lang="en-US" sz="1600" dirty="0" smtClean="0">
              <a:solidFill>
                <a:schemeClr val="bg1"/>
              </a:solidFill>
              <a:latin typeface="+mn-lt"/>
            </a:endParaRPr>
          </a:p>
        </p:txBody>
      </p:sp>
    </p:spTree>
    <p:extLst>
      <p:ext uri="{BB962C8B-B14F-4D97-AF65-F5344CB8AC3E}">
        <p14:creationId xmlns:p14="http://schemas.microsoft.com/office/powerpoint/2010/main" val="11273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Predicting Frame Rate </a:t>
            </a:r>
            <a:r>
              <a:rPr lang="en-US" dirty="0" smtClean="0"/>
              <a:t>(3/3</a:t>
            </a:r>
            <a:r>
              <a:rPr lang="en-US" dirty="0"/>
              <a:t>)</a:t>
            </a:r>
          </a:p>
        </p:txBody>
      </p:sp>
      <p:sp>
        <p:nvSpPr>
          <p:cNvPr id="3" name="Content Placeholder 2"/>
          <p:cNvSpPr>
            <a:spLocks noGrp="1"/>
          </p:cNvSpPr>
          <p:nvPr>
            <p:ph idx="1"/>
          </p:nvPr>
        </p:nvSpPr>
        <p:spPr/>
        <p:txBody>
          <a:bodyPr>
            <a:normAutofit/>
          </a:bodyPr>
          <a:lstStyle/>
          <a:p>
            <a:pPr marL="388620" indent="-342900"/>
            <a:r>
              <a:rPr lang="en-US" dirty="0" smtClean="0"/>
              <a:t>Build the model to predict the client </a:t>
            </a:r>
            <a:r>
              <a:rPr lang="en-US" dirty="0"/>
              <a:t>f</a:t>
            </a:r>
            <a:r>
              <a:rPr lang="en-US" dirty="0" smtClean="0"/>
              <a:t>rame rate</a:t>
            </a:r>
          </a:p>
          <a:p>
            <a:pPr marL="708660" lvl="1" indent="-342900"/>
            <a:r>
              <a:rPr lang="en-US" dirty="0" smtClean="0"/>
              <a:t>Based on game Resolution (R), JPEG encoding quality factor (Q)</a:t>
            </a:r>
          </a:p>
          <a:p>
            <a:pPr lvl="1"/>
            <a:r>
              <a:rPr lang="en-US" dirty="0" smtClean="0"/>
              <a:t> Weka Linear regression classifier (10-fold cross validation) </a:t>
            </a:r>
          </a:p>
          <a:p>
            <a:pPr lvl="2"/>
            <a:r>
              <a:rPr lang="en-US" dirty="0" smtClean="0"/>
              <a:t>Car Tutorial: F</a:t>
            </a:r>
            <a:r>
              <a:rPr lang="en-US" baseline="-25000" dirty="0" smtClean="0"/>
              <a:t>predict</a:t>
            </a:r>
            <a:r>
              <a:rPr lang="en-US" dirty="0" smtClean="0"/>
              <a:t> </a:t>
            </a:r>
            <a:r>
              <a:rPr lang="en-US" dirty="0"/>
              <a:t>= 1 / (0.1348×R + 0.118×Q + 21.0</a:t>
            </a:r>
            <a:r>
              <a:rPr lang="en-US" dirty="0" smtClean="0"/>
              <a:t>)</a:t>
            </a:r>
            <a:endParaRPr lang="en-US" sz="1400" dirty="0"/>
          </a:p>
          <a:p>
            <a:pPr lvl="2"/>
            <a:r>
              <a:rPr lang="en-US" dirty="0"/>
              <a:t>AngryBots </a:t>
            </a:r>
            <a:r>
              <a:rPr lang="en-US" dirty="0" smtClean="0"/>
              <a:t>: F</a:t>
            </a:r>
            <a:r>
              <a:rPr lang="en-US" baseline="-25000" dirty="0" smtClean="0"/>
              <a:t>predict</a:t>
            </a:r>
            <a:r>
              <a:rPr lang="en-US" dirty="0" smtClean="0"/>
              <a:t> </a:t>
            </a:r>
            <a:r>
              <a:rPr lang="en-US" dirty="0"/>
              <a:t>= 1/ (0.1361×R + 0.1224×Q + 22.5</a:t>
            </a:r>
            <a:r>
              <a:rPr lang="en-US" dirty="0" smtClean="0"/>
              <a:t>)</a:t>
            </a:r>
          </a:p>
          <a:p>
            <a:pPr lvl="1"/>
            <a:r>
              <a:rPr lang="en-US" dirty="0" smtClean="0"/>
              <a:t>Validation results</a:t>
            </a:r>
          </a:p>
          <a:p>
            <a:pPr marL="1257300" lvl="3" indent="-342900"/>
            <a:endParaRPr lang="en-US" dirty="0"/>
          </a:p>
          <a:p>
            <a:pPr marL="982980" lvl="2" indent="-342900"/>
            <a:endParaRPr lang="en-US" dirty="0" smtClean="0"/>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29</a:t>
            </a:fld>
            <a:endParaRPr lang="en-US" dirty="0"/>
          </a:p>
        </p:txBody>
      </p:sp>
    </p:spTree>
    <p:extLst>
      <p:ext uri="{BB962C8B-B14F-4D97-AF65-F5344CB8AC3E}">
        <p14:creationId xmlns:p14="http://schemas.microsoft.com/office/powerpoint/2010/main" val="285618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pPr marL="457200" indent="-457200"/>
            <a:r>
              <a:rPr lang="en-US" dirty="0" smtClean="0"/>
              <a:t>Background (2/2)</a:t>
            </a:r>
            <a:endParaRPr lang="en-US" dirty="0"/>
          </a:p>
        </p:txBody>
      </p:sp>
      <p:sp>
        <p:nvSpPr>
          <p:cNvPr id="499719" name="Rectangle 7"/>
          <p:cNvSpPr>
            <a:spLocks noGrp="1" noChangeArrowheads="1"/>
          </p:cNvSpPr>
          <p:nvPr>
            <p:ph idx="1"/>
          </p:nvPr>
        </p:nvSpPr>
        <p:spPr/>
        <p:txBody>
          <a:bodyPr>
            <a:normAutofit/>
          </a:bodyPr>
          <a:lstStyle/>
          <a:p>
            <a:r>
              <a:rPr lang="en-US" dirty="0"/>
              <a:t>Existing Cloud Gaming Systems</a:t>
            </a:r>
          </a:p>
          <a:p>
            <a:pPr lvl="1"/>
            <a:r>
              <a:rPr lang="en-US" dirty="0" err="1"/>
              <a:t>OnLive</a:t>
            </a:r>
            <a:r>
              <a:rPr lang="en-US" dirty="0"/>
              <a:t>, </a:t>
            </a:r>
            <a:r>
              <a:rPr lang="en-US" dirty="0" err="1"/>
              <a:t>Gaikai</a:t>
            </a:r>
            <a:r>
              <a:rPr lang="en-US" dirty="0"/>
              <a:t>, </a:t>
            </a:r>
            <a:r>
              <a:rPr lang="en-US" dirty="0" err="1"/>
              <a:t>StreamMyGame</a:t>
            </a:r>
            <a:r>
              <a:rPr lang="en-US" dirty="0"/>
              <a:t>, </a:t>
            </a:r>
            <a:r>
              <a:rPr lang="en-US" dirty="0" err="1"/>
              <a:t>GamingAnywhere</a:t>
            </a:r>
            <a:r>
              <a:rPr lang="en-US" dirty="0"/>
              <a:t> etc. </a:t>
            </a:r>
            <a:endParaRPr lang="en-US" dirty="0" smtClean="0"/>
          </a:p>
          <a:p>
            <a:pPr lvl="1"/>
            <a:endParaRPr lang="en-US" dirty="0"/>
          </a:p>
          <a:p>
            <a:pPr lvl="1"/>
            <a:endParaRPr lang="en-US" dirty="0" smtClean="0"/>
          </a:p>
          <a:p>
            <a:pPr lvl="1"/>
            <a:endParaRPr lang="en-US" dirty="0"/>
          </a:p>
          <a:p>
            <a:pPr lvl="1"/>
            <a:endParaRPr lang="en-US" dirty="0" smtClean="0"/>
          </a:p>
          <a:p>
            <a:pPr marL="320040" lvl="1" indent="0">
              <a:buNone/>
            </a:pPr>
            <a:endParaRPr lang="en-US" dirty="0"/>
          </a:p>
          <a:p>
            <a:r>
              <a:rPr lang="en-US" dirty="0"/>
              <a:t>Cloud Games Are Growing Fast</a:t>
            </a:r>
          </a:p>
          <a:p>
            <a:pPr lvl="1"/>
            <a:r>
              <a:rPr lang="en-US" dirty="0"/>
              <a:t>Estimated to grow from $1 billion in 2010 to $9 billion in 2017 [1]</a:t>
            </a:r>
          </a:p>
          <a:p>
            <a:pPr lvl="1"/>
            <a:r>
              <a:rPr lang="en-US" dirty="0"/>
              <a:t>In 2012, Sony bought </a:t>
            </a:r>
            <a:r>
              <a:rPr lang="en-US" dirty="0" err="1"/>
              <a:t>Gaikai</a:t>
            </a:r>
            <a:r>
              <a:rPr lang="en-US" dirty="0"/>
              <a:t> service for $380 million and integrated the service into PlayStation in Jan. 2014 [2]</a:t>
            </a:r>
          </a:p>
        </p:txBody>
      </p:sp>
      <p:sp>
        <p:nvSpPr>
          <p:cNvPr id="4" name="Slide Number Placeholder 3"/>
          <p:cNvSpPr>
            <a:spLocks noGrp="1"/>
          </p:cNvSpPr>
          <p:nvPr>
            <p:ph type="sldNum" sz="quarter" idx="12"/>
          </p:nvPr>
        </p:nvSpPr>
        <p:spPr/>
        <p:txBody>
          <a:bodyPr/>
          <a:lstStyle/>
          <a:p>
            <a:fld id="{BFEBEB0A-9E3D-4B14-9782-E2AE3DA60D96}" type="slidenum">
              <a:rPr lang="en-US" smtClean="0"/>
              <a:pPr/>
              <a:t>3</a:t>
            </a:fld>
            <a:endParaRPr lang="en-US" dirty="0"/>
          </a:p>
        </p:txBody>
      </p:sp>
      <p:sp>
        <p:nvSpPr>
          <p:cNvPr id="2" name="Footer Placeholder 1"/>
          <p:cNvSpPr>
            <a:spLocks noGrp="1"/>
          </p:cNvSpPr>
          <p:nvPr>
            <p:ph type="ftr" sz="quarter" idx="11"/>
          </p:nvPr>
        </p:nvSpPr>
        <p:spPr/>
        <p:txBody>
          <a:bodyPr/>
          <a:lstStyle/>
          <a:p>
            <a:endParaRPr lang="en-US" dirty="0"/>
          </a:p>
        </p:txBody>
      </p:sp>
      <p:pic>
        <p:nvPicPr>
          <p:cNvPr id="6" name="Picture 4" descr="C:\Users\Raymond\Desktop\onlive_logo_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692552"/>
            <a:ext cx="1051035" cy="1094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Raymond\Desktop\Gaika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7407" y="2674866"/>
            <a:ext cx="2451741" cy="617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Raymond\Desktop\StreamMyGame-Launches-Free-Linux-Player-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2636040"/>
            <a:ext cx="1173960" cy="1173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Raymond\Desktop\ga_banner10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280" y="3429601"/>
            <a:ext cx="3851993" cy="47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937496"/>
      </p:ext>
    </p:extLst>
  </p:cSld>
  <p:clrMapOvr>
    <a:masterClrMapping/>
  </p:clrMapOvr>
  <mc:AlternateContent xmlns:mc="http://schemas.openxmlformats.org/markup-compatibility/2006" xmlns:p14="http://schemas.microsoft.com/office/powerpoint/2010/main">
    <mc:Choice Requires="p14">
      <p:transition spd="slow" p14:dur="2000" advTm="38"/>
    </mc:Choice>
    <mc:Fallback xmlns="">
      <p:transition spd="slow" advTm="3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Validation Results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5120"/>
            <a:ext cx="4502415" cy="40932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415" y="2193220"/>
            <a:ext cx="4600694" cy="4055180"/>
          </a:xfrm>
          <a:prstGeom prst="rect">
            <a:avLst/>
          </a:prstGeom>
        </p:spPr>
      </p:pic>
      <p:sp>
        <p:nvSpPr>
          <p:cNvPr id="11" name="TextBox 10"/>
          <p:cNvSpPr txBox="1"/>
          <p:nvPr/>
        </p:nvSpPr>
        <p:spPr>
          <a:xfrm>
            <a:off x="2057400" y="6248400"/>
            <a:ext cx="914400" cy="457200"/>
          </a:xfrm>
          <a:prstGeom prst="rect">
            <a:avLst/>
          </a:prstGeom>
          <a:noFill/>
        </p:spPr>
        <p:txBody>
          <a:bodyPr wrap="none" rtlCol="0">
            <a:noAutofit/>
          </a:bodyPr>
          <a:lstStyle/>
          <a:p>
            <a:pPr algn="ctr"/>
            <a:r>
              <a:rPr lang="en-US" sz="1600" dirty="0" smtClean="0"/>
              <a:t>Car Tutorial</a:t>
            </a:r>
          </a:p>
        </p:txBody>
      </p:sp>
      <p:sp>
        <p:nvSpPr>
          <p:cNvPr id="12" name="TextBox 11"/>
          <p:cNvSpPr txBox="1"/>
          <p:nvPr/>
        </p:nvSpPr>
        <p:spPr>
          <a:xfrm>
            <a:off x="6629400" y="6211882"/>
            <a:ext cx="914400" cy="457200"/>
          </a:xfrm>
          <a:prstGeom prst="rect">
            <a:avLst/>
          </a:prstGeom>
          <a:noFill/>
        </p:spPr>
        <p:txBody>
          <a:bodyPr wrap="none" rtlCol="0">
            <a:noAutofit/>
          </a:bodyPr>
          <a:lstStyle/>
          <a:p>
            <a:pPr algn="ctr"/>
            <a:r>
              <a:rPr lang="en-US" sz="1600" dirty="0" smtClean="0"/>
              <a:t>AngryBots</a:t>
            </a:r>
          </a:p>
        </p:txBody>
      </p:sp>
      <p:sp>
        <p:nvSpPr>
          <p:cNvPr id="13" name="Content Placeholder 2"/>
          <p:cNvSpPr txBox="1">
            <a:spLocks/>
          </p:cNvSpPr>
          <p:nvPr/>
        </p:nvSpPr>
        <p:spPr>
          <a:xfrm>
            <a:off x="762000" y="1219200"/>
            <a:ext cx="8153400" cy="457200"/>
          </a:xfrm>
          <a:prstGeom prst="rect">
            <a:avLst/>
          </a:prstGeom>
        </p:spPr>
        <p:txBody>
          <a:bodyPr vert="horz" lIns="91440" tIns="45720" rIns="91440" bIns="45720" rtlCol="0" anchor="t" anchorCtr="0">
            <a:no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100000"/>
              </a:lnSpc>
              <a:spcBef>
                <a:spcPts val="600"/>
              </a:spcBef>
            </a:pPr>
            <a:r>
              <a:rPr lang="en-US" sz="1600" dirty="0" smtClean="0"/>
              <a:t>Both models predict well</a:t>
            </a:r>
          </a:p>
          <a:p>
            <a:pPr>
              <a:lnSpc>
                <a:spcPct val="100000"/>
              </a:lnSpc>
              <a:spcBef>
                <a:spcPts val="600"/>
              </a:spcBef>
            </a:pPr>
            <a:r>
              <a:rPr lang="en-US" sz="1600" dirty="0" smtClean="0"/>
              <a:t>Car: correlation </a:t>
            </a:r>
            <a:r>
              <a:rPr lang="en-US" sz="1600" dirty="0"/>
              <a:t>coefficient is 0.995, average error percentage is 4.79%.</a:t>
            </a:r>
          </a:p>
          <a:p>
            <a:pPr>
              <a:lnSpc>
                <a:spcPct val="100000"/>
              </a:lnSpc>
              <a:spcBef>
                <a:spcPts val="600"/>
              </a:spcBef>
            </a:pPr>
            <a:r>
              <a:rPr lang="en-US" sz="1600" dirty="0" smtClean="0"/>
              <a:t>Bots: correlation </a:t>
            </a:r>
            <a:r>
              <a:rPr lang="en-US" sz="1600" dirty="0"/>
              <a:t>coefficient is 0.981, average error percentage is 9.47%.</a:t>
            </a:r>
          </a:p>
          <a:p>
            <a:endParaRPr lang="en-US" sz="1800" dirty="0" smtClean="0"/>
          </a:p>
          <a:p>
            <a:endParaRPr lang="en-US" sz="1800" dirty="0"/>
          </a:p>
        </p:txBody>
      </p:sp>
    </p:spTree>
    <p:extLst>
      <p:ext uri="{BB962C8B-B14F-4D97-AF65-F5344CB8AC3E}">
        <p14:creationId xmlns:p14="http://schemas.microsoft.com/office/powerpoint/2010/main" val="131229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Rectangle 9"/>
          <p:cNvSpPr>
            <a:spLocks noGrp="1" noChangeArrowheads="1"/>
          </p:cNvSpPr>
          <p:nvPr>
            <p:ph type="title"/>
          </p:nvPr>
        </p:nvSpPr>
        <p:spPr>
          <a:xfrm>
            <a:off x="762000" y="1447800"/>
            <a:ext cx="6858000" cy="685800"/>
          </a:xfrm>
        </p:spPr>
        <p:txBody>
          <a:bodyPr/>
          <a:lstStyle/>
          <a:p>
            <a:r>
              <a:rPr lang="en-US" dirty="0" smtClean="0"/>
              <a:t>Outline</a:t>
            </a:r>
            <a:endParaRPr lang="en-US" dirty="0"/>
          </a:p>
        </p:txBody>
      </p:sp>
      <p:sp>
        <p:nvSpPr>
          <p:cNvPr id="8" name="Text Placeholder 7"/>
          <p:cNvSpPr>
            <a:spLocks noGrp="1"/>
          </p:cNvSpPr>
          <p:nvPr>
            <p:ph type="body" idx="1"/>
          </p:nvPr>
        </p:nvSpPr>
        <p:spPr>
          <a:xfrm>
            <a:off x="762000" y="2209800"/>
            <a:ext cx="6858000" cy="4191000"/>
          </a:xfrm>
        </p:spPr>
        <p:txBody>
          <a:bodyPr>
            <a:normAutofit/>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smtClean="0"/>
              <a:t>Related Work</a:t>
            </a:r>
          </a:p>
          <a:p>
            <a:pPr marL="457200" indent="-457200">
              <a:buFont typeface="Arial" panose="020B0604020202020204" pitchFamily="34" charset="0"/>
              <a:buChar char="•"/>
            </a:pPr>
            <a:r>
              <a:rPr lang="en-US" dirty="0"/>
              <a:t>Implementation</a:t>
            </a:r>
          </a:p>
          <a:p>
            <a:pPr marL="457200" indent="-457200">
              <a:buFont typeface="Arial" panose="020B0604020202020204" pitchFamily="34" charset="0"/>
              <a:buChar char="•"/>
            </a:pPr>
            <a:r>
              <a:rPr lang="en-US" dirty="0"/>
              <a:t>Micro Evaluation</a:t>
            </a:r>
          </a:p>
          <a:p>
            <a:pPr marL="457200" indent="-457200">
              <a:buFont typeface="Arial" panose="020B0604020202020204" pitchFamily="34" charset="0"/>
              <a:buChar char="•"/>
            </a:pPr>
            <a:r>
              <a:rPr lang="en-US" dirty="0" smtClean="0"/>
              <a:t>Macro Evaluation</a:t>
            </a:r>
          </a:p>
          <a:p>
            <a:pPr marL="457200" indent="-457200">
              <a:buFont typeface="Arial" panose="020B0604020202020204" pitchFamily="34" charset="0"/>
              <a:buChar char="•"/>
            </a:pPr>
            <a:r>
              <a:rPr lang="en-US" dirty="0">
                <a:solidFill>
                  <a:srgbClr val="AB192D"/>
                </a:solidFill>
              </a:rPr>
              <a:t>Conclusion and Future Work</a:t>
            </a:r>
          </a:p>
        </p:txBody>
      </p:sp>
      <p:sp>
        <p:nvSpPr>
          <p:cNvPr id="4" name="Slide Number Placeholder 3"/>
          <p:cNvSpPr>
            <a:spLocks noGrp="1"/>
          </p:cNvSpPr>
          <p:nvPr>
            <p:ph type="sldNum" sz="quarter" idx="12"/>
          </p:nvPr>
        </p:nvSpPr>
        <p:spPr/>
        <p:txBody>
          <a:bodyPr/>
          <a:lstStyle/>
          <a:p>
            <a:fld id="{BFEBEB0A-9E3D-4B14-9782-E2AE3DA60D96}" type="slidenum">
              <a:rPr lang="en-US" smtClean="0"/>
              <a:pPr/>
              <a:t>31</a:t>
            </a:fld>
            <a:endParaRPr lang="en-US"/>
          </a:p>
        </p:txBody>
      </p:sp>
      <p:sp>
        <p:nvSpPr>
          <p:cNvPr id="2" name="Footer Placeholder 1"/>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32225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Conclusions</a:t>
            </a:r>
            <a:endParaRPr lang="en-US" dirty="0"/>
          </a:p>
        </p:txBody>
      </p:sp>
      <p:sp>
        <p:nvSpPr>
          <p:cNvPr id="3" name="Content Placeholder 2"/>
          <p:cNvSpPr>
            <a:spLocks noGrp="1"/>
          </p:cNvSpPr>
          <p:nvPr>
            <p:ph idx="1"/>
          </p:nvPr>
        </p:nvSpPr>
        <p:spPr/>
        <p:txBody>
          <a:bodyPr>
            <a:normAutofit fontScale="62500" lnSpcReduction="20000"/>
          </a:bodyPr>
          <a:lstStyle/>
          <a:p>
            <a:pPr marL="388620" indent="-342900">
              <a:lnSpc>
                <a:spcPct val="120000"/>
              </a:lnSpc>
            </a:pPr>
            <a:r>
              <a:rPr lang="en-US" sz="2600" dirty="0" smtClean="0"/>
              <a:t>Uniquitous is a system for cloud game research or cloud game development.</a:t>
            </a:r>
          </a:p>
          <a:p>
            <a:pPr marL="388620" indent="-342900">
              <a:lnSpc>
                <a:spcPct val="120000"/>
              </a:lnSpc>
            </a:pPr>
            <a:r>
              <a:rPr lang="en-US" sz="2600" dirty="0" smtClean="0"/>
              <a:t>Uniquitous architecture: three entities and three data flows.</a:t>
            </a:r>
          </a:p>
          <a:p>
            <a:pPr marL="388620" indent="-342900">
              <a:lnSpc>
                <a:spcPct val="120000"/>
              </a:lnSpc>
            </a:pPr>
            <a:r>
              <a:rPr lang="en-US" sz="2600" dirty="0"/>
              <a:t>T</a:t>
            </a:r>
            <a:r>
              <a:rPr lang="en-US" sz="2600" dirty="0" smtClean="0"/>
              <a:t>he </a:t>
            </a:r>
            <a:r>
              <a:rPr lang="en-US" sz="2600" dirty="0"/>
              <a:t>image encoding process </a:t>
            </a:r>
            <a:r>
              <a:rPr lang="en-US" sz="2600" dirty="0" smtClean="0"/>
              <a:t>is the processing bottleneck – processing time increases with game image quality and resolution. </a:t>
            </a:r>
            <a:endParaRPr lang="en-US" sz="2600" dirty="0"/>
          </a:p>
          <a:p>
            <a:pPr marL="388620" indent="-342900">
              <a:lnSpc>
                <a:spcPct val="120000"/>
              </a:lnSpc>
            </a:pPr>
            <a:r>
              <a:rPr lang="en-US" sz="2600" dirty="0"/>
              <a:t>Frame rate is inversely proportional to both the game quality and the resolution. </a:t>
            </a:r>
          </a:p>
          <a:p>
            <a:pPr marL="388620" indent="-342900">
              <a:lnSpc>
                <a:spcPct val="120000"/>
              </a:lnSpc>
            </a:pPr>
            <a:r>
              <a:rPr lang="en-US" sz="2600" dirty="0"/>
              <a:t>Recommended quality factor range for Uniquitous: 15-35 , to maintain a good frame rate</a:t>
            </a:r>
            <a:r>
              <a:rPr lang="en-US" sz="2600" dirty="0" smtClean="0"/>
              <a:t>.</a:t>
            </a:r>
            <a:endParaRPr lang="en-US" sz="2600" dirty="0"/>
          </a:p>
          <a:p>
            <a:pPr marL="388620" indent="-342900">
              <a:lnSpc>
                <a:spcPct val="120000"/>
              </a:lnSpc>
            </a:pPr>
            <a:r>
              <a:rPr lang="en-US" sz="2600" dirty="0"/>
              <a:t>Recommended resolution for Uniquitous: no larger than 640x480, to achieve a frame rate of 15 fps or higher</a:t>
            </a:r>
            <a:r>
              <a:rPr lang="en-US" sz="2600" dirty="0" smtClean="0"/>
              <a:t>.</a:t>
            </a:r>
            <a:endParaRPr lang="en-US" sz="2600" dirty="0"/>
          </a:p>
          <a:p>
            <a:pPr marL="388620" indent="-342900">
              <a:lnSpc>
                <a:spcPct val="120000"/>
              </a:lnSpc>
            </a:pPr>
            <a:r>
              <a:rPr lang="en-US" sz="2600" dirty="0" smtClean="0"/>
              <a:t>Models can be used by developers to choose settings for good gameplay performance</a:t>
            </a:r>
            <a:endParaRPr lang="en-US" sz="2600" dirty="0"/>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32</a:t>
            </a:fld>
            <a:endParaRPr lang="en-US" dirty="0"/>
          </a:p>
        </p:txBody>
      </p:sp>
    </p:spTree>
    <p:extLst>
      <p:ext uri="{BB962C8B-B14F-4D97-AF65-F5344CB8AC3E}">
        <p14:creationId xmlns:p14="http://schemas.microsoft.com/office/powerpoint/2010/main" val="27403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Future Work</a:t>
            </a:r>
            <a:endParaRPr lang="en-US" dirty="0"/>
          </a:p>
        </p:txBody>
      </p:sp>
      <p:sp>
        <p:nvSpPr>
          <p:cNvPr id="3" name="Content Placeholder 2"/>
          <p:cNvSpPr>
            <a:spLocks noGrp="1"/>
          </p:cNvSpPr>
          <p:nvPr>
            <p:ph idx="1"/>
          </p:nvPr>
        </p:nvSpPr>
        <p:spPr/>
        <p:txBody>
          <a:bodyPr>
            <a:normAutofit/>
          </a:bodyPr>
          <a:lstStyle/>
          <a:p>
            <a:pPr marL="388620" indent="-342900"/>
            <a:r>
              <a:rPr lang="en-US" dirty="0" smtClean="0"/>
              <a:t>Performance improvement</a:t>
            </a:r>
          </a:p>
          <a:p>
            <a:pPr marL="708660" lvl="1" indent="-342900"/>
            <a:r>
              <a:rPr lang="en-US" dirty="0" smtClean="0"/>
              <a:t>Increase the achieved frame rate </a:t>
            </a:r>
          </a:p>
          <a:p>
            <a:pPr marL="708660" lvl="1" indent="-342900"/>
            <a:r>
              <a:rPr lang="en-US" dirty="0" smtClean="0"/>
              <a:t>Support the transmission of frames of higher game quality and higher resolution </a:t>
            </a:r>
          </a:p>
          <a:p>
            <a:pPr marL="365760" lvl="1" indent="0">
              <a:buNone/>
            </a:pPr>
            <a:endParaRPr lang="en-US" dirty="0" smtClean="0"/>
          </a:p>
          <a:p>
            <a:pPr marL="388620" indent="-342900"/>
            <a:r>
              <a:rPr lang="en-US" dirty="0" smtClean="0"/>
              <a:t>Areas recommended for exploring with Uniquitous</a:t>
            </a:r>
          </a:p>
          <a:p>
            <a:pPr marL="708660" lvl="1" indent="-342900"/>
            <a:r>
              <a:rPr lang="en-US" dirty="0" smtClean="0"/>
              <a:t>Test with more games to include three general </a:t>
            </a:r>
            <a:r>
              <a:rPr lang="en-US" dirty="0"/>
              <a:t>game </a:t>
            </a:r>
            <a:r>
              <a:rPr lang="en-US" dirty="0" smtClean="0"/>
              <a:t>genres [10] </a:t>
            </a:r>
          </a:p>
          <a:p>
            <a:pPr marL="708660" lvl="1" indent="-342900"/>
            <a:r>
              <a:rPr lang="en-US" dirty="0" smtClean="0"/>
              <a:t>Extend and </a:t>
            </a:r>
            <a:r>
              <a:rPr lang="en-US" dirty="0"/>
              <a:t>deploy Uniquitous on mobile devices to </a:t>
            </a:r>
            <a:r>
              <a:rPr lang="en-US" dirty="0" smtClean="0"/>
              <a:t>evaluate its performance</a:t>
            </a:r>
          </a:p>
          <a:p>
            <a:pPr marL="320040" lvl="1" indent="0">
              <a:buNone/>
            </a:pPr>
            <a:endParaRPr lang="en-US" dirty="0" smtClean="0"/>
          </a:p>
          <a:p>
            <a:pPr lvl="1"/>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33</a:t>
            </a:fld>
            <a:endParaRPr lang="en-US" dirty="0"/>
          </a:p>
        </p:txBody>
      </p:sp>
    </p:spTree>
    <p:extLst>
      <p:ext uri="{BB962C8B-B14F-4D97-AF65-F5344CB8AC3E}">
        <p14:creationId xmlns:p14="http://schemas.microsoft.com/office/powerpoint/2010/main" val="4232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34</a:t>
            </a:fld>
            <a:endParaRPr lang="en-US"/>
          </a:p>
        </p:txBody>
      </p:sp>
      <p:sp>
        <p:nvSpPr>
          <p:cNvPr id="2" name="Footer Placeholder 1"/>
          <p:cNvSpPr>
            <a:spLocks noGrp="1"/>
          </p:cNvSpPr>
          <p:nvPr>
            <p:ph type="ftr" sz="quarter" idx="3"/>
          </p:nvPr>
        </p:nvSpPr>
        <p:spPr/>
        <p:txBody>
          <a:bodyPr/>
          <a:lstStyle/>
          <a:p>
            <a:endParaRPr lang="en-US" dirty="0"/>
          </a:p>
        </p:txBody>
      </p:sp>
      <p:sp>
        <p:nvSpPr>
          <p:cNvPr id="9" name="TextBox 8"/>
          <p:cNvSpPr txBox="1"/>
          <p:nvPr/>
        </p:nvSpPr>
        <p:spPr>
          <a:xfrm>
            <a:off x="2057400" y="2286000"/>
            <a:ext cx="4648200" cy="914400"/>
          </a:xfrm>
          <a:prstGeom prst="rect">
            <a:avLst/>
          </a:prstGeom>
          <a:noFill/>
        </p:spPr>
        <p:txBody>
          <a:bodyPr wrap="none" rtlCol="0">
            <a:noAutofit/>
          </a:bodyPr>
          <a:lstStyle/>
          <a:p>
            <a:pPr algn="ctr"/>
            <a:r>
              <a:rPr lang="en-US" sz="4000" b="1" dirty="0" smtClean="0"/>
              <a:t>Thank You!</a:t>
            </a:r>
          </a:p>
        </p:txBody>
      </p:sp>
      <p:sp>
        <p:nvSpPr>
          <p:cNvPr id="10" name="TextBox 9"/>
          <p:cNvSpPr txBox="1"/>
          <p:nvPr/>
        </p:nvSpPr>
        <p:spPr>
          <a:xfrm>
            <a:off x="2146300" y="3657600"/>
            <a:ext cx="4648200" cy="914400"/>
          </a:xfrm>
          <a:prstGeom prst="rect">
            <a:avLst/>
          </a:prstGeom>
          <a:noFill/>
        </p:spPr>
        <p:txBody>
          <a:bodyPr wrap="none" rtlCol="0">
            <a:noAutofit/>
          </a:bodyPr>
          <a:lstStyle/>
          <a:p>
            <a:pPr algn="ctr"/>
            <a:r>
              <a:rPr lang="en-US" sz="3600" b="1" dirty="0" smtClean="0"/>
              <a:t>Questions?</a:t>
            </a:r>
          </a:p>
        </p:txBody>
      </p:sp>
    </p:spTree>
    <p:extLst>
      <p:ext uri="{BB962C8B-B14F-4D97-AF65-F5344CB8AC3E}">
        <p14:creationId xmlns:p14="http://schemas.microsoft.com/office/powerpoint/2010/main" val="2899912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References</a:t>
            </a:r>
            <a:endParaRPr lang="en-US" dirty="0"/>
          </a:p>
        </p:txBody>
      </p:sp>
      <p:sp>
        <p:nvSpPr>
          <p:cNvPr id="3" name="Content Placeholder 2"/>
          <p:cNvSpPr>
            <a:spLocks noGrp="1"/>
          </p:cNvSpPr>
          <p:nvPr>
            <p:ph idx="1"/>
          </p:nvPr>
        </p:nvSpPr>
        <p:spPr>
          <a:xfrm>
            <a:off x="457200" y="1295400"/>
            <a:ext cx="8229600" cy="5715000"/>
          </a:xfrm>
        </p:spPr>
        <p:txBody>
          <a:bodyPr>
            <a:normAutofit fontScale="40000" lnSpcReduction="20000"/>
          </a:bodyPr>
          <a:lstStyle/>
          <a:p>
            <a:pPr marL="0" indent="0">
              <a:buNone/>
            </a:pPr>
            <a:r>
              <a:rPr lang="en-US" sz="2800" dirty="0"/>
              <a:t>[1] Distribution and monetization strategies to increase revenues from Cloud </a:t>
            </a:r>
            <a:r>
              <a:rPr lang="en-US" sz="2800" dirty="0" smtClean="0"/>
              <a:t>Gaming: </a:t>
            </a:r>
            <a:r>
              <a:rPr lang="en-US" sz="2800" u="sng" dirty="0" smtClean="0">
                <a:hlinkClick r:id="rId2"/>
              </a:rPr>
              <a:t>http</a:t>
            </a:r>
            <a:r>
              <a:rPr lang="en-US" sz="2800" u="sng" dirty="0">
                <a:hlinkClick r:id="rId2"/>
              </a:rPr>
              <a:t>://www.cgconfusa.com/report/documents/Content-5minCloudGamingReportHighlights.pdf</a:t>
            </a:r>
            <a:r>
              <a:rPr lang="en-US" sz="2800" dirty="0"/>
              <a:t>, Date accessed: </a:t>
            </a:r>
            <a:r>
              <a:rPr lang="en-US" sz="2800" dirty="0" smtClean="0"/>
              <a:t>05/01/2014</a:t>
            </a:r>
          </a:p>
          <a:p>
            <a:pPr marL="0" indent="0">
              <a:buNone/>
            </a:pPr>
            <a:r>
              <a:rPr lang="en-US" sz="2800" dirty="0" smtClean="0"/>
              <a:t>[2] </a:t>
            </a:r>
            <a:r>
              <a:rPr lang="en-US" sz="2800" dirty="0"/>
              <a:t>Sony buys Gaikai cloud gaming service for $380 million </a:t>
            </a:r>
            <a:r>
              <a:rPr lang="en-US" sz="2800" u="sng" dirty="0">
                <a:hlinkClick r:id="rId3"/>
              </a:rPr>
              <a:t>http://www.engadget.com/2012/07/02/sony-buys-gaikai/</a:t>
            </a:r>
            <a:r>
              <a:rPr lang="en-US" sz="2800" dirty="0"/>
              <a:t>, by Sharif </a:t>
            </a:r>
            <a:r>
              <a:rPr lang="en-US" sz="2800" dirty="0" err="1"/>
              <a:t>Sakr</a:t>
            </a:r>
            <a:r>
              <a:rPr lang="en-US" sz="2800" dirty="0"/>
              <a:t> on July 2nd 2012, at 2:55:00 am ET</a:t>
            </a:r>
          </a:p>
          <a:p>
            <a:pPr marL="0" indent="0">
              <a:buNone/>
            </a:pPr>
            <a:r>
              <a:rPr lang="en-US" sz="2800" dirty="0" smtClean="0"/>
              <a:t>CES </a:t>
            </a:r>
            <a:r>
              <a:rPr lang="en-US" sz="2800" dirty="0"/>
              <a:t>2014: Gaikai becomes PlayStation Now, streaming games to just about everything</a:t>
            </a:r>
          </a:p>
          <a:p>
            <a:pPr marL="0" indent="0">
              <a:buNone/>
            </a:pPr>
            <a:r>
              <a:rPr lang="en-US" sz="2800" u="sng" dirty="0">
                <a:hlinkClick r:id="rId4"/>
              </a:rPr>
              <a:t>http://www.extremetech.com/gaming/174236-ces-2014-gaikai-becomes-playstation-now-streaming-games-to-just-about-everything</a:t>
            </a:r>
            <a:r>
              <a:rPr lang="en-US" sz="2800" dirty="0"/>
              <a:t> ,by James </a:t>
            </a:r>
            <a:r>
              <a:rPr lang="en-US" sz="2800" dirty="0" err="1"/>
              <a:t>Plafke</a:t>
            </a:r>
            <a:r>
              <a:rPr lang="en-US" sz="2800" dirty="0"/>
              <a:t> on January 7, 2014 at 3:09 </a:t>
            </a:r>
            <a:r>
              <a:rPr lang="en-US" sz="2800" dirty="0" smtClean="0"/>
              <a:t>pm</a:t>
            </a:r>
          </a:p>
          <a:p>
            <a:pPr marL="0" indent="0">
              <a:buNone/>
            </a:pPr>
            <a:r>
              <a:rPr lang="en-US" sz="2800" dirty="0" smtClean="0"/>
              <a:t>[3] </a:t>
            </a:r>
            <a:r>
              <a:rPr lang="en-US" sz="2800" dirty="0"/>
              <a:t>Minimum system requirement for </a:t>
            </a:r>
            <a:r>
              <a:rPr lang="en-US" sz="2800" dirty="0" smtClean="0"/>
              <a:t>OnLive: </a:t>
            </a:r>
            <a:r>
              <a:rPr lang="en-US" sz="2800" u="sng" dirty="0" smtClean="0">
                <a:hlinkClick r:id="rId5"/>
              </a:rPr>
              <a:t>https</a:t>
            </a:r>
            <a:r>
              <a:rPr lang="en-US" sz="2800" u="sng" dirty="0">
                <a:hlinkClick r:id="rId5"/>
              </a:rPr>
              <a:t>://support.onlive.com/hc/en-us/articles/201229050-Computer-and-Internet-Requirements-for-PC-Mac-</a:t>
            </a:r>
            <a:r>
              <a:rPr lang="en-US" sz="2800" dirty="0"/>
              <a:t>, Date accessed: </a:t>
            </a:r>
            <a:r>
              <a:rPr lang="en-US" sz="2800" dirty="0" smtClean="0"/>
              <a:t>11/06/2014</a:t>
            </a:r>
          </a:p>
          <a:p>
            <a:pPr marL="0" indent="0">
              <a:buNone/>
            </a:pPr>
            <a:r>
              <a:rPr lang="en-US" sz="2800" dirty="0" smtClean="0"/>
              <a:t>[4] </a:t>
            </a:r>
            <a:r>
              <a:rPr lang="en-US" sz="2800" dirty="0"/>
              <a:t>Unity Fast Facts: </a:t>
            </a:r>
            <a:r>
              <a:rPr lang="en-US" sz="2800" u="sng" dirty="0">
                <a:hlinkClick r:id="rId6"/>
              </a:rPr>
              <a:t>http://unity3d.com/company/public-relations</a:t>
            </a:r>
            <a:r>
              <a:rPr lang="en-US" sz="2800" u="sng" dirty="0"/>
              <a:t>, </a:t>
            </a:r>
            <a:r>
              <a:rPr lang="en-US" sz="2800" dirty="0"/>
              <a:t>Date accessed: 05/01/2014</a:t>
            </a:r>
            <a:endParaRPr lang="en-US" sz="2800" dirty="0" smtClean="0"/>
          </a:p>
          <a:p>
            <a:pPr marL="0" indent="0">
              <a:buNone/>
            </a:pPr>
            <a:r>
              <a:rPr lang="en-US" sz="2800" dirty="0" smtClean="0"/>
              <a:t>[5] </a:t>
            </a:r>
            <a:r>
              <a:rPr lang="en-US" sz="2800" dirty="0"/>
              <a:t>I. Foster, Y. Zhao, I. </a:t>
            </a:r>
            <a:r>
              <a:rPr lang="en-US" sz="2800" dirty="0" err="1"/>
              <a:t>Raicu</a:t>
            </a:r>
            <a:r>
              <a:rPr lang="en-US" sz="2800" dirty="0"/>
              <a:t>, and S. Lu, “Cloud Computing and Grid Computing 360-Degree Compared,” </a:t>
            </a:r>
            <a:r>
              <a:rPr lang="en-US" sz="2800" i="1" dirty="0"/>
              <a:t>In Proceedings of Workshop on Grid Computing Environments (GCE)</a:t>
            </a:r>
            <a:r>
              <a:rPr lang="en-US" sz="2800" dirty="0"/>
              <a:t>, pp. 1, January 2009</a:t>
            </a:r>
            <a:r>
              <a:rPr lang="en-US" sz="2800" dirty="0" smtClean="0"/>
              <a:t>.</a:t>
            </a:r>
          </a:p>
          <a:p>
            <a:pPr marL="0" indent="0">
              <a:buNone/>
            </a:pPr>
            <a:r>
              <a:rPr lang="en-US" sz="2800" dirty="0" smtClean="0"/>
              <a:t>[6] </a:t>
            </a:r>
            <a:r>
              <a:rPr lang="en-US" sz="2800" dirty="0"/>
              <a:t>C. Huang, C. Hsu, Y. Chang, and K. Chen. “</a:t>
            </a:r>
            <a:r>
              <a:rPr lang="en-US" sz="2800" dirty="0" err="1"/>
              <a:t>Gaminganywhere</a:t>
            </a:r>
            <a:r>
              <a:rPr lang="en-US" sz="2800" dirty="0"/>
              <a:t>: An open cloud gaming System,” </a:t>
            </a:r>
            <a:r>
              <a:rPr lang="en-US" sz="2800" i="1" dirty="0"/>
              <a:t>in Proceedings of the ACM Multimedia Systems Conference (MMSys’13)</a:t>
            </a:r>
            <a:r>
              <a:rPr lang="en-US" sz="2800" dirty="0"/>
              <a:t>, Oslo, Norway, February 2013</a:t>
            </a:r>
            <a:r>
              <a:rPr lang="en-US" sz="2800" dirty="0" smtClean="0"/>
              <a:t>.</a:t>
            </a:r>
          </a:p>
          <a:p>
            <a:pPr marL="0" indent="0">
              <a:buNone/>
            </a:pPr>
            <a:r>
              <a:rPr lang="en-US" sz="2800" dirty="0" smtClean="0"/>
              <a:t>[</a:t>
            </a:r>
            <a:r>
              <a:rPr lang="en-US" sz="2800" dirty="0"/>
              <a:t>7</a:t>
            </a:r>
            <a:r>
              <a:rPr lang="en-US" sz="2800" dirty="0" smtClean="0"/>
              <a:t>] </a:t>
            </a:r>
            <a:r>
              <a:rPr lang="en-US" sz="2800" dirty="0"/>
              <a:t>Yu-Chun Chang, Po-Han Tseng, </a:t>
            </a:r>
            <a:r>
              <a:rPr lang="en-US" sz="2800" dirty="0" err="1"/>
              <a:t>Kuan</a:t>
            </a:r>
            <a:r>
              <a:rPr lang="en-US" sz="2800" dirty="0"/>
              <a:t>-Ta Chen, and Chin-</a:t>
            </a:r>
            <a:r>
              <a:rPr lang="en-US" sz="2800" dirty="0" err="1"/>
              <a:t>Laung</a:t>
            </a:r>
            <a:r>
              <a:rPr lang="en-US" sz="2800" dirty="0"/>
              <a:t> Lei.” Understanding the Performance of Thin-Client Gaming”, in Proceedings of </a:t>
            </a:r>
            <a:r>
              <a:rPr lang="en-US" sz="2800" i="1" dirty="0"/>
              <a:t>IEEE CQR</a:t>
            </a:r>
            <a:r>
              <a:rPr lang="en-US" sz="2800" dirty="0"/>
              <a:t>, May 2011</a:t>
            </a:r>
            <a:r>
              <a:rPr lang="en-US" sz="2800" dirty="0" smtClean="0"/>
              <a:t>.</a:t>
            </a:r>
            <a:endParaRPr lang="en-US" sz="2800" dirty="0"/>
          </a:p>
          <a:p>
            <a:pPr marL="0" indent="0">
              <a:buNone/>
            </a:pPr>
            <a:r>
              <a:rPr lang="en-US" sz="2800" dirty="0" smtClean="0"/>
              <a:t>[</a:t>
            </a:r>
            <a:r>
              <a:rPr lang="en-US" sz="2800" dirty="0"/>
              <a:t>8</a:t>
            </a:r>
            <a:r>
              <a:rPr lang="en-US" sz="2800" dirty="0" smtClean="0"/>
              <a:t>] </a:t>
            </a:r>
            <a:r>
              <a:rPr lang="en-US" sz="2800" dirty="0"/>
              <a:t>Mark Claypool and </a:t>
            </a:r>
            <a:r>
              <a:rPr lang="en-US" sz="2800" dirty="0" err="1"/>
              <a:t>Kajal</a:t>
            </a:r>
            <a:r>
              <a:rPr lang="en-US" sz="2800" dirty="0"/>
              <a:t> Claypool. “Perspectives, Frame Rates and Resolutions: It’s all in the Game”, in Proceedings of the</a:t>
            </a:r>
            <a:r>
              <a:rPr lang="en-US" sz="2800" i="1" dirty="0"/>
              <a:t> 4th ACM International Conference on the Foundations of Digital Games (FDG)</a:t>
            </a:r>
            <a:r>
              <a:rPr lang="en-US" sz="2800" dirty="0"/>
              <a:t>, Florida, USA, April 2009</a:t>
            </a:r>
            <a:r>
              <a:rPr lang="en-US" sz="2800" dirty="0" smtClean="0"/>
              <a:t>.</a:t>
            </a:r>
          </a:p>
          <a:p>
            <a:pPr marL="0" indent="0">
              <a:buNone/>
            </a:pPr>
            <a:r>
              <a:rPr lang="en-US" sz="2800" dirty="0" smtClean="0"/>
              <a:t>[9 M</a:t>
            </a:r>
            <a:r>
              <a:rPr lang="en-US" sz="2800" dirty="0"/>
              <a:t>. Claypool, D. </a:t>
            </a:r>
            <a:r>
              <a:rPr lang="en-US" sz="2800" dirty="0" err="1"/>
              <a:t>Finkel</a:t>
            </a:r>
            <a:r>
              <a:rPr lang="en-US" sz="2800" dirty="0"/>
              <a:t>, A. Grant and M. Solano, “On the performance of </a:t>
            </a:r>
            <a:r>
              <a:rPr lang="en-US" sz="2800" dirty="0" err="1"/>
              <a:t>OnLive</a:t>
            </a:r>
            <a:r>
              <a:rPr lang="en-US" sz="2800" dirty="0"/>
              <a:t> Thin Client Games”, in </a:t>
            </a:r>
            <a:r>
              <a:rPr lang="en-US" sz="2800" i="1" dirty="0"/>
              <a:t>Multimedia System Journal (MMSJ) – Network and Systems </a:t>
            </a:r>
            <a:r>
              <a:rPr lang="en-US" sz="2800" i="1" dirty="0" err="1"/>
              <a:t>Suppport</a:t>
            </a:r>
            <a:r>
              <a:rPr lang="en-US" sz="2800" i="1" dirty="0"/>
              <a:t> for Games</a:t>
            </a:r>
            <a:r>
              <a:rPr lang="en-US" sz="2800" dirty="0"/>
              <a:t>, Denver, Colorado, USA, </a:t>
            </a:r>
            <a:r>
              <a:rPr lang="en-US" sz="2800" dirty="0" err="1"/>
              <a:t>Octorber</a:t>
            </a:r>
            <a:r>
              <a:rPr lang="en-US" sz="2800" dirty="0"/>
              <a:t> 2013.</a:t>
            </a:r>
            <a:r>
              <a:rPr lang="en-US" sz="2800" dirty="0" smtClean="0"/>
              <a:t>]</a:t>
            </a:r>
          </a:p>
          <a:p>
            <a:pPr marL="0" indent="0">
              <a:buNone/>
            </a:pPr>
            <a:r>
              <a:rPr lang="en-US" sz="2800" dirty="0" smtClean="0"/>
              <a:t>[10] </a:t>
            </a:r>
            <a:r>
              <a:rPr lang="en-US" sz="2800" dirty="0"/>
              <a:t>M. Claypool and K. Claypool, “Latency can kill: precision and deadline in online games,” in </a:t>
            </a:r>
            <a:r>
              <a:rPr lang="en-US" sz="2800" i="1" dirty="0"/>
              <a:t>Multimedia Systems Conference (</a:t>
            </a:r>
            <a:r>
              <a:rPr lang="en-US" sz="2800" i="1" dirty="0" err="1"/>
              <a:t>MMSys</a:t>
            </a:r>
            <a:r>
              <a:rPr lang="en-US" sz="2800" i="1" dirty="0"/>
              <a:t>)</a:t>
            </a:r>
            <a:r>
              <a:rPr lang="en-US" sz="2800" dirty="0"/>
              <a:t>, Phoenix, Arizona, USA, February 2010</a:t>
            </a:r>
            <a:r>
              <a:rPr lang="en-US" sz="2800" dirty="0" smtClean="0"/>
              <a:t>.</a:t>
            </a:r>
          </a:p>
          <a:p>
            <a:pPr marL="0" indent="0">
              <a:buNone/>
            </a:pPr>
            <a:r>
              <a:rPr lang="en-US" sz="2800" dirty="0" smtClean="0"/>
              <a:t>[11] </a:t>
            </a:r>
            <a:r>
              <a:rPr lang="en-US" sz="2800" dirty="0"/>
              <a:t>What is cloud computing: </a:t>
            </a:r>
            <a:r>
              <a:rPr lang="en-US" sz="2800" u="sng" dirty="0" smtClean="0">
                <a:hlinkClick r:id="rId7"/>
              </a:rPr>
              <a:t>http</a:t>
            </a:r>
            <a:r>
              <a:rPr lang="en-US" sz="2800" u="sng" dirty="0">
                <a:hlinkClick r:id="rId7"/>
              </a:rPr>
              <a:t>://searchcloudcomputing.techtarget.com/definition/cloud-computing</a:t>
            </a:r>
            <a:r>
              <a:rPr lang="en-US" sz="2800" dirty="0"/>
              <a:t> Date accessed: 11/06/2014</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35</a:t>
            </a:fld>
            <a:endParaRPr lang="en-US" dirty="0"/>
          </a:p>
        </p:txBody>
      </p:sp>
    </p:spTree>
    <p:extLst>
      <p:ext uri="{BB962C8B-B14F-4D97-AF65-F5344CB8AC3E}">
        <p14:creationId xmlns:p14="http://schemas.microsoft.com/office/powerpoint/2010/main" val="727453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Unity Project (4/6)</a:t>
            </a:r>
            <a:endParaRPr lang="en-US" dirty="0"/>
          </a:p>
        </p:txBody>
      </p:sp>
      <p:sp>
        <p:nvSpPr>
          <p:cNvPr id="3" name="Content Placeholder 2"/>
          <p:cNvSpPr>
            <a:spLocks noGrp="1"/>
          </p:cNvSpPr>
          <p:nvPr>
            <p:ph idx="1"/>
          </p:nvPr>
        </p:nvSpPr>
        <p:spPr>
          <a:xfrm>
            <a:off x="-228600" y="6096000"/>
            <a:ext cx="9144000" cy="533400"/>
          </a:xfrm>
        </p:spPr>
        <p:txBody>
          <a:bodyPr>
            <a:normAutofit lnSpcReduction="10000"/>
          </a:bodyPr>
          <a:lstStyle/>
          <a:p>
            <a:pPr marL="640080" lvl="2" indent="0">
              <a:buNone/>
            </a:pPr>
            <a:r>
              <a:rPr lang="en-US" sz="1600" dirty="0" smtClean="0"/>
              <a:t>Average per frame CPU </a:t>
            </a:r>
            <a:r>
              <a:rPr lang="en-US" sz="1600" dirty="0"/>
              <a:t>time of Unity Project (except Uniquitous code) at five </a:t>
            </a:r>
            <a:r>
              <a:rPr lang="en-US" sz="1600" dirty="0" smtClean="0"/>
              <a:t>different resolutions</a:t>
            </a:r>
            <a:endParaRPr lang="en-US" sz="1600" dirty="0"/>
          </a:p>
          <a:p>
            <a:pPr marL="640080" lvl="2"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08100"/>
            <a:ext cx="7467600" cy="4665312"/>
          </a:xfrm>
          <a:prstGeom prst="rect">
            <a:avLst/>
          </a:prstGeom>
        </p:spPr>
      </p:pic>
    </p:spTree>
    <p:extLst>
      <p:ext uri="{BB962C8B-B14F-4D97-AF65-F5344CB8AC3E}">
        <p14:creationId xmlns:p14="http://schemas.microsoft.com/office/powerpoint/2010/main" val="62655550"/>
      </p:ext>
    </p:extLst>
  </p:cSld>
  <p:clrMapOvr>
    <a:masterClrMapping/>
  </p:clrMapOvr>
  <mc:AlternateContent xmlns:mc="http://schemas.openxmlformats.org/markup-compatibility/2006" xmlns:p14="http://schemas.microsoft.com/office/powerpoint/2010/main">
    <mc:Choice Requires="p14">
      <p:transition spd="slow" p14:dur="2000" advTm="614"/>
    </mc:Choice>
    <mc:Fallback xmlns="">
      <p:transition spd="slow" advTm="614"/>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838200"/>
          </a:xfrm>
        </p:spPr>
        <p:txBody>
          <a:bodyPr/>
          <a:lstStyle/>
          <a:p>
            <a:r>
              <a:rPr lang="en-US" dirty="0" smtClean="0"/>
              <a:t>The talk from CEO of </a:t>
            </a:r>
            <a:r>
              <a:rPr lang="en-US" dirty="0" err="1" smtClean="0"/>
              <a:t>Ubitus</a:t>
            </a:r>
            <a:r>
              <a:rPr lang="en-US" dirty="0" smtClean="0"/>
              <a:t>, Wesley </a:t>
            </a:r>
            <a:r>
              <a:rPr lang="en-US" dirty="0" err="1" smtClean="0"/>
              <a:t>Kuo</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37</a:t>
            </a:fld>
            <a:endParaRPr lang="en-US" dirty="0"/>
          </a:p>
        </p:txBody>
      </p:sp>
      <p:pic>
        <p:nvPicPr>
          <p:cNvPr id="3074" name="Picture 2" descr="C:\Users\Raymond\Desktop\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2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3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0502"/>
            <a:ext cx="8229600" cy="1031698"/>
          </a:xfrm>
        </p:spPr>
        <p:txBody>
          <a:bodyPr/>
          <a:lstStyle/>
          <a:p>
            <a:r>
              <a:rPr lang="en-US" dirty="0"/>
              <a:t>The talk from CEO of </a:t>
            </a:r>
            <a:r>
              <a:rPr lang="en-US" dirty="0" err="1"/>
              <a:t>Ubitus</a:t>
            </a:r>
            <a:r>
              <a:rPr lang="en-US" dirty="0"/>
              <a:t>, Wesley </a:t>
            </a:r>
            <a:r>
              <a:rPr lang="en-US" dirty="0" err="1"/>
              <a:t>Kuo</a:t>
            </a: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38</a:t>
            </a:fld>
            <a:endParaRPr lang="en-US" dirty="0"/>
          </a:p>
        </p:txBody>
      </p:sp>
      <p:pic>
        <p:nvPicPr>
          <p:cNvPr id="4098" name="Picture 2" descr="C:\Users\Raymond\Desktop\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16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(1/2)</a:t>
            </a:r>
            <a:endParaRPr lang="en-US" dirty="0"/>
          </a:p>
        </p:txBody>
      </p:sp>
      <p:sp>
        <p:nvSpPr>
          <p:cNvPr id="3" name="Content Placeholder 2"/>
          <p:cNvSpPr>
            <a:spLocks noGrp="1"/>
          </p:cNvSpPr>
          <p:nvPr>
            <p:ph idx="1"/>
          </p:nvPr>
        </p:nvSpPr>
        <p:spPr/>
        <p:txBody>
          <a:bodyPr>
            <a:normAutofit/>
          </a:bodyPr>
          <a:lstStyle/>
          <a:p>
            <a:r>
              <a:rPr lang="en-US" dirty="0" smtClean="0"/>
              <a:t>Major Challenges for Cloud </a:t>
            </a:r>
            <a:r>
              <a:rPr lang="en-US" dirty="0"/>
              <a:t>G</a:t>
            </a:r>
            <a:r>
              <a:rPr lang="en-US" dirty="0" smtClean="0"/>
              <a:t>aming </a:t>
            </a:r>
            <a:r>
              <a:rPr lang="en-US" dirty="0"/>
              <a:t>P</a:t>
            </a:r>
            <a:r>
              <a:rPr lang="en-US" dirty="0" smtClean="0"/>
              <a:t>roviders</a:t>
            </a:r>
          </a:p>
          <a:p>
            <a:pPr lvl="1"/>
            <a:r>
              <a:rPr lang="en-US" dirty="0" smtClean="0"/>
              <a:t>Network latency</a:t>
            </a:r>
          </a:p>
          <a:p>
            <a:pPr lvl="1"/>
            <a:r>
              <a:rPr lang="en-US" dirty="0"/>
              <a:t>H</a:t>
            </a:r>
            <a:r>
              <a:rPr lang="en-US" dirty="0" smtClean="0"/>
              <a:t>igher bandwidth required, e.g. </a:t>
            </a:r>
            <a:r>
              <a:rPr lang="en-US" dirty="0"/>
              <a:t>2 Mbps </a:t>
            </a:r>
            <a:r>
              <a:rPr lang="en-US" dirty="0" smtClean="0"/>
              <a:t>min for OnLive [3]</a:t>
            </a:r>
          </a:p>
          <a:p>
            <a:pPr lvl="1"/>
            <a:r>
              <a:rPr lang="en-US" dirty="0"/>
              <a:t>S</a:t>
            </a:r>
            <a:r>
              <a:rPr lang="en-US" dirty="0" smtClean="0"/>
              <a:t>ystem processing delay</a:t>
            </a:r>
          </a:p>
          <a:p>
            <a:r>
              <a:rPr lang="en-US" dirty="0" smtClean="0"/>
              <a:t>Need Effective </a:t>
            </a:r>
            <a:r>
              <a:rPr lang="en-US" dirty="0"/>
              <a:t>C</a:t>
            </a:r>
            <a:r>
              <a:rPr lang="en-US" dirty="0" smtClean="0"/>
              <a:t>loud </a:t>
            </a:r>
            <a:r>
              <a:rPr lang="en-US" dirty="0"/>
              <a:t>G</a:t>
            </a:r>
            <a:r>
              <a:rPr lang="en-US" dirty="0" smtClean="0"/>
              <a:t>aming </a:t>
            </a:r>
            <a:r>
              <a:rPr lang="en-US" dirty="0" err="1"/>
              <a:t>T</a:t>
            </a:r>
            <a:r>
              <a:rPr lang="en-US" dirty="0" err="1" smtClean="0"/>
              <a:t>estbed</a:t>
            </a:r>
            <a:r>
              <a:rPr lang="en-US" dirty="0" smtClean="0"/>
              <a:t> for Research and Development</a:t>
            </a:r>
            <a:endParaRPr lang="en-US" dirty="0"/>
          </a:p>
          <a:p>
            <a:pPr lvl="1"/>
            <a:r>
              <a:rPr lang="en-US" dirty="0" smtClean="0"/>
              <a:t>Commercial cloud gaming systems (e.g. </a:t>
            </a:r>
            <a:r>
              <a:rPr lang="en-US" dirty="0" err="1" smtClean="0"/>
              <a:t>OnLive</a:t>
            </a:r>
            <a:r>
              <a:rPr lang="en-US" dirty="0" smtClean="0"/>
              <a:t>)</a:t>
            </a:r>
          </a:p>
          <a:p>
            <a:pPr lvl="2"/>
            <a:r>
              <a:rPr lang="en-US" dirty="0"/>
              <a:t>P</a:t>
            </a:r>
            <a:r>
              <a:rPr lang="en-US" dirty="0" smtClean="0"/>
              <a:t>roprietary</a:t>
            </a:r>
            <a:endParaRPr lang="en-US" dirty="0"/>
          </a:p>
          <a:p>
            <a:pPr lvl="1"/>
            <a:r>
              <a:rPr lang="en-US" dirty="0" smtClean="0"/>
              <a:t>Academic cloud gaming systems (e.g. </a:t>
            </a:r>
            <a:r>
              <a:rPr lang="en-US" dirty="0" err="1" smtClean="0"/>
              <a:t>GamingAnywhere</a:t>
            </a:r>
            <a:r>
              <a:rPr lang="en-US" dirty="0" smtClean="0"/>
              <a:t>)</a:t>
            </a:r>
          </a:p>
          <a:p>
            <a:pPr lvl="2"/>
            <a:r>
              <a:rPr lang="en-US" dirty="0"/>
              <a:t>N</a:t>
            </a:r>
            <a:r>
              <a:rPr lang="en-US" dirty="0" smtClean="0"/>
              <a:t>o access to and not integrated with the source code of games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4</a:t>
            </a:fld>
            <a:endParaRPr lang="en-US" dirty="0"/>
          </a:p>
        </p:txBody>
      </p:sp>
    </p:spTree>
    <p:extLst>
      <p:ext uri="{BB962C8B-B14F-4D97-AF65-F5344CB8AC3E}">
        <p14:creationId xmlns:p14="http://schemas.microsoft.com/office/powerpoint/2010/main" val="2111851007"/>
      </p:ext>
    </p:extLst>
  </p:cSld>
  <p:clrMapOvr>
    <a:masterClrMapping/>
  </p:clrMapOvr>
  <mc:AlternateContent xmlns:mc="http://schemas.openxmlformats.org/markup-compatibility/2006" xmlns:p14="http://schemas.microsoft.com/office/powerpoint/2010/main">
    <mc:Choice Requires="p14">
      <p:transition spd="slow" p14:dur="2000" advTm="33"/>
    </mc:Choice>
    <mc:Fallback xmlns="">
      <p:transition spd="slow" advTm="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(2/2)</a:t>
            </a:r>
            <a:endParaRPr lang="en-US" dirty="0"/>
          </a:p>
        </p:txBody>
      </p:sp>
      <p:sp>
        <p:nvSpPr>
          <p:cNvPr id="3" name="Content Placeholder 2"/>
          <p:cNvSpPr>
            <a:spLocks noGrp="1"/>
          </p:cNvSpPr>
          <p:nvPr>
            <p:ph idx="1"/>
          </p:nvPr>
        </p:nvSpPr>
        <p:spPr/>
        <p:txBody>
          <a:bodyPr>
            <a:normAutofit lnSpcReduction="10000"/>
          </a:bodyPr>
          <a:lstStyle/>
          <a:p>
            <a:r>
              <a:rPr lang="en-US" dirty="0" smtClean="0"/>
              <a:t>Uniquitous</a:t>
            </a:r>
            <a:endParaRPr lang="en-US" dirty="0"/>
          </a:p>
          <a:p>
            <a:pPr lvl="1"/>
            <a:r>
              <a:rPr lang="en-US" dirty="0"/>
              <a:t>M</a:t>
            </a:r>
            <a:r>
              <a:rPr lang="en-US" dirty="0" smtClean="0"/>
              <a:t>ore </a:t>
            </a:r>
            <a:r>
              <a:rPr lang="en-US" dirty="0"/>
              <a:t>f</a:t>
            </a:r>
            <a:r>
              <a:rPr lang="en-US" dirty="0" smtClean="0"/>
              <a:t>lexible </a:t>
            </a:r>
            <a:r>
              <a:rPr lang="en-US" dirty="0"/>
              <a:t>and </a:t>
            </a:r>
            <a:r>
              <a:rPr lang="en-US" dirty="0" smtClean="0"/>
              <a:t>easily </a:t>
            </a:r>
            <a:r>
              <a:rPr lang="en-US" dirty="0"/>
              <a:t>a</a:t>
            </a:r>
            <a:r>
              <a:rPr lang="en-US" dirty="0" smtClean="0"/>
              <a:t>ccessed cloud gaming system implemented </a:t>
            </a:r>
            <a:r>
              <a:rPr lang="en-US" dirty="0"/>
              <a:t>with </a:t>
            </a:r>
            <a:r>
              <a:rPr lang="en-US" dirty="0" smtClean="0"/>
              <a:t>Unity3d</a:t>
            </a:r>
          </a:p>
          <a:p>
            <a:pPr lvl="1"/>
            <a:r>
              <a:rPr lang="en-US" dirty="0"/>
              <a:t>C</a:t>
            </a:r>
            <a:r>
              <a:rPr lang="en-US" dirty="0" smtClean="0"/>
              <a:t>onvenient </a:t>
            </a:r>
            <a:r>
              <a:rPr lang="en-US" dirty="0"/>
              <a:t>for Unity </a:t>
            </a:r>
            <a:r>
              <a:rPr lang="en-US" dirty="0" smtClean="0"/>
              <a:t>developers (1 million, 2012 to 2.5 million, 2014, 0.6 million monthly [4])</a:t>
            </a:r>
            <a:endParaRPr lang="en-US" dirty="0"/>
          </a:p>
          <a:p>
            <a:pPr lvl="1"/>
            <a:r>
              <a:rPr lang="en-US" dirty="0"/>
              <a:t>Allows modifications to internal structures, configurations on system parameters</a:t>
            </a:r>
          </a:p>
          <a:p>
            <a:pPr lvl="1"/>
            <a:r>
              <a:rPr lang="en-US" dirty="0"/>
              <a:t>Allows game content </a:t>
            </a:r>
            <a:r>
              <a:rPr lang="en-US" dirty="0" smtClean="0"/>
              <a:t>adjustments</a:t>
            </a:r>
          </a:p>
          <a:p>
            <a:pPr lvl="2"/>
            <a:r>
              <a:rPr lang="en-US" dirty="0"/>
              <a:t>D</a:t>
            </a:r>
            <a:r>
              <a:rPr lang="en-US" dirty="0" smtClean="0"/>
              <a:t>ifferent game scene complexities</a:t>
            </a:r>
          </a:p>
          <a:p>
            <a:pPr lvl="2"/>
            <a:r>
              <a:rPr lang="en-US" dirty="0" smtClean="0"/>
              <a:t>Different camera views</a:t>
            </a:r>
          </a:p>
          <a:p>
            <a:pPr lvl="1"/>
            <a:endParaRPr lang="en-US" dirty="0" smtClean="0"/>
          </a:p>
          <a:p>
            <a:r>
              <a:rPr lang="en-US" dirty="0" smtClean="0"/>
              <a:t>Evaluation of Uniquitous</a:t>
            </a:r>
          </a:p>
          <a:p>
            <a:pPr lvl="1"/>
            <a:r>
              <a:rPr lang="en-US" dirty="0" smtClean="0"/>
              <a:t>Micro evaluation</a:t>
            </a:r>
          </a:p>
          <a:p>
            <a:pPr lvl="1"/>
            <a:r>
              <a:rPr lang="en-US" dirty="0" smtClean="0"/>
              <a:t>Macro evaluation</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5</a:t>
            </a:fld>
            <a:endParaRPr lang="en-US" dirty="0"/>
          </a:p>
        </p:txBody>
      </p:sp>
    </p:spTree>
    <p:extLst>
      <p:ext uri="{BB962C8B-B14F-4D97-AF65-F5344CB8AC3E}">
        <p14:creationId xmlns:p14="http://schemas.microsoft.com/office/powerpoint/2010/main" val="3289059297"/>
      </p:ext>
    </p:extLst>
  </p:cSld>
  <p:clrMapOvr>
    <a:masterClrMapping/>
  </p:clrMapOvr>
  <mc:AlternateContent xmlns:mc="http://schemas.openxmlformats.org/markup-compatibility/2006" xmlns:p14="http://schemas.microsoft.com/office/powerpoint/2010/main">
    <mc:Choice Requires="p14">
      <p:transition spd="slow" p14:dur="2000" advTm="57"/>
    </mc:Choice>
    <mc:Fallback xmlns="">
      <p:transition spd="slow" advTm="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Rectangle 9"/>
          <p:cNvSpPr>
            <a:spLocks noGrp="1" noChangeArrowheads="1"/>
          </p:cNvSpPr>
          <p:nvPr>
            <p:ph type="title"/>
          </p:nvPr>
        </p:nvSpPr>
        <p:spPr>
          <a:xfrm>
            <a:off x="762000" y="1447800"/>
            <a:ext cx="6858000" cy="685800"/>
          </a:xfrm>
        </p:spPr>
        <p:txBody>
          <a:bodyPr/>
          <a:lstStyle/>
          <a:p>
            <a:r>
              <a:rPr lang="en-US" dirty="0" smtClean="0"/>
              <a:t>Outline</a:t>
            </a:r>
            <a:endParaRPr lang="en-US" dirty="0"/>
          </a:p>
        </p:txBody>
      </p:sp>
      <p:sp>
        <p:nvSpPr>
          <p:cNvPr id="8" name="Text Placeholder 7"/>
          <p:cNvSpPr>
            <a:spLocks noGrp="1"/>
          </p:cNvSpPr>
          <p:nvPr>
            <p:ph type="body" idx="1"/>
          </p:nvPr>
        </p:nvSpPr>
        <p:spPr>
          <a:xfrm>
            <a:off x="762000" y="2209800"/>
            <a:ext cx="6858000" cy="4191000"/>
          </a:xfrm>
        </p:spPr>
        <p:txBody>
          <a:bodyPr>
            <a:normAutofit/>
          </a:bodyPr>
          <a:lstStyle/>
          <a:p>
            <a:pPr marL="457200" indent="-457200">
              <a:buFont typeface="Arial" panose="020B0604020202020204" pitchFamily="34" charset="0"/>
              <a:buChar char="•"/>
            </a:pPr>
            <a:r>
              <a:rPr lang="en-US" dirty="0" smtClean="0"/>
              <a:t>Introduction</a:t>
            </a:r>
            <a:endParaRPr lang="en-US" dirty="0"/>
          </a:p>
          <a:p>
            <a:pPr marL="457200" indent="-457200">
              <a:buFont typeface="Arial" panose="020B0604020202020204" pitchFamily="34" charset="0"/>
              <a:buChar char="•"/>
            </a:pPr>
            <a:r>
              <a:rPr lang="en-US" dirty="0" smtClean="0">
                <a:solidFill>
                  <a:srgbClr val="AB192D"/>
                </a:solidFill>
              </a:rPr>
              <a:t>Related </a:t>
            </a:r>
            <a:r>
              <a:rPr lang="en-US" dirty="0">
                <a:solidFill>
                  <a:srgbClr val="AB192D"/>
                </a:solidFill>
              </a:rPr>
              <a:t>Work</a:t>
            </a:r>
          </a:p>
          <a:p>
            <a:pPr marL="457200" indent="-457200">
              <a:buFont typeface="Arial" panose="020B0604020202020204" pitchFamily="34" charset="0"/>
              <a:buChar char="•"/>
            </a:pPr>
            <a:r>
              <a:rPr lang="en-US" dirty="0" smtClean="0"/>
              <a:t>Implementation</a:t>
            </a:r>
          </a:p>
          <a:p>
            <a:pPr marL="457200" indent="-457200">
              <a:buFont typeface="Arial" panose="020B0604020202020204" pitchFamily="34" charset="0"/>
              <a:buChar char="•"/>
            </a:pPr>
            <a:r>
              <a:rPr lang="en-US" dirty="0" smtClean="0"/>
              <a:t>Micro Evaluation</a:t>
            </a:r>
          </a:p>
          <a:p>
            <a:pPr marL="457200" indent="-457200">
              <a:buFont typeface="Arial" panose="020B0604020202020204" pitchFamily="34" charset="0"/>
              <a:buChar char="•"/>
            </a:pPr>
            <a:r>
              <a:rPr lang="en-US" dirty="0" smtClean="0"/>
              <a:t>Macro Evaluation</a:t>
            </a:r>
          </a:p>
          <a:p>
            <a:pPr marL="457200" indent="-457200">
              <a:buFont typeface="Arial" panose="020B0604020202020204" pitchFamily="34" charset="0"/>
              <a:buChar char="•"/>
            </a:pPr>
            <a:r>
              <a:rPr lang="en-US" dirty="0"/>
              <a:t>Conclusion and Future </a:t>
            </a:r>
            <a:r>
              <a:rPr lang="en-US" dirty="0" smtClean="0"/>
              <a:t>Work</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6</a:t>
            </a:fld>
            <a:endParaRPr lang="en-US"/>
          </a:p>
        </p:txBody>
      </p:sp>
      <p:sp>
        <p:nvSpPr>
          <p:cNvPr id="2" name="Footer Placeholder 1"/>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89514436"/>
      </p:ext>
    </p:extLst>
  </p:cSld>
  <p:clrMapOvr>
    <a:masterClrMapping/>
  </p:clrMapOvr>
  <mc:AlternateContent xmlns:mc="http://schemas.openxmlformats.org/markup-compatibility/2006" xmlns:p14="http://schemas.microsoft.com/office/powerpoint/2010/main">
    <mc:Choice Requires="p14">
      <p:transition spd="slow" p14:dur="2000" advTm="296"/>
    </mc:Choice>
    <mc:Fallback xmlns="">
      <p:transition spd="slow" advTm="29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Related </a:t>
            </a:r>
            <a:r>
              <a:rPr lang="en-US" dirty="0" smtClean="0"/>
              <a:t>Work (1/2)</a:t>
            </a:r>
            <a:endParaRPr lang="en-US" dirty="0"/>
          </a:p>
        </p:txBody>
      </p:sp>
      <p:sp>
        <p:nvSpPr>
          <p:cNvPr id="3" name="Content Placeholder 2"/>
          <p:cNvSpPr>
            <a:spLocks noGrp="1"/>
          </p:cNvSpPr>
          <p:nvPr>
            <p:ph idx="1"/>
          </p:nvPr>
        </p:nvSpPr>
        <p:spPr/>
        <p:txBody>
          <a:bodyPr>
            <a:normAutofit lnSpcReduction="10000"/>
          </a:bodyPr>
          <a:lstStyle/>
          <a:p>
            <a:r>
              <a:rPr lang="en-US" dirty="0"/>
              <a:t>Cloud </a:t>
            </a:r>
            <a:r>
              <a:rPr lang="en-US" dirty="0" smtClean="0"/>
              <a:t>Systems</a:t>
            </a:r>
            <a:endParaRPr lang="en-US" dirty="0"/>
          </a:p>
          <a:p>
            <a:pPr lvl="1"/>
            <a:r>
              <a:rPr lang="en-US" dirty="0" smtClean="0"/>
              <a:t>Cloud system architecture</a:t>
            </a:r>
            <a:endParaRPr lang="en-US" dirty="0"/>
          </a:p>
          <a:p>
            <a:pPr lvl="2"/>
            <a:r>
              <a:rPr lang="en-US" dirty="0"/>
              <a:t>Foster et al. </a:t>
            </a:r>
            <a:r>
              <a:rPr lang="en-US" dirty="0" smtClean="0"/>
              <a:t>[5] </a:t>
            </a:r>
            <a:r>
              <a:rPr lang="en-US" dirty="0"/>
              <a:t>defined </a:t>
            </a:r>
            <a:r>
              <a:rPr lang="en-US" dirty="0" smtClean="0"/>
              <a:t>a </a:t>
            </a:r>
            <a:r>
              <a:rPr lang="en-US" dirty="0"/>
              <a:t>four-layer model for cloud system </a:t>
            </a:r>
            <a:r>
              <a:rPr lang="en-US" dirty="0" smtClean="0"/>
              <a:t>architecture (</a:t>
            </a:r>
            <a:r>
              <a:rPr lang="en-US" dirty="0"/>
              <a:t>fabric </a:t>
            </a:r>
            <a:r>
              <a:rPr lang="en-US" dirty="0" smtClean="0"/>
              <a:t>layer, </a:t>
            </a:r>
            <a:r>
              <a:rPr lang="en-US" dirty="0"/>
              <a:t>Unified resource </a:t>
            </a:r>
            <a:r>
              <a:rPr lang="en-US" dirty="0" smtClean="0"/>
              <a:t>layer, </a:t>
            </a:r>
            <a:r>
              <a:rPr lang="en-US" dirty="0"/>
              <a:t>Platform </a:t>
            </a:r>
            <a:r>
              <a:rPr lang="en-US" dirty="0" smtClean="0"/>
              <a:t>layer and </a:t>
            </a:r>
            <a:r>
              <a:rPr lang="en-US" dirty="0">
                <a:solidFill>
                  <a:schemeClr val="accent1"/>
                </a:solidFill>
              </a:rPr>
              <a:t>Application </a:t>
            </a:r>
            <a:r>
              <a:rPr lang="en-US" dirty="0" smtClean="0">
                <a:solidFill>
                  <a:schemeClr val="accent1"/>
                </a:solidFill>
              </a:rPr>
              <a:t>layer</a:t>
            </a:r>
            <a:r>
              <a:rPr lang="en-US" dirty="0" smtClean="0"/>
              <a:t>)</a:t>
            </a:r>
          </a:p>
          <a:p>
            <a:pPr lvl="1"/>
            <a:r>
              <a:rPr lang="en-US" dirty="0" smtClean="0"/>
              <a:t>Cloud services</a:t>
            </a:r>
          </a:p>
          <a:p>
            <a:pPr lvl="2"/>
            <a:r>
              <a:rPr lang="en-US" dirty="0" smtClean="0"/>
              <a:t>Foster </a:t>
            </a:r>
            <a:r>
              <a:rPr lang="en-US" dirty="0"/>
              <a:t>et al</a:t>
            </a:r>
            <a:r>
              <a:rPr lang="en-US" dirty="0" smtClean="0"/>
              <a:t>. [5] listed the services at three different levels: Infrastructure as a Service (</a:t>
            </a:r>
            <a:r>
              <a:rPr lang="en-US" dirty="0" err="1" smtClean="0"/>
              <a:t>IaaS</a:t>
            </a:r>
            <a:r>
              <a:rPr lang="en-US" dirty="0" smtClean="0"/>
              <a:t>), Platform as a Service (</a:t>
            </a:r>
            <a:r>
              <a:rPr lang="en-US" dirty="0" err="1" smtClean="0"/>
              <a:t>PaaS</a:t>
            </a:r>
            <a:r>
              <a:rPr lang="en-US" dirty="0" smtClean="0"/>
              <a:t>), </a:t>
            </a:r>
            <a:r>
              <a:rPr lang="en-US" dirty="0">
                <a:solidFill>
                  <a:schemeClr val="accent1"/>
                </a:solidFill>
              </a:rPr>
              <a:t>Software as a Service (SaaS</a:t>
            </a:r>
            <a:r>
              <a:rPr lang="en-US" dirty="0" smtClean="0">
                <a:solidFill>
                  <a:schemeClr val="accent1"/>
                </a:solidFill>
              </a:rPr>
              <a:t>)</a:t>
            </a:r>
            <a:endParaRPr lang="en-US" dirty="0"/>
          </a:p>
          <a:p>
            <a:r>
              <a:rPr lang="en-US" dirty="0"/>
              <a:t>Cloud Gaming Frameworks</a:t>
            </a:r>
          </a:p>
          <a:p>
            <a:pPr lvl="1"/>
            <a:r>
              <a:rPr lang="en-US" dirty="0" smtClean="0"/>
              <a:t>Three approaches classified by Huang </a:t>
            </a:r>
            <a:r>
              <a:rPr lang="en-US" dirty="0"/>
              <a:t>et </a:t>
            </a:r>
            <a:r>
              <a:rPr lang="en-US" dirty="0" smtClean="0"/>
              <a:t>al. [6]</a:t>
            </a:r>
          </a:p>
          <a:p>
            <a:pPr lvl="2"/>
            <a:r>
              <a:rPr lang="en-US" dirty="0">
                <a:solidFill>
                  <a:schemeClr val="accent1"/>
                </a:solidFill>
              </a:rPr>
              <a:t>V</a:t>
            </a:r>
            <a:r>
              <a:rPr lang="en-US" dirty="0" smtClean="0">
                <a:solidFill>
                  <a:schemeClr val="accent1"/>
                </a:solidFill>
              </a:rPr>
              <a:t>ideo </a:t>
            </a:r>
            <a:r>
              <a:rPr lang="en-US" dirty="0">
                <a:solidFill>
                  <a:schemeClr val="accent1"/>
                </a:solidFill>
              </a:rPr>
              <a:t>streaming approach </a:t>
            </a:r>
            <a:endParaRPr lang="en-US" dirty="0" smtClean="0"/>
          </a:p>
          <a:p>
            <a:pPr lvl="2"/>
            <a:r>
              <a:rPr lang="en-US" dirty="0" smtClean="0"/>
              <a:t>3D </a:t>
            </a:r>
            <a:r>
              <a:rPr lang="en-US" dirty="0"/>
              <a:t>graphics streaming approach</a:t>
            </a:r>
          </a:p>
          <a:p>
            <a:pPr lvl="2"/>
            <a:r>
              <a:rPr lang="en-US" dirty="0" smtClean="0"/>
              <a:t>Video </a:t>
            </a:r>
            <a:r>
              <a:rPr lang="en-US" dirty="0"/>
              <a:t>streaming with post-rendering operations approach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7</a:t>
            </a:fld>
            <a:endParaRPr lang="en-US" dirty="0"/>
          </a:p>
        </p:txBody>
      </p:sp>
    </p:spTree>
    <p:extLst>
      <p:ext uri="{BB962C8B-B14F-4D97-AF65-F5344CB8AC3E}">
        <p14:creationId xmlns:p14="http://schemas.microsoft.com/office/powerpoint/2010/main" val="22961051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Related </a:t>
            </a:r>
            <a:r>
              <a:rPr lang="en-US" dirty="0" smtClean="0"/>
              <a:t>Work (2/2)</a:t>
            </a:r>
            <a:endParaRPr lang="en-US" dirty="0"/>
          </a:p>
        </p:txBody>
      </p:sp>
      <p:sp>
        <p:nvSpPr>
          <p:cNvPr id="3" name="Content Placeholder 2"/>
          <p:cNvSpPr>
            <a:spLocks noGrp="1"/>
          </p:cNvSpPr>
          <p:nvPr>
            <p:ph idx="1"/>
          </p:nvPr>
        </p:nvSpPr>
        <p:spPr/>
        <p:txBody>
          <a:bodyPr/>
          <a:lstStyle/>
          <a:p>
            <a:r>
              <a:rPr lang="en-US" dirty="0" smtClean="0"/>
              <a:t>System Measurement</a:t>
            </a:r>
            <a:endParaRPr lang="en-US" dirty="0"/>
          </a:p>
          <a:p>
            <a:pPr lvl="1"/>
            <a:r>
              <a:rPr lang="en-US" dirty="0" smtClean="0">
                <a:solidFill>
                  <a:schemeClr val="accent1"/>
                </a:solidFill>
              </a:rPr>
              <a:t>Measuring system </a:t>
            </a:r>
            <a:r>
              <a:rPr lang="en-US" dirty="0">
                <a:solidFill>
                  <a:schemeClr val="accent1"/>
                </a:solidFill>
              </a:rPr>
              <a:t>d</a:t>
            </a:r>
            <a:r>
              <a:rPr lang="en-US" dirty="0" smtClean="0">
                <a:solidFill>
                  <a:schemeClr val="accent1"/>
                </a:solidFill>
              </a:rPr>
              <a:t>elays </a:t>
            </a:r>
          </a:p>
          <a:p>
            <a:pPr lvl="2"/>
            <a:r>
              <a:rPr lang="en-US" dirty="0" smtClean="0"/>
              <a:t>Huang </a:t>
            </a:r>
            <a:r>
              <a:rPr lang="en-US" dirty="0"/>
              <a:t>et al</a:t>
            </a:r>
            <a:r>
              <a:rPr lang="en-US" dirty="0" smtClean="0"/>
              <a:t>. [6] </a:t>
            </a:r>
            <a:r>
              <a:rPr lang="en-US" dirty="0"/>
              <a:t>-- </a:t>
            </a:r>
            <a:r>
              <a:rPr lang="en-US" dirty="0" smtClean="0"/>
              <a:t>Measuring the delay of each system subcomponent of GamingAnywhere</a:t>
            </a:r>
            <a:endParaRPr lang="en-US" dirty="0"/>
          </a:p>
          <a:p>
            <a:pPr lvl="1"/>
            <a:r>
              <a:rPr lang="en-US" dirty="0" smtClean="0"/>
              <a:t>Three system parameters affecting players’ experience: </a:t>
            </a:r>
            <a:r>
              <a:rPr lang="en-US" dirty="0" smtClean="0">
                <a:solidFill>
                  <a:schemeClr val="accent1"/>
                </a:solidFill>
              </a:rPr>
              <a:t>frame rate, game quality and game resolution</a:t>
            </a:r>
          </a:p>
          <a:p>
            <a:pPr lvl="2"/>
            <a:r>
              <a:rPr lang="en-US" dirty="0"/>
              <a:t>Chang et al</a:t>
            </a:r>
            <a:r>
              <a:rPr lang="en-US" dirty="0" smtClean="0"/>
              <a:t>. [7] -- Frame </a:t>
            </a:r>
            <a:r>
              <a:rPr lang="en-US" dirty="0"/>
              <a:t>rate and </a:t>
            </a:r>
            <a:r>
              <a:rPr lang="en-US" dirty="0" smtClean="0"/>
              <a:t>game </a:t>
            </a:r>
            <a:r>
              <a:rPr lang="en-US" dirty="0"/>
              <a:t>quality degradation </a:t>
            </a:r>
            <a:r>
              <a:rPr lang="en-US" dirty="0" smtClean="0"/>
              <a:t>are </a:t>
            </a:r>
            <a:r>
              <a:rPr lang="en-US" dirty="0"/>
              <a:t>both critical to gaming </a:t>
            </a:r>
            <a:r>
              <a:rPr lang="en-US" dirty="0" smtClean="0"/>
              <a:t>performance. </a:t>
            </a:r>
            <a:r>
              <a:rPr lang="en-US" dirty="0"/>
              <a:t>F</a:t>
            </a:r>
            <a:r>
              <a:rPr lang="en-US" dirty="0" smtClean="0"/>
              <a:t>rame </a:t>
            </a:r>
            <a:r>
              <a:rPr lang="en-US" dirty="0"/>
              <a:t>rate has a greater </a:t>
            </a:r>
            <a:r>
              <a:rPr lang="en-US" dirty="0" smtClean="0"/>
              <a:t>impact</a:t>
            </a:r>
          </a:p>
          <a:p>
            <a:pPr lvl="2"/>
            <a:r>
              <a:rPr lang="en-US" dirty="0"/>
              <a:t>Claypool et al</a:t>
            </a:r>
            <a:r>
              <a:rPr lang="en-US" dirty="0" smtClean="0"/>
              <a:t>. [8] -- </a:t>
            </a:r>
            <a:r>
              <a:rPr lang="en-US" dirty="0"/>
              <a:t>F</a:t>
            </a:r>
            <a:r>
              <a:rPr lang="en-US" dirty="0" smtClean="0"/>
              <a:t>rame </a:t>
            </a:r>
            <a:r>
              <a:rPr lang="en-US" dirty="0"/>
              <a:t>rate has a </a:t>
            </a:r>
            <a:r>
              <a:rPr lang="en-US" dirty="0" smtClean="0"/>
              <a:t>greater </a:t>
            </a:r>
            <a:r>
              <a:rPr lang="en-US" dirty="0"/>
              <a:t>influence on gaming performance </a:t>
            </a:r>
            <a:r>
              <a:rPr lang="en-US" dirty="0" smtClean="0"/>
              <a:t>than game resolution</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8</a:t>
            </a:fld>
            <a:endParaRPr lang="en-US" dirty="0"/>
          </a:p>
        </p:txBody>
      </p:sp>
    </p:spTree>
    <p:extLst>
      <p:ext uri="{BB962C8B-B14F-4D97-AF65-F5344CB8AC3E}">
        <p14:creationId xmlns:p14="http://schemas.microsoft.com/office/powerpoint/2010/main" val="2733848306"/>
      </p:ext>
    </p:extLst>
  </p:cSld>
  <p:clrMapOvr>
    <a:masterClrMapping/>
  </p:clrMapOvr>
  <mc:AlternateContent xmlns:mc="http://schemas.openxmlformats.org/markup-compatibility/2006" xmlns:p14="http://schemas.microsoft.com/office/powerpoint/2010/main">
    <mc:Choice Requires="p14">
      <p:transition spd="slow" p14:dur="2000" advTm="189"/>
    </mc:Choice>
    <mc:Fallback xmlns="">
      <p:transition spd="slow" advTm="1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Rectangle 9"/>
          <p:cNvSpPr>
            <a:spLocks noGrp="1" noChangeArrowheads="1"/>
          </p:cNvSpPr>
          <p:nvPr>
            <p:ph type="title"/>
          </p:nvPr>
        </p:nvSpPr>
        <p:spPr>
          <a:xfrm>
            <a:off x="762000" y="1447800"/>
            <a:ext cx="6858000" cy="685800"/>
          </a:xfrm>
        </p:spPr>
        <p:txBody>
          <a:bodyPr/>
          <a:lstStyle/>
          <a:p>
            <a:r>
              <a:rPr lang="en-US" dirty="0" smtClean="0"/>
              <a:t>Outline</a:t>
            </a:r>
            <a:endParaRPr lang="en-US" dirty="0"/>
          </a:p>
        </p:txBody>
      </p:sp>
      <p:sp>
        <p:nvSpPr>
          <p:cNvPr id="8" name="Text Placeholder 7"/>
          <p:cNvSpPr>
            <a:spLocks noGrp="1"/>
          </p:cNvSpPr>
          <p:nvPr>
            <p:ph type="body" idx="1"/>
          </p:nvPr>
        </p:nvSpPr>
        <p:spPr>
          <a:xfrm>
            <a:off x="762000" y="2209800"/>
            <a:ext cx="6858000" cy="4191000"/>
          </a:xfrm>
        </p:spPr>
        <p:txBody>
          <a:bodyPr>
            <a:normAutofit/>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smtClean="0"/>
              <a:t>Related Work</a:t>
            </a:r>
          </a:p>
          <a:p>
            <a:pPr marL="457200" indent="-457200">
              <a:buFont typeface="Arial" panose="020B0604020202020204" pitchFamily="34" charset="0"/>
              <a:buChar char="•"/>
            </a:pPr>
            <a:r>
              <a:rPr lang="en-US" dirty="0">
                <a:solidFill>
                  <a:srgbClr val="AB192D"/>
                </a:solidFill>
              </a:rPr>
              <a:t>Implementation</a:t>
            </a:r>
          </a:p>
          <a:p>
            <a:pPr marL="457200" indent="-457200">
              <a:buFont typeface="Arial" panose="020B0604020202020204" pitchFamily="34" charset="0"/>
              <a:buChar char="•"/>
            </a:pPr>
            <a:r>
              <a:rPr lang="en-US" dirty="0" smtClean="0"/>
              <a:t>Micro Evaluation</a:t>
            </a:r>
          </a:p>
          <a:p>
            <a:pPr marL="457200" indent="-457200">
              <a:buFont typeface="Arial" panose="020B0604020202020204" pitchFamily="34" charset="0"/>
              <a:buChar char="•"/>
            </a:pPr>
            <a:r>
              <a:rPr lang="en-US" dirty="0" smtClean="0"/>
              <a:t>Macro Evaluation</a:t>
            </a:r>
          </a:p>
          <a:p>
            <a:pPr marL="457200" indent="-457200">
              <a:buFont typeface="Arial" panose="020B0604020202020204" pitchFamily="34" charset="0"/>
              <a:buChar char="•"/>
            </a:pPr>
            <a:r>
              <a:rPr lang="en-US" dirty="0"/>
              <a:t>Conclusion and Future </a:t>
            </a:r>
            <a:r>
              <a:rPr lang="en-US" dirty="0" smtClean="0"/>
              <a:t>Work</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9</a:t>
            </a:fld>
            <a:endParaRPr lang="en-US"/>
          </a:p>
        </p:txBody>
      </p:sp>
      <p:sp>
        <p:nvSpPr>
          <p:cNvPr id="2" name="Footer Placeholder 1"/>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89514436"/>
      </p:ext>
    </p:extLst>
  </p:cSld>
  <p:clrMapOvr>
    <a:masterClrMapping/>
  </p:clrMapOvr>
  <mc:AlternateContent xmlns:mc="http://schemas.openxmlformats.org/markup-compatibility/2006" xmlns:p14="http://schemas.microsoft.com/office/powerpoint/2010/main">
    <mc:Choice Requires="p14">
      <p:transition spd="slow" p14:dur="2000" advTm="3445"/>
    </mc:Choice>
    <mc:Fallback xmlns="">
      <p:transition spd="slow" advTm="344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9083da47ed50cf307069546a324011c47d9b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ThesisPresentation_Meng">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MasterThesisPresentation_Meng</Template>
  <TotalTime>12028</TotalTime>
  <Words>1931</Words>
  <Application>Microsoft Office PowerPoint</Application>
  <PresentationFormat>On-screen Show (4:3)</PresentationFormat>
  <Paragraphs>367</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MasterThesisPresentation_Meng</vt:lpstr>
      <vt:lpstr>Uniquitous: Implementation and Evaluation of a Cloud-based Game System in Unity3d</vt:lpstr>
      <vt:lpstr>Background (1/2)</vt:lpstr>
      <vt:lpstr>Background (2/2)</vt:lpstr>
      <vt:lpstr>Motivation (1/2)</vt:lpstr>
      <vt:lpstr>Motivation (2/2)</vt:lpstr>
      <vt:lpstr>Outline</vt:lpstr>
      <vt:lpstr> Related Work (1/2)</vt:lpstr>
      <vt:lpstr> Related Work (2/2)</vt:lpstr>
      <vt:lpstr>Outline</vt:lpstr>
      <vt:lpstr>Implementation (1/4)</vt:lpstr>
      <vt:lpstr> Implementation (2/4)</vt:lpstr>
      <vt:lpstr> Implementation (3/4)</vt:lpstr>
      <vt:lpstr> Implementation (4/4)</vt:lpstr>
      <vt:lpstr>Outline</vt:lpstr>
      <vt:lpstr> Micro Evaluation (1/6)</vt:lpstr>
      <vt:lpstr> System Parameters (2/6)</vt:lpstr>
      <vt:lpstr> Methodologies (3/6)</vt:lpstr>
      <vt:lpstr> Screen Capture (4/6)</vt:lpstr>
      <vt:lpstr> JPEG Encoding (5/6)</vt:lpstr>
      <vt:lpstr>Network Estimate (6/6)</vt:lpstr>
      <vt:lpstr>Outline</vt:lpstr>
      <vt:lpstr> Macro Evaluation - Goal</vt:lpstr>
      <vt:lpstr> Game Image Quality</vt:lpstr>
      <vt:lpstr>Experimental Results</vt:lpstr>
      <vt:lpstr> Frame Rate</vt:lpstr>
      <vt:lpstr> Experimental Results</vt:lpstr>
      <vt:lpstr>Predicting Frame Rate (1/3)</vt:lpstr>
      <vt:lpstr> Predicting Frame Rate (2/3)</vt:lpstr>
      <vt:lpstr> Predicting Frame Rate (3/3)</vt:lpstr>
      <vt:lpstr> Validation Results</vt:lpstr>
      <vt:lpstr>Outline</vt:lpstr>
      <vt:lpstr> Conclusions</vt:lpstr>
      <vt:lpstr> Future Work</vt:lpstr>
      <vt:lpstr>PowerPoint Presentation</vt:lpstr>
      <vt:lpstr> References</vt:lpstr>
      <vt:lpstr> Unity Project (4/6)</vt:lpstr>
      <vt:lpstr>PowerPoint Presentation</vt:lpstr>
      <vt:lpstr>PowerPoint Presentation</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Uniquitous: Implementation and Evaluation of a Cloud-based Game System in Unity3d</dc:title>
  <dc:creator>Raymond</dc:creator>
  <cp:lastModifiedBy>Raymond</cp:lastModifiedBy>
  <cp:revision>300</cp:revision>
  <cp:lastPrinted>2014-12-08T14:59:23Z</cp:lastPrinted>
  <dcterms:created xsi:type="dcterms:W3CDTF">2014-11-23T15:44:12Z</dcterms:created>
  <dcterms:modified xsi:type="dcterms:W3CDTF">2014-12-11T04:08:05Z</dcterms:modified>
</cp:coreProperties>
</file>