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61" r:id="rId4"/>
    <p:sldId id="262" r:id="rId5"/>
    <p:sldId id="328" r:id="rId6"/>
    <p:sldId id="267" r:id="rId7"/>
    <p:sldId id="275" r:id="rId8"/>
    <p:sldId id="329" r:id="rId9"/>
    <p:sldId id="277" r:id="rId10"/>
    <p:sldId id="280" r:id="rId11"/>
    <p:sldId id="281" r:id="rId12"/>
    <p:sldId id="286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3" r:id="rId22"/>
    <p:sldId id="304" r:id="rId23"/>
    <p:sldId id="327" r:id="rId24"/>
    <p:sldId id="306" r:id="rId25"/>
    <p:sldId id="307" r:id="rId26"/>
    <p:sldId id="308" r:id="rId27"/>
    <p:sldId id="287" r:id="rId28"/>
    <p:sldId id="326" r:id="rId29"/>
    <p:sldId id="289" r:id="rId30"/>
    <p:sldId id="283" r:id="rId31"/>
    <p:sldId id="284" r:id="rId32"/>
    <p:sldId id="268" r:id="rId33"/>
    <p:sldId id="269" r:id="rId34"/>
    <p:sldId id="270" r:id="rId35"/>
    <p:sldId id="271" r:id="rId36"/>
    <p:sldId id="312" r:id="rId37"/>
    <p:sldId id="313" r:id="rId38"/>
    <p:sldId id="264" r:id="rId3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A80000"/>
    <a:srgbClr val="D2DCF2"/>
    <a:srgbClr val="B2B2B2"/>
    <a:srgbClr val="A6A6A6"/>
    <a:srgbClr val="4D4D4D"/>
    <a:srgbClr val="00539B"/>
    <a:srgbClr val="5D87A1"/>
    <a:srgbClr val="B30838"/>
    <a:srgbClr val="61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-3540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5" y="0"/>
            <a:ext cx="4029282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C11E-1A00-48AF-8C08-97C362C67874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80"/>
            <a:ext cx="4029282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5" y="6658680"/>
            <a:ext cx="4029282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DF9B-F3F5-4382-A25B-4EAA3B410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C7BB64C-82E2-466C-9C50-B2DA6307AB11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8" tIns="46510" rIns="93018" bIns="465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018" tIns="46510" rIns="93018" bIns="465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778FBA5-F957-4CE9-A734-9CFA9C4F5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4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1273" y="3011559"/>
            <a:ext cx="7481454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831273" y="1385453"/>
            <a:ext cx="7481454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 smtClean="0"/>
              <a:t>Click to edit Master title style</a:t>
            </a:r>
            <a:endParaRPr dirty="0" smtClean="0"/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pic>
        <p:nvPicPr>
          <p:cNvPr id="8" name="Picture 7" descr="LL_Logo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8465" y="5111496"/>
            <a:ext cx="3427070" cy="345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5" y="5319288"/>
            <a:ext cx="1616230" cy="124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339993" y="1700213"/>
            <a:ext cx="6454775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168" y="5706497"/>
            <a:ext cx="6455664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344168" y="1249252"/>
            <a:ext cx="6455664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39890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4665335" y="1293094"/>
            <a:ext cx="39890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0527" y="145147"/>
            <a:ext cx="7262946" cy="464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40527" y="593818"/>
            <a:ext cx="7262879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680754"/>
            <a:ext cx="8188774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4899" y="1768103"/>
            <a:ext cx="5970446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4899" y="5603133"/>
            <a:ext cx="5970446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84899" y="1312860"/>
            <a:ext cx="5970446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736583" y="1828800"/>
            <a:ext cx="5687568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229437"/>
            <a:ext cx="5687568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37360" y="1368517"/>
            <a:ext cx="5687568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527" y="101601"/>
            <a:ext cx="7262946" cy="81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322036" y="6451134"/>
            <a:ext cx="1088136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0" rIns="0" bIns="0"/>
          <a:lstStyle/>
          <a:p>
            <a:pPr>
              <a:defRPr/>
            </a:pPr>
            <a:r>
              <a:rPr lang="en-US" sz="700" dirty="0" smtClean="0">
                <a:solidFill>
                  <a:srgbClr val="000000"/>
                </a:solidFill>
                <a:cs typeface="Arial" pitchFamily="34" charset="0"/>
              </a:rPr>
              <a:t>ICNC</a:t>
            </a:r>
            <a:r>
              <a:rPr lang="en-US" sz="700" baseline="0" dirty="0" smtClean="0">
                <a:solidFill>
                  <a:srgbClr val="000000"/>
                </a:solidFill>
                <a:cs typeface="Arial" pitchFamily="34" charset="0"/>
              </a:rPr>
              <a:t> 15</a:t>
            </a:r>
            <a:r>
              <a:rPr lang="en-US" sz="700" dirty="0" smtClean="0">
                <a:solidFill>
                  <a:srgbClr val="000000"/>
                </a:solidFill>
                <a:cs typeface="Arial" pitchFamily="34" charset="0"/>
              </a:rPr>
              <a:t> - </a:t>
            </a:r>
            <a:fld id="{6A829F23-F466-44AA-A5B9-24580D3A690E}" type="slidenum">
              <a:rPr lang="en-US" sz="70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7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700" dirty="0" smtClean="0">
                <a:solidFill>
                  <a:srgbClr val="000000"/>
                </a:solidFill>
                <a:cs typeface="Arial" pitchFamily="34" charset="0"/>
              </a:rPr>
              <a:t>BML  11/14/14</a:t>
            </a:r>
          </a:p>
        </p:txBody>
      </p:sp>
      <p:pic>
        <p:nvPicPr>
          <p:cNvPr id="15" name="Content Placeholder 3" descr="LL_Logo_alone_blu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5760" y="246888"/>
            <a:ext cx="548640" cy="531083"/>
          </a:xfrm>
          <a:prstGeom prst="rect">
            <a:avLst/>
          </a:prstGeom>
        </p:spPr>
      </p:pic>
      <p:pic>
        <p:nvPicPr>
          <p:cNvPr id="16" name="Picture 15" descr="LL_Logo_blue_nomar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75704" y="6473952"/>
            <a:ext cx="2007032" cy="228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6" y="62503"/>
            <a:ext cx="1060475" cy="819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4" r:id="rId3"/>
    <p:sldLayoutId id="2147483689" r:id="rId4"/>
    <p:sldLayoutId id="2147483695" r:id="rId5"/>
    <p:sldLayoutId id="2147483692" r:id="rId6"/>
    <p:sldLayoutId id="2147483693" r:id="rId7"/>
    <p:sldLayoutId id="2147483676" r:id="rId8"/>
    <p:sldLayoutId id="2147483690" r:id="rId9"/>
    <p:sldLayoutId id="2147483691" r:id="rId10"/>
  </p:sldLayoutIdLst>
  <p:timing>
    <p:tnLst>
      <p:par>
        <p:cTn id="1" dur="indefinite" restart="never" nodeType="tmRoot"/>
      </p:par>
    </p:tnLst>
  </p:timing>
  <p:txStyles>
    <p:titleStyle>
      <a:lvl1pPr algn="ctr" eaLnBrk="1" hangingPunct="1">
        <a:lnSpc>
          <a:spcPts val="2800"/>
        </a:lnSpc>
        <a:defRPr sz="2800" b="1">
          <a:latin typeface="Arial" pitchFamily="34" charset="0"/>
          <a:cs typeface="Arial" pitchFamily="34" charset="0"/>
        </a:defRPr>
      </a:lvl1pPr>
    </p:titleStyle>
    <p:bodyStyle>
      <a:lvl1pPr marL="233363" indent="-233363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2000" b="1">
          <a:latin typeface="Arial" pitchFamily="34" charset="0"/>
          <a:cs typeface="Arial" pitchFamily="34" charset="0"/>
        </a:defRPr>
      </a:lvl1pPr>
      <a:lvl2pPr marL="509588" indent="-22542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–"/>
        <a:defRPr sz="2000" b="1">
          <a:latin typeface="Arial" pitchFamily="34" charset="0"/>
          <a:cs typeface="Arial" pitchFamily="34" charset="0"/>
        </a:defRPr>
      </a:lvl2pPr>
      <a:lvl3pPr marL="854075" indent="-22383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600" b="1">
          <a:latin typeface="Arial" pitchFamily="34" charset="0"/>
          <a:cs typeface="Arial" pitchFamily="34" charset="0"/>
        </a:defRPr>
      </a:lvl3pPr>
      <a:lvl4pPr marL="1035050" indent="-18097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Courier New" pitchFamily="49" charset="0"/>
        <a:buChar char="o"/>
        <a:defRPr sz="1400" b="1">
          <a:latin typeface="Arial" pitchFamily="34" charset="0"/>
          <a:cs typeface="Arial" pitchFamily="34" charset="0"/>
        </a:defRPr>
      </a:lvl4pPr>
      <a:lvl5pPr marL="796925" indent="0" algn="l" eaLnBrk="1" hangingPunct="1">
        <a:spcBef>
          <a:spcPts val="600"/>
        </a:spcBef>
        <a:defRPr sz="1600" b="1">
          <a:latin typeface="Arial" pitchFamily="34" charset="0"/>
          <a:cs typeface="Arial" pitchFamily="34" charset="0"/>
        </a:defRPr>
      </a:lvl5pPr>
      <a:lvl6pPr marL="1147763" indent="0" algn="l" eaLnBrk="1" hangingPunct="1">
        <a:spcBef>
          <a:spcPts val="600"/>
        </a:spcBef>
        <a:defRPr sz="1400" b="1">
          <a:latin typeface="Arial" pitchFamily="34" charset="0"/>
          <a:cs typeface="Arial" pitchFamily="34" charset="0"/>
        </a:defRPr>
      </a:lvl6pPr>
      <a:lvl7pPr marL="1319213" indent="-17938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200" b="1">
          <a:latin typeface="Arial" pitchFamily="34" charset="0"/>
          <a:cs typeface="Arial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co.com/en/US/solutions/collateral/ns341/ns525/ns537/ns705/ns827/white%20paper%20c11-520862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" TargetMode="External"/><Relationship Id="rId2" Type="http://schemas.openxmlformats.org/officeDocument/2006/relationships/hyperlink" Target="http://www.3gpp.org/ftp/Specs/html-info/36322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snam.org/overview/statistics/" TargetMode="External"/><Relationship Id="rId4" Type="http://schemas.openxmlformats.org/officeDocument/2006/relationships/hyperlink" Target="https://groups.google.com/forum/#!topic/ns-3-users/CEfmMX3IRBw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Brett </a:t>
            </a:r>
            <a:r>
              <a:rPr lang="en-US" sz="2400" dirty="0" smtClean="0"/>
              <a:t>Levasseur</a:t>
            </a:r>
          </a:p>
          <a:p>
            <a:r>
              <a:rPr lang="en-US" sz="2400" dirty="0" smtClean="0"/>
              <a:t>Mark Claypool, Robert Kinicki</a:t>
            </a:r>
            <a:endParaRPr lang="en-US" sz="2400" dirty="0"/>
          </a:p>
          <a:p>
            <a:r>
              <a:rPr lang="en-US" sz="2000" dirty="0" smtClean="0"/>
              <a:t>ICNC 2015</a:t>
            </a:r>
          </a:p>
          <a:p>
            <a:r>
              <a:rPr lang="en-US" sz="2000" dirty="0" smtClean="0"/>
              <a:t>2/16/2015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Acknowledgements on Application Performance in 4G LTE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do MAC and RLC layer retransmission impact VoIP, FTP, Video</a:t>
            </a:r>
          </a:p>
          <a:p>
            <a:pPr lvl="1"/>
            <a:r>
              <a:rPr lang="en-US" sz="1800" dirty="0" smtClean="0"/>
              <a:t>Delay/Loss/Throughput sensitive</a:t>
            </a:r>
          </a:p>
          <a:p>
            <a:r>
              <a:rPr lang="en-US" dirty="0" smtClean="0"/>
              <a:t>How does adjusting RLC timer settings impact retransmissions and application performance</a:t>
            </a:r>
          </a:p>
          <a:p>
            <a:r>
              <a:rPr lang="en-US" dirty="0" smtClean="0"/>
              <a:t>When is it better to use RLC AM or UM with varying loss rates at physical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LTE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LTE module for ns-3 did not support NACKs in AM STATUS message</a:t>
            </a:r>
          </a:p>
          <a:p>
            <a:r>
              <a:rPr lang="en-US" dirty="0" smtClean="0"/>
              <a:t>Joined discussion forum to implement NACKs</a:t>
            </a:r>
          </a:p>
          <a:p>
            <a:pPr lvl="1"/>
            <a:r>
              <a:rPr lang="en-US" sz="1800" dirty="0" smtClean="0"/>
              <a:t>Worked with LTE module developers and others</a:t>
            </a:r>
          </a:p>
          <a:p>
            <a:pPr lvl="1"/>
            <a:r>
              <a:rPr lang="en-US" sz="1800" dirty="0" smtClean="0"/>
              <a:t>Provided code for (de-)serializing NACKs to developers</a:t>
            </a:r>
          </a:p>
          <a:p>
            <a:pPr lvl="1"/>
            <a:r>
              <a:rPr lang="en-US" sz="1800" dirty="0" smtClean="0"/>
              <a:t>Discussed specifics of AM receive window for NACKs with developers</a:t>
            </a:r>
          </a:p>
          <a:p>
            <a:pPr lvl="1"/>
            <a:r>
              <a:rPr lang="en-US" sz="1800" dirty="0" smtClean="0"/>
              <a:t>Helped LTE model developers test changes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831198" y="3984151"/>
            <a:ext cx="138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[ns-3 Forum]</a:t>
            </a:r>
          </a:p>
        </p:txBody>
      </p:sp>
    </p:spTree>
    <p:extLst>
      <p:ext uri="{BB962C8B-B14F-4D97-AF65-F5344CB8AC3E}">
        <p14:creationId xmlns:p14="http://schemas.microsoft.com/office/powerpoint/2010/main" val="953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657600"/>
            <a:ext cx="8229600" cy="2468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Server sends data to UE</a:t>
            </a:r>
          </a:p>
          <a:p>
            <a:r>
              <a:rPr lang="en-US" dirty="0" smtClean="0"/>
              <a:t>Wireless link bottleneck</a:t>
            </a:r>
          </a:p>
          <a:p>
            <a:r>
              <a:rPr lang="en-US" dirty="0" smtClean="0"/>
              <a:t>UE stationary</a:t>
            </a:r>
          </a:p>
          <a:p>
            <a:r>
              <a:rPr lang="en-US" dirty="0"/>
              <a:t>No obstructions or noise </a:t>
            </a:r>
            <a:r>
              <a:rPr lang="en-US" dirty="0" smtClean="0"/>
              <a:t>sources</a:t>
            </a:r>
          </a:p>
          <a:p>
            <a:r>
              <a:rPr lang="en-US" dirty="0"/>
              <a:t>UE positioned so it would request CQI </a:t>
            </a:r>
            <a:r>
              <a:rPr lang="en-US" dirty="0" smtClean="0"/>
              <a:t>8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7" y="1143000"/>
            <a:ext cx="7082967" cy="24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LTE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ns-3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Related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Work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t-Reordering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4876800"/>
            <a:ext cx="8229600" cy="1249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 smtClean="0"/>
              <a:t>Adjusting t-Reordering has little impact on delay</a:t>
            </a:r>
            <a:endParaRPr lang="en-US" i="1" dirty="0"/>
          </a:p>
          <a:p>
            <a:pPr lvl="1"/>
            <a:r>
              <a:rPr lang="en-US" sz="1800" dirty="0" smtClean="0"/>
              <a:t>AM experiences more delay but not by much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4267200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4960"/>
            <a:ext cx="42672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2954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7895" y="1295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t-Reordering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4876800"/>
            <a:ext cx="8229600" cy="1249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/>
              <a:t>Adjusting t-Reordering has little impact on MOS</a:t>
            </a:r>
          </a:p>
          <a:p>
            <a:pPr lvl="1"/>
            <a:r>
              <a:rPr lang="en-US" sz="1800" dirty="0"/>
              <a:t>Worst MOS is still good across all settings</a:t>
            </a:r>
          </a:p>
          <a:p>
            <a:r>
              <a:rPr lang="en-US" i="1" dirty="0"/>
              <a:t>Fix t-Reordering = 30ms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4267200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4960"/>
            <a:ext cx="42672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2954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7895" y="1295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VoIP t-</a:t>
            </a:r>
            <a:r>
              <a:rPr lang="en-US" dirty="0" err="1"/>
              <a:t>StatusProhibit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4876800"/>
            <a:ext cx="8229600" cy="1249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/>
              <a:t>Adjusting t-</a:t>
            </a:r>
            <a:r>
              <a:rPr lang="en-US" i="1" dirty="0" err="1"/>
              <a:t>StatusProhibit</a:t>
            </a:r>
            <a:r>
              <a:rPr lang="en-US" i="1" dirty="0"/>
              <a:t> has greater impact</a:t>
            </a:r>
          </a:p>
          <a:p>
            <a:r>
              <a:rPr lang="en-US" dirty="0"/>
              <a:t>Lower values for timer better than higher in general</a:t>
            </a:r>
          </a:p>
          <a:p>
            <a:r>
              <a:rPr lang="en-US" i="1" dirty="0"/>
              <a:t>Fix t-</a:t>
            </a:r>
            <a:r>
              <a:rPr lang="en-US" i="1" dirty="0" err="1"/>
              <a:t>StatusProhibit</a:t>
            </a:r>
            <a:r>
              <a:rPr lang="en-US" i="1" dirty="0"/>
              <a:t> = 50ms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4267200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4960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2954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954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VoIP AM vs 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4876800"/>
            <a:ext cx="8229600" cy="1249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Adjusted loss percent</a:t>
            </a:r>
          </a:p>
          <a:p>
            <a:r>
              <a:rPr lang="en-US" i="1" dirty="0" smtClean="0"/>
              <a:t>VoIP over AM </a:t>
            </a:r>
            <a:r>
              <a:rPr lang="en-US" i="1" dirty="0"/>
              <a:t>outperforms </a:t>
            </a:r>
            <a:r>
              <a:rPr lang="en-US" i="1" dirty="0" smtClean="0"/>
              <a:t>VoIP over UM </a:t>
            </a:r>
            <a:r>
              <a:rPr lang="en-US" i="1" dirty="0"/>
              <a:t>until 20% </a:t>
            </a:r>
            <a:r>
              <a:rPr lang="en-US" i="1" dirty="0" smtClean="0"/>
              <a:t>loss</a:t>
            </a:r>
            <a:endParaRPr lang="en-US" i="1" dirty="0"/>
          </a:p>
          <a:p>
            <a:pPr lvl="1"/>
            <a:r>
              <a:rPr lang="en-US" sz="1800" dirty="0"/>
              <a:t>Same for both Atlantic and Pacific test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4267200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496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 t-Reordering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4876800"/>
            <a:ext cx="8229600" cy="1249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 smtClean="0"/>
              <a:t>AM </a:t>
            </a:r>
            <a:r>
              <a:rPr lang="en-US" i="1" dirty="0"/>
              <a:t>outperforms </a:t>
            </a:r>
            <a:r>
              <a:rPr lang="en-US" i="1" dirty="0" smtClean="0"/>
              <a:t>UM </a:t>
            </a:r>
            <a:r>
              <a:rPr lang="en-US" i="1" dirty="0"/>
              <a:t>across t-Reordering</a:t>
            </a:r>
          </a:p>
          <a:p>
            <a:r>
              <a:rPr lang="en-US" dirty="0"/>
              <a:t>Large error ranges due to TCP RTO</a:t>
            </a:r>
          </a:p>
          <a:p>
            <a:r>
              <a:rPr lang="en-US" i="1" dirty="0" smtClean="0"/>
              <a:t>Fix </a:t>
            </a:r>
            <a:r>
              <a:rPr lang="en-US" i="1" dirty="0"/>
              <a:t>t-Reordering = 50ms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4267200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4960"/>
            <a:ext cx="42672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2954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7895" y="1295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 t-</a:t>
            </a:r>
            <a:r>
              <a:rPr lang="en-US" dirty="0" err="1"/>
              <a:t>StatusProhibit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4876800"/>
            <a:ext cx="8229600" cy="1249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/>
              <a:t>Lower values for t-</a:t>
            </a:r>
            <a:r>
              <a:rPr lang="en-US" i="1" dirty="0" err="1"/>
              <a:t>StatusProhibit</a:t>
            </a:r>
            <a:r>
              <a:rPr lang="en-US" i="1" dirty="0"/>
              <a:t> are better</a:t>
            </a:r>
          </a:p>
          <a:p>
            <a:r>
              <a:rPr lang="en-US" dirty="0"/>
              <a:t>Large error ranges from TCP RTOs</a:t>
            </a:r>
          </a:p>
          <a:p>
            <a:r>
              <a:rPr lang="en-US" i="1" dirty="0"/>
              <a:t>Fix t-</a:t>
            </a:r>
            <a:r>
              <a:rPr lang="en-US" i="1" dirty="0" err="1"/>
              <a:t>StatusProhibit</a:t>
            </a:r>
            <a:r>
              <a:rPr lang="en-US" i="1" dirty="0"/>
              <a:t> = 75ms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8532"/>
            <a:ext cx="42672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2687" y="12954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Worldwide Mobile networks in 2013</a:t>
            </a:r>
          </a:p>
          <a:p>
            <a:pPr lvl="1"/>
            <a:r>
              <a:rPr lang="en-US" sz="1800" dirty="0" smtClean="0"/>
              <a:t>½ billion mobile devices added</a:t>
            </a:r>
          </a:p>
          <a:p>
            <a:pPr lvl="1"/>
            <a:r>
              <a:rPr lang="en-US" sz="1800" dirty="0" smtClean="0"/>
              <a:t>77% of this growth from smartphones</a:t>
            </a:r>
          </a:p>
          <a:p>
            <a:pPr lvl="1"/>
            <a:r>
              <a:rPr lang="en-US" sz="1800" dirty="0" smtClean="0"/>
              <a:t>Mobile data traffic grew 81%</a:t>
            </a:r>
          </a:p>
          <a:p>
            <a:pPr lvl="1"/>
            <a:r>
              <a:rPr lang="en-US" sz="1800" dirty="0" smtClean="0"/>
              <a:t>Mobile video traffic 51% of all mobile data</a:t>
            </a:r>
            <a:endParaRPr lang="en-US" dirty="0" smtClean="0"/>
          </a:p>
          <a:p>
            <a:r>
              <a:rPr lang="en-US" dirty="0" smtClean="0"/>
              <a:t>4G in 2013</a:t>
            </a:r>
          </a:p>
          <a:p>
            <a:pPr lvl="1"/>
            <a:r>
              <a:rPr lang="en-US" sz="1800" dirty="0" smtClean="0"/>
              <a:t>2.9% of all connections</a:t>
            </a:r>
          </a:p>
          <a:p>
            <a:pPr lvl="1"/>
            <a:r>
              <a:rPr lang="en-US" sz="1800" dirty="0" smtClean="0"/>
              <a:t>Account for 30% of all mobile traffic</a:t>
            </a:r>
          </a:p>
          <a:p>
            <a:pPr lvl="1"/>
            <a:r>
              <a:rPr lang="en-US" sz="1800" dirty="0" smtClean="0"/>
              <a:t>Predicted to be ½ of all connections in 2018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845704" y="4532647"/>
            <a:ext cx="109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[Cisco 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 </a:t>
            </a:r>
            <a:r>
              <a:rPr lang="en-US" dirty="0"/>
              <a:t>AM vs 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4876800"/>
            <a:ext cx="8229600" cy="12493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200" i="1" dirty="0" smtClean="0"/>
              <a:t>FTP over AM </a:t>
            </a:r>
            <a:r>
              <a:rPr lang="en-US" sz="2200" i="1" dirty="0"/>
              <a:t>has higher average throughput than </a:t>
            </a:r>
            <a:r>
              <a:rPr lang="en-US" sz="2200" i="1" dirty="0" smtClean="0"/>
              <a:t>FTP over UM </a:t>
            </a:r>
          </a:p>
          <a:p>
            <a:r>
              <a:rPr lang="en-US" sz="2200" dirty="0" smtClean="0"/>
              <a:t>UM </a:t>
            </a:r>
            <a:r>
              <a:rPr lang="en-US" sz="2200" dirty="0"/>
              <a:t>briefly better at 10% loss but has higher error range</a:t>
            </a:r>
          </a:p>
          <a:p>
            <a:pPr lvl="1"/>
            <a:r>
              <a:rPr lang="en-US" sz="1900" dirty="0"/>
              <a:t>Input gap lengths up to 30 for 5 – 25% and up to 100 for 30 – 50%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4267200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496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Added RLC AM NACKs to ns-3 LTE </a:t>
            </a:r>
            <a:r>
              <a:rPr lang="en-US" dirty="0" smtClean="0"/>
              <a:t>simulator</a:t>
            </a:r>
            <a:endParaRPr lang="en-US" i="1" dirty="0" smtClean="0"/>
          </a:p>
          <a:p>
            <a:r>
              <a:rPr lang="en-US" dirty="0" smtClean="0"/>
              <a:t>VoIP </a:t>
            </a:r>
            <a:r>
              <a:rPr lang="en-US" dirty="0"/>
              <a:t>over AM </a:t>
            </a:r>
            <a:r>
              <a:rPr lang="en-US" dirty="0" smtClean="0"/>
              <a:t>has higher MOS until </a:t>
            </a:r>
            <a:r>
              <a:rPr lang="en-US" dirty="0"/>
              <a:t>20% </a:t>
            </a:r>
            <a:r>
              <a:rPr lang="en-US" dirty="0" smtClean="0"/>
              <a:t>loss</a:t>
            </a:r>
          </a:p>
          <a:p>
            <a:pPr lvl="1"/>
            <a:r>
              <a:rPr lang="en-US" sz="1800" dirty="0" smtClean="0"/>
              <a:t>5 – 20% loss rate AM </a:t>
            </a:r>
            <a:r>
              <a:rPr lang="en-US" sz="1800" dirty="0" err="1" smtClean="0"/>
              <a:t>avg</a:t>
            </a:r>
            <a:r>
              <a:rPr lang="en-US" sz="1800" dirty="0" smtClean="0"/>
              <a:t> 4.26, UM </a:t>
            </a:r>
            <a:r>
              <a:rPr lang="en-US" sz="1800" dirty="0" err="1" smtClean="0"/>
              <a:t>avg</a:t>
            </a:r>
            <a:r>
              <a:rPr lang="en-US" sz="1800" dirty="0" smtClean="0"/>
              <a:t> 4.15</a:t>
            </a:r>
          </a:p>
          <a:p>
            <a:pPr lvl="1"/>
            <a:r>
              <a:rPr lang="en-US" sz="1800" dirty="0" smtClean="0"/>
              <a:t>25 – 35% loss rate AM </a:t>
            </a:r>
            <a:r>
              <a:rPr lang="en-US" sz="1800" dirty="0" err="1" smtClean="0"/>
              <a:t>avg</a:t>
            </a:r>
            <a:r>
              <a:rPr lang="en-US" sz="1800" dirty="0" smtClean="0"/>
              <a:t> 1.82, UM </a:t>
            </a:r>
            <a:r>
              <a:rPr lang="en-US" sz="1800" dirty="0" err="1" smtClean="0"/>
              <a:t>avg</a:t>
            </a:r>
            <a:r>
              <a:rPr lang="en-US" sz="1800" dirty="0" smtClean="0"/>
              <a:t> 3.7</a:t>
            </a:r>
          </a:p>
          <a:p>
            <a:r>
              <a:rPr lang="en-US" dirty="0"/>
              <a:t>FTP over AM has higher average </a:t>
            </a:r>
            <a:r>
              <a:rPr lang="en-US" dirty="0" smtClean="0"/>
              <a:t>throughput</a:t>
            </a:r>
          </a:p>
          <a:p>
            <a:pPr lvl="1"/>
            <a:r>
              <a:rPr lang="en-US" sz="1800" dirty="0" smtClean="0"/>
              <a:t>AM average throughput 1.21Mb/s, UM 0.83 Mb/s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Video simulations with TCP</a:t>
            </a:r>
          </a:p>
          <a:p>
            <a:r>
              <a:rPr lang="en-US" dirty="0" smtClean="0"/>
              <a:t>Test with other RLC layer settings</a:t>
            </a:r>
          </a:p>
          <a:p>
            <a:pPr lvl="1"/>
            <a:r>
              <a:rPr lang="en-US" sz="1800" dirty="0" smtClean="0"/>
              <a:t>t-</a:t>
            </a:r>
            <a:r>
              <a:rPr lang="en-US" sz="1800" dirty="0" err="1" smtClean="0"/>
              <a:t>PollRetransmit</a:t>
            </a:r>
            <a:r>
              <a:rPr lang="en-US" sz="1800" dirty="0" smtClean="0"/>
              <a:t> timer</a:t>
            </a:r>
          </a:p>
          <a:p>
            <a:pPr lvl="1"/>
            <a:r>
              <a:rPr lang="en-US" sz="1800" dirty="0" err="1" smtClean="0"/>
              <a:t>PollPDU</a:t>
            </a:r>
            <a:r>
              <a:rPr lang="en-US" sz="1800" dirty="0" smtClean="0"/>
              <a:t> and </a:t>
            </a:r>
            <a:r>
              <a:rPr lang="en-US" sz="1800" dirty="0" err="1" smtClean="0"/>
              <a:t>pollByte</a:t>
            </a:r>
            <a:endParaRPr lang="en-US" sz="1800" dirty="0" smtClean="0"/>
          </a:p>
          <a:p>
            <a:r>
              <a:rPr lang="en-US" dirty="0" smtClean="0"/>
              <a:t>Add support for RLC AM maximum retransmission radio link layer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831273" y="3011559"/>
            <a:ext cx="7481454" cy="1792224"/>
          </a:xfrm>
          <a:prstGeom prst="rect">
            <a:avLst/>
          </a:prstGeom>
        </p:spPr>
        <p:txBody>
          <a:bodyPr/>
          <a:lstStyle>
            <a:lvl1pPr marL="233363" indent="-233363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2000" b="1">
                <a:latin typeface="Arial" pitchFamily="34" charset="0"/>
                <a:cs typeface="Arial" pitchFamily="34" charset="0"/>
              </a:defRPr>
            </a:lvl1pPr>
            <a:lvl2pPr marL="509588" indent="-22542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–"/>
              <a:defRPr sz="2000" b="1">
                <a:latin typeface="Arial" pitchFamily="34" charset="0"/>
                <a:cs typeface="Arial" pitchFamily="34" charset="0"/>
              </a:defRPr>
            </a:lvl2pPr>
            <a:lvl3pPr marL="854075" indent="-22383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3pPr>
            <a:lvl4pPr marL="1035050" indent="-18097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Courier New" pitchFamily="49" charset="0"/>
              <a:buChar char="o"/>
              <a:defRPr sz="1400" b="1">
                <a:latin typeface="Arial" pitchFamily="34" charset="0"/>
                <a:cs typeface="Arial" pitchFamily="34" charset="0"/>
              </a:defRPr>
            </a:lvl4pPr>
            <a:lvl5pPr marL="796925" indent="0" algn="l" eaLnBrk="1" hangingPunct="1">
              <a:spcBef>
                <a:spcPts val="600"/>
              </a:spcBef>
              <a:defRPr sz="1600" b="1">
                <a:latin typeface="Arial" pitchFamily="34" charset="0"/>
                <a:cs typeface="Arial" pitchFamily="34" charset="0"/>
              </a:defRPr>
            </a:lvl5pPr>
            <a:lvl6pPr marL="1147763" indent="0" algn="l" eaLnBrk="1" hangingPunct="1">
              <a:spcBef>
                <a:spcPts val="600"/>
              </a:spcBef>
              <a:defRPr sz="1400" b="1">
                <a:latin typeface="Arial" pitchFamily="34" charset="0"/>
                <a:cs typeface="Arial" pitchFamily="34" charset="0"/>
              </a:defRPr>
            </a:lvl6pPr>
            <a:lvl7pPr marL="1319213" indent="-17938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200" b="1">
                <a:latin typeface="Arial" pitchFamily="34" charset="0"/>
                <a:cs typeface="Arial" pitchFamily="34" charset="0"/>
              </a:defRPr>
            </a:lvl7pPr>
          </a:lstStyle>
          <a:p>
            <a:pPr marL="0" indent="0" algn="ctr">
              <a:buNone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Brett Levasseur</a:t>
            </a:r>
          </a:p>
          <a:p>
            <a:pPr marL="0" indent="0" algn="ctr">
              <a:buNone/>
            </a:pP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Mark Claypool, Robert Kinicki</a:t>
            </a:r>
          </a:p>
          <a:p>
            <a:pPr marL="0" indent="0" algn="ctr">
              <a:buNone/>
            </a:pP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r>
              <a:rPr lang="en-US" kern="0" dirty="0" smtClean="0">
                <a:solidFill>
                  <a:sysClr val="windowText" lastClr="000000"/>
                </a:solidFill>
              </a:rPr>
              <a:t>ICNC 2015</a:t>
            </a:r>
          </a:p>
          <a:p>
            <a:pPr marL="0" indent="0" algn="ctr"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31273" y="1385453"/>
            <a:ext cx="7481454" cy="1294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eaLnBrk="1" hangingPunct="1">
              <a:lnSpc>
                <a:spcPts val="28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kern="0" smtClean="0">
                <a:solidFill>
                  <a:sysClr val="windowText" lastClr="000000"/>
                </a:solidFill>
              </a:rPr>
              <a:t>Impact of Acknowledgements on Application Performance in 4G LTE Networks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</a:t>
            </a:r>
            <a:r>
              <a:rPr lang="en-US" sz="1000" dirty="0" err="1"/>
              <a:t>Baldo</a:t>
            </a:r>
            <a:r>
              <a:rPr lang="en-US" sz="1000" dirty="0"/>
              <a:t> 11]	Nicola </a:t>
            </a:r>
            <a:r>
              <a:rPr lang="en-US" sz="1000" dirty="0" err="1"/>
              <a:t>Baldo</a:t>
            </a:r>
            <a:r>
              <a:rPr lang="en-US" sz="1000" dirty="0"/>
              <a:t>, Marco </a:t>
            </a:r>
            <a:r>
              <a:rPr lang="en-US" sz="1000" dirty="0" err="1"/>
              <a:t>Miozzo</a:t>
            </a:r>
            <a:r>
              <a:rPr lang="en-US" sz="1000" dirty="0"/>
              <a:t>, Manuel </a:t>
            </a:r>
            <a:r>
              <a:rPr lang="en-US" sz="1000" dirty="0" err="1"/>
              <a:t>Requena-Esteso</a:t>
            </a:r>
            <a:r>
              <a:rPr lang="en-US" sz="1000" dirty="0"/>
              <a:t>, and </a:t>
            </a:r>
            <a:r>
              <a:rPr lang="en-US" sz="1000" dirty="0" err="1"/>
              <a:t>Jaume</a:t>
            </a:r>
            <a:r>
              <a:rPr lang="en-US" sz="1000" dirty="0"/>
              <a:t> Nin-Guerrero. An open source product-oriented </a:t>
            </a:r>
            <a:r>
              <a:rPr lang="en-US" sz="1000" dirty="0" err="1"/>
              <a:t>lte</a:t>
            </a:r>
            <a:r>
              <a:rPr lang="en-US" sz="1000" dirty="0"/>
              <a:t> network simulator based on ns-3. In Proceedings of the 14th ACM International Conference on Modeling, Analysis and Simulation of Wireless and Mobile Systems, </a:t>
            </a:r>
            <a:r>
              <a:rPr lang="en-US" sz="1000" dirty="0" err="1"/>
              <a:t>MSWiM</a:t>
            </a:r>
            <a:r>
              <a:rPr lang="en-US" sz="1000" dirty="0"/>
              <a:t> '11, pages 293{298, New York, NY, USA, 2011. ACM.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</a:t>
            </a:r>
            <a:r>
              <a:rPr lang="en-US" sz="1000" dirty="0" err="1"/>
              <a:t>Böhmer</a:t>
            </a:r>
            <a:r>
              <a:rPr lang="en-US" sz="1000" dirty="0"/>
              <a:t> 11]	Matthias </a:t>
            </a:r>
            <a:r>
              <a:rPr lang="en-US" sz="1000" dirty="0" err="1"/>
              <a:t>Böhmer</a:t>
            </a:r>
            <a:r>
              <a:rPr lang="en-US" sz="1000" dirty="0"/>
              <a:t>, Brent Hecht, Johannes </a:t>
            </a:r>
            <a:r>
              <a:rPr lang="en-US" sz="1000" dirty="0" err="1" smtClean="0"/>
              <a:t>Sch</a:t>
            </a:r>
            <a:r>
              <a:rPr lang="en-US" sz="1000" dirty="0" err="1"/>
              <a:t>ö</a:t>
            </a:r>
            <a:r>
              <a:rPr lang="en-US" sz="1000" dirty="0" err="1" smtClean="0"/>
              <a:t>ning</a:t>
            </a:r>
            <a:r>
              <a:rPr lang="en-US" sz="1000" dirty="0"/>
              <a:t>, Antonio </a:t>
            </a:r>
            <a:r>
              <a:rPr lang="en-US" sz="1000" dirty="0" err="1" smtClean="0"/>
              <a:t>Kr</a:t>
            </a:r>
            <a:r>
              <a:rPr lang="en-US" sz="1000" dirty="0" err="1"/>
              <a:t>ü</a:t>
            </a:r>
            <a:r>
              <a:rPr lang="en-US" sz="1000" dirty="0" err="1" smtClean="0"/>
              <a:t>ger</a:t>
            </a:r>
            <a:r>
              <a:rPr lang="en-US" sz="1000" dirty="0"/>
              <a:t>, and </a:t>
            </a:r>
            <a:r>
              <a:rPr lang="en-US" sz="1000" dirty="0" err="1"/>
              <a:t>Gernot</a:t>
            </a:r>
            <a:r>
              <a:rPr lang="en-US" sz="1000" dirty="0"/>
              <a:t> Bauer. Falling asleep with angry birds, </a:t>
            </a:r>
            <a:r>
              <a:rPr lang="en-US" sz="1000" dirty="0" err="1"/>
              <a:t>facebook</a:t>
            </a:r>
            <a:r>
              <a:rPr lang="en-US" sz="1000" dirty="0"/>
              <a:t> and kindle: a large scale study on mobile application usage. In Proceedings of the 13th International Conference on Human Computer Interaction with Mobile Devices and Services, pages </a:t>
            </a:r>
            <a:r>
              <a:rPr lang="en-US" sz="1000" dirty="0" smtClean="0"/>
              <a:t>47-56</a:t>
            </a:r>
            <a:r>
              <a:rPr lang="en-US" sz="1000" dirty="0"/>
              <a:t>. ACM, 2011.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[Cisco 13]	Cisco. Cisco Visual Networking Index: Global Mobile Data Traffic Forecast Update, 2013-2018. Technical report, Cisco, 2014. </a:t>
            </a:r>
            <a:r>
              <a:rPr lang="en-US" sz="1000" dirty="0">
                <a:hlinkClick r:id="rId2"/>
              </a:rPr>
              <a:t>http://www.cisco.com/en/US/solutions/collateral/ns341/ns525/ns537/ns705/ns827/white paper c11-520862.pdf</a:t>
            </a: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</a:t>
            </a:r>
            <a:r>
              <a:rPr lang="en-US" sz="1000" dirty="0" err="1"/>
              <a:t>Dahlman</a:t>
            </a:r>
            <a:r>
              <a:rPr lang="en-US" sz="1000" dirty="0"/>
              <a:t> 11]	Erik </a:t>
            </a:r>
            <a:r>
              <a:rPr lang="en-US" sz="1000" dirty="0" err="1"/>
              <a:t>Dahlman</a:t>
            </a:r>
            <a:r>
              <a:rPr lang="en-US" sz="1000" dirty="0"/>
              <a:t>, Stefan </a:t>
            </a:r>
            <a:r>
              <a:rPr lang="en-US" sz="1000" dirty="0" err="1"/>
              <a:t>Parkvall</a:t>
            </a:r>
            <a:r>
              <a:rPr lang="en-US" sz="1000" dirty="0"/>
              <a:t>, and Johan </a:t>
            </a:r>
            <a:r>
              <a:rPr lang="en-US" sz="1000" dirty="0" err="1"/>
              <a:t>Sköld</a:t>
            </a:r>
            <a:r>
              <a:rPr lang="en-US" sz="1000" dirty="0"/>
              <a:t>. 4G LTE/LTE-Advanced for Mobile Broadband. Academic Press, Oxford, 2011.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 smtClean="0"/>
              <a:t>[</a:t>
            </a:r>
            <a:r>
              <a:rPr lang="en-US" sz="1000" dirty="0"/>
              <a:t>E-Model]	Leandro </a:t>
            </a:r>
            <a:r>
              <a:rPr lang="en-US" sz="1000" dirty="0" err="1"/>
              <a:t>Carvalho</a:t>
            </a:r>
            <a:r>
              <a:rPr lang="en-US" sz="1000" dirty="0"/>
              <a:t>, </a:t>
            </a:r>
            <a:r>
              <a:rPr lang="en-US" sz="1000" dirty="0" err="1"/>
              <a:t>Edjair</a:t>
            </a:r>
            <a:r>
              <a:rPr lang="en-US" sz="1000" dirty="0"/>
              <a:t> </a:t>
            </a:r>
            <a:r>
              <a:rPr lang="en-US" sz="1000" dirty="0" err="1"/>
              <a:t>Mota</a:t>
            </a:r>
            <a:r>
              <a:rPr lang="en-US" sz="1000" dirty="0"/>
              <a:t>, </a:t>
            </a:r>
            <a:r>
              <a:rPr lang="en-US" sz="1000" dirty="0" err="1"/>
              <a:t>Regeane</a:t>
            </a:r>
            <a:r>
              <a:rPr lang="en-US" sz="1000" dirty="0"/>
              <a:t> </a:t>
            </a:r>
            <a:r>
              <a:rPr lang="en-US" sz="1000" dirty="0" err="1"/>
              <a:t>Aguiar</a:t>
            </a:r>
            <a:r>
              <a:rPr lang="en-US" sz="1000" dirty="0"/>
              <a:t>, Ana F Lima, Jose </a:t>
            </a:r>
            <a:r>
              <a:rPr lang="en-US" sz="1000" dirty="0" err="1"/>
              <a:t>Neuman</a:t>
            </a:r>
            <a:r>
              <a:rPr lang="en-US" sz="1000" dirty="0"/>
              <a:t> de Souza, and Anderson </a:t>
            </a:r>
            <a:r>
              <a:rPr lang="en-US" sz="1000" dirty="0" err="1"/>
              <a:t>Barreto</a:t>
            </a:r>
            <a:r>
              <a:rPr lang="en-US" sz="1000" dirty="0"/>
              <a:t>. An E-model implementation for speech quality evaluation in VoIP systems. In Proceedings of the 10th IEEE Symposium on Computers and </a:t>
            </a:r>
            <a:r>
              <a:rPr lang="en-US" sz="1000" dirty="0" smtClean="0"/>
              <a:t>Communications</a:t>
            </a:r>
            <a:r>
              <a:rPr lang="en-US" sz="1000" dirty="0"/>
              <a:t>, volume 154. IEEE Computer Society, 2005</a:t>
            </a:r>
            <a:r>
              <a:rPr lang="en-US" sz="10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 smtClean="0"/>
              <a:t>[</a:t>
            </a:r>
            <a:r>
              <a:rPr lang="en-US" sz="1000" dirty="0"/>
              <a:t>Huang 13]	</a:t>
            </a:r>
            <a:r>
              <a:rPr lang="en-US" sz="1000" dirty="0" err="1"/>
              <a:t>Junxian</a:t>
            </a:r>
            <a:r>
              <a:rPr lang="en-US" sz="1000" dirty="0"/>
              <a:t> Huang, Feng Qian, </a:t>
            </a:r>
            <a:r>
              <a:rPr lang="en-US" sz="1000" dirty="0" err="1"/>
              <a:t>Yihua</a:t>
            </a:r>
            <a:r>
              <a:rPr lang="en-US" sz="1000" dirty="0"/>
              <a:t> </a:t>
            </a:r>
            <a:r>
              <a:rPr lang="en-US" sz="1000" dirty="0" err="1"/>
              <a:t>Guo</a:t>
            </a:r>
            <a:r>
              <a:rPr lang="en-US" sz="1000" dirty="0"/>
              <a:t>, </a:t>
            </a:r>
            <a:r>
              <a:rPr lang="en-US" sz="1000" dirty="0" err="1"/>
              <a:t>Yuanyuan</a:t>
            </a:r>
            <a:r>
              <a:rPr lang="en-US" sz="1000" dirty="0"/>
              <a:t> Zhou, </a:t>
            </a:r>
            <a:r>
              <a:rPr lang="en-US" sz="1000" dirty="0" err="1"/>
              <a:t>Qiang</a:t>
            </a:r>
            <a:r>
              <a:rPr lang="en-US" sz="1000" dirty="0"/>
              <a:t> Xu, Z. Morley Mao, </a:t>
            </a:r>
            <a:r>
              <a:rPr lang="en-US" sz="1000" dirty="0" err="1"/>
              <a:t>Subhabrata</a:t>
            </a:r>
            <a:r>
              <a:rPr lang="en-US" sz="1000" dirty="0"/>
              <a:t> Sen, and Oliver </a:t>
            </a:r>
            <a:r>
              <a:rPr lang="en-US" sz="1000" dirty="0" err="1"/>
              <a:t>Spatscheck</a:t>
            </a:r>
            <a:r>
              <a:rPr lang="en-US" sz="1000" dirty="0"/>
              <a:t>. An In-depth Study of LTE: </a:t>
            </a:r>
            <a:r>
              <a:rPr lang="en-US" sz="1000" dirty="0" err="1"/>
              <a:t>Eect</a:t>
            </a:r>
            <a:r>
              <a:rPr lang="en-US" sz="1000" dirty="0"/>
              <a:t> of Network Protocol and Application Behavior on Performance. In Proceedings of the ACM SIG-COMM 2013 Conference on SIGCOMM, SIGCOMM '13, pages 363{374, New York, NY, USA, 2013. ACM</a:t>
            </a:r>
            <a:r>
              <a:rPr lang="en-US" sz="10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[ITU G.711]	International Telecommunication Union. Pulse Code Modulation (PCM) of </a:t>
            </a:r>
            <a:r>
              <a:rPr lang="en-US" sz="1000" dirty="0" err="1"/>
              <a:t>Vlice</a:t>
            </a:r>
            <a:r>
              <a:rPr lang="en-US" sz="1000" dirty="0"/>
              <a:t> Frequencies. Technical Specification G.711, ITU-T, November 1988. https://www.itu.int/rec/dologin </a:t>
            </a:r>
            <a:r>
              <a:rPr lang="en-US" sz="1000" dirty="0" err="1"/>
              <a:t>pub.asp?lang</a:t>
            </a:r>
            <a:r>
              <a:rPr lang="en-US" sz="1000" dirty="0"/>
              <a:t>=</a:t>
            </a:r>
            <a:r>
              <a:rPr lang="en-US" sz="1000" dirty="0" err="1"/>
              <a:t>e&amp;id</a:t>
            </a:r>
            <a:r>
              <a:rPr lang="en-US" sz="1000" dirty="0"/>
              <a:t>=T-REC-G.711-198811-I!!PDFE&amp; type=items</a:t>
            </a:r>
            <a:r>
              <a:rPr lang="en-US" sz="10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</a:t>
            </a:r>
            <a:r>
              <a:rPr lang="en-US" sz="1000" dirty="0" err="1"/>
              <a:t>Kawser</a:t>
            </a:r>
            <a:r>
              <a:rPr lang="en-US" sz="1000" dirty="0"/>
              <a:t> 12]	T. Mohammad </a:t>
            </a:r>
            <a:r>
              <a:rPr lang="en-US" sz="1000" dirty="0" err="1"/>
              <a:t>Kawser</a:t>
            </a:r>
            <a:r>
              <a:rPr lang="en-US" sz="1000" dirty="0"/>
              <a:t>, </a:t>
            </a:r>
            <a:r>
              <a:rPr lang="en-US" sz="1000" dirty="0" err="1"/>
              <a:t>Nax</a:t>
            </a:r>
            <a:r>
              <a:rPr lang="en-US" sz="1000" dirty="0"/>
              <a:t> </a:t>
            </a:r>
            <a:r>
              <a:rPr lang="en-US" sz="1000" dirty="0" err="1"/>
              <a:t>Imtiaz</a:t>
            </a:r>
            <a:r>
              <a:rPr lang="en-US" sz="1000" dirty="0"/>
              <a:t> Bin Hamid, </a:t>
            </a:r>
            <a:r>
              <a:rPr lang="en-US" sz="1000" dirty="0" err="1"/>
              <a:t>Nayeemul</a:t>
            </a:r>
            <a:r>
              <a:rPr lang="en-US" sz="1000" dirty="0"/>
              <a:t> Hasan, M. Shah </a:t>
            </a:r>
            <a:r>
              <a:rPr lang="en-US" sz="1000" dirty="0" err="1"/>
              <a:t>Alam</a:t>
            </a:r>
            <a:r>
              <a:rPr lang="en-US" sz="1000" dirty="0"/>
              <a:t>, and M. </a:t>
            </a:r>
            <a:r>
              <a:rPr lang="en-US" sz="1000" dirty="0" err="1"/>
              <a:t>Musqur</a:t>
            </a:r>
            <a:r>
              <a:rPr lang="en-US" sz="1000" dirty="0"/>
              <a:t> Rahman. Limiting HARQ Retransmissions in Downlink for Poor Radio Link in LTE. International Journal of Information and Electronics Engineering, 2012.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8414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[LTE RLC]	3GPP. 3rd Generation Partnership Project; Technical Specification Group Radio Access Network; Evolved Universal Terrestrial Radio Access (E-UTRA); Radio Link Control (RLC) protocol specification (Release 8). Technical Specification 36.322v8.0.0, 3GPP, December 2007. </a:t>
            </a:r>
            <a:r>
              <a:rPr lang="en-US" sz="1000" dirty="0">
                <a:hlinkClick r:id="rId2"/>
              </a:rPr>
              <a:t>http://www.3gpp.org/ftp/Specs/html-info/36322.htm</a:t>
            </a:r>
            <a:r>
              <a:rPr lang="en-US" sz="1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[LTE RRC]	3GPP. 3rd Generation Partnership Project; Technical Specification Group Radio Access Network; Evolved Universal Terrestrial Radio Access (E-UTRA); Radio Resource Control (RRC) Protocol specification (Release 8). Technical Specification 36.331v8.10.0, 3GPP, march 2008. http://www.3gpp.org/ftp/Specs/html-info/36331.htm.</a:t>
            </a:r>
            <a:endParaRPr lang="en-US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</a:t>
            </a:r>
            <a:r>
              <a:rPr lang="en-US" sz="1000" dirty="0" err="1"/>
              <a:t>Makidis</a:t>
            </a:r>
            <a:r>
              <a:rPr lang="en-US" sz="1000" dirty="0"/>
              <a:t> 07]	Michael </a:t>
            </a:r>
            <a:r>
              <a:rPr lang="en-US" sz="1000" dirty="0" err="1"/>
              <a:t>Makidis</a:t>
            </a:r>
            <a:r>
              <a:rPr lang="en-US" sz="1000" dirty="0"/>
              <a:t>. Implementing and evaluating the RLC/AM protocol of the 3GPP specification. Master's thesis, Athens University of Economics and Business, 2007.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 smtClean="0"/>
              <a:t>[</a:t>
            </a:r>
            <a:r>
              <a:rPr lang="en-US" sz="1000" dirty="0"/>
              <a:t>ns-3]	</a:t>
            </a:r>
            <a:r>
              <a:rPr lang="en-US" sz="1000" dirty="0">
                <a:hlinkClick r:id="rId3"/>
              </a:rPr>
              <a:t>https://www.nsnam.org/</a:t>
            </a: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[ns-3 Forum]	</a:t>
            </a:r>
            <a:r>
              <a:rPr lang="en-US" sz="1000" dirty="0">
                <a:hlinkClick r:id="rId4"/>
              </a:rPr>
              <a:t>https://groups.google.com/forum/#!topic/ns-3-users/CEfmMX3IRBw</a:t>
            </a: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 smtClean="0"/>
              <a:t>[</a:t>
            </a:r>
            <a:r>
              <a:rPr lang="en-US" sz="1000" dirty="0"/>
              <a:t>ns-3 stats]	</a:t>
            </a:r>
            <a:r>
              <a:rPr lang="en-US" sz="1000" dirty="0">
                <a:hlinkClick r:id="rId5"/>
              </a:rPr>
              <a:t>https://www.nsnam.org/overview/statistics/</a:t>
            </a: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 smtClean="0"/>
              <a:t>[</a:t>
            </a:r>
            <a:r>
              <a:rPr lang="en-US" sz="1000" dirty="0"/>
              <a:t>Verizon]	Verizon. IP Latency Statistics, April 2014. http://www.verizonenterprise.com/about/network/latency/.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err="1"/>
              <a:t>Zyren</a:t>
            </a:r>
            <a:r>
              <a:rPr lang="en-US" sz="1000" dirty="0"/>
              <a:t> 07]	Jim </a:t>
            </a:r>
            <a:r>
              <a:rPr lang="en-US" sz="1000" dirty="0" err="1"/>
              <a:t>Zyren</a:t>
            </a:r>
            <a:r>
              <a:rPr lang="en-US" sz="1000" dirty="0"/>
              <a:t>. </a:t>
            </a:r>
            <a:r>
              <a:rPr lang="en-US" sz="1000" dirty="0" err="1"/>
              <a:t>Overveiw</a:t>
            </a:r>
            <a:r>
              <a:rPr lang="en-US" sz="1000" dirty="0"/>
              <a:t> of the 3GPP Long Term Evolution Physical Layer. Technical report, Freescale Semiconductor, 07 2007.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200" dirty="0" smtClean="0"/>
              <a:t>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5190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CQI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1298" y="4969565"/>
            <a:ext cx="8229600" cy="1383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Wrote Android application to log requested CQI value on LTE networks</a:t>
            </a:r>
          </a:p>
          <a:p>
            <a:r>
              <a:rPr lang="en-US" dirty="0" smtClean="0"/>
              <a:t>Collected data over 1 week from Feb – March 2014</a:t>
            </a:r>
          </a:p>
          <a:p>
            <a:r>
              <a:rPr lang="en-US" dirty="0" smtClean="0"/>
              <a:t>Collected in multiple locations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6" y="1017233"/>
            <a:ext cx="5389660" cy="39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6807" y="4731025"/>
            <a:ext cx="8188774" cy="1011021"/>
          </a:xfrm>
        </p:spPr>
        <p:txBody>
          <a:bodyPr/>
          <a:lstStyle/>
          <a:p>
            <a:r>
              <a:rPr lang="en-US" dirty="0" smtClean="0"/>
              <a:t>Cumulative distribution of data</a:t>
            </a:r>
          </a:p>
          <a:p>
            <a:r>
              <a:rPr lang="en-US" dirty="0"/>
              <a:t>Collected 5,070 data points</a:t>
            </a:r>
          </a:p>
          <a:p>
            <a:r>
              <a:rPr lang="en-US" dirty="0" smtClean="0"/>
              <a:t>Average </a:t>
            </a:r>
            <a:r>
              <a:rPr lang="en-US" dirty="0"/>
              <a:t>CQI requested was 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CQI Choice Cont.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6" y="1041621"/>
            <a:ext cx="4366908" cy="3473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61" y="1013718"/>
            <a:ext cx="4415739" cy="350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7964"/>
            <a:ext cx="4562109" cy="342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964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Loss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2362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Creating fading loss file</a:t>
            </a:r>
          </a:p>
          <a:p>
            <a:pPr lvl="1"/>
            <a:r>
              <a:rPr lang="en-US" sz="1800" dirty="0" smtClean="0"/>
              <a:t>Use goal % loss and set of input gap lengths to find state transition probabilities</a:t>
            </a:r>
          </a:p>
          <a:p>
            <a:pPr lvl="1"/>
            <a:r>
              <a:rPr lang="en-US" sz="1800" dirty="0" smtClean="0"/>
              <a:t>Run Gilbert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LTE responds to poor signal quality by decreasing throughput</a:t>
            </a:r>
          </a:p>
          <a:p>
            <a:r>
              <a:rPr lang="en-US" dirty="0"/>
              <a:t>LTE has multiple configuration parameters for wireless retransmissions</a:t>
            </a:r>
          </a:p>
          <a:p>
            <a:r>
              <a:rPr lang="en-US" dirty="0"/>
              <a:t>How do LTE retransmissions impact application performance?</a:t>
            </a:r>
          </a:p>
          <a:p>
            <a:r>
              <a:rPr lang="en-US" dirty="0"/>
              <a:t>What LTE retransmissions settings impact application performance?</a:t>
            </a:r>
          </a:p>
          <a:p>
            <a:r>
              <a:rPr lang="en-US" dirty="0"/>
              <a:t>Which LTE retransmission policies are preferred in different wireless loss conditions?</a:t>
            </a:r>
          </a:p>
        </p:txBody>
      </p:sp>
    </p:spTree>
    <p:extLst>
      <p:ext uri="{BB962C8B-B14F-4D97-AF65-F5344CB8AC3E}">
        <p14:creationId xmlns:p14="http://schemas.microsoft.com/office/powerpoint/2010/main" val="37675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VoIP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ns-3 example code for application that sends data at a specified rate</a:t>
            </a:r>
          </a:p>
          <a:p>
            <a:r>
              <a:rPr lang="en-US" dirty="0" smtClean="0"/>
              <a:t>Use G.711 encoding format to define size of packets and sending rate</a:t>
            </a:r>
          </a:p>
          <a:p>
            <a:pPr lvl="1"/>
            <a:r>
              <a:rPr lang="en-US" sz="1800" dirty="0" smtClean="0"/>
              <a:t>160 bytes data, 12 bytes RTP header, 8 bytes UDP header, 20 bytes IP header</a:t>
            </a:r>
          </a:p>
          <a:p>
            <a:pPr lvl="1"/>
            <a:r>
              <a:rPr lang="en-US" sz="1800" dirty="0" smtClean="0"/>
              <a:t>Sending rate 64Kbps or about 1 packet every 20ms</a:t>
            </a:r>
          </a:p>
          <a:p>
            <a:r>
              <a:rPr lang="en-US" dirty="0" smtClean="0"/>
              <a:t>Mean Opinion Score (MOS) used as performance metric</a:t>
            </a:r>
          </a:p>
          <a:p>
            <a:pPr lvl="1"/>
            <a:r>
              <a:rPr lang="en-US" sz="1800" dirty="0" smtClean="0"/>
              <a:t>1 – 5 point scale, 1 worst, 5 best</a:t>
            </a:r>
          </a:p>
          <a:p>
            <a:pPr lvl="1"/>
            <a:r>
              <a:rPr lang="en-US" sz="1800" dirty="0" smtClean="0"/>
              <a:t>Calculated from delay and loss using E-Model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362862" y="2472913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[ITU G.711]</a:t>
            </a:r>
          </a:p>
        </p:txBody>
      </p:sp>
      <p:sp>
        <p:nvSpPr>
          <p:cNvPr id="8" name="Rectangle 7"/>
          <p:cNvSpPr/>
          <p:nvPr/>
        </p:nvSpPr>
        <p:spPr>
          <a:xfrm>
            <a:off x="6050735" y="4583754"/>
            <a:ext cx="111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[E-Model]</a:t>
            </a:r>
          </a:p>
        </p:txBody>
      </p:sp>
    </p:spTree>
    <p:extLst>
      <p:ext uri="{BB962C8B-B14F-4D97-AF65-F5344CB8AC3E}">
        <p14:creationId xmlns:p14="http://schemas.microsoft.com/office/powerpoint/2010/main" val="22253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FTP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ns-3 bulk send application</a:t>
            </a:r>
          </a:p>
          <a:p>
            <a:pPr lvl="1"/>
            <a:r>
              <a:rPr lang="en-US" sz="1800" dirty="0" smtClean="0"/>
              <a:t>Transmits as much data as possible over TCP</a:t>
            </a:r>
          </a:p>
          <a:p>
            <a:pPr lvl="1"/>
            <a:r>
              <a:rPr lang="en-US" sz="1800" dirty="0" smtClean="0"/>
              <a:t>Default ns-3 congestion control algorithm is </a:t>
            </a:r>
            <a:r>
              <a:rPr lang="en-US" sz="1800" dirty="0" err="1" smtClean="0"/>
              <a:t>NewReno</a:t>
            </a:r>
            <a:endParaRPr lang="en-US" sz="1800" dirty="0" smtClean="0"/>
          </a:p>
          <a:p>
            <a:r>
              <a:rPr lang="en-US" dirty="0" smtClean="0"/>
              <a:t>Throughput used as performance 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RLC 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124200"/>
            <a:ext cx="8229600" cy="1447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Receiving window used for reordering PDUs</a:t>
            </a:r>
          </a:p>
          <a:p>
            <a:r>
              <a:rPr lang="en-US" dirty="0" smtClean="0"/>
              <a:t>Out of order PDU trigger timer </a:t>
            </a:r>
            <a:r>
              <a:rPr lang="en-US" i="1" dirty="0" smtClean="0"/>
              <a:t>t-Reordering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2939672" y="1609288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6872" y="1609288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4072" y="1609288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9661" y="160858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6861" y="160858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9167" y="160858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6367" y="1609288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5223" y="2664597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VR(UR),VR(UH)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  <a:endCxn id="9" idx="2"/>
          </p:cNvCxnSpPr>
          <p:nvPr/>
        </p:nvCxnSpPr>
        <p:spPr>
          <a:xfrm flipV="1">
            <a:off x="4548261" y="2370589"/>
            <a:ext cx="0" cy="2940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39672" y="4656788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96872" y="4656788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4072" y="4656788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19661" y="465608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76861" y="465608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29167" y="4656089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86367" y="4656788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20900" y="571209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VR(UR)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0"/>
            <a:endCxn id="23" idx="2"/>
          </p:cNvCxnSpPr>
          <p:nvPr/>
        </p:nvCxnSpPr>
        <p:spPr>
          <a:xfrm flipV="1">
            <a:off x="4548261" y="5418089"/>
            <a:ext cx="0" cy="2940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24333" y="5712097"/>
            <a:ext cx="158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VR(UX),VR(UH)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0"/>
            <a:endCxn id="26" idx="2"/>
          </p:cNvCxnSpPr>
          <p:nvPr/>
        </p:nvCxnSpPr>
        <p:spPr>
          <a:xfrm flipV="1">
            <a:off x="5914967" y="5418788"/>
            <a:ext cx="0" cy="29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8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t-Reordering 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Timer runs when PDUs arrive out of order</a:t>
            </a:r>
          </a:p>
          <a:p>
            <a:r>
              <a:rPr lang="en-US" dirty="0" smtClean="0"/>
              <a:t>Gives MAC layer chance to recover lost data</a:t>
            </a:r>
          </a:p>
          <a:p>
            <a:r>
              <a:rPr lang="en-US" dirty="0" smtClean="0"/>
              <a:t>Expiration moves VR(UR) up to first SN &gt;= VR(UX) that is not received</a:t>
            </a:r>
          </a:p>
          <a:p>
            <a:r>
              <a:rPr lang="en-US" dirty="0" smtClean="0"/>
              <a:t>Tradeoffs</a:t>
            </a:r>
          </a:p>
          <a:p>
            <a:pPr lvl="1"/>
            <a:r>
              <a:rPr lang="en-US" sz="1800" dirty="0" smtClean="0"/>
              <a:t>Small timer, MAC retransmissions lost</a:t>
            </a:r>
          </a:p>
          <a:p>
            <a:pPr lvl="1"/>
            <a:r>
              <a:rPr lang="en-US" sz="1800" dirty="0" smtClean="0"/>
              <a:t>Large timer, keeps lower bound of window stalled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5115689" y="113841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2889" y="113841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0089" y="113841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5678" y="1137711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2878" y="1137711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5184" y="1137711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62384" y="113841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6917" y="219371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VR(UR)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  <a:endCxn id="10" idx="2"/>
          </p:cNvCxnSpPr>
          <p:nvPr/>
        </p:nvCxnSpPr>
        <p:spPr>
          <a:xfrm flipV="1">
            <a:off x="6724278" y="1899711"/>
            <a:ext cx="0" cy="2940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00350" y="2193719"/>
            <a:ext cx="158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VR(UX),VR(UH)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0"/>
            <a:endCxn id="13" idx="2"/>
          </p:cNvCxnSpPr>
          <p:nvPr/>
        </p:nvCxnSpPr>
        <p:spPr>
          <a:xfrm flipV="1">
            <a:off x="8090984" y="1900410"/>
            <a:ext cx="0" cy="29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15689" y="4723769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889" y="4723769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30089" y="4723769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95678" y="472307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2878" y="472307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05184" y="472307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62384" y="472376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00350" y="5721379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VR(UR),VR(UH)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24" idx="2"/>
          </p:cNvCxnSpPr>
          <p:nvPr/>
        </p:nvCxnSpPr>
        <p:spPr>
          <a:xfrm flipH="1" flipV="1">
            <a:off x="8090984" y="5485769"/>
            <a:ext cx="2404" cy="29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54276" y="5949979"/>
            <a:ext cx="64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LOST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0"/>
            <a:endCxn id="21" idx="2"/>
          </p:cNvCxnSpPr>
          <p:nvPr/>
        </p:nvCxnSpPr>
        <p:spPr>
          <a:xfrm flipH="1" flipV="1">
            <a:off x="6724278" y="5485070"/>
            <a:ext cx="253035" cy="464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0"/>
            <a:endCxn id="22" idx="2"/>
          </p:cNvCxnSpPr>
          <p:nvPr/>
        </p:nvCxnSpPr>
        <p:spPr>
          <a:xfrm flipV="1">
            <a:off x="6977313" y="5485070"/>
            <a:ext cx="204165" cy="464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115689" y="298967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72889" y="298967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30089" y="298967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495678" y="2988971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2878" y="2988971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05184" y="2988971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62384" y="298967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00350" y="3968798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VR(UR),VR(UH)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51" idx="0"/>
            <a:endCxn id="48" idx="2"/>
          </p:cNvCxnSpPr>
          <p:nvPr/>
        </p:nvCxnSpPr>
        <p:spPr>
          <a:xfrm flipH="1" flipV="1">
            <a:off x="8090984" y="3751670"/>
            <a:ext cx="2404" cy="2171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68134" y="4153464"/>
            <a:ext cx="116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Recovered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53" idx="0"/>
            <a:endCxn id="45" idx="2"/>
          </p:cNvCxnSpPr>
          <p:nvPr/>
        </p:nvCxnSpPr>
        <p:spPr>
          <a:xfrm flipH="1" flipV="1">
            <a:off x="6724278" y="3750971"/>
            <a:ext cx="228600" cy="4024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3" idx="0"/>
            <a:endCxn id="46" idx="2"/>
          </p:cNvCxnSpPr>
          <p:nvPr/>
        </p:nvCxnSpPr>
        <p:spPr>
          <a:xfrm flipV="1">
            <a:off x="6952878" y="3750971"/>
            <a:ext cx="228600" cy="4024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>
            <a:off x="4614417" y="3370670"/>
            <a:ext cx="501272" cy="17340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RLC 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124200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Receiving window used for reordering and ACK/NACK messaging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9672" y="1609288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6872" y="1609288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4072" y="1609288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9661" y="160858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6861" y="160858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9167" y="160858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6367" y="1609288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1412" y="2686878"/>
            <a:ext cx="203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VR(R),VR(H),VR(MS)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  <a:endCxn id="9" idx="2"/>
          </p:cNvCxnSpPr>
          <p:nvPr/>
        </p:nvCxnSpPr>
        <p:spPr>
          <a:xfrm flipV="1">
            <a:off x="4548261" y="2370589"/>
            <a:ext cx="0" cy="3162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39672" y="4640886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96872" y="4640886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4072" y="4640886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19661" y="4640187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76861" y="4640187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29167" y="4640187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86367" y="4640886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4024" y="5589256"/>
            <a:ext cx="144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VR(R),VR(MS)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0"/>
            <a:endCxn id="23" idx="2"/>
          </p:cNvCxnSpPr>
          <p:nvPr/>
        </p:nvCxnSpPr>
        <p:spPr>
          <a:xfrm flipV="1">
            <a:off x="4548261" y="5402187"/>
            <a:ext cx="0" cy="1870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72497" y="5887027"/>
            <a:ext cx="12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VR(X),VR(H)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0"/>
            <a:endCxn id="26" idx="2"/>
          </p:cNvCxnSpPr>
          <p:nvPr/>
        </p:nvCxnSpPr>
        <p:spPr>
          <a:xfrm flipH="1" flipV="1">
            <a:off x="5914967" y="5402886"/>
            <a:ext cx="687" cy="4841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t-Reordering 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Gives MAC layer time before </a:t>
            </a:r>
            <a:r>
              <a:rPr lang="en-US" dirty="0" err="1" smtClean="0"/>
              <a:t>NACKing</a:t>
            </a:r>
            <a:endParaRPr lang="en-US" dirty="0" smtClean="0"/>
          </a:p>
          <a:p>
            <a:r>
              <a:rPr lang="en-US" dirty="0" smtClean="0"/>
              <a:t>t-Reordering starts when SN 5 arrives</a:t>
            </a:r>
          </a:p>
          <a:p>
            <a:pPr lvl="1"/>
            <a:r>
              <a:rPr lang="en-US" sz="1800" dirty="0" smtClean="0"/>
              <a:t>ACK = 3</a:t>
            </a:r>
          </a:p>
          <a:p>
            <a:r>
              <a:rPr lang="en-US" dirty="0" smtClean="0"/>
              <a:t>While running SN 4 arrives</a:t>
            </a:r>
          </a:p>
          <a:p>
            <a:pPr lvl="1"/>
            <a:r>
              <a:rPr lang="en-US" sz="1800" dirty="0" smtClean="0"/>
              <a:t>ACK = 3</a:t>
            </a:r>
          </a:p>
          <a:p>
            <a:r>
              <a:rPr lang="en-US" dirty="0" smtClean="0"/>
              <a:t>When timer expires VR(MS) is updated</a:t>
            </a:r>
          </a:p>
          <a:p>
            <a:pPr lvl="1"/>
            <a:r>
              <a:rPr lang="en-US" sz="1800" dirty="0" smtClean="0"/>
              <a:t>ACK = 6, NACK = 3</a:t>
            </a:r>
          </a:p>
          <a:p>
            <a:r>
              <a:rPr lang="en-US" dirty="0"/>
              <a:t>Tradeoffs</a:t>
            </a:r>
          </a:p>
          <a:p>
            <a:pPr lvl="1"/>
            <a:r>
              <a:rPr lang="en-US" sz="1800" dirty="0"/>
              <a:t>Small timer, </a:t>
            </a:r>
            <a:r>
              <a:rPr lang="en-US" sz="1800" dirty="0" smtClean="0"/>
              <a:t>NACK data that MAC can recover</a:t>
            </a:r>
            <a:endParaRPr lang="en-US" sz="1800" dirty="0"/>
          </a:p>
          <a:p>
            <a:pPr lvl="1"/>
            <a:r>
              <a:rPr lang="en-US" sz="1800" dirty="0"/>
              <a:t>Large timer, </a:t>
            </a:r>
            <a:r>
              <a:rPr lang="en-US" sz="1800" dirty="0" smtClean="0"/>
              <a:t>stalls NACKs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5203150" y="137694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0350" y="137694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7550" y="137694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139" y="1376241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0339" y="1376241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92645" y="1376241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49845" y="137694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6829" y="2305033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VR(R),VR(MS)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  <a:endCxn id="10" idx="2"/>
          </p:cNvCxnSpPr>
          <p:nvPr/>
        </p:nvCxnSpPr>
        <p:spPr>
          <a:xfrm flipV="1">
            <a:off x="6811739" y="2138241"/>
            <a:ext cx="0" cy="166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37692" y="2607171"/>
            <a:ext cx="12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VR(X),VR(H)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0"/>
            <a:endCxn id="13" idx="2"/>
          </p:cNvCxnSpPr>
          <p:nvPr/>
        </p:nvCxnSpPr>
        <p:spPr>
          <a:xfrm flipH="1" flipV="1">
            <a:off x="8178445" y="2138940"/>
            <a:ext cx="2404" cy="4682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03150" y="4962299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60350" y="4962299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7550" y="4962299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83139" y="496160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40339" y="496160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92645" y="496160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49845" y="4962299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7811" y="5959909"/>
            <a:ext cx="146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VR(H),VR(MS)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24" idx="2"/>
          </p:cNvCxnSpPr>
          <p:nvPr/>
        </p:nvCxnSpPr>
        <p:spPr>
          <a:xfrm flipH="1" flipV="1">
            <a:off x="8178445" y="5724299"/>
            <a:ext cx="2404" cy="29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203150" y="322820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0350" y="322820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17550" y="3228200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583139" y="3227501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0339" y="3227501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92645" y="3227501"/>
            <a:ext cx="4572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949845" y="322820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37692" y="4423161"/>
            <a:ext cx="12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VR(X),VR(H)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51" idx="0"/>
            <a:endCxn id="48" idx="2"/>
          </p:cNvCxnSpPr>
          <p:nvPr/>
        </p:nvCxnSpPr>
        <p:spPr>
          <a:xfrm flipH="1" flipV="1">
            <a:off x="8178445" y="3990200"/>
            <a:ext cx="2404" cy="4329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86829" y="4144876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VR(R),VR(MS)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49" idx="0"/>
            <a:endCxn id="45" idx="2"/>
          </p:cNvCxnSpPr>
          <p:nvPr/>
        </p:nvCxnSpPr>
        <p:spPr>
          <a:xfrm flipV="1">
            <a:off x="6811739" y="3989501"/>
            <a:ext cx="0" cy="155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458116" y="596727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VR(R)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6" idx="0"/>
            <a:endCxn id="21" idx="2"/>
          </p:cNvCxnSpPr>
          <p:nvPr/>
        </p:nvCxnSpPr>
        <p:spPr>
          <a:xfrm flipV="1">
            <a:off x="6811739" y="5723600"/>
            <a:ext cx="0" cy="2436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Gilbert-Elliot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733800"/>
            <a:ext cx="8229600" cy="2392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Two state machine for loss</a:t>
            </a:r>
          </a:p>
          <a:p>
            <a:pPr lvl="1"/>
            <a:r>
              <a:rPr lang="en-US" sz="1800" dirty="0" smtClean="0"/>
              <a:t>X = 0 no loss</a:t>
            </a:r>
          </a:p>
          <a:p>
            <a:pPr lvl="1"/>
            <a:r>
              <a:rPr lang="en-US" sz="1800" dirty="0" smtClean="0"/>
              <a:t>X = 1 loss</a:t>
            </a:r>
          </a:p>
          <a:p>
            <a:r>
              <a:rPr lang="en-US" dirty="0" smtClean="0"/>
              <a:t>Transition probabilities define when to change states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76" y="1143000"/>
            <a:ext cx="6973248" cy="2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Gordo et al. shows how to take input of loss gaps and determine state transitions</a:t>
            </a:r>
          </a:p>
          <a:p>
            <a:pPr lvl="1"/>
            <a:r>
              <a:rPr lang="en-US" sz="1800" dirty="0" smtClean="0"/>
              <a:t>O</a:t>
            </a:r>
            <a:r>
              <a:rPr lang="en-US" sz="1800" baseline="-25000" dirty="0" smtClean="0"/>
              <a:t>k </a:t>
            </a:r>
            <a:r>
              <a:rPr lang="en-US" sz="1800" dirty="0" smtClean="0"/>
              <a:t>– # of burst losses of length k</a:t>
            </a:r>
          </a:p>
          <a:p>
            <a:pPr lvl="1"/>
            <a:r>
              <a:rPr lang="en-US" sz="1800" dirty="0" smtClean="0"/>
              <a:t>a - # of TTIs</a:t>
            </a:r>
          </a:p>
          <a:p>
            <a:pPr lvl="1"/>
            <a:r>
              <a:rPr lang="en-US" sz="1800" dirty="0" smtClean="0"/>
              <a:t>d - # of lost TTIs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183356" y="2971800"/>
            <a:ext cx="120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[Gordo 10]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99064"/>
            <a:ext cx="3891912" cy="26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Network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LTE wireless network has 6 layers (not all shown)</a:t>
            </a:r>
          </a:p>
          <a:p>
            <a:r>
              <a:rPr lang="en-US" dirty="0" smtClean="0"/>
              <a:t>PHY – RLC layers carry user and network control data</a:t>
            </a:r>
          </a:p>
          <a:p>
            <a:r>
              <a:rPr lang="en-US" dirty="0"/>
              <a:t>LTE transmits collections of Physical Resource Blocks (PRB)s in </a:t>
            </a:r>
            <a:r>
              <a:rPr lang="en-US" dirty="0" smtClean="0"/>
              <a:t>Transport Blocks (TB)</a:t>
            </a:r>
          </a:p>
          <a:p>
            <a:pPr lvl="1"/>
            <a:r>
              <a:rPr lang="en-US" sz="1800" dirty="0" smtClean="0"/>
              <a:t>A TB is the packet sent through the PHY layer</a:t>
            </a:r>
          </a:p>
          <a:p>
            <a:pPr lvl="1"/>
            <a:r>
              <a:rPr lang="en-US" sz="1800" dirty="0" smtClean="0"/>
              <a:t>One TB can have multiple PRBs</a:t>
            </a:r>
          </a:p>
          <a:p>
            <a:pPr lvl="1"/>
            <a:r>
              <a:rPr lang="en-US" sz="1800" dirty="0" smtClean="0"/>
              <a:t>Each PRB takes up some radio spectrum and time frame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410200" y="1371600"/>
            <a:ext cx="3200400" cy="685800"/>
          </a:xfrm>
          <a:prstGeom prst="rect">
            <a:avLst/>
          </a:prstGeom>
          <a:solidFill>
            <a:srgbClr val="A80000"/>
          </a:solidFill>
          <a:ln>
            <a:solidFill>
              <a:srgbClr val="74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2209800"/>
            <a:ext cx="15240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6600" y="2209800"/>
            <a:ext cx="15240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0200" y="3048000"/>
            <a:ext cx="3200400" cy="685800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3886200"/>
            <a:ext cx="32004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RLC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4724400"/>
            <a:ext cx="32004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0200" y="5562600"/>
            <a:ext cx="32004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</a:t>
            </a:r>
          </a:p>
        </p:txBody>
      </p:sp>
    </p:spTree>
    <p:extLst>
      <p:ext uri="{BB962C8B-B14F-4D97-AF65-F5344CB8AC3E}">
        <p14:creationId xmlns:p14="http://schemas.microsoft.com/office/powerpoint/2010/main" val="7322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Approach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Retransmissions: MAC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890852" cy="16726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45507" y="3085990"/>
            <a:ext cx="1640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Dahlman</a:t>
            </a:r>
            <a:r>
              <a:rPr lang="en-US" dirty="0" smtClean="0"/>
              <a:t> 11</a:t>
            </a:r>
            <a:r>
              <a:rPr lang="en-US" dirty="0"/>
              <a:t>]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2357217" y="2830127"/>
            <a:ext cx="238567" cy="533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9516" y="3097549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1ms TTI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sz="quarter" idx="10"/>
          </p:nvPr>
        </p:nvSpPr>
        <p:spPr>
          <a:xfrm>
            <a:off x="474935" y="3522409"/>
            <a:ext cx="8188774" cy="2704572"/>
          </a:xfrm>
        </p:spPr>
        <p:txBody>
          <a:bodyPr/>
          <a:lstStyle/>
          <a:p>
            <a:r>
              <a:rPr lang="en-US" dirty="0" smtClean="0"/>
              <a:t>Hybrid Automatic Request Reply (HARQ)</a:t>
            </a:r>
          </a:p>
          <a:p>
            <a:r>
              <a:rPr lang="en-US" dirty="0" smtClean="0"/>
              <a:t>Data sent at time n, arrives at time n</a:t>
            </a:r>
          </a:p>
          <a:p>
            <a:r>
              <a:rPr lang="en-US" dirty="0" smtClean="0"/>
              <a:t>3ms taken to check if data arrived with errors</a:t>
            </a:r>
          </a:p>
          <a:p>
            <a:r>
              <a:rPr lang="en-US" dirty="0" smtClean="0"/>
              <a:t>n+4 ACK/NACK sent back</a:t>
            </a:r>
          </a:p>
          <a:p>
            <a:r>
              <a:rPr lang="en-US" dirty="0" smtClean="0"/>
              <a:t>n+8 if NACK, data can be retransmitted</a:t>
            </a:r>
          </a:p>
          <a:p>
            <a:pPr lvl="1"/>
            <a:r>
              <a:rPr lang="en-US" dirty="0" smtClean="0"/>
              <a:t>Up to 3 retransmissions for downlink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Retransmissions: RLC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Unacknowledged Mode</a:t>
            </a:r>
          </a:p>
          <a:p>
            <a:pPr lvl="1"/>
            <a:r>
              <a:rPr lang="en-US" sz="1800" dirty="0"/>
              <a:t>No retransmissions</a:t>
            </a:r>
          </a:p>
          <a:p>
            <a:pPr lvl="1"/>
            <a:r>
              <a:rPr lang="en-US" sz="1800" dirty="0"/>
              <a:t>Timer </a:t>
            </a:r>
            <a:r>
              <a:rPr lang="en-US" sz="1800" dirty="0" smtClean="0"/>
              <a:t>t-Reordering </a:t>
            </a:r>
            <a:r>
              <a:rPr lang="en-US" sz="1800" dirty="0"/>
              <a:t>– wait before handing data up a layer for MAC layer to try recovery</a:t>
            </a:r>
          </a:p>
          <a:p>
            <a:r>
              <a:rPr lang="en-US" dirty="0"/>
              <a:t>Acknowledged Mode</a:t>
            </a:r>
          </a:p>
          <a:p>
            <a:pPr lvl="1"/>
            <a:r>
              <a:rPr lang="en-US" sz="1800" dirty="0"/>
              <a:t>Retransmissions</a:t>
            </a:r>
          </a:p>
          <a:p>
            <a:pPr lvl="1"/>
            <a:r>
              <a:rPr lang="en-US" sz="1800"/>
              <a:t>Timer </a:t>
            </a:r>
            <a:r>
              <a:rPr lang="en-US" sz="1800" smtClean="0"/>
              <a:t>t-Reordering </a:t>
            </a:r>
            <a:r>
              <a:rPr lang="en-US" sz="1800" dirty="0"/>
              <a:t>– wait before requesting retransmission</a:t>
            </a:r>
          </a:p>
          <a:p>
            <a:pPr lvl="1"/>
            <a:r>
              <a:rPr lang="en-US" sz="1800" dirty="0"/>
              <a:t>Timer t-</a:t>
            </a:r>
            <a:r>
              <a:rPr lang="en-US" sz="1800" dirty="0" err="1"/>
              <a:t>StatusProhibit</a:t>
            </a:r>
            <a:r>
              <a:rPr lang="en-US" sz="1800" dirty="0"/>
              <a:t> – wait before sending RLC ACK/NACK message</a:t>
            </a:r>
          </a:p>
        </p:txBody>
      </p:sp>
    </p:spTree>
    <p:extLst>
      <p:ext uri="{BB962C8B-B14F-4D97-AF65-F5344CB8AC3E}">
        <p14:creationId xmlns:p14="http://schemas.microsoft.com/office/powerpoint/2010/main" val="35739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Open source packet level network simulator</a:t>
            </a:r>
          </a:p>
          <a:p>
            <a:r>
              <a:rPr lang="en-US" dirty="0" smtClean="0"/>
              <a:t>Successor to ns-2</a:t>
            </a:r>
          </a:p>
          <a:p>
            <a:r>
              <a:rPr lang="en-US" dirty="0" smtClean="0"/>
              <a:t>Funded by </a:t>
            </a:r>
            <a:r>
              <a:rPr lang="en-US" dirty="0"/>
              <a:t>National Science </a:t>
            </a:r>
            <a:r>
              <a:rPr lang="en-US" dirty="0" smtClean="0"/>
              <a:t>Foundation and the </a:t>
            </a:r>
            <a:r>
              <a:rPr lang="en-US" dirty="0" err="1" smtClean="0"/>
              <a:t>Planete</a:t>
            </a:r>
            <a:r>
              <a:rPr lang="en-US" dirty="0" smtClean="0"/>
              <a:t> </a:t>
            </a:r>
            <a:r>
              <a:rPr lang="en-US" dirty="0"/>
              <a:t>group at INRIA Sophia </a:t>
            </a:r>
            <a:r>
              <a:rPr lang="en-US" dirty="0" err="1" smtClean="0"/>
              <a:t>Antipolis</a:t>
            </a:r>
            <a:endParaRPr lang="en-US" dirty="0" smtClean="0"/>
          </a:p>
          <a:p>
            <a:r>
              <a:rPr lang="en-US" dirty="0"/>
              <a:t>2009 </a:t>
            </a:r>
            <a:r>
              <a:rPr lang="en-US" dirty="0" smtClean="0"/>
              <a:t>- 2012 </a:t>
            </a:r>
            <a:r>
              <a:rPr lang="en-US" dirty="0"/>
              <a:t>ns-3 </a:t>
            </a:r>
            <a:r>
              <a:rPr lang="en-US" dirty="0" smtClean="0"/>
              <a:t>downloaded 50,792 times</a:t>
            </a:r>
          </a:p>
          <a:p>
            <a:r>
              <a:rPr lang="en-US" dirty="0"/>
              <a:t>LTE/EPC Network Simulator (LENA)</a:t>
            </a:r>
          </a:p>
          <a:p>
            <a:r>
              <a:rPr lang="en-US" dirty="0"/>
              <a:t>Developed Centre </a:t>
            </a:r>
            <a:r>
              <a:rPr lang="en-US" dirty="0" err="1"/>
              <a:t>Tecnologic</a:t>
            </a:r>
            <a:r>
              <a:rPr lang="en-US" dirty="0"/>
              <a:t> de </a:t>
            </a:r>
            <a:r>
              <a:rPr lang="en-US" dirty="0" err="1"/>
              <a:t>Telecomunicacions</a:t>
            </a:r>
            <a:r>
              <a:rPr lang="en-US" dirty="0"/>
              <a:t> de </a:t>
            </a:r>
            <a:r>
              <a:rPr lang="en-US" dirty="0" err="1"/>
              <a:t>Catalunya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13775" y="1583052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[ns-3]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9061" y="2933782"/>
            <a:ext cx="12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[ns-3 stats]</a:t>
            </a:r>
          </a:p>
        </p:txBody>
      </p:sp>
      <p:sp>
        <p:nvSpPr>
          <p:cNvPr id="8" name="Rectangle 7"/>
          <p:cNvSpPr/>
          <p:nvPr/>
        </p:nvSpPr>
        <p:spPr>
          <a:xfrm>
            <a:off x="5118651" y="3303114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Baldo</a:t>
            </a:r>
            <a:r>
              <a:rPr lang="en-US" dirty="0"/>
              <a:t> 11]</a:t>
            </a:r>
          </a:p>
        </p:txBody>
      </p:sp>
    </p:spTree>
    <p:extLst>
      <p:ext uri="{BB962C8B-B14F-4D97-AF65-F5344CB8AC3E}">
        <p14:creationId xmlns:p14="http://schemas.microsoft.com/office/powerpoint/2010/main" val="31905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Applications used in mobile networks</a:t>
            </a:r>
          </a:p>
          <a:p>
            <a:pPr lvl="1"/>
            <a:r>
              <a:rPr lang="en-US" dirty="0" err="1" smtClean="0"/>
              <a:t>Böhmer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 – Mobile apps mostly used for communication</a:t>
            </a:r>
          </a:p>
          <a:p>
            <a:pPr lvl="1"/>
            <a:r>
              <a:rPr lang="en-US" dirty="0"/>
              <a:t>Huang et al</a:t>
            </a:r>
            <a:r>
              <a:rPr lang="en-US" dirty="0" smtClean="0"/>
              <a:t>. – Majority of data over LTE uses TCP</a:t>
            </a:r>
          </a:p>
          <a:p>
            <a:r>
              <a:rPr lang="en-US" dirty="0" smtClean="0"/>
              <a:t>HARQ</a:t>
            </a:r>
          </a:p>
          <a:p>
            <a:pPr lvl="1"/>
            <a:r>
              <a:rPr lang="en-US" dirty="0" err="1"/>
              <a:t>Kawser</a:t>
            </a:r>
            <a:r>
              <a:rPr lang="en-US" dirty="0"/>
              <a:t> et al</a:t>
            </a:r>
            <a:r>
              <a:rPr lang="en-US" dirty="0" smtClean="0"/>
              <a:t>. – Found that MAC retransmissions could be limited to 3 or less as allowing more in poor signal quality conditions did not improve reception</a:t>
            </a:r>
          </a:p>
          <a:p>
            <a:r>
              <a:rPr lang="en-US" dirty="0" smtClean="0"/>
              <a:t>RLC AM</a:t>
            </a:r>
          </a:p>
          <a:p>
            <a:pPr lvl="1"/>
            <a:r>
              <a:rPr lang="en-US" dirty="0" err="1" smtClean="0"/>
              <a:t>Makidis</a:t>
            </a:r>
            <a:r>
              <a:rPr lang="en-US" dirty="0" smtClean="0"/>
              <a:t> – Examined TCP with RLC AM for VoIP and FTP but did not examine UM or MAC layer retransmissions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r>
              <a:rPr lang="en-US" dirty="0" smtClean="0"/>
              <a:t>Approach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coln_2012_v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CF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Lincoln_2012_v2</Template>
  <TotalTime>1725</TotalTime>
  <Words>1392</Words>
  <Application>Microsoft Office PowerPoint</Application>
  <PresentationFormat>On-screen Show (4:3)</PresentationFormat>
  <Paragraphs>337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Lincoln_2012_v2</vt:lpstr>
      <vt:lpstr>Impact of Acknowledgements on Application Performance in 4G LTE Networks</vt:lpstr>
      <vt:lpstr>Network Growth</vt:lpstr>
      <vt:lpstr>General Problem Statement</vt:lpstr>
      <vt:lpstr>Outline</vt:lpstr>
      <vt:lpstr>LTE Retransmissions: MAC</vt:lpstr>
      <vt:lpstr>LTE Retransmissions: RLC</vt:lpstr>
      <vt:lpstr>ns-3</vt:lpstr>
      <vt:lpstr>Related Work</vt:lpstr>
      <vt:lpstr>Outline</vt:lpstr>
      <vt:lpstr>Specific Problem Statement</vt:lpstr>
      <vt:lpstr>ns-3 LTE Modifications</vt:lpstr>
      <vt:lpstr>Simulation Network</vt:lpstr>
      <vt:lpstr>Outline</vt:lpstr>
      <vt:lpstr>VoIP t-Reordering</vt:lpstr>
      <vt:lpstr>VoIP t-Reordering</vt:lpstr>
      <vt:lpstr>VoIP t-StatusProhibit</vt:lpstr>
      <vt:lpstr>VoIP AM vs UM</vt:lpstr>
      <vt:lpstr>FTP t-Reordering</vt:lpstr>
      <vt:lpstr>FTP t-StatusProhibit</vt:lpstr>
      <vt:lpstr>FTP AM vs UM</vt:lpstr>
      <vt:lpstr>Conclusion</vt:lpstr>
      <vt:lpstr>Future Work</vt:lpstr>
      <vt:lpstr>Questions</vt:lpstr>
      <vt:lpstr>References</vt:lpstr>
      <vt:lpstr>References Cont</vt:lpstr>
      <vt:lpstr>Backup Slides</vt:lpstr>
      <vt:lpstr>CQI Choice</vt:lpstr>
      <vt:lpstr>CQI Choice Cont.</vt:lpstr>
      <vt:lpstr>Wireless Loss Cont</vt:lpstr>
      <vt:lpstr>Simulating VoIP</vt:lpstr>
      <vt:lpstr>Simulating FTP</vt:lpstr>
      <vt:lpstr>RLC UM</vt:lpstr>
      <vt:lpstr>Timer t-Reordering UM</vt:lpstr>
      <vt:lpstr>RLC AM</vt:lpstr>
      <vt:lpstr>Timer t-Reordering AM</vt:lpstr>
      <vt:lpstr>Gilbert-Elliot Model</vt:lpstr>
      <vt:lpstr>Transitions</vt:lpstr>
      <vt:lpstr>LTE Network Layers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br20894</dc:creator>
  <cp:lastModifiedBy>br20894</cp:lastModifiedBy>
  <cp:revision>76</cp:revision>
  <cp:lastPrinted>2014-11-13T14:09:12Z</cp:lastPrinted>
  <dcterms:created xsi:type="dcterms:W3CDTF">2014-11-06T13:46:43Z</dcterms:created>
  <dcterms:modified xsi:type="dcterms:W3CDTF">2014-12-05T13:07:10Z</dcterms:modified>
</cp:coreProperties>
</file>