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3" r:id="rId3"/>
    <p:sldId id="314" r:id="rId4"/>
    <p:sldId id="305" r:id="rId5"/>
    <p:sldId id="306" r:id="rId6"/>
    <p:sldId id="302" r:id="rId7"/>
    <p:sldId id="294" r:id="rId8"/>
    <p:sldId id="289" r:id="rId9"/>
    <p:sldId id="307" r:id="rId10"/>
    <p:sldId id="298" r:id="rId11"/>
    <p:sldId id="290" r:id="rId12"/>
    <p:sldId id="308" r:id="rId13"/>
    <p:sldId id="293" r:id="rId14"/>
    <p:sldId id="309" r:id="rId15"/>
    <p:sldId id="311" r:id="rId16"/>
    <p:sldId id="310" r:id="rId17"/>
    <p:sldId id="300" r:id="rId18"/>
    <p:sldId id="301" r:id="rId19"/>
    <p:sldId id="312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33"/>
    <a:srgbClr val="FFFF00"/>
    <a:srgbClr val="16150E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3376" autoAdjust="0"/>
  </p:normalViewPr>
  <p:slideViewPr>
    <p:cSldViewPr snapToGrid="0">
      <p:cViewPr varScale="1">
        <p:scale>
          <a:sx n="50" d="100"/>
          <a:sy n="50" d="100"/>
        </p:scale>
        <p:origin x="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5921-D708-44AB-BE60-D71453BE9E9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2711-0048-40CA-84D0-DBE5B991F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bbr-cubic-sa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bbr-cubic-sat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Saahil Claypool, Jae Chung,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Measurements Comparing TCP Cubic and TCP BBR over a Satellite Network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IEEE Consumer Communications &amp; Networking Conference (CCNC)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Virtual Conference, January 9-12, 2021.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http://www.cs.wpi.edu/~claypool/papers/bbr-cubic-sat/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Client Intel i7-1065G7 CPU @ 1.30GHz and 32 GB RAM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Servers Intel Ken E312xx CPUs @ 2.5 GHz and 32 GB RAM</a:t>
            </a:r>
          </a:p>
          <a:p>
            <a:pPr algn="l"/>
            <a:r>
              <a:rPr lang="en-US" sz="18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ervers and client run Ubuntu 18.04.4 LTS, Linux kernel v4.15.0</a:t>
            </a:r>
          </a:p>
          <a:p>
            <a:pPr algn="l"/>
            <a:r>
              <a:rPr lang="en-US" sz="18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ervers connect to WPI LAN via Gb/s Ethernet. </a:t>
            </a:r>
          </a:p>
          <a:p>
            <a:r>
              <a:rPr lang="en-US" sz="1800" b="0" i="0" u="none" strike="noStrike" baseline="0" dirty="0">
                <a:latin typeface="NimbusRomNo9L-Regu"/>
              </a:rPr>
              <a:t>WPI campus connected to Internet via several 10 Gb/s, throttled to 1 Gb/s.</a:t>
            </a:r>
          </a:p>
          <a:p>
            <a:pPr algn="l"/>
            <a:r>
              <a:rPr lang="en-US" sz="1800" b="0" i="0" u="none" strike="noStrike" baseline="0" dirty="0" err="1">
                <a:latin typeface="NimbusRomNo9L-Regu"/>
              </a:rPr>
              <a:t>Viasat</a:t>
            </a:r>
            <a:r>
              <a:rPr lang="en-US" sz="1800" b="0" i="0" u="none" strike="noStrike" baseline="0" dirty="0">
                <a:latin typeface="NimbusRomNo9L-Regu"/>
              </a:rPr>
              <a:t> terminal to Ka-band outdoor antenna (RF amplifier, up/down converter, reflector and feed) through </a:t>
            </a:r>
            <a:r>
              <a:rPr lang="en-US" sz="1800" b="0" i="0" u="none" strike="noStrike" baseline="0" dirty="0" err="1">
                <a:latin typeface="NimbusRomNo9L-Regu"/>
              </a:rPr>
              <a:t>Viasat</a:t>
            </a:r>
            <a:r>
              <a:rPr lang="en-US" sz="1800" b="0" i="0" u="none" strike="noStrike" baseline="0" dirty="0">
                <a:latin typeface="NimbusRomNo9L-Regu"/>
              </a:rPr>
              <a:t> 2 satellite to Ka-band gateways links</a:t>
            </a:r>
          </a:p>
          <a:p>
            <a:pPr algn="l"/>
            <a:r>
              <a:rPr lang="en-US" sz="1800" dirty="0">
                <a:latin typeface="NimbusRomNo9L-Regu"/>
              </a:rPr>
              <a:t>Service </a:t>
            </a:r>
            <a:r>
              <a:rPr lang="en-US" sz="1800" b="0" i="0" u="none" strike="noStrike" baseline="0" dirty="0">
                <a:latin typeface="NimbusRomNo9L-Regu"/>
              </a:rPr>
              <a:t> plan peak data rate of 144 Mb/s</a:t>
            </a:r>
          </a:p>
          <a:p>
            <a:pPr algn="l"/>
            <a:r>
              <a:rPr lang="en-US" sz="1800" dirty="0">
                <a:latin typeface="NimbusRomNo9L-Regu"/>
              </a:rPr>
              <a:t>G</a:t>
            </a:r>
            <a:r>
              <a:rPr lang="en-US" sz="1800" b="0" i="0" u="none" strike="noStrike" baseline="0" dirty="0">
                <a:latin typeface="NimbusRomNo9L-Regu"/>
              </a:rPr>
              <a:t>ateway does per-client queue management for traffic</a:t>
            </a:r>
          </a:p>
          <a:p>
            <a:pPr lvl="1"/>
            <a:r>
              <a:rPr lang="en-US" sz="1400" b="0" i="0" u="none" strike="noStrike" baseline="0" dirty="0"/>
              <a:t>Queue up to 36 </a:t>
            </a:r>
            <a:r>
              <a:rPr lang="en-US" sz="1400" b="0" i="0" u="none" strike="noStrike" baseline="0" dirty="0" err="1"/>
              <a:t>MBytes</a:t>
            </a:r>
            <a:r>
              <a:rPr lang="en-US" sz="1400" b="0" i="0" u="none" strike="noStrike" baseline="0" dirty="0"/>
              <a:t> (about 2 seconds)</a:t>
            </a:r>
          </a:p>
          <a:p>
            <a:pPr lvl="1"/>
            <a:r>
              <a:rPr lang="en-US" sz="1400" b="0" i="0" u="none" strike="noStrike" baseline="0" dirty="0"/>
              <a:t>Active Queue Management (AQM)  randomly drops 25% when queue over 18 </a:t>
            </a:r>
            <a:r>
              <a:rPr lang="en-US" sz="1400" b="0" i="0" u="none" strike="noStrike" baseline="0" dirty="0" err="1"/>
              <a:t>MBytes</a:t>
            </a:r>
            <a:endParaRPr lang="en-US" sz="1400" b="0" i="0" u="none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Saahil Claypool, Jae Chung,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Measurements Comparing TCP Cubic and TCP BBR over a Satellite Network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IEEE Consumer Communications &amp; Networking Conference (CCNC)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Virtual Conference, January 9-12, 2021.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http://www.cs.wpi.edu/~claypool/papers/bbr-cubic-sat/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858" y="1129397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1" i="0" dirty="0">
                <a:effectLst/>
                <a:latin typeface="+mn-lt"/>
              </a:rPr>
              <a:t>Measurements Comparing </a:t>
            </a:r>
            <a:r>
              <a:rPr lang="en-US" sz="4400" b="1" i="0" dirty="0">
                <a:solidFill>
                  <a:srgbClr val="FF9900"/>
                </a:solidFill>
                <a:effectLst/>
                <a:latin typeface="+mn-lt"/>
              </a:rPr>
              <a:t>TCP Cubic </a:t>
            </a:r>
            <a:r>
              <a:rPr lang="en-US" sz="4400" b="1" i="0" dirty="0">
                <a:effectLst/>
                <a:latin typeface="+mn-lt"/>
              </a:rPr>
              <a:t>and </a:t>
            </a:r>
            <a:r>
              <a:rPr lang="en-US" sz="4400" b="1" i="0" dirty="0">
                <a:solidFill>
                  <a:srgbClr val="33CC33"/>
                </a:solidFill>
                <a:effectLst/>
                <a:latin typeface="+mn-lt"/>
              </a:rPr>
              <a:t>TCP BBR </a:t>
            </a:r>
            <a:r>
              <a:rPr lang="en-US" sz="4400" b="1" i="0" dirty="0">
                <a:effectLst/>
                <a:latin typeface="+mn-lt"/>
              </a:rPr>
              <a:t>over a Satellite Network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1452" y="4217406"/>
            <a:ext cx="1971173" cy="1311812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Jae Chung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8C361-E6C2-4523-A1D1-C689952F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55" y="4594227"/>
            <a:ext cx="3171445" cy="1568064"/>
          </a:xfrm>
          <a:prstGeom prst="rect">
            <a:avLst/>
          </a:prstGeom>
        </p:spPr>
      </p:pic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6" y="4813517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764334" y="4066447"/>
            <a:ext cx="2862646" cy="13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Saahil Claypool, </a:t>
            </a:r>
            <a:r>
              <a:rPr lang="en-US" sz="3200" u="sng" dirty="0"/>
              <a:t>Mark Claypool</a:t>
            </a:r>
          </a:p>
        </p:txBody>
      </p:sp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21353C6E-F39F-469A-8ED1-DE7C3840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96" y="1501395"/>
            <a:ext cx="5353878" cy="385521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5A4F732-A95C-4765-B6D8-56F88FC8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355" y="5260589"/>
            <a:ext cx="5694218" cy="1325563"/>
          </a:xfrm>
        </p:spPr>
        <p:txBody>
          <a:bodyPr/>
          <a:lstStyle/>
          <a:p>
            <a:r>
              <a:rPr lang="en-US" dirty="0"/>
              <a:t>Loss: </a:t>
            </a:r>
            <a:r>
              <a:rPr lang="en-US" dirty="0">
                <a:solidFill>
                  <a:srgbClr val="00B0F0"/>
                </a:solidFill>
              </a:rPr>
              <a:t>0.05%</a:t>
            </a:r>
          </a:p>
          <a:p>
            <a:pPr lvl="1"/>
            <a:r>
              <a:rPr lang="en-US" dirty="0"/>
              <a:t>77% are single packet</a:t>
            </a:r>
          </a:p>
          <a:p>
            <a:pPr lvl="1"/>
            <a:r>
              <a:rPr lang="en-US" dirty="0"/>
              <a:t>Largest 11 packets (2.2 seconds)</a:t>
            </a:r>
          </a:p>
        </p:txBody>
      </p:sp>
      <p:pic>
        <p:nvPicPr>
          <p:cNvPr id="15" name="Content Placeholder 11" descr="Text&#10;&#10;Description automatically generated with low confidence">
            <a:extLst>
              <a:ext uri="{FF2B5EF4-FFF2-40B4-BE49-F238E27FC236}">
                <a16:creationId xmlns:a16="http://schemas.microsoft.com/office/drawing/2014/main" id="{8659759C-2145-497B-9CA8-438EA01D3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06" y="851457"/>
            <a:ext cx="1878862" cy="176601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9C325-2535-4A08-BEFF-DC70BE11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33" y="271848"/>
            <a:ext cx="7693327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17624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1690-5546-4651-A4C2-A87D743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92" y="0"/>
            <a:ext cx="10044545" cy="1325563"/>
          </a:xfrm>
        </p:spPr>
        <p:txBody>
          <a:bodyPr/>
          <a:lstStyle/>
          <a:p>
            <a:r>
              <a:rPr lang="en-US" dirty="0"/>
              <a:t>Steady State – Throughput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A01B57-1AAE-46B8-884B-4D7CBED762DA}"/>
              </a:ext>
            </a:extLst>
          </p:cNvPr>
          <p:cNvGrpSpPr/>
          <p:nvPr/>
        </p:nvGrpSpPr>
        <p:grpSpPr>
          <a:xfrm>
            <a:off x="4883441" y="1336217"/>
            <a:ext cx="7308559" cy="5532437"/>
            <a:chOff x="4883441" y="1336217"/>
            <a:chExt cx="7308559" cy="5532437"/>
          </a:xfrm>
        </p:grpSpPr>
        <p:pic>
          <p:nvPicPr>
            <p:cNvPr id="20" name="Picture 19" descr="Diagram, schematic&#10;&#10;Description automatically generated">
              <a:extLst>
                <a:ext uri="{FF2B5EF4-FFF2-40B4-BE49-F238E27FC236}">
                  <a16:creationId xmlns:a16="http://schemas.microsoft.com/office/drawing/2014/main" id="{02C060D1-818F-4388-93B5-60A72C72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441" y="1336217"/>
              <a:ext cx="7308559" cy="552178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E1E9FF-DBEC-45C2-BD00-C5B12567963A}"/>
                </a:ext>
              </a:extLst>
            </p:cNvPr>
            <p:cNvSpPr/>
            <p:nvPr/>
          </p:nvSpPr>
          <p:spPr>
            <a:xfrm>
              <a:off x="6280484" y="6428332"/>
              <a:ext cx="5666874" cy="440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98D1A0-6A95-41FA-A6F1-293A0A506311}"/>
                </a:ext>
              </a:extLst>
            </p:cNvPr>
            <p:cNvSpPr txBox="1"/>
            <p:nvPr/>
          </p:nvSpPr>
          <p:spPr>
            <a:xfrm>
              <a:off x="6425639" y="6228277"/>
              <a:ext cx="6030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CC33"/>
                  </a:solidFill>
                </a:rPr>
                <a:t>BBR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373411-3B5E-4D1C-8AE6-E41E5676C105}"/>
                </a:ext>
              </a:extLst>
            </p:cNvPr>
            <p:cNvSpPr txBox="1"/>
            <p:nvPr/>
          </p:nvSpPr>
          <p:spPr>
            <a:xfrm>
              <a:off x="9718281" y="6228277"/>
              <a:ext cx="6030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CC33"/>
                  </a:solidFill>
                </a:rPr>
                <a:t>BBR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69582B-B6DA-4C6F-B2A3-797812856E8E}"/>
                </a:ext>
              </a:extLst>
            </p:cNvPr>
            <p:cNvSpPr txBox="1"/>
            <p:nvPr/>
          </p:nvSpPr>
          <p:spPr>
            <a:xfrm>
              <a:off x="10990896" y="6228277"/>
              <a:ext cx="758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9900"/>
                  </a:solidFill>
                </a:rPr>
                <a:t>Cubic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4D07C7-E495-4823-911E-980BF4D759F6}"/>
                </a:ext>
              </a:extLst>
            </p:cNvPr>
            <p:cNvSpPr txBox="1"/>
            <p:nvPr/>
          </p:nvSpPr>
          <p:spPr>
            <a:xfrm>
              <a:off x="7698254" y="6228277"/>
              <a:ext cx="758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9900"/>
                  </a:solidFill>
                </a:rPr>
                <a:t>Cubic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3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1690-5546-4651-A4C2-A87D743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– Throughput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3CABFF8-B9CF-4EB4-9008-D896E907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499" y="3888188"/>
            <a:ext cx="6559826" cy="2822713"/>
          </a:xfrm>
        </p:spPr>
        <p:txBody>
          <a:bodyPr>
            <a:normAutofit/>
          </a:bodyPr>
          <a:lstStyle/>
          <a:p>
            <a:pPr algn="l"/>
            <a:r>
              <a:rPr lang="en-US" sz="3200" b="0" i="0" u="none" strike="noStrike" baseline="0" dirty="0">
                <a:latin typeface="NimbusRomNo9L-Regu"/>
              </a:rPr>
              <a:t>Independent, 2-tailed t test  (</a:t>
            </a:r>
            <a:r>
              <a:rPr lang="el-GR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0" i="0" u="none" strike="noStrike" baseline="0" dirty="0">
                <a:latin typeface="NimbusRomNo9L-Regu"/>
              </a:rPr>
              <a:t>0.5) </a:t>
            </a:r>
            <a:r>
              <a:rPr lang="en-US" sz="3200" b="0" i="0" u="none" strike="noStrike" baseline="0" dirty="0">
                <a:latin typeface="NimbusRomNo9L-Regu"/>
                <a:sym typeface="Wingdings" panose="05000000000000000000" pitchFamily="2" charset="2"/>
              </a:rPr>
              <a:t>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NimbusRomNo9L-Regu"/>
              </a:rPr>
              <a:t>statistically significant </a:t>
            </a:r>
          </a:p>
          <a:p>
            <a:pPr lvl="1"/>
            <a:r>
              <a:rPr lang="en-US" sz="2800" b="0" i="0" u="none" strike="noStrike" baseline="0" dirty="0">
                <a:latin typeface="CMMI10"/>
              </a:rPr>
              <a:t>t</a:t>
            </a:r>
            <a:r>
              <a:rPr lang="en-US" sz="2800" b="0" i="0" u="none" strike="noStrike" baseline="0" dirty="0">
                <a:latin typeface="CMR10"/>
              </a:rPr>
              <a:t>(158) = 4</a:t>
            </a:r>
            <a:r>
              <a:rPr lang="en-US" sz="2800" b="0" i="0" u="none" strike="noStrike" baseline="0" dirty="0">
                <a:latin typeface="CMMI10"/>
              </a:rPr>
              <a:t>.</a:t>
            </a:r>
            <a:r>
              <a:rPr lang="en-US" sz="2800" b="0" i="0" u="none" strike="noStrike" baseline="0" dirty="0">
                <a:latin typeface="CMR10"/>
              </a:rPr>
              <a:t>4</a:t>
            </a:r>
          </a:p>
          <a:p>
            <a:pPr lvl="1"/>
            <a:r>
              <a:rPr lang="en-US" sz="2800" b="0" i="0" u="none" strike="noStrike" baseline="0" dirty="0">
                <a:latin typeface="CMMI10"/>
              </a:rPr>
              <a:t>p &lt; .</a:t>
            </a:r>
            <a:r>
              <a:rPr lang="en-US" sz="2800" b="0" i="0" u="none" strike="noStrike" baseline="0" dirty="0">
                <a:latin typeface="CMR10"/>
              </a:rPr>
              <a:t>0001</a:t>
            </a:r>
          </a:p>
          <a:p>
            <a:r>
              <a:rPr lang="en-US" sz="3200" b="0" i="0" u="none" strike="noStrike" baseline="0" dirty="0">
                <a:solidFill>
                  <a:srgbClr val="00B0F0"/>
                </a:solidFill>
                <a:latin typeface="NimbusRomNo9L-Regu"/>
              </a:rPr>
              <a:t>Large effect size </a:t>
            </a:r>
            <a:r>
              <a:rPr lang="en-US" sz="3200" b="0" i="0" u="none" strike="noStrike" baseline="0" dirty="0">
                <a:latin typeface="NimbusRomNo9L-Regu"/>
              </a:rPr>
              <a:t>(</a:t>
            </a:r>
            <a:r>
              <a:rPr lang="en-US" sz="3200" b="0" i="0" u="none" strike="noStrike" baseline="0" dirty="0">
                <a:latin typeface="CMMI10"/>
              </a:rPr>
              <a:t>d </a:t>
            </a:r>
            <a:r>
              <a:rPr lang="en-US" sz="3200" b="0" i="0" u="none" strike="noStrike" baseline="0" dirty="0">
                <a:latin typeface="CMR10"/>
              </a:rPr>
              <a:t>= 0</a:t>
            </a:r>
            <a:r>
              <a:rPr lang="en-US" sz="3200" b="0" i="0" u="none" strike="noStrike" baseline="0" dirty="0">
                <a:latin typeface="CMMI10"/>
              </a:rPr>
              <a:t>.</a:t>
            </a:r>
            <a:r>
              <a:rPr lang="en-US" sz="3200" b="0" i="0" u="none" strike="noStrike" baseline="0" dirty="0">
                <a:latin typeface="CMR10"/>
              </a:rPr>
              <a:t>7</a:t>
            </a:r>
            <a:r>
              <a:rPr lang="en-US" sz="3200" b="0" i="0" u="none" strike="noStrike" baseline="0" dirty="0">
                <a:latin typeface="NimbusRomNo9L-Regu"/>
              </a:rPr>
              <a:t>)</a:t>
            </a:r>
            <a:endParaRPr lang="en-US" sz="3200" dirty="0"/>
          </a:p>
          <a:p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2CF93E-D935-44DB-9E56-CCBA17CC6AEC}"/>
              </a:ext>
            </a:extLst>
          </p:cNvPr>
          <p:cNvGrpSpPr/>
          <p:nvPr/>
        </p:nvGrpSpPr>
        <p:grpSpPr>
          <a:xfrm>
            <a:off x="6007352" y="1511825"/>
            <a:ext cx="5284225" cy="1851015"/>
            <a:chOff x="5927839" y="1344848"/>
            <a:chExt cx="5284225" cy="1851015"/>
          </a:xfrm>
        </p:grpSpPr>
        <p:pic>
          <p:nvPicPr>
            <p:cNvPr id="18" name="Content Placeholder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EBD9821-EA78-48BE-84CD-82FF0CC33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839" y="1344848"/>
              <a:ext cx="5284225" cy="18510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C9B602-1F89-41C8-93AD-B74090DF2016}"/>
                </a:ext>
              </a:extLst>
            </p:cNvPr>
            <p:cNvSpPr txBox="1"/>
            <p:nvPr/>
          </p:nvSpPr>
          <p:spPr>
            <a:xfrm>
              <a:off x="5985737" y="2505837"/>
              <a:ext cx="135749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9900"/>
                  </a:solidFill>
                </a:rPr>
                <a:t>Cubic</a:t>
              </a:r>
              <a:endParaRPr lang="en-US" sz="3600" dirty="0">
                <a:solidFill>
                  <a:srgbClr val="FF99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535907-932E-494C-A4A7-0032B9F261EB}"/>
                </a:ext>
              </a:extLst>
            </p:cNvPr>
            <p:cNvSpPr txBox="1"/>
            <p:nvPr/>
          </p:nvSpPr>
          <p:spPr>
            <a:xfrm>
              <a:off x="5985737" y="2047358"/>
              <a:ext cx="947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33CC33"/>
                  </a:solidFill>
                </a:rPr>
                <a:t>BBR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B38452-CC82-4669-A6EA-3B4F51B12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067133"/>
              <a:ext cx="50199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34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5F0420-1340-4B74-A6C1-3E68A99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4" y="0"/>
            <a:ext cx="10044545" cy="1325563"/>
          </a:xfrm>
        </p:spPr>
        <p:txBody>
          <a:bodyPr/>
          <a:lstStyle/>
          <a:p>
            <a:r>
              <a:rPr lang="en-US" dirty="0"/>
              <a:t>Start-up</a:t>
            </a:r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7F9E5794-03D7-4308-B1F5-B98B6232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42" y="1274890"/>
            <a:ext cx="7053558" cy="55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5F0420-1340-4B74-A6C1-3E68A99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35" y="108749"/>
            <a:ext cx="9191485" cy="1325563"/>
          </a:xfrm>
        </p:spPr>
        <p:txBody>
          <a:bodyPr/>
          <a:lstStyle/>
          <a:p>
            <a:r>
              <a:rPr lang="en-US" dirty="0"/>
              <a:t>Start-up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7067B20-A82B-4A1B-A03E-49F047FD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770" y="3880237"/>
            <a:ext cx="5693134" cy="263188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0" i="0" u="none" strike="noStrike" baseline="0" dirty="0">
                <a:latin typeface="NimbusRomNo9L-Regu"/>
              </a:rPr>
              <a:t>Independent, 2-tailed t test </a:t>
            </a:r>
            <a:r>
              <a:rPr lang="en-US" b="0" i="0" u="none" strike="noStrike" baseline="0" dirty="0">
                <a:latin typeface="NimbusRomNo9L-Regu"/>
              </a:rPr>
              <a:t>(</a:t>
            </a:r>
            <a:r>
              <a:rPr lang="el-GR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b="0" i="0" u="none" strike="noStrike" baseline="0" dirty="0">
                <a:latin typeface="NimbusRomNo9L-Regu"/>
              </a:rPr>
              <a:t>0.5)</a:t>
            </a:r>
            <a:r>
              <a:rPr lang="en-US" sz="3200" b="0" i="0" u="none" strike="noStrike" baseline="0" dirty="0">
                <a:latin typeface="NimbusRomNo9L-Regu"/>
              </a:rPr>
              <a:t> for mean start-up throughput </a:t>
            </a:r>
            <a:r>
              <a:rPr lang="en-US" sz="3200" b="0" i="0" u="none" strike="noStrike" baseline="0" dirty="0">
                <a:latin typeface="NimbusRomNo9L-Regu"/>
                <a:sym typeface="Wingdings" panose="05000000000000000000" pitchFamily="2" charset="2"/>
              </a:rPr>
              <a:t>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NimbusRomNo9L-Regu"/>
              </a:rPr>
              <a:t>statistically significant</a:t>
            </a:r>
          </a:p>
          <a:p>
            <a:pPr lvl="1"/>
            <a:r>
              <a:rPr lang="en-US" sz="2800" b="0" i="0" u="none" strike="noStrike" baseline="0" dirty="0">
                <a:latin typeface="CMMI10"/>
              </a:rPr>
              <a:t>t</a:t>
            </a:r>
            <a:r>
              <a:rPr lang="en-US" sz="2800" b="0" i="0" u="none" strike="noStrike" baseline="0" dirty="0">
                <a:latin typeface="CMR10"/>
              </a:rPr>
              <a:t>(158) = 31</a:t>
            </a:r>
            <a:r>
              <a:rPr lang="en-US" sz="2800" b="0" i="0" u="none" strike="noStrike" baseline="0" dirty="0">
                <a:latin typeface="CMMI10"/>
              </a:rPr>
              <a:t>.</a:t>
            </a:r>
            <a:r>
              <a:rPr lang="en-US" sz="2800" b="0" i="0" u="none" strike="noStrike" baseline="0" dirty="0">
                <a:latin typeface="CMR10"/>
              </a:rPr>
              <a:t>9</a:t>
            </a:r>
          </a:p>
          <a:p>
            <a:pPr lvl="1"/>
            <a:r>
              <a:rPr lang="en-US" sz="2800" b="0" i="0" u="none" strike="noStrike" baseline="0" dirty="0">
                <a:latin typeface="CMMI10"/>
              </a:rPr>
              <a:t>p &lt; .</a:t>
            </a:r>
            <a:r>
              <a:rPr lang="en-US" sz="2800" b="0" i="0" u="none" strike="noStrike" baseline="0" dirty="0">
                <a:latin typeface="CMR10"/>
              </a:rPr>
              <a:t>0001</a:t>
            </a:r>
            <a:endParaRPr lang="en-US" sz="2800" b="0" i="0" u="none" strike="noStrike" baseline="0" dirty="0">
              <a:latin typeface="NimbusRomNo9L-Regu"/>
            </a:endParaRPr>
          </a:p>
          <a:p>
            <a:pPr algn="l"/>
            <a:r>
              <a:rPr lang="en-US" sz="3200" dirty="0">
                <a:solidFill>
                  <a:srgbClr val="00B0F0"/>
                </a:solidFill>
                <a:latin typeface="CMR10"/>
              </a:rPr>
              <a:t>Very l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NimbusRomNo9L-Regu"/>
              </a:rPr>
              <a:t>arge effect size </a:t>
            </a:r>
            <a:r>
              <a:rPr lang="en-US" sz="3200" b="0" i="0" u="none" strike="noStrike" baseline="0" dirty="0">
                <a:latin typeface="NimbusRomNo9L-Regu"/>
              </a:rPr>
              <a:t>(</a:t>
            </a:r>
            <a:r>
              <a:rPr lang="en-US" sz="3200" b="0" i="0" u="none" strike="noStrike" baseline="0" dirty="0">
                <a:latin typeface="CMMI10"/>
              </a:rPr>
              <a:t>d </a:t>
            </a:r>
            <a:r>
              <a:rPr lang="en-US" sz="3200" b="0" i="0" u="none" strike="noStrike" baseline="0" dirty="0">
                <a:latin typeface="CMR10"/>
              </a:rPr>
              <a:t>= 5</a:t>
            </a:r>
            <a:r>
              <a:rPr lang="en-US" sz="3200" b="0" i="0" u="none" strike="noStrike" baseline="0" dirty="0">
                <a:latin typeface="NimbusRomNo9L-Regu"/>
              </a:rPr>
              <a:t>)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F5ABAE-769C-4877-B705-0B735BBD339C}"/>
              </a:ext>
            </a:extLst>
          </p:cNvPr>
          <p:cNvGrpSpPr/>
          <p:nvPr/>
        </p:nvGrpSpPr>
        <p:grpSpPr>
          <a:xfrm>
            <a:off x="5640402" y="1660686"/>
            <a:ext cx="6387674" cy="1766803"/>
            <a:chOff x="5640402" y="1660686"/>
            <a:chExt cx="6387674" cy="1766803"/>
          </a:xfrm>
        </p:grpSpPr>
        <p:pic>
          <p:nvPicPr>
            <p:cNvPr id="13" name="Content Placeholder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928D64-E773-46B1-B45D-B61E6757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2" y="1660686"/>
              <a:ext cx="6387674" cy="176680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ACFF4C-00BE-45F7-80FC-F3EDFBDF5738}"/>
                </a:ext>
              </a:extLst>
            </p:cNvPr>
            <p:cNvSpPr txBox="1"/>
            <p:nvPr/>
          </p:nvSpPr>
          <p:spPr>
            <a:xfrm>
              <a:off x="5716729" y="2952529"/>
              <a:ext cx="7585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9900"/>
                  </a:solidFill>
                </a:rPr>
                <a:t>Cubic</a:t>
              </a:r>
              <a:endParaRPr lang="en-US" sz="2400" dirty="0">
                <a:solidFill>
                  <a:srgbClr val="FF99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A9D5FF-526F-4476-B8B1-19964FA135C6}"/>
                </a:ext>
              </a:extLst>
            </p:cNvPr>
            <p:cNvSpPr txBox="1"/>
            <p:nvPr/>
          </p:nvSpPr>
          <p:spPr>
            <a:xfrm>
              <a:off x="5716729" y="2563806"/>
              <a:ext cx="7713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33CC33"/>
                  </a:solidFill>
                </a:rPr>
                <a:t>BBR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50749A0-2DDD-454C-9743-B555DA4FDDDF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5780598" y="2544088"/>
              <a:ext cx="6247478" cy="232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1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6E8-5D29-481C-96DB-3C774991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14" y="265776"/>
            <a:ext cx="10016836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16B0-6121-4E88-9723-568DDE5E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Baseline consistent RTT 600ms, low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Steady-state: </a:t>
            </a:r>
            <a:r>
              <a:rPr lang="en-US" sz="3200" dirty="0">
                <a:solidFill>
                  <a:srgbClr val="33CC33"/>
                </a:solidFill>
              </a:rPr>
              <a:t>BBR</a:t>
            </a:r>
            <a:r>
              <a:rPr lang="en-US" sz="3200" dirty="0"/>
              <a:t> a bit lower throughput than </a:t>
            </a:r>
            <a:r>
              <a:rPr lang="en-US" sz="3200" dirty="0">
                <a:solidFill>
                  <a:srgbClr val="FF9900"/>
                </a:solidFill>
              </a:rPr>
              <a:t>Cubic</a:t>
            </a:r>
          </a:p>
          <a:p>
            <a:pPr lvl="1"/>
            <a:r>
              <a:rPr lang="en-US" sz="2800" dirty="0"/>
              <a:t>From </a:t>
            </a:r>
            <a:r>
              <a:rPr lang="en-US" sz="2800" dirty="0">
                <a:solidFill>
                  <a:srgbClr val="33CC33"/>
                </a:solidFill>
              </a:rPr>
              <a:t>BBR</a:t>
            </a:r>
            <a:r>
              <a:rPr lang="en-US" sz="2800" dirty="0"/>
              <a:t> “probe RTT”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Start-up: </a:t>
            </a:r>
            <a:r>
              <a:rPr lang="en-US" sz="3200" dirty="0">
                <a:solidFill>
                  <a:srgbClr val="33CC33"/>
                </a:solidFill>
              </a:rPr>
              <a:t>BBR</a:t>
            </a:r>
            <a:r>
              <a:rPr lang="en-US" sz="3200" dirty="0"/>
              <a:t> 50% faster than </a:t>
            </a:r>
            <a:r>
              <a:rPr lang="en-US" sz="3200" dirty="0">
                <a:solidFill>
                  <a:srgbClr val="FF9900"/>
                </a:solidFill>
              </a:rPr>
              <a:t>Cubic</a:t>
            </a:r>
          </a:p>
        </p:txBody>
      </p:sp>
    </p:spTree>
    <p:extLst>
      <p:ext uri="{BB962C8B-B14F-4D97-AF65-F5344CB8AC3E}">
        <p14:creationId xmlns:p14="http://schemas.microsoft.com/office/powerpoint/2010/main" val="43897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9546-ED72-44B9-8E4B-4D2FA2AF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8" y="289629"/>
            <a:ext cx="10016836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21B2-B633-43B2-B8CB-CCFFD759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923" y="1615192"/>
            <a:ext cx="5239910" cy="4877325"/>
          </a:xfrm>
        </p:spPr>
        <p:txBody>
          <a:bodyPr>
            <a:normAutofit/>
          </a:bodyPr>
          <a:lstStyle/>
          <a:p>
            <a:r>
              <a:rPr lang="en-US" sz="3200" dirty="0"/>
              <a:t>Multiple Flows</a:t>
            </a:r>
          </a:p>
          <a:p>
            <a:pPr lvl="1"/>
            <a:r>
              <a:rPr lang="en-US" sz="2800" dirty="0"/>
              <a:t>e.g., </a:t>
            </a:r>
            <a:r>
              <a:rPr lang="en-US" sz="2800" dirty="0">
                <a:solidFill>
                  <a:srgbClr val="33CC33"/>
                </a:solidFill>
              </a:rPr>
              <a:t>BBR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9900"/>
                </a:solidFill>
              </a:rPr>
              <a:t>Cubic </a:t>
            </a:r>
            <a:r>
              <a:rPr lang="en-US" sz="2800" dirty="0"/>
              <a:t>together</a:t>
            </a:r>
          </a:p>
          <a:p>
            <a:r>
              <a:rPr lang="en-US" sz="3200" dirty="0"/>
              <a:t>Other Protocols</a:t>
            </a:r>
          </a:p>
          <a:p>
            <a:pPr lvl="1"/>
            <a:r>
              <a:rPr lang="en-US" sz="2800" dirty="0"/>
              <a:t>e.g., PCC, </a:t>
            </a:r>
            <a:r>
              <a:rPr lang="en-US" sz="2800" dirty="0" err="1"/>
              <a:t>Hybla</a:t>
            </a:r>
            <a:r>
              <a:rPr lang="en-US" sz="2800" dirty="0"/>
              <a:t>, QUIC</a:t>
            </a:r>
          </a:p>
          <a:p>
            <a:r>
              <a:rPr lang="en-US" sz="3200" dirty="0"/>
              <a:t>Performance Enhancing Proxy (PEP)</a:t>
            </a:r>
          </a:p>
          <a:p>
            <a:r>
              <a:rPr lang="en-US" sz="3200" dirty="0"/>
              <a:t>Other applications</a:t>
            </a:r>
          </a:p>
          <a:p>
            <a:pPr lvl="1"/>
            <a:r>
              <a:rPr lang="en-US" sz="2800" dirty="0"/>
              <a:t>e.g., Web browsing, streaming video </a:t>
            </a:r>
          </a:p>
        </p:txBody>
      </p:sp>
    </p:spTree>
    <p:extLst>
      <p:ext uri="{BB962C8B-B14F-4D97-AF65-F5344CB8AC3E}">
        <p14:creationId xmlns:p14="http://schemas.microsoft.com/office/powerpoint/2010/main" val="14127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858" y="1129397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1" i="0" dirty="0">
                <a:effectLst/>
                <a:latin typeface="+mn-lt"/>
              </a:rPr>
              <a:t>Measurements Comparing </a:t>
            </a:r>
            <a:r>
              <a:rPr lang="en-US" sz="4400" b="1" i="0" dirty="0">
                <a:solidFill>
                  <a:srgbClr val="FF9900"/>
                </a:solidFill>
                <a:effectLst/>
                <a:latin typeface="+mn-lt"/>
              </a:rPr>
              <a:t>TCP Cubic </a:t>
            </a:r>
            <a:r>
              <a:rPr lang="en-US" sz="4400" b="1" i="0" dirty="0">
                <a:effectLst/>
                <a:latin typeface="+mn-lt"/>
              </a:rPr>
              <a:t>and </a:t>
            </a:r>
            <a:r>
              <a:rPr lang="en-US" sz="4400" b="1" i="0" dirty="0">
                <a:solidFill>
                  <a:srgbClr val="92D050"/>
                </a:solidFill>
                <a:effectLst/>
                <a:latin typeface="+mn-lt"/>
              </a:rPr>
              <a:t>TCP BBR </a:t>
            </a:r>
            <a:r>
              <a:rPr lang="en-US" sz="4400" b="1" i="0" dirty="0">
                <a:effectLst/>
                <a:latin typeface="+mn-lt"/>
              </a:rPr>
              <a:t>over a Satellite Network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1452" y="4217406"/>
            <a:ext cx="1971173" cy="1311812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Jae Chung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8C361-E6C2-4523-A1D1-C689952F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55" y="4594227"/>
            <a:ext cx="3171445" cy="1568064"/>
          </a:xfrm>
          <a:prstGeom prst="rect">
            <a:avLst/>
          </a:prstGeom>
        </p:spPr>
      </p:pic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6" y="4813517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764334" y="4066447"/>
            <a:ext cx="2862646" cy="13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Saahil Claypool, </a:t>
            </a:r>
            <a:r>
              <a:rPr lang="en-US" sz="3200" u="sng" dirty="0"/>
              <a:t>Mark Claypool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82903-DBD1-4853-A68E-E654317AF1C7}"/>
              </a:ext>
            </a:extLst>
          </p:cNvPr>
          <p:cNvSpPr txBox="1"/>
          <p:nvPr/>
        </p:nvSpPr>
        <p:spPr>
          <a:xfrm>
            <a:off x="7301992" y="549608"/>
            <a:ext cx="2781339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4400" dirty="0"/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23776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85BF-4964-46B6-9B8F-C7BAF50F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6" y="19285"/>
            <a:ext cx="11990567" cy="1325563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E598-4033-4AAE-B9D2-5FA2615E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70" y="1173480"/>
            <a:ext cx="11374010" cy="5506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[BCDA99] </a:t>
            </a:r>
            <a:r>
              <a:rPr lang="en-US" sz="2100" b="0" i="0" u="none" strike="noStrike" baseline="0" dirty="0"/>
              <a:t>C. Barakat, N. </a:t>
            </a:r>
            <a:r>
              <a:rPr lang="en-US" sz="2100" b="0" i="0" u="none" strike="noStrike" baseline="0" dirty="0" err="1"/>
              <a:t>Chaher</a:t>
            </a:r>
            <a:r>
              <a:rPr lang="en-US" sz="2100" b="0" i="0" u="none" strike="noStrike" baseline="0" dirty="0"/>
              <a:t>, W. Dabbous, and E. Altman, “</a:t>
            </a:r>
            <a:r>
              <a:rPr lang="en-US" sz="2100" b="0" i="0" u="sng" strike="noStrike" baseline="0" dirty="0"/>
              <a:t>Improving TCP/IP over Geostationary Satellite Links</a:t>
            </a:r>
            <a:r>
              <a:rPr lang="en-US" sz="2100" b="0" i="0" u="none" strike="noStrike" baseline="0" dirty="0"/>
              <a:t>,” in </a:t>
            </a:r>
            <a:r>
              <a:rPr lang="en-US" sz="2100" b="0" i="1" u="none" strike="noStrike" baseline="0" dirty="0"/>
              <a:t>Proceedings of GLOBECOM</a:t>
            </a:r>
            <a:r>
              <a:rPr lang="en-US" sz="2100" b="0" i="0" u="none" strike="noStrike" baseline="0" dirty="0"/>
              <a:t>, Rio </a:t>
            </a:r>
            <a:r>
              <a:rPr lang="pt-BR" sz="2100" b="0" i="0" u="none" strike="noStrike" baseline="0" dirty="0"/>
              <a:t>de </a:t>
            </a:r>
            <a:r>
              <a:rPr lang="pt-BR" sz="2100" b="0" i="0" u="none" strike="noStrike" baseline="0" dirty="0" err="1"/>
              <a:t>Janeireo</a:t>
            </a:r>
            <a:r>
              <a:rPr lang="pt-BR" sz="2100" b="0" i="0" u="none" strike="noStrike" baseline="0" dirty="0"/>
              <a:t>, </a:t>
            </a:r>
            <a:r>
              <a:rPr lang="pt-BR" sz="2100" b="0" i="0" u="none" strike="noStrike" baseline="0" dirty="0" err="1"/>
              <a:t>Brazil</a:t>
            </a:r>
            <a:r>
              <a:rPr lang="pt-BR" sz="2100" b="0" i="0" u="none" strike="noStrike" baseline="0" dirty="0"/>
              <a:t>, Dec. 1999.</a:t>
            </a:r>
          </a:p>
          <a:p>
            <a:pPr marL="0" indent="0" algn="l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[CCGY17] </a:t>
            </a:r>
            <a:r>
              <a:rPr lang="en-US" sz="2100" b="0" i="0" u="none" strike="noStrike" baseline="0" dirty="0"/>
              <a:t>N. Cardwell and Y. Cheng and C. S. Gunn and S. H. Yeganeh and Van Jacobson, “</a:t>
            </a:r>
            <a:r>
              <a:rPr lang="en-US" sz="2100" b="0" i="0" u="sng" strike="noStrike" baseline="0" dirty="0"/>
              <a:t>BBR: Congestion-based Congestion Control</a:t>
            </a:r>
            <a:r>
              <a:rPr lang="en-US" sz="2100" b="0" i="0" u="none" strike="noStrike" baseline="0" dirty="0"/>
              <a:t>,” </a:t>
            </a:r>
            <a:r>
              <a:rPr lang="en-US" sz="2100" b="0" i="1" u="none" strike="noStrike" baseline="0" dirty="0"/>
              <a:t>Communications of the ACM</a:t>
            </a:r>
            <a:r>
              <a:rPr lang="en-US" sz="2100" b="0" i="0" u="none" strike="noStrike" baseline="0" dirty="0"/>
              <a:t>, no. 2, pp. 58–66, Jan. 2017.</a:t>
            </a:r>
          </a:p>
          <a:p>
            <a:pPr marL="0" indent="0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[HRX08] </a:t>
            </a:r>
            <a:r>
              <a:rPr lang="en-US" sz="2100" b="0" i="0" u="none" strike="noStrike" baseline="0" dirty="0"/>
              <a:t>S. Ha, I. Rhee, and L. Xu, “</a:t>
            </a:r>
            <a:r>
              <a:rPr lang="en-US" sz="2100" b="0" i="0" u="sng" strike="noStrike" baseline="0" dirty="0"/>
              <a:t>CUBIC: A New TCP-Friendly High-Speed </a:t>
            </a:r>
            <a:r>
              <a:rPr lang="pt-BR" sz="2100" b="0" i="0" u="sng" strike="noStrike" baseline="0" dirty="0"/>
              <a:t>TCP </a:t>
            </a:r>
            <a:r>
              <a:rPr lang="pt-BR" sz="2100" b="0" i="0" u="sng" strike="noStrike" baseline="0" dirty="0" err="1"/>
              <a:t>Variant</a:t>
            </a:r>
            <a:r>
              <a:rPr lang="pt-BR" sz="2100" b="0" i="0" u="none" strike="noStrike" baseline="0" dirty="0"/>
              <a:t>,” </a:t>
            </a:r>
            <a:r>
              <a:rPr lang="pt-BR" sz="2100" b="0" i="1" u="none" strike="noStrike" baseline="0" dirty="0"/>
              <a:t>ACM SIGOPS OS Review</a:t>
            </a:r>
            <a:r>
              <a:rPr lang="pt-BR" sz="2100" b="0" i="0" u="none" strike="noStrike" baseline="0" dirty="0"/>
              <a:t>, vol. 42, no. 5, 2008.</a:t>
            </a:r>
          </a:p>
          <a:p>
            <a:pPr marL="0" indent="0" algn="l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[OTI11] </a:t>
            </a:r>
            <a:r>
              <a:rPr lang="en-US" sz="2100" b="0" i="0" u="none" strike="noStrike" baseline="0" dirty="0"/>
              <a:t>H. Obata, K. </a:t>
            </a:r>
            <a:r>
              <a:rPr lang="en-US" sz="2100" b="0" i="0" u="none" strike="noStrike" baseline="0" dirty="0" err="1"/>
              <a:t>Tamehiro</a:t>
            </a:r>
            <a:r>
              <a:rPr lang="en-US" sz="2100" b="0" i="0" u="none" strike="noStrike" baseline="0" dirty="0"/>
              <a:t>, and K. Ishida, “</a:t>
            </a:r>
            <a:r>
              <a:rPr lang="en-US" sz="2100" b="0" i="0" u="sng" strike="noStrike" baseline="0" dirty="0"/>
              <a:t>Experimental Evaluation of TCP-STAR for Satellite Internet over WINDS</a:t>
            </a:r>
            <a:r>
              <a:rPr lang="en-US" sz="2100" b="0" i="0" u="none" strike="noStrike" baseline="0" dirty="0"/>
              <a:t>,” in </a:t>
            </a:r>
            <a:r>
              <a:rPr lang="en-US" sz="2100" b="0" i="1" u="none" strike="noStrike" baseline="0" dirty="0"/>
              <a:t>Proceedings of Autonomous Decentralized Systems</a:t>
            </a:r>
            <a:r>
              <a:rPr lang="en-US" sz="2100" b="0" i="0" u="none" strike="noStrike" baseline="0" dirty="0"/>
              <a:t>, Tokyo, Japan, Mar. 2011.</a:t>
            </a:r>
          </a:p>
          <a:p>
            <a:pPr marL="0" indent="0" algn="l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[RFC 5166] </a:t>
            </a:r>
            <a:r>
              <a:rPr lang="en-US" sz="2100" b="0" i="0" u="none" strike="noStrike" baseline="0" dirty="0"/>
              <a:t>S. Floyd, “</a:t>
            </a:r>
            <a:r>
              <a:rPr lang="en-US" sz="2100" b="0" i="0" u="sng" strike="noStrike" baseline="0" dirty="0"/>
              <a:t>Metrics for the Evaluation of Congestion Control Mechanisms</a:t>
            </a:r>
            <a:r>
              <a:rPr lang="en-US" sz="2100" b="0" i="0" u="none" strike="noStrike" baseline="0" dirty="0"/>
              <a:t>,” </a:t>
            </a:r>
            <a:r>
              <a:rPr lang="en-US" sz="2100" b="0" i="1" u="none" strike="noStrike" baseline="0" dirty="0"/>
              <a:t>Internet Requests for Comments</a:t>
            </a:r>
            <a:r>
              <a:rPr lang="en-US" sz="2100" b="0" i="0" u="none" strike="noStrike" baseline="0" dirty="0"/>
              <a:t> RFC 5166, March 2008.</a:t>
            </a:r>
          </a:p>
          <a:p>
            <a:pPr marL="0" indent="0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[SIA20] </a:t>
            </a:r>
            <a:r>
              <a:rPr lang="en-US" sz="2100" b="0" i="0" u="none" strike="noStrike" baseline="0" dirty="0"/>
              <a:t>S. I. Association, “</a:t>
            </a:r>
            <a:r>
              <a:rPr lang="en-US" sz="2100" b="0" i="0" u="sng" strike="noStrike" baseline="0" dirty="0"/>
              <a:t>Introduction to the Satellite Industry</a:t>
            </a:r>
            <a:r>
              <a:rPr lang="en-US" sz="2100" b="0" i="0" u="none" strike="noStrike" baseline="0" dirty="0"/>
              <a:t>,” </a:t>
            </a:r>
            <a:r>
              <a:rPr lang="en-US" sz="2100" b="0" i="1" u="none" strike="noStrike" baseline="0" dirty="0"/>
              <a:t>Online presentation</a:t>
            </a:r>
            <a:r>
              <a:rPr lang="en-US" sz="2100" b="0" i="0" u="none" strike="noStrike" baseline="0" dirty="0"/>
              <a:t>: https://tinyurl.com/y5m7z77e, 2020.</a:t>
            </a:r>
          </a:p>
          <a:p>
            <a:pPr marL="0" indent="0" algn="l">
              <a:buNone/>
            </a:pPr>
            <a:r>
              <a:rPr lang="en-US" sz="2100" b="0" i="0" u="none" strike="noStrike" baseline="0" dirty="0">
                <a:solidFill>
                  <a:srgbClr val="00B0F0"/>
                </a:solidFill>
              </a:rPr>
              <a:t>[WZL+18] </a:t>
            </a:r>
            <a:r>
              <a:rPr lang="en-US" sz="2100" b="0" i="0" u="none" strike="noStrike" baseline="0" dirty="0"/>
              <a:t>Y. Wang, K. Zhao, W. Li, J. </a:t>
            </a:r>
            <a:r>
              <a:rPr lang="en-US" sz="2100" b="0" i="0" u="none" strike="noStrike" baseline="0" dirty="0" err="1"/>
              <a:t>Fraire</a:t>
            </a:r>
            <a:r>
              <a:rPr lang="en-US" sz="2100" b="0" i="0" u="none" strike="noStrike" baseline="0" dirty="0"/>
              <a:t>, Z. Sun, and Y. Fang, “</a:t>
            </a:r>
            <a:r>
              <a:rPr lang="en-US" sz="2100" b="0" i="0" u="sng" strike="noStrike" baseline="0" dirty="0"/>
              <a:t>Performance Evaluation of QUIC with BBR in Satellite Internet</a:t>
            </a:r>
            <a:r>
              <a:rPr lang="en-US" sz="2100" b="0" i="0" u="none" strike="noStrike" baseline="0" dirty="0"/>
              <a:t>,” in </a:t>
            </a:r>
            <a:r>
              <a:rPr lang="en-US" sz="2100" b="0" i="1" u="none" strike="noStrike" baseline="0" dirty="0"/>
              <a:t>Proceedings of IEEE Wireless for Space and Extreme Environments (</a:t>
            </a:r>
            <a:r>
              <a:rPr lang="en-US" sz="2100" b="0" i="1" u="none" strike="noStrike" baseline="0" dirty="0" err="1"/>
              <a:t>WiSEE</a:t>
            </a:r>
            <a:r>
              <a:rPr lang="en-US" sz="2100" b="0" i="1" u="none" strike="noStrike" baseline="0" dirty="0"/>
              <a:t>)</a:t>
            </a:r>
            <a:r>
              <a:rPr lang="en-US" sz="2100" b="0" u="none" strike="noStrike" baseline="0" dirty="0"/>
              <a:t>,</a:t>
            </a:r>
            <a:r>
              <a:rPr lang="en-US" sz="2100" b="0" i="1" u="none" strike="noStrike" baseline="0" dirty="0"/>
              <a:t> </a:t>
            </a:r>
            <a:r>
              <a:rPr lang="it-IT" sz="2100" b="0" i="0" u="none" strike="noStrike" baseline="0" dirty="0"/>
              <a:t>Huntsville, AL, USA, Dec. 2018.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9860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B8D6-EB3B-471F-BDEA-7DCC2823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491105"/>
            <a:ext cx="10044545" cy="1325563"/>
          </a:xfrm>
        </p:spPr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48924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E7A9-A6B1-415C-AF1F-374C7CD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8867801" cy="1325563"/>
          </a:xfrm>
        </p:spPr>
        <p:txBody>
          <a:bodyPr/>
          <a:lstStyle/>
          <a:p>
            <a:r>
              <a:rPr lang="en-US" dirty="0"/>
              <a:t>Introduction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DFC3-1EC8-41DF-8860-3BA0ED25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594" y="1034614"/>
            <a:ext cx="6675365" cy="5689646"/>
          </a:xfrm>
        </p:spPr>
        <p:txBody>
          <a:bodyPr>
            <a:normAutofit/>
          </a:bodyPr>
          <a:lstStyle/>
          <a:p>
            <a:r>
              <a:rPr lang="en-US" sz="3200" dirty="0"/>
              <a:t>Satellites provide global networking</a:t>
            </a:r>
          </a:p>
          <a:p>
            <a:pPr lvl="1"/>
            <a:r>
              <a:rPr lang="en-US" sz="2800" dirty="0"/>
              <a:t>“Always on” connectivity for remote locations, during disasters </a:t>
            </a:r>
            <a:r>
              <a:rPr lang="en-US" sz="1800" dirty="0">
                <a:solidFill>
                  <a:srgbClr val="00B0F0"/>
                </a:solidFill>
              </a:rPr>
              <a:t>[SIA20]</a:t>
            </a:r>
            <a:endParaRPr lang="en-US" sz="1400" dirty="0">
              <a:solidFill>
                <a:srgbClr val="00B0F0"/>
              </a:solidFill>
            </a:endParaRPr>
          </a:p>
          <a:p>
            <a:pPr lvl="1"/>
            <a:r>
              <a:rPr lang="en-US" sz="2800" dirty="0"/>
              <a:t>Bitrates increasing (20x recently)</a:t>
            </a:r>
          </a:p>
          <a:p>
            <a:r>
              <a:rPr lang="en-US" sz="3200" dirty="0"/>
              <a:t>Challenge is </a:t>
            </a:r>
            <a:r>
              <a:rPr lang="en-US" sz="3200" dirty="0">
                <a:solidFill>
                  <a:srgbClr val="00B0F0"/>
                </a:solidFill>
              </a:rPr>
              <a:t>latency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about 300 </a:t>
            </a:r>
            <a:r>
              <a:rPr lang="en-US" sz="3200" dirty="0" err="1">
                <a:sym typeface="Wingdings" panose="05000000000000000000" pitchFamily="2" charset="2"/>
              </a:rPr>
              <a:t>ms</a:t>
            </a:r>
            <a:r>
              <a:rPr lang="en-US" sz="3200" dirty="0">
                <a:sym typeface="Wingdings" panose="05000000000000000000" pitchFamily="2" charset="2"/>
              </a:rPr>
              <a:t> min. one-way for geosynchronous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AFC62A-46D1-4FA6-B8E6-65595E1086BE}"/>
              </a:ext>
            </a:extLst>
          </p:cNvPr>
          <p:cNvGrpSpPr/>
          <p:nvPr/>
        </p:nvGrpSpPr>
        <p:grpSpPr>
          <a:xfrm>
            <a:off x="7275804" y="3993892"/>
            <a:ext cx="2709255" cy="2730368"/>
            <a:chOff x="7275804" y="3993892"/>
            <a:chExt cx="2709255" cy="2730368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6FA28BE-8B39-4520-9677-BB869EDF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307" y="3993892"/>
              <a:ext cx="1038453" cy="1031254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F33D6B94-E04F-414E-B46C-69F35EC7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804" y="6021263"/>
              <a:ext cx="677299" cy="677299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E009748-89AA-4896-BFC7-CE158852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07760" y="6046961"/>
              <a:ext cx="677299" cy="67729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0F0031-0E9C-4A85-9C7D-9392EA07C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9011" y="5113902"/>
              <a:ext cx="551906" cy="818605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EFC8BE4-9715-48DE-9761-913A7372F26E}"/>
                </a:ext>
              </a:extLst>
            </p:cNvPr>
            <p:cNvCxnSpPr>
              <a:cxnSpLocks/>
            </p:cNvCxnSpPr>
            <p:nvPr/>
          </p:nvCxnSpPr>
          <p:spPr>
            <a:xfrm>
              <a:off x="8851604" y="5113902"/>
              <a:ext cx="551906" cy="818605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AE4E9-E708-4FB4-9C49-CB4C602778D2}"/>
                </a:ext>
              </a:extLst>
            </p:cNvPr>
            <p:cNvSpPr txBox="1"/>
            <p:nvPr/>
          </p:nvSpPr>
          <p:spPr>
            <a:xfrm>
              <a:off x="8142751" y="6227489"/>
              <a:ext cx="9753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ym typeface="Wingdings" panose="05000000000000000000" pitchFamily="2" charset="2"/>
                </a:rPr>
                <a:t>300 </a:t>
              </a:r>
              <a:r>
                <a:rPr lang="en-US" sz="1800" dirty="0" err="1">
                  <a:sym typeface="Wingdings" panose="05000000000000000000" pitchFamily="2" charset="2"/>
                </a:rPr>
                <a:t>ms</a:t>
              </a:r>
              <a:r>
                <a:rPr lang="en-US" sz="1800" dirty="0">
                  <a:sym typeface="Wingdings" panose="05000000000000000000" pitchFamily="2" charset="2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5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A6C1-EBC4-4FCA-A13C-EEAEFFDD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51" y="19285"/>
            <a:ext cx="10044545" cy="1325563"/>
          </a:xfrm>
        </p:spPr>
        <p:txBody>
          <a:bodyPr/>
          <a:lstStyle/>
          <a:p>
            <a:r>
              <a:rPr lang="en-US" dirty="0"/>
              <a:t>Steady State – RTT</a:t>
            </a: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FDB3B53-02E3-444E-823A-6A971DE6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29" y="1344848"/>
            <a:ext cx="6879392" cy="537411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0B98B3B-4E8B-4076-8082-7096598F90D4}"/>
              </a:ext>
            </a:extLst>
          </p:cNvPr>
          <p:cNvGrpSpPr/>
          <p:nvPr/>
        </p:nvGrpSpPr>
        <p:grpSpPr>
          <a:xfrm>
            <a:off x="7631657" y="3513934"/>
            <a:ext cx="4245784" cy="1597160"/>
            <a:chOff x="423137" y="3788254"/>
            <a:chExt cx="4245784" cy="1597160"/>
          </a:xfrm>
        </p:grpSpPr>
        <p:pic>
          <p:nvPicPr>
            <p:cNvPr id="28" name="Content Placeholder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CEC14D99-ABB9-4C94-8022-7DD9D764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37" y="3788254"/>
              <a:ext cx="4245784" cy="1597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0DD95-E7B5-4152-8986-17543B46020A}"/>
                </a:ext>
              </a:extLst>
            </p:cNvPr>
            <p:cNvSpPr txBox="1"/>
            <p:nvPr/>
          </p:nvSpPr>
          <p:spPr>
            <a:xfrm>
              <a:off x="423137" y="4777740"/>
              <a:ext cx="8723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9900"/>
                  </a:solidFill>
                </a:rPr>
                <a:t>Cubic</a:t>
              </a:r>
              <a:endParaRPr lang="en-US" sz="2800" dirty="0">
                <a:solidFill>
                  <a:srgbClr val="FF99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4532F-C880-48C6-9071-477644354AF4}"/>
                </a:ext>
              </a:extLst>
            </p:cNvPr>
            <p:cNvSpPr txBox="1"/>
            <p:nvPr/>
          </p:nvSpPr>
          <p:spPr>
            <a:xfrm>
              <a:off x="423137" y="4389017"/>
              <a:ext cx="771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CC33"/>
                  </a:solidFill>
                </a:rPr>
                <a:t>BBR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C48027-A0C7-4C92-BD7F-9553DDA456DB}"/>
                </a:ext>
              </a:extLst>
            </p:cNvPr>
            <p:cNvCxnSpPr/>
            <p:nvPr/>
          </p:nvCxnSpPr>
          <p:spPr>
            <a:xfrm>
              <a:off x="525780" y="4389017"/>
              <a:ext cx="4069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776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A6C1-EBC4-4FCA-A13C-EEAEFFDD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– Loss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564D5C7-8854-4EFB-AA9F-DA20CB5E3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2" y="1412672"/>
            <a:ext cx="6612784" cy="5277261"/>
          </a:xfrm>
        </p:spPr>
      </p:pic>
    </p:spTree>
    <p:extLst>
      <p:ext uri="{BB962C8B-B14F-4D97-AF65-F5344CB8AC3E}">
        <p14:creationId xmlns:p14="http://schemas.microsoft.com/office/powerpoint/2010/main" val="3901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E7A9-A6B1-415C-AF1F-374C7CD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2" y="19285"/>
            <a:ext cx="8875753" cy="1325563"/>
          </a:xfrm>
        </p:spPr>
        <p:txBody>
          <a:bodyPr/>
          <a:lstStyle/>
          <a:p>
            <a:r>
              <a:rPr lang="en-US" dirty="0"/>
              <a:t>Introduction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DFC3-1EC8-41DF-8860-3BA0ED25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228" y="1149069"/>
            <a:ext cx="6327972" cy="5689646"/>
          </a:xfrm>
        </p:spPr>
        <p:txBody>
          <a:bodyPr>
            <a:norm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Latency impacts TCP bitrates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One window of packets each RTT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Window size depends upon congestion control algorithm</a:t>
            </a:r>
          </a:p>
          <a:p>
            <a:pPr lvl="1"/>
            <a:r>
              <a:rPr lang="en-US" sz="2800" dirty="0">
                <a:solidFill>
                  <a:srgbClr val="FF9900"/>
                </a:solidFill>
                <a:sym typeface="Wingdings" panose="05000000000000000000" pitchFamily="2" charset="2"/>
              </a:rPr>
              <a:t>TCP Cubic </a:t>
            </a:r>
            <a:r>
              <a:rPr lang="en-US" sz="2800" dirty="0">
                <a:sym typeface="Wingdings" panose="05000000000000000000" pitchFamily="2" charset="2"/>
              </a:rPr>
              <a:t>– most Internet bytes, servers</a:t>
            </a:r>
          </a:p>
          <a:p>
            <a:pPr lvl="1"/>
            <a:r>
              <a:rPr lang="en-US" sz="2800" dirty="0">
                <a:solidFill>
                  <a:srgbClr val="33CC33"/>
                </a:solidFill>
                <a:sym typeface="Wingdings" panose="05000000000000000000" pitchFamily="2" charset="2"/>
              </a:rPr>
              <a:t>TCP BBR </a:t>
            </a:r>
            <a:r>
              <a:rPr lang="en-US" sz="2800" dirty="0">
                <a:sym typeface="Wingdings" panose="05000000000000000000" pitchFamily="2" charset="2"/>
              </a:rPr>
              <a:t>– newcomer, Google servers</a:t>
            </a:r>
          </a:p>
          <a:p>
            <a:r>
              <a:rPr lang="en-US" sz="3200" dirty="0">
                <a:sym typeface="Wingdings" panose="05000000000000000000" pitchFamily="2" charset="2"/>
              </a:rPr>
              <a:t>Few published studies of TCP over satellite network</a:t>
            </a:r>
          </a:p>
          <a:p>
            <a:pPr lvl="1"/>
            <a:r>
              <a:rPr lang="en-US" sz="2800" dirty="0"/>
              <a:t>Mostly simulation or emulation</a:t>
            </a:r>
          </a:p>
          <a:p>
            <a:r>
              <a:rPr lang="en-US" sz="3200" dirty="0"/>
              <a:t>This paper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9900"/>
                </a:solidFill>
              </a:rPr>
              <a:t>TCP Cubic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33CC33"/>
                </a:solidFill>
              </a:rPr>
              <a:t>TCP BBR </a:t>
            </a:r>
            <a:r>
              <a:rPr lang="en-US" sz="2800" dirty="0"/>
              <a:t>over </a:t>
            </a:r>
            <a:r>
              <a:rPr lang="en-US" sz="2800" dirty="0">
                <a:solidFill>
                  <a:srgbClr val="00B0F0"/>
                </a:solidFill>
              </a:rPr>
              <a:t>satellite network</a:t>
            </a:r>
          </a:p>
        </p:txBody>
      </p:sp>
    </p:spTree>
    <p:extLst>
      <p:ext uri="{BB962C8B-B14F-4D97-AF65-F5344CB8AC3E}">
        <p14:creationId xmlns:p14="http://schemas.microsoft.com/office/powerpoint/2010/main" val="31665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8F-5E29-4679-A273-3557A243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1" y="423887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8AD5-E2FD-4782-9356-CC554A43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Background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</a:t>
            </a:r>
          </a:p>
          <a:p>
            <a:r>
              <a:rPr lang="en-US" sz="3600" dirty="0"/>
              <a:t>Results</a:t>
            </a:r>
          </a:p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8009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574F-7703-464D-AF00-D24D8A2C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79" y="127595"/>
            <a:ext cx="6262974" cy="1325563"/>
          </a:xfrm>
        </p:spPr>
        <p:txBody>
          <a:bodyPr/>
          <a:lstStyle/>
          <a:p>
            <a:r>
              <a:rPr lang="en-US" dirty="0"/>
              <a:t>TCP Inflight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2D8C6-72FB-4F6C-B626-E2C40AF956BD}"/>
              </a:ext>
            </a:extLst>
          </p:cNvPr>
          <p:cNvSpPr txBox="1"/>
          <p:nvPr/>
        </p:nvSpPr>
        <p:spPr>
          <a:xfrm>
            <a:off x="6822524" y="6335964"/>
            <a:ext cx="7873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E1F10-00D9-4D49-A72F-6F30AD4F8AAD}"/>
              </a:ext>
            </a:extLst>
          </p:cNvPr>
          <p:cNvSpPr txBox="1"/>
          <p:nvPr/>
        </p:nvSpPr>
        <p:spPr>
          <a:xfrm>
            <a:off x="9253281" y="6335964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BDP + Queue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2AA07B-D352-4BED-83B5-C8973B12DE1C}"/>
              </a:ext>
            </a:extLst>
          </p:cNvPr>
          <p:cNvGrpSpPr/>
          <p:nvPr/>
        </p:nvGrpSpPr>
        <p:grpSpPr>
          <a:xfrm>
            <a:off x="5243793" y="4190791"/>
            <a:ext cx="6655193" cy="2069817"/>
            <a:chOff x="5215822" y="1503751"/>
            <a:chExt cx="6655193" cy="20698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52F16F-0582-4E6A-B762-D54BA0DC7E16}"/>
                </a:ext>
              </a:extLst>
            </p:cNvPr>
            <p:cNvSpPr/>
            <p:nvPr/>
          </p:nvSpPr>
          <p:spPr>
            <a:xfrm>
              <a:off x="5739042" y="1503751"/>
              <a:ext cx="6131973" cy="2069817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153293-3C66-419D-9B6F-E754BE24E458}"/>
                </a:ext>
              </a:extLst>
            </p:cNvPr>
            <p:cNvSpPr txBox="1"/>
            <p:nvPr/>
          </p:nvSpPr>
          <p:spPr>
            <a:xfrm rot="16200000">
              <a:off x="5111883" y="2327881"/>
              <a:ext cx="73109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RTT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D3EAD-BB18-4B96-A1D2-C0D80D497B71}"/>
                </a:ext>
              </a:extLst>
            </p:cNvPr>
            <p:cNvCxnSpPr>
              <a:cxnSpLocks/>
            </p:cNvCxnSpPr>
            <p:nvPr/>
          </p:nvCxnSpPr>
          <p:spPr>
            <a:xfrm>
              <a:off x="7239324" y="1503751"/>
              <a:ext cx="0" cy="2056744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279707-548A-42FD-B38A-A3E66FB7707A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247" y="1503751"/>
              <a:ext cx="0" cy="2056744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91AA20-4EB8-432C-BF2E-ECD00C820878}"/>
                </a:ext>
              </a:extLst>
            </p:cNvPr>
            <p:cNvSpPr txBox="1"/>
            <p:nvPr/>
          </p:nvSpPr>
          <p:spPr>
            <a:xfrm>
              <a:off x="10511554" y="1679883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0D6BAC-CF6F-4B9D-BB64-0501268E1E3A}"/>
                </a:ext>
              </a:extLst>
            </p:cNvPr>
            <p:cNvSpPr txBox="1"/>
            <p:nvPr/>
          </p:nvSpPr>
          <p:spPr>
            <a:xfrm>
              <a:off x="10911782" y="1679883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99899F-2709-4A88-8161-7D1D8CAE1767}"/>
                </a:ext>
              </a:extLst>
            </p:cNvPr>
            <p:cNvSpPr txBox="1"/>
            <p:nvPr/>
          </p:nvSpPr>
          <p:spPr>
            <a:xfrm>
              <a:off x="11289387" y="1679883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89DBFA-6171-42BA-B42B-087AEB311481}"/>
                </a:ext>
              </a:extLst>
            </p:cNvPr>
            <p:cNvCxnSpPr>
              <a:cxnSpLocks/>
            </p:cNvCxnSpPr>
            <p:nvPr/>
          </p:nvCxnSpPr>
          <p:spPr>
            <a:xfrm>
              <a:off x="5739042" y="3140001"/>
              <a:ext cx="1481576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6CDE62-10E8-418E-91F2-3014B58F0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0618" y="1879938"/>
              <a:ext cx="3053629" cy="128010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CB0A75-F3C6-47CA-AD9E-63700EE87B7B}"/>
              </a:ext>
            </a:extLst>
          </p:cNvPr>
          <p:cNvGrpSpPr/>
          <p:nvPr/>
        </p:nvGrpSpPr>
        <p:grpSpPr>
          <a:xfrm>
            <a:off x="5243793" y="1502800"/>
            <a:ext cx="6657650" cy="2117074"/>
            <a:chOff x="5215823" y="3998202"/>
            <a:chExt cx="6657650" cy="211707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280358-C845-4564-B746-D028C282432B}"/>
                </a:ext>
              </a:extLst>
            </p:cNvPr>
            <p:cNvSpPr/>
            <p:nvPr/>
          </p:nvSpPr>
          <p:spPr>
            <a:xfrm>
              <a:off x="5741500" y="4045459"/>
              <a:ext cx="6131973" cy="2069817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EA7FE5-909C-4AFC-88C0-A17006D64061}"/>
                </a:ext>
              </a:extLst>
            </p:cNvPr>
            <p:cNvSpPr txBox="1"/>
            <p:nvPr/>
          </p:nvSpPr>
          <p:spPr>
            <a:xfrm rot="16200000">
              <a:off x="4421374" y="4792651"/>
              <a:ext cx="21121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Delivery Rate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580F42-A766-4C80-B0E6-AA8CFFA14E62}"/>
                </a:ext>
              </a:extLst>
            </p:cNvPr>
            <p:cNvCxnSpPr>
              <a:cxnSpLocks/>
            </p:cNvCxnSpPr>
            <p:nvPr/>
          </p:nvCxnSpPr>
          <p:spPr>
            <a:xfrm>
              <a:off x="7220618" y="4053576"/>
              <a:ext cx="0" cy="2056744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E3C988-7425-4B97-BBA9-BAD6CC9D22F7}"/>
                </a:ext>
              </a:extLst>
            </p:cNvPr>
            <p:cNvCxnSpPr>
              <a:cxnSpLocks/>
            </p:cNvCxnSpPr>
            <p:nvPr/>
          </p:nvCxnSpPr>
          <p:spPr>
            <a:xfrm>
              <a:off x="10274247" y="4025889"/>
              <a:ext cx="0" cy="2056744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8E823-9B23-436B-A495-358436403203}"/>
                </a:ext>
              </a:extLst>
            </p:cNvPr>
            <p:cNvSpPr txBox="1"/>
            <p:nvPr/>
          </p:nvSpPr>
          <p:spPr>
            <a:xfrm>
              <a:off x="10511554" y="4207660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1A520D-D1DC-4278-9D9D-025CD21BB635}"/>
                </a:ext>
              </a:extLst>
            </p:cNvPr>
            <p:cNvSpPr txBox="1"/>
            <p:nvPr/>
          </p:nvSpPr>
          <p:spPr>
            <a:xfrm>
              <a:off x="10911782" y="4207660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BFA12F-6457-49C6-AD08-5B51E5E0ED65}"/>
                </a:ext>
              </a:extLst>
            </p:cNvPr>
            <p:cNvSpPr txBox="1"/>
            <p:nvPr/>
          </p:nvSpPr>
          <p:spPr>
            <a:xfrm>
              <a:off x="11289387" y="4207660"/>
              <a:ext cx="303288" cy="40011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B9605D-218E-485D-9565-1FA897CBF727}"/>
                </a:ext>
              </a:extLst>
            </p:cNvPr>
            <p:cNvCxnSpPr/>
            <p:nvPr/>
          </p:nvCxnSpPr>
          <p:spPr>
            <a:xfrm flipV="1">
              <a:off x="5739042" y="4426343"/>
              <a:ext cx="1481576" cy="165629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3AFBAF-3C9A-468E-8C9E-59C0C49712DF}"/>
                </a:ext>
              </a:extLst>
            </p:cNvPr>
            <p:cNvCxnSpPr>
              <a:cxnSpLocks/>
            </p:cNvCxnSpPr>
            <p:nvPr/>
          </p:nvCxnSpPr>
          <p:spPr>
            <a:xfrm>
              <a:off x="7172148" y="4468980"/>
              <a:ext cx="3099569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7EA8C0-CA87-425B-9566-35F885D26B52}"/>
              </a:ext>
            </a:extLst>
          </p:cNvPr>
          <p:cNvGrpSpPr/>
          <p:nvPr/>
        </p:nvGrpSpPr>
        <p:grpSpPr>
          <a:xfrm>
            <a:off x="7368540" y="3639444"/>
            <a:ext cx="2811780" cy="523220"/>
            <a:chOff x="7368540" y="3639444"/>
            <a:chExt cx="2811780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451888-04CA-4501-891D-B5330DA27517}"/>
                </a:ext>
              </a:extLst>
            </p:cNvPr>
            <p:cNvSpPr txBox="1"/>
            <p:nvPr/>
          </p:nvSpPr>
          <p:spPr>
            <a:xfrm>
              <a:off x="8228827" y="3639444"/>
              <a:ext cx="12083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Inflight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579D340-C23E-4AD1-A9AE-2DFBCDD8AFD8}"/>
                </a:ext>
              </a:extLst>
            </p:cNvPr>
            <p:cNvCxnSpPr>
              <a:cxnSpLocks/>
            </p:cNvCxnSpPr>
            <p:nvPr/>
          </p:nvCxnSpPr>
          <p:spPr>
            <a:xfrm>
              <a:off x="9574331" y="3901054"/>
              <a:ext cx="6059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0BB641-8059-4A7D-9704-1F4EE6E835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8540" y="3896776"/>
              <a:ext cx="723127" cy="85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83367E-73A7-4591-A5CE-A60B0407809B}"/>
              </a:ext>
            </a:extLst>
          </p:cNvPr>
          <p:cNvGrpSpPr/>
          <p:nvPr/>
        </p:nvGrpSpPr>
        <p:grpSpPr>
          <a:xfrm>
            <a:off x="7056192" y="1790499"/>
            <a:ext cx="1388850" cy="1029970"/>
            <a:chOff x="7056192" y="1790499"/>
            <a:chExt cx="1388850" cy="102997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C7D58A-AB99-4207-B4E4-67780923A86F}"/>
                </a:ext>
              </a:extLst>
            </p:cNvPr>
            <p:cNvSpPr txBox="1"/>
            <p:nvPr/>
          </p:nvSpPr>
          <p:spPr>
            <a:xfrm>
              <a:off x="7591923" y="2297249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3CC33"/>
                  </a:solidFill>
                </a:rPr>
                <a:t>BBR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2EF9E25-4046-42C4-9D31-677B726AFC5B}"/>
                </a:ext>
              </a:extLst>
            </p:cNvPr>
            <p:cNvSpPr/>
            <p:nvPr/>
          </p:nvSpPr>
          <p:spPr>
            <a:xfrm>
              <a:off x="7056192" y="1790499"/>
              <a:ext cx="384794" cy="3661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040E3E0-1EC0-45FD-9B9B-F831F7CEE64E}"/>
                </a:ext>
              </a:extLst>
            </p:cNvPr>
            <p:cNvCxnSpPr/>
            <p:nvPr/>
          </p:nvCxnSpPr>
          <p:spPr>
            <a:xfrm flipH="1" flipV="1">
              <a:off x="7440986" y="2156656"/>
              <a:ext cx="217114" cy="232327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C74B2-86CF-46F7-926E-44072EB20CD5}"/>
              </a:ext>
            </a:extLst>
          </p:cNvPr>
          <p:cNvGrpSpPr/>
          <p:nvPr/>
        </p:nvGrpSpPr>
        <p:grpSpPr>
          <a:xfrm>
            <a:off x="8995387" y="1791546"/>
            <a:ext cx="1497962" cy="1014560"/>
            <a:chOff x="8995387" y="1791546"/>
            <a:chExt cx="1497962" cy="101456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E0D5213-2AF8-402C-9483-1BC1FB4B6D23}"/>
                </a:ext>
              </a:extLst>
            </p:cNvPr>
            <p:cNvSpPr txBox="1"/>
            <p:nvPr/>
          </p:nvSpPr>
          <p:spPr>
            <a:xfrm>
              <a:off x="8995387" y="2282886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00"/>
                  </a:solidFill>
                </a:rPr>
                <a:t>Cubic</a:t>
              </a:r>
              <a:r>
                <a: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9BC4526-43E7-4C5A-BB1B-806E47AAB3C1}"/>
                </a:ext>
              </a:extLst>
            </p:cNvPr>
            <p:cNvSpPr/>
            <p:nvPr/>
          </p:nvSpPr>
          <p:spPr>
            <a:xfrm>
              <a:off x="10108555" y="1791546"/>
              <a:ext cx="384794" cy="3661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4B118CA-1751-4255-9F4C-6802F626D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1209" y="2172138"/>
              <a:ext cx="257346" cy="224962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2B8645-EE44-40C6-9D0D-CF3478B9EDA0}"/>
              </a:ext>
            </a:extLst>
          </p:cNvPr>
          <p:cNvGrpSpPr/>
          <p:nvPr/>
        </p:nvGrpSpPr>
        <p:grpSpPr>
          <a:xfrm>
            <a:off x="10117078" y="4371373"/>
            <a:ext cx="1491970" cy="1112087"/>
            <a:chOff x="10117078" y="4371373"/>
            <a:chExt cx="1491970" cy="111208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D0AD14-564D-4B15-BD24-442553110A4F}"/>
                </a:ext>
              </a:extLst>
            </p:cNvPr>
            <p:cNvSpPr txBox="1"/>
            <p:nvPr/>
          </p:nvSpPr>
          <p:spPr>
            <a:xfrm>
              <a:off x="10539524" y="4960240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00"/>
                  </a:solidFill>
                </a:rPr>
                <a:t>Cubic</a:t>
              </a:r>
              <a:r>
                <a: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6C8DCF3-3A0C-42BF-8938-5F08981F0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5909" y="4795160"/>
              <a:ext cx="217007" cy="257333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3A05561-0206-4502-82D3-26A4B663969A}"/>
                </a:ext>
              </a:extLst>
            </p:cNvPr>
            <p:cNvSpPr/>
            <p:nvPr/>
          </p:nvSpPr>
          <p:spPr>
            <a:xfrm>
              <a:off x="10117078" y="4371373"/>
              <a:ext cx="384794" cy="3661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B5A0C4-C207-42D2-A81A-9C2F7794C4EA}"/>
              </a:ext>
            </a:extLst>
          </p:cNvPr>
          <p:cNvGrpSpPr/>
          <p:nvPr/>
        </p:nvGrpSpPr>
        <p:grpSpPr>
          <a:xfrm>
            <a:off x="6233450" y="4884608"/>
            <a:ext cx="1226242" cy="1126152"/>
            <a:chOff x="6233450" y="4884608"/>
            <a:chExt cx="1226242" cy="112615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D14E876-76EE-4AE8-8222-9CBA4AE022A4}"/>
                </a:ext>
              </a:extLst>
            </p:cNvPr>
            <p:cNvSpPr/>
            <p:nvPr/>
          </p:nvSpPr>
          <p:spPr>
            <a:xfrm>
              <a:off x="7074898" y="5644603"/>
              <a:ext cx="384794" cy="3661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517EDF7-5587-4C74-9647-CA30D36088D7}"/>
                </a:ext>
              </a:extLst>
            </p:cNvPr>
            <p:cNvCxnSpPr>
              <a:cxnSpLocks/>
            </p:cNvCxnSpPr>
            <p:nvPr/>
          </p:nvCxnSpPr>
          <p:spPr>
            <a:xfrm>
              <a:off x="6822524" y="5393475"/>
              <a:ext cx="224325" cy="250066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E93830-AB3D-4C33-8BDD-E84074A11451}"/>
                </a:ext>
              </a:extLst>
            </p:cNvPr>
            <p:cNvSpPr txBox="1"/>
            <p:nvPr/>
          </p:nvSpPr>
          <p:spPr>
            <a:xfrm>
              <a:off x="6233450" y="4884608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3CC33"/>
                  </a:solidFill>
                </a:rPr>
                <a:t>BBR</a:t>
              </a:r>
              <a:r>
                <a:rPr lang="en-US" sz="2800" dirty="0">
                  <a:solidFill>
                    <a:srgbClr val="92D05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6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429FAA-597B-4073-A472-B4ED2D15D35A}"/>
              </a:ext>
            </a:extLst>
          </p:cNvPr>
          <p:cNvGrpSpPr/>
          <p:nvPr/>
        </p:nvGrpSpPr>
        <p:grpSpPr>
          <a:xfrm>
            <a:off x="6047834" y="3701773"/>
            <a:ext cx="5830894" cy="2452198"/>
            <a:chOff x="6047834" y="3701773"/>
            <a:chExt cx="5830894" cy="245219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E0798F-FC87-4D35-AE65-1C581BEB24BB}"/>
                </a:ext>
              </a:extLst>
            </p:cNvPr>
            <p:cNvSpPr txBox="1"/>
            <p:nvPr/>
          </p:nvSpPr>
          <p:spPr>
            <a:xfrm rot="16200000">
              <a:off x="6280813" y="5220686"/>
              <a:ext cx="1404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inflight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092AA5B-577F-442F-BD95-6BDD4A6D5692}"/>
                </a:ext>
              </a:extLst>
            </p:cNvPr>
            <p:cNvSpPr txBox="1"/>
            <p:nvPr/>
          </p:nvSpPr>
          <p:spPr>
            <a:xfrm>
              <a:off x="9044784" y="4192403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BBR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8A5DB7-A85F-42CD-8A13-152CD92D7C4A}"/>
                </a:ext>
              </a:extLst>
            </p:cNvPr>
            <p:cNvSpPr txBox="1"/>
            <p:nvPr/>
          </p:nvSpPr>
          <p:spPr>
            <a:xfrm>
              <a:off x="10798593" y="4264816"/>
              <a:ext cx="10801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0" i="0" u="none" strike="noStrike" dirty="0">
                  <a:solidFill>
                    <a:srgbClr val="33CC33"/>
                  </a:solidFill>
                </a:rPr>
                <a:t>[</a:t>
              </a:r>
              <a:r>
                <a:rPr lang="en-US" sz="1600" b="0" i="0" u="none" strike="noStrike" dirty="0">
                  <a:solidFill>
                    <a:srgbClr val="33CC33"/>
                  </a:solidFill>
                </a:rPr>
                <a:t>CCGY17</a:t>
              </a:r>
              <a:r>
                <a:rPr lang="en-US" b="0" i="0" u="none" strike="noStrike" dirty="0">
                  <a:solidFill>
                    <a:srgbClr val="33CC33"/>
                  </a:solidFill>
                </a:rPr>
                <a:t>] </a:t>
              </a:r>
              <a:endParaRPr lang="en-US" sz="1600" dirty="0">
                <a:solidFill>
                  <a:srgbClr val="33CC33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E4AB7A6-B4DD-4E13-9B45-3AAB6B2871C2}"/>
                </a:ext>
              </a:extLst>
            </p:cNvPr>
            <p:cNvGrpSpPr/>
            <p:nvPr/>
          </p:nvGrpSpPr>
          <p:grpSpPr>
            <a:xfrm>
              <a:off x="6047834" y="3701773"/>
              <a:ext cx="5464875" cy="2338898"/>
              <a:chOff x="578243" y="3363195"/>
              <a:chExt cx="4712649" cy="1759419"/>
            </a:xfrm>
          </p:grpSpPr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55A16881-1BBD-44EE-844E-629F28888458}"/>
                  </a:ext>
                </a:extLst>
              </p:cNvPr>
              <p:cNvSpPr/>
              <p:nvPr/>
            </p:nvSpPr>
            <p:spPr>
              <a:xfrm rot="10800000" flipH="1">
                <a:off x="578243" y="3363195"/>
                <a:ext cx="2310614" cy="1758534"/>
              </a:xfrm>
              <a:prstGeom prst="arc">
                <a:avLst>
                  <a:gd name="adj1" fmla="val 16200000"/>
                  <a:gd name="adj2" fmla="val 76367"/>
                </a:avLst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71458B7-46E7-4365-809D-1CC9F2ACD79E}"/>
                  </a:ext>
                </a:extLst>
              </p:cNvPr>
              <p:cNvCxnSpPr>
                <a:cxnSpLocks/>
                <a:stCxn id="76" idx="2"/>
              </p:cNvCxnSpPr>
              <p:nvPr/>
            </p:nvCxnSpPr>
            <p:spPr>
              <a:xfrm>
                <a:off x="2888365" y="4216804"/>
                <a:ext cx="259437" cy="0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2F9CA3D-1F70-4280-92E8-F9F829247B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802" y="4216804"/>
                <a:ext cx="64736" cy="462627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9E97903-F5F8-403C-9C94-CC1052A095D3}"/>
                  </a:ext>
                </a:extLst>
              </p:cNvPr>
              <p:cNvCxnSpPr/>
              <p:nvPr/>
            </p:nvCxnSpPr>
            <p:spPr>
              <a:xfrm>
                <a:off x="3212538" y="4679431"/>
                <a:ext cx="485522" cy="0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2622FEA-5EB7-4DAB-B7F7-4F01C7299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060" y="4448117"/>
                <a:ext cx="80921" cy="231315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BC885EA-5205-4836-8A6E-9C5D633EB5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78982" y="4448117"/>
                <a:ext cx="72827" cy="334276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5A2A7A2-FF5B-45C0-ADF4-665DDDB960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903" y="4679431"/>
                <a:ext cx="69539" cy="102962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555B6DE-AF18-43EA-A8C8-50C676787A28}"/>
                  </a:ext>
                </a:extLst>
              </p:cNvPr>
              <p:cNvCxnSpPr/>
              <p:nvPr/>
            </p:nvCxnSpPr>
            <p:spPr>
              <a:xfrm>
                <a:off x="3929442" y="4679431"/>
                <a:ext cx="485522" cy="0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B450A49-4AB8-4BAB-BD8E-33721C975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5576" y="4448116"/>
                <a:ext cx="80921" cy="231315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0B5E10B-EBFE-48C6-A3AE-75705DC7A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96498" y="4448116"/>
                <a:ext cx="72827" cy="334276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A6C3817-C80F-483E-94CD-9B1ADA562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7419" y="4679430"/>
                <a:ext cx="69539" cy="102962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5DB2AC9-DCCF-4C0E-AE25-1FA15AB00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6958" y="4679430"/>
                <a:ext cx="176798" cy="0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CA376B2-1F30-49EE-A7DA-3618A72596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8826" y="4679430"/>
                <a:ext cx="0" cy="442298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064547A-9F6F-4D25-848D-5AB826CFB6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8826" y="5121728"/>
                <a:ext cx="79056" cy="886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4FAB4B7-D518-465E-A81F-E78CB27056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7882" y="4679430"/>
                <a:ext cx="0" cy="442298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FC9C2AB-5FD9-4462-ADBA-F4AE991B1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1853" y="4679429"/>
                <a:ext cx="276822" cy="1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686B2A7-037E-4C79-9AAC-D26237ED2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9971" y="4448114"/>
                <a:ext cx="80921" cy="231315"/>
              </a:xfrm>
              <a:prstGeom prst="line">
                <a:avLst/>
              </a:prstGeom>
              <a:ln w="38100" cap="rnd">
                <a:solidFill>
                  <a:srgbClr val="33CC33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1D0E89-70D1-487C-A239-20E09C60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30" y="66517"/>
            <a:ext cx="10044545" cy="1325563"/>
          </a:xfrm>
        </p:spPr>
        <p:txBody>
          <a:bodyPr/>
          <a:lstStyle/>
          <a:p>
            <a:r>
              <a:rPr lang="en-US" dirty="0"/>
              <a:t>TCP over Time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7404A3-6891-4D60-A991-B43ECAE2B50B}"/>
              </a:ext>
            </a:extLst>
          </p:cNvPr>
          <p:cNvSpPr txBox="1"/>
          <p:nvPr/>
        </p:nvSpPr>
        <p:spPr>
          <a:xfrm rot="16200000">
            <a:off x="6437361" y="2546272"/>
            <a:ext cx="105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inflight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0BA101-6C9A-4B81-A16F-1DDE36B64A32}"/>
              </a:ext>
            </a:extLst>
          </p:cNvPr>
          <p:cNvGrpSpPr/>
          <p:nvPr/>
        </p:nvGrpSpPr>
        <p:grpSpPr>
          <a:xfrm>
            <a:off x="6011384" y="1191175"/>
            <a:ext cx="5920008" cy="2814174"/>
            <a:chOff x="6458857" y="1230086"/>
            <a:chExt cx="5920008" cy="28141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A067FC-91D9-465A-BCAE-4CCBA5EA75C3}"/>
                </a:ext>
              </a:extLst>
            </p:cNvPr>
            <p:cNvGrpSpPr/>
            <p:nvPr/>
          </p:nvGrpSpPr>
          <p:grpSpPr>
            <a:xfrm>
              <a:off x="6458857" y="1230086"/>
              <a:ext cx="4354286" cy="2362851"/>
              <a:chOff x="6180569" y="1948543"/>
              <a:chExt cx="3362574" cy="1758534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414F68B6-CDFD-4690-A24D-ABFABCD1075A}"/>
                  </a:ext>
                </a:extLst>
              </p:cNvPr>
              <p:cNvSpPr/>
              <p:nvPr/>
            </p:nvSpPr>
            <p:spPr>
              <a:xfrm rot="10800000" flipH="1">
                <a:off x="6180569" y="1948543"/>
                <a:ext cx="2310614" cy="1758534"/>
              </a:xfrm>
              <a:prstGeom prst="arc">
                <a:avLst>
                  <a:gd name="adj1" fmla="val 16200000"/>
                  <a:gd name="adj2" fmla="val 76367"/>
                </a:avLst>
              </a:prstGeom>
              <a:ln w="38100" cap="rnd">
                <a:solidFill>
                  <a:srgbClr val="FF9900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F9E6F94-F875-4DE5-8F2A-649F061A28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1183" y="2781214"/>
                <a:ext cx="72246" cy="382900"/>
              </a:xfrm>
              <a:prstGeom prst="line">
                <a:avLst/>
              </a:prstGeom>
              <a:ln w="38100" cap="rnd">
                <a:solidFill>
                  <a:srgbClr val="FF9900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42C2F5CC-C538-4685-A805-339E082AD110}"/>
                  </a:ext>
                </a:extLst>
              </p:cNvPr>
              <p:cNvSpPr/>
              <p:nvPr/>
            </p:nvSpPr>
            <p:spPr>
              <a:xfrm flipH="1">
                <a:off x="8563429" y="2823978"/>
                <a:ext cx="844345" cy="680271"/>
              </a:xfrm>
              <a:prstGeom prst="arc">
                <a:avLst>
                  <a:gd name="adj1" fmla="val 16200000"/>
                  <a:gd name="adj2" fmla="val 76367"/>
                </a:avLst>
              </a:prstGeom>
              <a:ln w="38100" cap="rnd">
                <a:solidFill>
                  <a:srgbClr val="FF9900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9541A298-64FE-43E6-B32A-DDA237519D81}"/>
                  </a:ext>
                </a:extLst>
              </p:cNvPr>
              <p:cNvSpPr/>
              <p:nvPr/>
            </p:nvSpPr>
            <p:spPr>
              <a:xfrm rot="10800000" flipH="1">
                <a:off x="8563429" y="2143707"/>
                <a:ext cx="844345" cy="680271"/>
              </a:xfrm>
              <a:prstGeom prst="arc">
                <a:avLst>
                  <a:gd name="adj1" fmla="val 16200000"/>
                  <a:gd name="adj2" fmla="val 76367"/>
                </a:avLst>
              </a:prstGeom>
              <a:ln w="38100" cap="rnd">
                <a:solidFill>
                  <a:srgbClr val="FF9900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7C7E3F6-1351-417B-9755-B3A0E7A15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774" y="2483842"/>
                <a:ext cx="135369" cy="745587"/>
              </a:xfrm>
              <a:prstGeom prst="line">
                <a:avLst/>
              </a:prstGeom>
              <a:ln w="38100" cap="rnd">
                <a:solidFill>
                  <a:srgbClr val="FF9900"/>
                </a:solidFill>
                <a:round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911A5F45-9A55-4B36-B065-A0D82DC128C1}"/>
                </a:ext>
              </a:extLst>
            </p:cNvPr>
            <p:cNvSpPr/>
            <p:nvPr/>
          </p:nvSpPr>
          <p:spPr>
            <a:xfrm rot="337481" flipH="1">
              <a:off x="10829973" y="2025590"/>
              <a:ext cx="1548892" cy="2018670"/>
            </a:xfrm>
            <a:prstGeom prst="arc">
              <a:avLst>
                <a:gd name="adj1" fmla="val 16200000"/>
                <a:gd name="adj2" fmla="val 76367"/>
              </a:avLst>
            </a:prstGeom>
            <a:ln w="38100" cap="rnd">
              <a:solidFill>
                <a:srgbClr val="FF9900"/>
              </a:solidFill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ADE11EE-6638-4898-9BF3-AA9F918AB2E5}"/>
              </a:ext>
            </a:extLst>
          </p:cNvPr>
          <p:cNvGrpSpPr/>
          <p:nvPr/>
        </p:nvGrpSpPr>
        <p:grpSpPr>
          <a:xfrm>
            <a:off x="10591513" y="3727793"/>
            <a:ext cx="912862" cy="369332"/>
            <a:chOff x="7861998" y="1897434"/>
            <a:chExt cx="912862" cy="3693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23248A2-C366-4EC9-B949-C73FA05FA120}"/>
                </a:ext>
              </a:extLst>
            </p:cNvPr>
            <p:cNvSpPr txBox="1"/>
            <p:nvPr/>
          </p:nvSpPr>
          <p:spPr>
            <a:xfrm>
              <a:off x="7861998" y="1897434"/>
              <a:ext cx="649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0DEC1D1-933F-4BE4-B560-DC3E1E55FA85}"/>
                </a:ext>
              </a:extLst>
            </p:cNvPr>
            <p:cNvCxnSpPr>
              <a:cxnSpLocks/>
            </p:cNvCxnSpPr>
            <p:nvPr/>
          </p:nvCxnSpPr>
          <p:spPr>
            <a:xfrm>
              <a:off x="8558129" y="2106329"/>
              <a:ext cx="2167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A3EBA67-1D28-4C57-83CF-E22B6A428DF9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292431" y="3912459"/>
            <a:ext cx="3299082" cy="24252"/>
          </a:xfrm>
          <a:prstGeom prst="straightConnector1">
            <a:avLst/>
          </a:prstGeom>
          <a:ln w="19050">
            <a:solidFill>
              <a:schemeClr val="tx1">
                <a:lumMod val="8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D73B495-2F26-4810-A74A-DE334440B1AE}"/>
              </a:ext>
            </a:extLst>
          </p:cNvPr>
          <p:cNvSpPr txBox="1"/>
          <p:nvPr/>
        </p:nvSpPr>
        <p:spPr>
          <a:xfrm>
            <a:off x="8874460" y="133892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Cubic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AC623D-3250-40FE-849F-8EEA7292EDB7}"/>
              </a:ext>
            </a:extLst>
          </p:cNvPr>
          <p:cNvGrpSpPr/>
          <p:nvPr/>
        </p:nvGrpSpPr>
        <p:grpSpPr>
          <a:xfrm>
            <a:off x="7419270" y="1604199"/>
            <a:ext cx="1677742" cy="2159804"/>
            <a:chOff x="7866743" y="1643110"/>
            <a:chExt cx="1677742" cy="21598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8705DD-D98F-434C-8158-C8B2ECDA44EC}"/>
                </a:ext>
              </a:extLst>
            </p:cNvPr>
            <p:cNvSpPr/>
            <p:nvPr/>
          </p:nvSpPr>
          <p:spPr>
            <a:xfrm>
              <a:off x="7866743" y="2068286"/>
              <a:ext cx="1677742" cy="1734628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E47927-A7C3-4633-9701-7A006EB9BC2C}"/>
                </a:ext>
              </a:extLst>
            </p:cNvPr>
            <p:cNvSpPr txBox="1"/>
            <p:nvPr/>
          </p:nvSpPr>
          <p:spPr>
            <a:xfrm>
              <a:off x="8086373" y="1643110"/>
              <a:ext cx="1238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Slow Start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59F8E9-C2F8-4FCB-8457-4C2688E276B8}"/>
              </a:ext>
            </a:extLst>
          </p:cNvPr>
          <p:cNvGrpSpPr/>
          <p:nvPr/>
        </p:nvGrpSpPr>
        <p:grpSpPr>
          <a:xfrm>
            <a:off x="9004056" y="1888899"/>
            <a:ext cx="1349857" cy="1575105"/>
            <a:chOff x="9451529" y="1927810"/>
            <a:chExt cx="1349857" cy="157510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C7BBA4-2840-4159-A639-4D3D4ED712F5}"/>
                </a:ext>
              </a:extLst>
            </p:cNvPr>
            <p:cNvSpPr/>
            <p:nvPr/>
          </p:nvSpPr>
          <p:spPr>
            <a:xfrm>
              <a:off x="9457394" y="1927810"/>
              <a:ext cx="1338128" cy="856785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E901CF-942B-4277-B3E5-BADB79091CB5}"/>
                </a:ext>
              </a:extLst>
            </p:cNvPr>
            <p:cNvSpPr txBox="1"/>
            <p:nvPr/>
          </p:nvSpPr>
          <p:spPr>
            <a:xfrm>
              <a:off x="9451529" y="2795029"/>
              <a:ext cx="13498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Congestion</a:t>
              </a:r>
            </a:p>
            <a:p>
              <a:pPr algn="ctr"/>
              <a:r>
                <a:rPr lang="en-US" sz="2000" dirty="0">
                  <a:solidFill>
                    <a:srgbClr val="00B0F0"/>
                  </a:solidFill>
                </a:rPr>
                <a:t>Avoidance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38DAB-B2E5-493D-92A4-DDF364661BD0}"/>
              </a:ext>
            </a:extLst>
          </p:cNvPr>
          <p:cNvGrpSpPr/>
          <p:nvPr/>
        </p:nvGrpSpPr>
        <p:grpSpPr>
          <a:xfrm>
            <a:off x="7242919" y="4264816"/>
            <a:ext cx="1677742" cy="1958758"/>
            <a:chOff x="7690392" y="4303727"/>
            <a:chExt cx="1677742" cy="195875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F5CB8A4-1331-4698-AD55-408D8F4855DC}"/>
                </a:ext>
              </a:extLst>
            </p:cNvPr>
            <p:cNvSpPr/>
            <p:nvPr/>
          </p:nvSpPr>
          <p:spPr>
            <a:xfrm>
              <a:off x="7690392" y="4738671"/>
              <a:ext cx="1677742" cy="1523814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02C82EE-1A2F-4E93-8A09-C72834FF1ECE}"/>
                </a:ext>
              </a:extLst>
            </p:cNvPr>
            <p:cNvSpPr txBox="1"/>
            <p:nvPr/>
          </p:nvSpPr>
          <p:spPr>
            <a:xfrm>
              <a:off x="8012102" y="4303727"/>
              <a:ext cx="1034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Start-up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A75D72-5140-4462-8338-DDC7E959642A}"/>
              </a:ext>
            </a:extLst>
          </p:cNvPr>
          <p:cNvGrpSpPr/>
          <p:nvPr/>
        </p:nvGrpSpPr>
        <p:grpSpPr>
          <a:xfrm>
            <a:off x="9489720" y="4611122"/>
            <a:ext cx="1338128" cy="1159111"/>
            <a:chOff x="9937193" y="4650033"/>
            <a:chExt cx="1338128" cy="115911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284BCF3-7FFD-46F9-9498-20EF5E3710F3}"/>
                </a:ext>
              </a:extLst>
            </p:cNvPr>
            <p:cNvSpPr/>
            <p:nvPr/>
          </p:nvSpPr>
          <p:spPr>
            <a:xfrm>
              <a:off x="9937193" y="5063620"/>
              <a:ext cx="1338128" cy="745524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E51990-72DC-42D8-B54F-48278606B817}"/>
                </a:ext>
              </a:extLst>
            </p:cNvPr>
            <p:cNvSpPr txBox="1"/>
            <p:nvPr/>
          </p:nvSpPr>
          <p:spPr>
            <a:xfrm>
              <a:off x="9994904" y="4650033"/>
              <a:ext cx="1222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Probe BW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9ABEA-181C-48AA-93F8-A38D8DF43B75}"/>
              </a:ext>
            </a:extLst>
          </p:cNvPr>
          <p:cNvGrpSpPr/>
          <p:nvPr/>
        </p:nvGrpSpPr>
        <p:grpSpPr>
          <a:xfrm>
            <a:off x="10409728" y="5304319"/>
            <a:ext cx="1249188" cy="1258435"/>
            <a:chOff x="10795522" y="5327524"/>
            <a:chExt cx="1249188" cy="125843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E5A5034-2731-4C1F-907C-30ED4D97B13A}"/>
                </a:ext>
              </a:extLst>
            </p:cNvPr>
            <p:cNvSpPr/>
            <p:nvPr/>
          </p:nvSpPr>
          <p:spPr>
            <a:xfrm>
              <a:off x="11059906" y="5327524"/>
              <a:ext cx="720421" cy="856785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62523BB-FDAE-49BD-B7B2-410E89B4B985}"/>
                </a:ext>
              </a:extLst>
            </p:cNvPr>
            <p:cNvSpPr txBox="1"/>
            <p:nvPr/>
          </p:nvSpPr>
          <p:spPr>
            <a:xfrm>
              <a:off x="10795522" y="6185849"/>
              <a:ext cx="1249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Probe RTT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D1D8BFC-6552-42B5-9FE5-F5D4283C3241}"/>
              </a:ext>
            </a:extLst>
          </p:cNvPr>
          <p:cNvSpPr txBox="1"/>
          <p:nvPr/>
        </p:nvSpPr>
        <p:spPr>
          <a:xfrm>
            <a:off x="10903368" y="1408621"/>
            <a:ext cx="975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baseline="0" dirty="0">
                <a:solidFill>
                  <a:srgbClr val="FF9900"/>
                </a:solidFill>
              </a:rPr>
              <a:t>[HRX08] 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8F-5E29-4679-A273-3557A243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1" y="423887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8AD5-E2FD-4782-9356-CC554A43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Background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Results</a:t>
            </a:r>
          </a:p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417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7865-BA4A-4CE3-8D3E-C501921B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86" y="4809793"/>
            <a:ext cx="2747634" cy="191328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Baseline</a:t>
            </a:r>
          </a:p>
          <a:p>
            <a:pPr lvl="1"/>
            <a:r>
              <a:rPr lang="en-US" b="0" i="0" u="none" strike="noStrike" baseline="0" dirty="0"/>
              <a:t>UDP Ping</a:t>
            </a:r>
          </a:p>
          <a:p>
            <a:pPr algn="l"/>
            <a:r>
              <a:rPr lang="en-US" b="0" i="0" u="none" strike="noStrike" baseline="0" dirty="0"/>
              <a:t>Bulk</a:t>
            </a:r>
            <a:r>
              <a:rPr lang="en-US" dirty="0"/>
              <a:t>-download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iperf</a:t>
            </a:r>
            <a:endParaRPr lang="en-US" dirty="0">
              <a:latin typeface="Consolas" panose="020B0609020204030204" pitchFamily="49" charset="0"/>
            </a:endParaRPr>
          </a:p>
          <a:p>
            <a:pPr algn="l"/>
            <a:endParaRPr lang="en-US" b="0" i="0" u="none" strike="noStrike" baseline="0" dirty="0"/>
          </a:p>
          <a:p>
            <a:pPr lvl="1"/>
            <a:endParaRPr lang="en-US" b="0" i="0" u="none" strike="noStrike" baseline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CC2804-30E8-45E7-90A1-F44CC7C2528A}"/>
              </a:ext>
            </a:extLst>
          </p:cNvPr>
          <p:cNvSpPr txBox="1">
            <a:spLocks/>
          </p:cNvSpPr>
          <p:nvPr/>
        </p:nvSpPr>
        <p:spPr>
          <a:xfrm>
            <a:off x="8555820" y="4809793"/>
            <a:ext cx="3636180" cy="204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[RFC  5166]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/>
              <a:t>Round-trip time</a:t>
            </a:r>
          </a:p>
          <a:p>
            <a:pPr lvl="1"/>
            <a:r>
              <a:rPr lang="en-US" dirty="0"/>
              <a:t>Retransmissions (loss)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5395B5-E122-48AF-84D7-2A40DE87B173}"/>
              </a:ext>
            </a:extLst>
          </p:cNvPr>
          <p:cNvGrpSpPr/>
          <p:nvPr/>
        </p:nvGrpSpPr>
        <p:grpSpPr>
          <a:xfrm>
            <a:off x="6025989" y="913194"/>
            <a:ext cx="5919597" cy="3822617"/>
            <a:chOff x="6025989" y="913194"/>
            <a:chExt cx="5919597" cy="38226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427BDA-22D6-4836-A138-653067BA84AD}"/>
                </a:ext>
              </a:extLst>
            </p:cNvPr>
            <p:cNvGrpSpPr/>
            <p:nvPr/>
          </p:nvGrpSpPr>
          <p:grpSpPr>
            <a:xfrm>
              <a:off x="6025989" y="913194"/>
              <a:ext cx="5919597" cy="3822617"/>
              <a:chOff x="5994183" y="1015288"/>
              <a:chExt cx="5919597" cy="3822617"/>
            </a:xfrm>
          </p:grpSpPr>
          <p:pic>
            <p:nvPicPr>
              <p:cNvPr id="6" name="Content Placeholder 4" descr="Diagram&#10;&#10;Description automatically generated">
                <a:extLst>
                  <a:ext uri="{FF2B5EF4-FFF2-40B4-BE49-F238E27FC236}">
                    <a16:creationId xmlns:a16="http://schemas.microsoft.com/office/drawing/2014/main" id="{F5D9F263-6B70-4D12-96E1-8EB113FE7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183" y="1015288"/>
                <a:ext cx="5919597" cy="3822617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CB3AFB-C125-4A7A-A618-9EEDA284E039}"/>
                  </a:ext>
                </a:extLst>
              </p:cNvPr>
              <p:cNvGrpSpPr/>
              <p:nvPr/>
            </p:nvGrpSpPr>
            <p:grpSpPr>
              <a:xfrm>
                <a:off x="9044593" y="2398440"/>
                <a:ext cx="1585242" cy="789766"/>
                <a:chOff x="9044593" y="2398440"/>
                <a:chExt cx="1585242" cy="789766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03D0D7-8134-424C-834A-15B10753CF8B}"/>
                    </a:ext>
                  </a:extLst>
                </p:cNvPr>
                <p:cNvSpPr txBox="1"/>
                <p:nvPr/>
              </p:nvSpPr>
              <p:spPr>
                <a:xfrm>
                  <a:off x="9044593" y="2664986"/>
                  <a:ext cx="15852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C000"/>
                      </a:solidFill>
                    </a:rPr>
                    <a:t>144 Mb/s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8F00FBC0-1154-48CD-A3E2-51B758F29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28050" y="2398440"/>
                  <a:ext cx="195942" cy="257322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C99C17-6208-4150-AA69-DDA3A9027F9E}"/>
                </a:ext>
              </a:extLst>
            </p:cNvPr>
            <p:cNvSpPr txBox="1"/>
            <p:nvPr/>
          </p:nvSpPr>
          <p:spPr>
            <a:xfrm>
              <a:off x="6362700" y="4335701"/>
              <a:ext cx="9512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Servers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8209E4-D9EE-494C-B962-1182E4C0A491}"/>
                </a:ext>
              </a:extLst>
            </p:cNvPr>
            <p:cNvSpPr txBox="1"/>
            <p:nvPr/>
          </p:nvSpPr>
          <p:spPr>
            <a:xfrm>
              <a:off x="6307213" y="2153558"/>
              <a:ext cx="7866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Client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F819D-DFD7-4A16-881F-79BA021E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20" y="207813"/>
            <a:ext cx="7995235" cy="1325563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165898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8F-5E29-4679-A273-3557A243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1" y="423887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8AD5-E2FD-4782-9356-CC554A43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Background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Results	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pPr lvl="1"/>
            <a:r>
              <a:rPr lang="en-US" sz="3200" dirty="0"/>
              <a:t>Baseline</a:t>
            </a:r>
          </a:p>
          <a:p>
            <a:pPr lvl="1"/>
            <a:r>
              <a:rPr lang="en-US" sz="3200" dirty="0"/>
              <a:t>Steady State</a:t>
            </a:r>
          </a:p>
          <a:p>
            <a:pPr lvl="1"/>
            <a:r>
              <a:rPr lang="en-US" sz="3200" dirty="0"/>
              <a:t>Start-up</a:t>
            </a:r>
          </a:p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7217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1024</Words>
  <Application>Microsoft Office PowerPoint</Application>
  <PresentationFormat>Widescreen</PresentationFormat>
  <Paragraphs>155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CMMI10</vt:lpstr>
      <vt:lpstr>CMR10</vt:lpstr>
      <vt:lpstr>Consolas</vt:lpstr>
      <vt:lpstr>NimbusRomNo9L-Regu</vt:lpstr>
      <vt:lpstr>Times New Roman</vt:lpstr>
      <vt:lpstr>Office Theme</vt:lpstr>
      <vt:lpstr>Measurements Comparing TCP Cubic and TCP BBR over a Satellite Network</vt:lpstr>
      <vt:lpstr>Introduction (1 of 2)</vt:lpstr>
      <vt:lpstr>Introduction (2 of 2)</vt:lpstr>
      <vt:lpstr>Outline</vt:lpstr>
      <vt:lpstr>TCP Inflight Data</vt:lpstr>
      <vt:lpstr>TCP over Time</vt:lpstr>
      <vt:lpstr>Outline</vt:lpstr>
      <vt:lpstr>Methodology </vt:lpstr>
      <vt:lpstr>Outline</vt:lpstr>
      <vt:lpstr>Baseline</vt:lpstr>
      <vt:lpstr>Steady State – Throughput</vt:lpstr>
      <vt:lpstr>Steady State – Throughput</vt:lpstr>
      <vt:lpstr>Start-up</vt:lpstr>
      <vt:lpstr>Start-up</vt:lpstr>
      <vt:lpstr>Conclusion</vt:lpstr>
      <vt:lpstr>Future Work</vt:lpstr>
      <vt:lpstr>Measurements Comparing TCP Cubic and TCP BBR over a Satellite Network</vt:lpstr>
      <vt:lpstr>References</vt:lpstr>
      <vt:lpstr>Extra Slides</vt:lpstr>
      <vt:lpstr>Steady State – RTT</vt:lpstr>
      <vt:lpstr>Steady State – Loss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141</cp:revision>
  <dcterms:created xsi:type="dcterms:W3CDTF">2020-09-23T12:06:09Z</dcterms:created>
  <dcterms:modified xsi:type="dcterms:W3CDTF">2021-01-10T19:26:50Z</dcterms:modified>
</cp:coreProperties>
</file>