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94AC894-307B-415F-AE15-7E377B7BC696}">
  <a:tblStyle styleId="{494AC894-307B-415F-AE15-7E377B7BC69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4aa99b545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4aa99b545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49b2e74a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49b2e74a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49b2e74a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49b2e74a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49b2e74af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49b2e74a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49b2e74a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49b2e74a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54aa99b545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54aa99b545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49b2e74af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49b2e74af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49b2e74af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49b2e74af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49b2e74af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49b2e74af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Axis</a:t>
            </a:r>
            <a:endParaRPr/>
          </a:p>
          <a:p>
            <a:pPr indent="0" lvl="0" marL="0" rtl="0" algn="l">
              <a:spcBef>
                <a:spcPts val="0"/>
              </a:spcBef>
              <a:spcAft>
                <a:spcPts val="0"/>
              </a:spcAft>
              <a:buNone/>
            </a:pPr>
            <a:r>
              <a:rPr lang="en"/>
              <a:t>Experiments: each trial we measure the loss rate (percent)</a:t>
            </a:r>
            <a:endParaRPr/>
          </a:p>
          <a:p>
            <a:pPr indent="0" lvl="0" marL="0" rtl="0" algn="l">
              <a:spcBef>
                <a:spcPts val="0"/>
              </a:spcBef>
              <a:spcAft>
                <a:spcPts val="0"/>
              </a:spcAft>
              <a:buNone/>
            </a:pPr>
            <a:r>
              <a:rPr lang="en"/>
              <a:t>So, this is the summary of ~100 trials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549b2e74af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549b2e74af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549b2e74a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549b2e74a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549b2e74af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549b2e74af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549b2e74af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49b2e74af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49b2e74af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49b2e74af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549b2e74af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549b2e74af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49b2e74af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49b2e74af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54aa99b545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54aa99b545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4aa99b54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4aa99b54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5dbd46fc89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5dbd46fc8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549b2e74a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549b2e74a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5dbd46fc8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5dbd46fc8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549b2e74a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49b2e74a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Sends window of packets each RTT</a:t>
            </a:r>
            <a:endParaRPr/>
          </a:p>
          <a:p>
            <a:pPr indent="-298450" lvl="0" marL="457200" rtl="0" algn="l">
              <a:spcBef>
                <a:spcPts val="0"/>
              </a:spcBef>
              <a:spcAft>
                <a:spcPts val="0"/>
              </a:spcAft>
              <a:buSzPts val="1100"/>
              <a:buChar char="-"/>
            </a:pPr>
            <a:r>
              <a:rPr lang="en"/>
              <a:t>Y is window size</a:t>
            </a:r>
            <a:endParaRPr/>
          </a:p>
          <a:p>
            <a:pPr indent="-298450" lvl="0" marL="457200" rtl="0" algn="l">
              <a:spcBef>
                <a:spcPts val="0"/>
              </a:spcBef>
              <a:spcAft>
                <a:spcPts val="0"/>
              </a:spcAft>
              <a:buSzPts val="1100"/>
              <a:buChar char="-"/>
            </a:pPr>
            <a:r>
              <a:rPr lang="en"/>
              <a:t>X is time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5dbd46fc8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5dbd46fc8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created a testing infrastructure to quickly let us test different network configurations in our hardware testbed, which was vital in allowing us to test all of the network conditions mentioned in the previous slide.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5dbd46fc8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5dbd46fc8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created a testing infrastructure to quickly let us test different network configurations in our hardware testbed, which was vital in allowing us to test all of the network conditions mentioned in the previous slide.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5dbd46fc8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5dbd46fc8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5dbd46fc8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5dbd46fc8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5dbd46fc8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5dbd46fc8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549b2e74a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49b2e74a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54aa99b545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4aa99b545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49b2e74a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49b2e74a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4b41b05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4b41b05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49b2e74a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49b2e74a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49b2e74a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49b2e74a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blogs.dropbox.com/tech/2017/09/optimizing-web-servers-for-high-throughput-and-low-latency/" TargetMode="External"/><Relationship Id="rId4" Type="http://schemas.openxmlformats.org/officeDocument/2006/relationships/hyperlink" Target="https://thumb10.shutterstock.com/display_pic_with_logo/454414/296631647/stock-photo-gdansk-airport-poland-april-people-boarding-to-ryanair-plane-on-lech-walesa-airport-in-296631647.jpg" TargetMode="External"/><Relationship Id="rId5" Type="http://schemas.openxmlformats.org/officeDocument/2006/relationships/hyperlink" Target="https://thumb10.shutterstock.com/display_pic_with_logo/454414/296631647/stock-photo-gdansk-airport-poland-april-people-boarding-to-ryanair-plane-on-lech-walesa-airport-in-296631647.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43200" y="648375"/>
            <a:ext cx="8520600" cy="319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Sharing but not caring: </a:t>
            </a:r>
            <a:r>
              <a:rPr lang="en" sz="3200"/>
              <a:t>Performance of BBR</a:t>
            </a:r>
            <a:endParaRPr sz="3200"/>
          </a:p>
          <a:p>
            <a:pPr indent="0" lvl="0" marL="0" rtl="0" algn="ctr">
              <a:spcBef>
                <a:spcPts val="0"/>
              </a:spcBef>
              <a:spcAft>
                <a:spcPts val="0"/>
              </a:spcAft>
              <a:buClr>
                <a:schemeClr val="dk1"/>
              </a:buClr>
              <a:buSzPts val="1100"/>
              <a:buFont typeface="Arial"/>
              <a:buNone/>
            </a:pPr>
            <a:r>
              <a:rPr lang="en" sz="3200"/>
              <a:t>and CUBIC at the network bottleneck</a:t>
            </a:r>
            <a:endParaRPr sz="3200"/>
          </a:p>
          <a:p>
            <a:pPr indent="0" lvl="0" marL="0" rtl="0" algn="ctr">
              <a:spcBef>
                <a:spcPts val="0"/>
              </a:spcBef>
              <a:spcAft>
                <a:spcPts val="0"/>
              </a:spcAft>
              <a:buNone/>
            </a:pPr>
            <a:r>
              <a:t/>
            </a:r>
            <a:endParaRPr/>
          </a:p>
        </p:txBody>
      </p:sp>
      <p:sp>
        <p:nvSpPr>
          <p:cNvPr id="55" name="Google Shape;55;p13"/>
          <p:cNvSpPr txBox="1"/>
          <p:nvPr>
            <p:ph idx="1" type="subTitle"/>
          </p:nvPr>
        </p:nvSpPr>
        <p:spPr>
          <a:xfrm>
            <a:off x="243200" y="36731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Saahil Claypool</a:t>
            </a:r>
            <a:endParaRPr/>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a:t>
            </a:r>
            <a:endParaRPr/>
          </a:p>
        </p:txBody>
      </p:sp>
      <p:sp>
        <p:nvSpPr>
          <p:cNvPr id="150" name="Google Shape;150;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Current state of congestion control</a:t>
            </a:r>
            <a:endParaRPr sz="2400"/>
          </a:p>
          <a:p>
            <a:pPr indent="-381000" lvl="0" marL="457200" rtl="0" algn="l">
              <a:spcBef>
                <a:spcPts val="0"/>
              </a:spcBef>
              <a:spcAft>
                <a:spcPts val="0"/>
              </a:spcAft>
              <a:buSzPts val="2400"/>
              <a:buAutoNum type="arabicPeriod"/>
            </a:pPr>
            <a:r>
              <a:rPr b="1" lang="en" sz="2400"/>
              <a:t>Approach</a:t>
            </a:r>
            <a:endParaRPr b="1" sz="2400"/>
          </a:p>
          <a:p>
            <a:pPr indent="-381000" lvl="0" marL="457200" rtl="0" algn="l">
              <a:spcBef>
                <a:spcPts val="0"/>
              </a:spcBef>
              <a:spcAft>
                <a:spcPts val="0"/>
              </a:spcAft>
              <a:buSzPts val="2400"/>
              <a:buAutoNum type="arabicPeriod"/>
            </a:pPr>
            <a:r>
              <a:rPr lang="en" sz="2400"/>
              <a:t>Results</a:t>
            </a:r>
            <a:endParaRPr sz="2400"/>
          </a:p>
          <a:p>
            <a:pPr indent="-381000" lvl="0" marL="457200" rtl="0" algn="l">
              <a:spcBef>
                <a:spcPts val="0"/>
              </a:spcBef>
              <a:spcAft>
                <a:spcPts val="0"/>
              </a:spcAft>
              <a:buSzPts val="2400"/>
              <a:buAutoNum type="arabicPeriod"/>
            </a:pPr>
            <a:r>
              <a:rPr lang="en" sz="2400"/>
              <a:t>Conclusion</a:t>
            </a:r>
            <a:endParaRPr sz="2400"/>
          </a:p>
        </p:txBody>
      </p:sp>
      <p:sp>
        <p:nvSpPr>
          <p:cNvPr id="151" name="Google Shape;15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Approach</a:t>
            </a:r>
            <a:endParaRPr/>
          </a:p>
        </p:txBody>
      </p:sp>
      <p:sp>
        <p:nvSpPr>
          <p:cNvPr id="157" name="Google Shape;157;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Goal: </a:t>
            </a:r>
            <a:r>
              <a:rPr lang="en"/>
              <a:t>improve BBR</a:t>
            </a:r>
            <a:endParaRPr/>
          </a:p>
          <a:p>
            <a:pPr indent="-342900" lvl="0" marL="457200" rtl="0" algn="l">
              <a:spcBef>
                <a:spcPts val="0"/>
              </a:spcBef>
              <a:spcAft>
                <a:spcPts val="0"/>
              </a:spcAft>
              <a:buSzPts val="1800"/>
              <a:buChar char="●"/>
            </a:pPr>
            <a:r>
              <a:rPr lang="en"/>
              <a:t>Evaluate the BBR protocol over a range of network conditions</a:t>
            </a:r>
            <a:endParaRPr b="1"/>
          </a:p>
          <a:p>
            <a:pPr indent="-342900" lvl="0" marL="457200" rtl="0" algn="l">
              <a:spcBef>
                <a:spcPts val="0"/>
              </a:spcBef>
              <a:spcAft>
                <a:spcPts val="0"/>
              </a:spcAft>
              <a:buSzPts val="1800"/>
              <a:buChar char="●"/>
            </a:pPr>
            <a:r>
              <a:rPr lang="en"/>
              <a:t>Setup an environment for TCP research</a:t>
            </a:r>
            <a:endParaRPr/>
          </a:p>
          <a:p>
            <a:pPr indent="-342900" lvl="0" marL="457200" rtl="0" algn="l">
              <a:spcBef>
                <a:spcPts val="0"/>
              </a:spcBef>
              <a:spcAft>
                <a:spcPts val="0"/>
              </a:spcAft>
              <a:buSzPts val="1800"/>
              <a:buChar char="●"/>
            </a:pPr>
            <a:r>
              <a:rPr lang="en"/>
              <a:t>Possible test environments: </a:t>
            </a:r>
            <a:endParaRPr/>
          </a:p>
          <a:p>
            <a:pPr indent="-342900" lvl="1" marL="914400" rtl="0" algn="l">
              <a:spcBef>
                <a:spcPts val="0"/>
              </a:spcBef>
              <a:spcAft>
                <a:spcPts val="0"/>
              </a:spcAft>
              <a:buSzPts val="1800"/>
              <a:buChar char="○"/>
            </a:pPr>
            <a:r>
              <a:rPr lang="en" sz="1800"/>
              <a:t>Simulation (NS3)</a:t>
            </a:r>
            <a:endParaRPr sz="1800"/>
          </a:p>
          <a:p>
            <a:pPr indent="-342900" lvl="2" marL="1371600" rtl="0" algn="l">
              <a:spcBef>
                <a:spcPts val="0"/>
              </a:spcBef>
              <a:spcAft>
                <a:spcPts val="0"/>
              </a:spcAft>
              <a:buSzPts val="1800"/>
              <a:buChar char="■"/>
            </a:pPr>
            <a:r>
              <a:rPr lang="en" sz="1800"/>
              <a:t>Doesn’t use kernel BBR</a:t>
            </a:r>
            <a:endParaRPr sz="1800"/>
          </a:p>
          <a:p>
            <a:pPr indent="-342900" lvl="1" marL="914400" rtl="0" algn="l">
              <a:spcBef>
                <a:spcPts val="0"/>
              </a:spcBef>
              <a:spcAft>
                <a:spcPts val="0"/>
              </a:spcAft>
              <a:buSzPts val="1800"/>
              <a:buChar char="○"/>
            </a:pPr>
            <a:r>
              <a:rPr lang="en" sz="1800"/>
              <a:t>‘Web-scale’ deployment</a:t>
            </a:r>
            <a:endParaRPr sz="1800"/>
          </a:p>
          <a:p>
            <a:pPr indent="-342900" lvl="2" marL="1371600" rtl="0" algn="l">
              <a:spcBef>
                <a:spcPts val="0"/>
              </a:spcBef>
              <a:spcAft>
                <a:spcPts val="0"/>
              </a:spcAft>
              <a:buSzPts val="1800"/>
              <a:buChar char="■"/>
            </a:pPr>
            <a:r>
              <a:rPr lang="en" sz="1800"/>
              <a:t>Requires resources</a:t>
            </a:r>
            <a:endParaRPr sz="1800"/>
          </a:p>
          <a:p>
            <a:pPr indent="-342900" lvl="2" marL="1371600" rtl="0" algn="l">
              <a:spcBef>
                <a:spcPts val="0"/>
              </a:spcBef>
              <a:spcAft>
                <a:spcPts val="0"/>
              </a:spcAft>
              <a:buSzPts val="1800"/>
              <a:buChar char="■"/>
            </a:pPr>
            <a:r>
              <a:rPr lang="en" sz="1800"/>
              <a:t>Not reproducible</a:t>
            </a:r>
            <a:endParaRPr sz="1800"/>
          </a:p>
          <a:p>
            <a:pPr indent="-342900" lvl="1" marL="914400" rtl="0" algn="l">
              <a:spcBef>
                <a:spcPts val="0"/>
              </a:spcBef>
              <a:spcAft>
                <a:spcPts val="0"/>
              </a:spcAft>
              <a:buSzPts val="1800"/>
              <a:buChar char="○"/>
            </a:pPr>
            <a:r>
              <a:rPr lang="en" sz="1800"/>
              <a:t>Cloud-based provider (gcompute)</a:t>
            </a:r>
            <a:endParaRPr sz="1800"/>
          </a:p>
          <a:p>
            <a:pPr indent="-342900" lvl="2" marL="1371600" rtl="0" algn="l">
              <a:spcBef>
                <a:spcPts val="0"/>
              </a:spcBef>
              <a:spcAft>
                <a:spcPts val="0"/>
              </a:spcAft>
              <a:buSzPts val="1800"/>
              <a:buChar char="■"/>
            </a:pPr>
            <a:r>
              <a:rPr lang="en" sz="1800"/>
              <a:t>Hard to reason about results</a:t>
            </a:r>
            <a:endParaRPr sz="1800"/>
          </a:p>
          <a:p>
            <a:pPr indent="0" lvl="0" marL="457200" rtl="0" algn="l">
              <a:spcBef>
                <a:spcPts val="1600"/>
              </a:spcBef>
              <a:spcAft>
                <a:spcPts val="1600"/>
              </a:spcAft>
              <a:buNone/>
            </a:pPr>
            <a:r>
              <a:t/>
            </a:r>
            <a:endParaRPr/>
          </a:p>
        </p:txBody>
      </p:sp>
      <p:sp>
        <p:nvSpPr>
          <p:cNvPr id="158" name="Google Shape;158;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311700" y="292625"/>
            <a:ext cx="426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Panaderia”</a:t>
            </a:r>
            <a:endParaRPr/>
          </a:p>
        </p:txBody>
      </p:sp>
      <p:sp>
        <p:nvSpPr>
          <p:cNvPr id="164" name="Google Shape;164;p24"/>
          <p:cNvSpPr txBox="1"/>
          <p:nvPr>
            <p:ph idx="1" type="body"/>
          </p:nvPr>
        </p:nvSpPr>
        <p:spPr>
          <a:xfrm>
            <a:off x="311700" y="1152475"/>
            <a:ext cx="4149000" cy="3768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Our choice - hardware testbed</a:t>
            </a:r>
            <a:endParaRPr/>
          </a:p>
          <a:p>
            <a:pPr indent="-317500" lvl="1" marL="914400" rtl="0" algn="l">
              <a:spcBef>
                <a:spcPts val="0"/>
              </a:spcBef>
              <a:spcAft>
                <a:spcPts val="0"/>
              </a:spcAft>
              <a:buSzPts val="1400"/>
              <a:buChar char="○"/>
            </a:pPr>
            <a:r>
              <a:rPr lang="en"/>
              <a:t>Raspberry Pi 3B+</a:t>
            </a:r>
            <a:endParaRPr/>
          </a:p>
          <a:p>
            <a:pPr indent="-317500" lvl="1" marL="914400" rtl="0" algn="l">
              <a:spcBef>
                <a:spcPts val="0"/>
              </a:spcBef>
              <a:spcAft>
                <a:spcPts val="0"/>
              </a:spcAft>
              <a:buSzPts val="1400"/>
              <a:buChar char="○"/>
            </a:pPr>
            <a:r>
              <a:rPr lang="en"/>
              <a:t>Cheap</a:t>
            </a:r>
            <a:endParaRPr/>
          </a:p>
          <a:p>
            <a:pPr indent="-317500" lvl="1" marL="914400" rtl="0" algn="l">
              <a:spcBef>
                <a:spcPts val="0"/>
              </a:spcBef>
              <a:spcAft>
                <a:spcPts val="0"/>
              </a:spcAft>
              <a:buSzPts val="1400"/>
              <a:buChar char="○"/>
            </a:pPr>
            <a:r>
              <a:rPr lang="en"/>
              <a:t>Mainline kernel BBR and CUBIC</a:t>
            </a:r>
            <a:endParaRPr/>
          </a:p>
          <a:p>
            <a:pPr indent="-317500" lvl="1" marL="914400" rtl="0" algn="l">
              <a:spcBef>
                <a:spcPts val="0"/>
              </a:spcBef>
              <a:spcAft>
                <a:spcPts val="0"/>
              </a:spcAft>
              <a:buSzPts val="1400"/>
              <a:buChar char="○"/>
            </a:pPr>
            <a:r>
              <a:rPr lang="en"/>
              <a:t>Controlled</a:t>
            </a:r>
            <a:br>
              <a:rPr lang="en"/>
            </a:br>
            <a:endParaRPr/>
          </a:p>
          <a:p>
            <a:pPr indent="0" lvl="0" marL="457200" marR="0" rtl="0" algn="l">
              <a:lnSpc>
                <a:spcPct val="115000"/>
              </a:lnSpc>
              <a:spcBef>
                <a:spcPts val="1600"/>
              </a:spcBef>
              <a:spcAft>
                <a:spcPts val="0"/>
              </a:spcAft>
              <a:buNone/>
            </a:pPr>
            <a:r>
              <a:t/>
            </a:r>
            <a:endParaRPr/>
          </a:p>
          <a:p>
            <a:pPr indent="0" lvl="0" marL="1371600" rtl="0" algn="l">
              <a:spcBef>
                <a:spcPts val="1600"/>
              </a:spcBef>
              <a:spcAft>
                <a:spcPts val="1600"/>
              </a:spcAft>
              <a:buNone/>
            </a:pPr>
            <a:r>
              <a:t/>
            </a:r>
            <a:endParaRPr/>
          </a:p>
        </p:txBody>
      </p:sp>
      <p:pic>
        <p:nvPicPr>
          <p:cNvPr id="165" name="Google Shape;165;p24"/>
          <p:cNvPicPr preferRelativeResize="0"/>
          <p:nvPr/>
        </p:nvPicPr>
        <p:blipFill>
          <a:blip r:embed="rId3">
            <a:alphaModFix/>
          </a:blip>
          <a:stretch>
            <a:fillRect/>
          </a:stretch>
        </p:blipFill>
        <p:spPr>
          <a:xfrm>
            <a:off x="4572000" y="1292825"/>
            <a:ext cx="4148951" cy="2263683"/>
          </a:xfrm>
          <a:prstGeom prst="rect">
            <a:avLst/>
          </a:prstGeom>
          <a:noFill/>
          <a:ln>
            <a:noFill/>
          </a:ln>
        </p:spPr>
      </p:pic>
      <p:pic>
        <p:nvPicPr>
          <p:cNvPr id="166" name="Google Shape;166;p24"/>
          <p:cNvPicPr preferRelativeResize="0"/>
          <p:nvPr/>
        </p:nvPicPr>
        <p:blipFill>
          <a:blip r:embed="rId4">
            <a:alphaModFix/>
          </a:blip>
          <a:stretch>
            <a:fillRect/>
          </a:stretch>
        </p:blipFill>
        <p:spPr>
          <a:xfrm>
            <a:off x="1310777" y="2873525"/>
            <a:ext cx="2150848" cy="1891823"/>
          </a:xfrm>
          <a:prstGeom prst="rect">
            <a:avLst/>
          </a:prstGeom>
          <a:noFill/>
          <a:ln>
            <a:noFill/>
          </a:ln>
        </p:spPr>
      </p:pic>
      <p:sp>
        <p:nvSpPr>
          <p:cNvPr id="167" name="Google Shape;16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Evaluation</a:t>
            </a:r>
            <a:endParaRPr/>
          </a:p>
        </p:txBody>
      </p:sp>
      <p:sp>
        <p:nvSpPr>
          <p:cNvPr id="173" name="Google Shape;173;p25"/>
          <p:cNvSpPr txBox="1"/>
          <p:nvPr>
            <p:ph idx="1" type="body"/>
          </p:nvPr>
        </p:nvSpPr>
        <p:spPr>
          <a:xfrm>
            <a:off x="47313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Measurements</a:t>
            </a:r>
            <a:r>
              <a:rPr lang="en"/>
              <a:t> of interest:</a:t>
            </a:r>
            <a:endParaRPr/>
          </a:p>
          <a:p>
            <a:pPr indent="-317500" lvl="1" marL="914400" rtl="0" algn="l">
              <a:spcBef>
                <a:spcPts val="0"/>
              </a:spcBef>
              <a:spcAft>
                <a:spcPts val="0"/>
              </a:spcAft>
              <a:buSzPts val="1400"/>
              <a:buChar char="○"/>
            </a:pPr>
            <a:r>
              <a:rPr lang="en"/>
              <a:t>Sender throughput </a:t>
            </a:r>
            <a:endParaRPr/>
          </a:p>
          <a:p>
            <a:pPr indent="-317500" lvl="1" marL="914400" rtl="0" algn="l">
              <a:spcBef>
                <a:spcPts val="0"/>
              </a:spcBef>
              <a:spcAft>
                <a:spcPts val="0"/>
              </a:spcAft>
              <a:buSzPts val="1400"/>
              <a:buChar char="○"/>
            </a:pPr>
            <a:r>
              <a:rPr lang="en"/>
              <a:t>Receiver goodput</a:t>
            </a:r>
            <a:endParaRPr/>
          </a:p>
          <a:p>
            <a:pPr indent="-317500" lvl="1" marL="914400" rtl="0" algn="l">
              <a:spcBef>
                <a:spcPts val="0"/>
              </a:spcBef>
              <a:spcAft>
                <a:spcPts val="0"/>
              </a:spcAft>
              <a:buSzPts val="1400"/>
              <a:buChar char="○"/>
            </a:pPr>
            <a:r>
              <a:rPr lang="en"/>
              <a:t>Sender RTT</a:t>
            </a:r>
            <a:endParaRPr/>
          </a:p>
          <a:p>
            <a:pPr indent="-317500" lvl="1" marL="914400" rtl="0" algn="l">
              <a:spcBef>
                <a:spcPts val="0"/>
              </a:spcBef>
              <a:spcAft>
                <a:spcPts val="0"/>
              </a:spcAft>
              <a:buSzPts val="1400"/>
              <a:buChar char="○"/>
            </a:pPr>
            <a:r>
              <a:rPr lang="en"/>
              <a:t>Router queue length</a:t>
            </a:r>
            <a:endParaRPr/>
          </a:p>
          <a:p>
            <a:pPr indent="-317500" lvl="1" marL="914400" rtl="0" algn="l">
              <a:spcBef>
                <a:spcPts val="0"/>
              </a:spcBef>
              <a:spcAft>
                <a:spcPts val="0"/>
              </a:spcAft>
              <a:buSzPts val="1400"/>
              <a:buChar char="○"/>
            </a:pPr>
            <a:r>
              <a:rPr lang="en"/>
              <a:t>Router loss rate</a:t>
            </a:r>
            <a:br>
              <a:rPr lang="en"/>
            </a:br>
            <a:endParaRPr/>
          </a:p>
          <a:p>
            <a:pPr indent="-342900" lvl="0" marL="457200" rtl="0" algn="l">
              <a:spcBef>
                <a:spcPts val="0"/>
              </a:spcBef>
              <a:spcAft>
                <a:spcPts val="0"/>
              </a:spcAft>
              <a:buSzPts val="1800"/>
              <a:buChar char="●"/>
            </a:pPr>
            <a:r>
              <a:rPr lang="en"/>
              <a:t>Future QoS </a:t>
            </a:r>
            <a:r>
              <a:rPr lang="en"/>
              <a:t>measurements</a:t>
            </a:r>
            <a:r>
              <a:rPr lang="en"/>
              <a:t>:</a:t>
            </a:r>
            <a:endParaRPr/>
          </a:p>
          <a:p>
            <a:pPr indent="-317500" lvl="1" marL="914400" rtl="0" algn="l">
              <a:spcBef>
                <a:spcPts val="0"/>
              </a:spcBef>
              <a:spcAft>
                <a:spcPts val="0"/>
              </a:spcAft>
              <a:buSzPts val="1400"/>
              <a:buChar char="○"/>
            </a:pPr>
            <a:r>
              <a:rPr lang="en"/>
              <a:t>Perceived latency</a:t>
            </a:r>
            <a:endParaRPr/>
          </a:p>
          <a:p>
            <a:pPr indent="-317500" lvl="1" marL="914400" rtl="0" algn="l">
              <a:spcBef>
                <a:spcPts val="0"/>
              </a:spcBef>
              <a:spcAft>
                <a:spcPts val="0"/>
              </a:spcAft>
              <a:buSzPts val="1400"/>
              <a:buChar char="○"/>
            </a:pPr>
            <a:r>
              <a:rPr lang="en"/>
              <a:t>Rebuffering events (video</a:t>
            </a:r>
            <a:r>
              <a:rPr lang="en"/>
              <a:t>/audio)</a:t>
            </a:r>
            <a:endParaRPr/>
          </a:p>
          <a:p>
            <a:pPr indent="-317500" lvl="1" marL="914400" rtl="0" algn="l">
              <a:spcBef>
                <a:spcPts val="0"/>
              </a:spcBef>
              <a:spcAft>
                <a:spcPts val="0"/>
              </a:spcAft>
              <a:buSzPts val="1400"/>
              <a:buChar char="○"/>
            </a:pPr>
            <a:r>
              <a:rPr lang="en"/>
              <a:t>Bitrate encoding changes (audio/video)</a:t>
            </a:r>
            <a:endParaRPr/>
          </a:p>
          <a:p>
            <a:pPr indent="-317500" lvl="1" marL="914400" rtl="0" algn="l">
              <a:spcBef>
                <a:spcPts val="0"/>
              </a:spcBef>
              <a:spcAft>
                <a:spcPts val="0"/>
              </a:spcAft>
              <a:buSzPts val="1400"/>
              <a:buChar char="○"/>
            </a:pPr>
            <a:r>
              <a:rPr lang="en"/>
              <a:t>(We don’t gather these yet)</a:t>
            </a:r>
            <a:endParaRPr/>
          </a:p>
          <a:p>
            <a:pPr indent="0" lvl="0" marL="914400" rtl="0" algn="l">
              <a:spcBef>
                <a:spcPts val="1600"/>
              </a:spcBef>
              <a:spcAft>
                <a:spcPts val="0"/>
              </a:spcAft>
              <a:buNone/>
            </a:pPr>
            <a:r>
              <a:t/>
            </a:r>
            <a:endParaRPr/>
          </a:p>
          <a:p>
            <a:pPr indent="0" lvl="0" marL="457200" rtl="0" algn="l">
              <a:spcBef>
                <a:spcPts val="1600"/>
              </a:spcBef>
              <a:spcAft>
                <a:spcPts val="1600"/>
              </a:spcAft>
              <a:buNone/>
            </a:pPr>
            <a:r>
              <a:t/>
            </a:r>
            <a:endParaRPr/>
          </a:p>
        </p:txBody>
      </p:sp>
      <p:pic>
        <p:nvPicPr>
          <p:cNvPr id="174" name="Google Shape;174;p25"/>
          <p:cNvPicPr preferRelativeResize="0"/>
          <p:nvPr/>
        </p:nvPicPr>
        <p:blipFill rotWithShape="1">
          <a:blip r:embed="rId3">
            <a:alphaModFix/>
          </a:blip>
          <a:srcRect b="0" l="0" r="0" t="12457"/>
          <a:stretch/>
        </p:blipFill>
        <p:spPr>
          <a:xfrm>
            <a:off x="228600" y="1112850"/>
            <a:ext cx="4323751" cy="2133799"/>
          </a:xfrm>
          <a:prstGeom prst="rect">
            <a:avLst/>
          </a:prstGeom>
          <a:noFill/>
          <a:ln>
            <a:noFill/>
          </a:ln>
        </p:spPr>
      </p:pic>
      <p:sp>
        <p:nvSpPr>
          <p:cNvPr id="175" name="Google Shape;175;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Validating the testbed</a:t>
            </a:r>
            <a:endParaRPr/>
          </a:p>
        </p:txBody>
      </p:sp>
      <p:pic>
        <p:nvPicPr>
          <p:cNvPr id="181" name="Google Shape;181;p26"/>
          <p:cNvPicPr preferRelativeResize="0"/>
          <p:nvPr/>
        </p:nvPicPr>
        <p:blipFill>
          <a:blip r:embed="rId3">
            <a:alphaModFix/>
          </a:blip>
          <a:stretch>
            <a:fillRect/>
          </a:stretch>
        </p:blipFill>
        <p:spPr>
          <a:xfrm>
            <a:off x="5458525" y="1569775"/>
            <a:ext cx="3229800" cy="1556775"/>
          </a:xfrm>
          <a:prstGeom prst="rect">
            <a:avLst/>
          </a:prstGeom>
          <a:noFill/>
          <a:ln>
            <a:noFill/>
          </a:ln>
        </p:spPr>
      </p:pic>
      <p:pic>
        <p:nvPicPr>
          <p:cNvPr id="182" name="Google Shape;182;p26"/>
          <p:cNvPicPr preferRelativeResize="0"/>
          <p:nvPr/>
        </p:nvPicPr>
        <p:blipFill>
          <a:blip r:embed="rId4">
            <a:alphaModFix/>
          </a:blip>
          <a:stretch>
            <a:fillRect/>
          </a:stretch>
        </p:blipFill>
        <p:spPr>
          <a:xfrm>
            <a:off x="5458537" y="3199163"/>
            <a:ext cx="3270525" cy="1694500"/>
          </a:xfrm>
          <a:prstGeom prst="rect">
            <a:avLst/>
          </a:prstGeom>
          <a:noFill/>
          <a:ln>
            <a:noFill/>
          </a:ln>
        </p:spPr>
      </p:pic>
      <p:sp>
        <p:nvSpPr>
          <p:cNvPr id="183" name="Google Shape;183;p26"/>
          <p:cNvSpPr txBox="1"/>
          <p:nvPr>
            <p:ph idx="1" type="body"/>
          </p:nvPr>
        </p:nvSpPr>
        <p:spPr>
          <a:xfrm>
            <a:off x="311700" y="1152475"/>
            <a:ext cx="4149000" cy="35916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SzPts val="1800"/>
              <a:buFont typeface="Arial"/>
              <a:buChar char="●"/>
            </a:pPr>
            <a:r>
              <a:rPr lang="en"/>
              <a:t>Validate by comparing our results to Google’s </a:t>
            </a:r>
            <a:br>
              <a:rPr lang="en"/>
            </a:br>
            <a:endParaRPr/>
          </a:p>
          <a:p>
            <a:pPr indent="-342900" lvl="0" marL="457200" marR="0" rtl="0" algn="l">
              <a:lnSpc>
                <a:spcPct val="115000"/>
              </a:lnSpc>
              <a:spcBef>
                <a:spcPts val="0"/>
              </a:spcBef>
              <a:spcAft>
                <a:spcPts val="0"/>
              </a:spcAft>
              <a:buSzPts val="1800"/>
              <a:buChar char="●"/>
            </a:pPr>
            <a:r>
              <a:rPr lang="en"/>
              <a:t>Early issues included:</a:t>
            </a:r>
            <a:endParaRPr/>
          </a:p>
          <a:p>
            <a:pPr indent="-317500" lvl="1" marL="914400" marR="0" rtl="0" algn="l">
              <a:lnSpc>
                <a:spcPct val="115000"/>
              </a:lnSpc>
              <a:spcBef>
                <a:spcPts val="0"/>
              </a:spcBef>
              <a:spcAft>
                <a:spcPts val="0"/>
              </a:spcAft>
              <a:buSzPts val="1400"/>
              <a:buChar char="○"/>
            </a:pPr>
            <a:r>
              <a:rPr lang="en"/>
              <a:t>Token bucket filters</a:t>
            </a:r>
            <a:endParaRPr/>
          </a:p>
          <a:p>
            <a:pPr indent="-317500" lvl="2" marL="1371600" marR="0" rtl="0" algn="l">
              <a:lnSpc>
                <a:spcPct val="115000"/>
              </a:lnSpc>
              <a:spcBef>
                <a:spcPts val="0"/>
              </a:spcBef>
              <a:spcAft>
                <a:spcPts val="0"/>
              </a:spcAft>
              <a:buSzPts val="1400"/>
              <a:buChar char="■"/>
            </a:pPr>
            <a:r>
              <a:rPr lang="en"/>
              <a:t>Cause bursts in throughput</a:t>
            </a:r>
            <a:endParaRPr/>
          </a:p>
          <a:p>
            <a:pPr indent="-317500" lvl="1" marL="914400" marR="0" rtl="0" algn="l">
              <a:lnSpc>
                <a:spcPct val="115000"/>
              </a:lnSpc>
              <a:spcBef>
                <a:spcPts val="0"/>
              </a:spcBef>
              <a:spcAft>
                <a:spcPts val="0"/>
              </a:spcAft>
              <a:buSzPts val="1400"/>
              <a:buChar char="○"/>
            </a:pPr>
            <a:r>
              <a:rPr lang="en"/>
              <a:t>Fair queueing default in router</a:t>
            </a:r>
            <a:endParaRPr/>
          </a:p>
          <a:p>
            <a:pPr indent="-317500" lvl="1" marL="914400" marR="0" rtl="0" algn="l">
              <a:lnSpc>
                <a:spcPct val="115000"/>
              </a:lnSpc>
              <a:spcBef>
                <a:spcPts val="0"/>
              </a:spcBef>
              <a:spcAft>
                <a:spcPts val="0"/>
              </a:spcAft>
              <a:buSzPts val="1400"/>
              <a:buChar char="○"/>
            </a:pPr>
            <a:r>
              <a:rPr lang="en"/>
              <a:t>Kernel parameter tuning in PIs</a:t>
            </a:r>
            <a:br>
              <a:rPr lang="en"/>
            </a:br>
            <a:endParaRPr/>
          </a:p>
          <a:p>
            <a:pPr indent="-342900" lvl="0" marL="457200" marR="0" rtl="0" algn="l">
              <a:lnSpc>
                <a:spcPct val="115000"/>
              </a:lnSpc>
              <a:spcBef>
                <a:spcPts val="0"/>
              </a:spcBef>
              <a:spcAft>
                <a:spcPts val="0"/>
              </a:spcAft>
              <a:buSzPts val="1800"/>
              <a:buChar char="●"/>
            </a:pPr>
            <a:r>
              <a:rPr lang="en"/>
              <a:t>Convergence test:</a:t>
            </a:r>
            <a:endParaRPr/>
          </a:p>
          <a:p>
            <a:pPr indent="-317500" lvl="1" marL="914400" marR="0" rtl="0" algn="l">
              <a:lnSpc>
                <a:spcPct val="115000"/>
              </a:lnSpc>
              <a:spcBef>
                <a:spcPts val="0"/>
              </a:spcBef>
              <a:spcAft>
                <a:spcPts val="0"/>
              </a:spcAft>
              <a:buSzPts val="1400"/>
              <a:buChar char="○"/>
            </a:pPr>
            <a:r>
              <a:rPr lang="en"/>
              <a:t>100 mbps / 5 flows, 25 ms RTT</a:t>
            </a:r>
            <a:endParaRPr/>
          </a:p>
          <a:p>
            <a:pPr indent="-317500" lvl="1" marL="914400" marR="0" rtl="0" algn="l">
              <a:lnSpc>
                <a:spcPct val="115000"/>
              </a:lnSpc>
              <a:spcBef>
                <a:spcPts val="0"/>
              </a:spcBef>
              <a:spcAft>
                <a:spcPts val="0"/>
              </a:spcAft>
              <a:buSzPts val="1400"/>
              <a:buChar char="○"/>
            </a:pPr>
            <a:r>
              <a:rPr lang="en"/>
              <a:t>Converge to fair share</a:t>
            </a:r>
            <a:endParaRPr/>
          </a:p>
          <a:p>
            <a:pPr indent="-317500" lvl="1" marL="914400" marR="0" rtl="0" algn="l">
              <a:lnSpc>
                <a:spcPct val="115000"/>
              </a:lnSpc>
              <a:spcBef>
                <a:spcPts val="0"/>
              </a:spcBef>
              <a:spcAft>
                <a:spcPts val="0"/>
              </a:spcAft>
              <a:buSzPts val="1400"/>
              <a:buChar char="○"/>
            </a:pPr>
            <a:r>
              <a:rPr lang="en"/>
              <a:t>Timers synchronize</a:t>
            </a:r>
            <a:endParaRPr/>
          </a:p>
          <a:p>
            <a:pPr indent="0" lvl="0" marL="0" marR="0" rtl="0" algn="l">
              <a:lnSpc>
                <a:spcPct val="115000"/>
              </a:lnSpc>
              <a:spcBef>
                <a:spcPts val="1600"/>
              </a:spcBef>
              <a:spcAft>
                <a:spcPts val="0"/>
              </a:spcAft>
              <a:buNone/>
            </a:pPr>
            <a:r>
              <a:t/>
            </a:r>
            <a:endParaRPr/>
          </a:p>
          <a:p>
            <a:pPr indent="0" lvl="0" marL="1371600" marR="0" rtl="0" algn="l">
              <a:lnSpc>
                <a:spcPct val="115000"/>
              </a:lnSpc>
              <a:spcBef>
                <a:spcPts val="1600"/>
              </a:spcBef>
              <a:spcAft>
                <a:spcPts val="1600"/>
              </a:spcAft>
              <a:buNone/>
            </a:pPr>
            <a:r>
              <a:t/>
            </a:r>
            <a:endParaRPr/>
          </a:p>
        </p:txBody>
      </p:sp>
      <p:sp>
        <p:nvSpPr>
          <p:cNvPr id="184" name="Google Shape;184;p26"/>
          <p:cNvSpPr txBox="1"/>
          <p:nvPr/>
        </p:nvSpPr>
        <p:spPr>
          <a:xfrm>
            <a:off x="4307688" y="2102300"/>
            <a:ext cx="976800" cy="4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Google’s</a:t>
            </a:r>
            <a:endParaRPr/>
          </a:p>
        </p:txBody>
      </p:sp>
      <p:sp>
        <p:nvSpPr>
          <p:cNvPr id="185" name="Google Shape;185;p26"/>
          <p:cNvSpPr txBox="1"/>
          <p:nvPr/>
        </p:nvSpPr>
        <p:spPr>
          <a:xfrm>
            <a:off x="4307688" y="3822925"/>
            <a:ext cx="1109400" cy="4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Panaderia</a:t>
            </a:r>
            <a:endParaRPr/>
          </a:p>
        </p:txBody>
      </p:sp>
      <p:sp>
        <p:nvSpPr>
          <p:cNvPr id="186" name="Google Shape;186;p26"/>
          <p:cNvSpPr txBox="1"/>
          <p:nvPr>
            <p:ph idx="1" type="body"/>
          </p:nvPr>
        </p:nvSpPr>
        <p:spPr>
          <a:xfrm>
            <a:off x="5255425" y="979525"/>
            <a:ext cx="3636000" cy="447000"/>
          </a:xfrm>
          <a:prstGeom prst="rect">
            <a:avLst/>
          </a:prstGeom>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lang="en" sz="1200"/>
              <a:t>Convergence Test</a:t>
            </a:r>
            <a:endParaRPr sz="1200"/>
          </a:p>
        </p:txBody>
      </p:sp>
      <p:sp>
        <p:nvSpPr>
          <p:cNvPr id="187" name="Google Shape;187;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a:t>
            </a:r>
            <a:endParaRPr/>
          </a:p>
        </p:txBody>
      </p:sp>
      <p:sp>
        <p:nvSpPr>
          <p:cNvPr id="193" name="Google Shape;193;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Current state of congestion control</a:t>
            </a:r>
            <a:endParaRPr sz="2400"/>
          </a:p>
          <a:p>
            <a:pPr indent="-381000" lvl="0" marL="457200" rtl="0" algn="l">
              <a:spcBef>
                <a:spcPts val="0"/>
              </a:spcBef>
              <a:spcAft>
                <a:spcPts val="0"/>
              </a:spcAft>
              <a:buSzPts val="2400"/>
              <a:buAutoNum type="arabicPeriod"/>
            </a:pPr>
            <a:r>
              <a:rPr lang="en" sz="2400"/>
              <a:t>Approach</a:t>
            </a:r>
            <a:endParaRPr sz="2400"/>
          </a:p>
          <a:p>
            <a:pPr indent="-381000" lvl="0" marL="457200" rtl="0" algn="l">
              <a:spcBef>
                <a:spcPts val="0"/>
              </a:spcBef>
              <a:spcAft>
                <a:spcPts val="0"/>
              </a:spcAft>
              <a:buSzPts val="2400"/>
              <a:buAutoNum type="arabicPeriod"/>
            </a:pPr>
            <a:r>
              <a:rPr b="1" lang="en" sz="2400"/>
              <a:t>Results</a:t>
            </a:r>
            <a:endParaRPr b="1" sz="2400"/>
          </a:p>
          <a:p>
            <a:pPr indent="-381000" lvl="0" marL="457200" rtl="0" algn="l">
              <a:spcBef>
                <a:spcPts val="0"/>
              </a:spcBef>
              <a:spcAft>
                <a:spcPts val="0"/>
              </a:spcAft>
              <a:buSzPts val="2400"/>
              <a:buAutoNum type="arabicPeriod"/>
            </a:pPr>
            <a:r>
              <a:rPr lang="en" sz="2400"/>
              <a:t>Conclusion</a:t>
            </a:r>
            <a:endParaRPr sz="2400"/>
          </a:p>
        </p:txBody>
      </p:sp>
      <p:sp>
        <p:nvSpPr>
          <p:cNvPr id="194" name="Google Shape;194;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BBR’s 2 BDP CWND </a:t>
            </a:r>
            <a:endParaRPr/>
          </a:p>
        </p:txBody>
      </p:sp>
      <p:sp>
        <p:nvSpPr>
          <p:cNvPr id="200" name="Google Shape;200;p28"/>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BBR caps CWND at 2 BDP</a:t>
            </a:r>
            <a:endParaRPr/>
          </a:p>
          <a:p>
            <a:pPr indent="-317500" lvl="1" marL="914400" rtl="0" algn="l">
              <a:spcBef>
                <a:spcPts val="0"/>
              </a:spcBef>
              <a:spcAft>
                <a:spcPts val="0"/>
              </a:spcAft>
              <a:buSzPts val="1400"/>
              <a:buChar char="○"/>
            </a:pPr>
            <a:r>
              <a:rPr lang="en"/>
              <a:t>1 BDP “on the wire”</a:t>
            </a:r>
            <a:endParaRPr/>
          </a:p>
          <a:p>
            <a:pPr indent="-317500" lvl="1" marL="914400" rtl="0" algn="l">
              <a:spcBef>
                <a:spcPts val="0"/>
              </a:spcBef>
              <a:spcAft>
                <a:spcPts val="0"/>
              </a:spcAft>
              <a:buSzPts val="1400"/>
              <a:buChar char="○"/>
            </a:pPr>
            <a:r>
              <a:rPr lang="en"/>
              <a:t>1 BDP </a:t>
            </a:r>
            <a:r>
              <a:rPr lang="en"/>
              <a:t>q</a:t>
            </a:r>
            <a:r>
              <a:rPr lang="en"/>
              <a:t>ueued at the router</a:t>
            </a:r>
            <a:endParaRPr/>
          </a:p>
          <a:p>
            <a:pPr indent="-342900" lvl="0" marL="457200" rtl="0" algn="l">
              <a:spcBef>
                <a:spcPts val="0"/>
              </a:spcBef>
              <a:spcAft>
                <a:spcPts val="0"/>
              </a:spcAft>
              <a:buSzPts val="1800"/>
              <a:buChar char="●"/>
            </a:pPr>
            <a:r>
              <a:rPr lang="en"/>
              <a:t>BBR ignores loss </a:t>
            </a:r>
            <a:endParaRPr/>
          </a:p>
          <a:p>
            <a:pPr indent="-342900" lvl="0" marL="457200" rtl="0" algn="l">
              <a:spcBef>
                <a:spcPts val="0"/>
              </a:spcBef>
              <a:spcAft>
                <a:spcPts val="0"/>
              </a:spcAft>
              <a:buSzPts val="1800"/>
              <a:buChar char="●"/>
            </a:pPr>
            <a:r>
              <a:rPr lang="en"/>
              <a:t>So, what if router queue &lt; 1 BDP?</a:t>
            </a:r>
            <a:endParaRPr/>
          </a:p>
          <a:p>
            <a:pPr indent="-317500" lvl="1" marL="914400" rtl="0" algn="l">
              <a:spcBef>
                <a:spcPts val="0"/>
              </a:spcBef>
              <a:spcAft>
                <a:spcPts val="0"/>
              </a:spcAft>
              <a:buSzPts val="1400"/>
              <a:buChar char="○"/>
            </a:pPr>
            <a:r>
              <a:rPr lang="en"/>
              <a:t>“Shallow buffers”</a:t>
            </a:r>
            <a:endParaRPr/>
          </a:p>
          <a:p>
            <a:pPr indent="0" lvl="0" marL="914400" rtl="0" algn="l">
              <a:spcBef>
                <a:spcPts val="1600"/>
              </a:spcBef>
              <a:spcAft>
                <a:spcPts val="0"/>
              </a:spcAft>
              <a:buNone/>
            </a:pPr>
            <a:r>
              <a:t/>
            </a:r>
            <a:endParaRPr/>
          </a:p>
          <a:p>
            <a:pPr indent="0" lvl="0" marL="457200" rtl="0" algn="l">
              <a:spcBef>
                <a:spcPts val="1600"/>
              </a:spcBef>
              <a:spcAft>
                <a:spcPts val="1600"/>
              </a:spcAft>
              <a:buNone/>
            </a:pPr>
            <a:r>
              <a:t/>
            </a:r>
            <a:endParaRPr/>
          </a:p>
        </p:txBody>
      </p:sp>
      <p:pic>
        <p:nvPicPr>
          <p:cNvPr id="201" name="Google Shape;201;p28"/>
          <p:cNvPicPr preferRelativeResize="0"/>
          <p:nvPr/>
        </p:nvPicPr>
        <p:blipFill>
          <a:blip r:embed="rId3">
            <a:alphaModFix/>
          </a:blip>
          <a:stretch>
            <a:fillRect/>
          </a:stretch>
        </p:blipFill>
        <p:spPr>
          <a:xfrm>
            <a:off x="4814225" y="403525"/>
            <a:ext cx="3440095" cy="2275301"/>
          </a:xfrm>
          <a:prstGeom prst="rect">
            <a:avLst/>
          </a:prstGeom>
          <a:noFill/>
          <a:ln>
            <a:noFill/>
          </a:ln>
        </p:spPr>
      </p:pic>
      <p:pic>
        <p:nvPicPr>
          <p:cNvPr id="202" name="Google Shape;202;p28"/>
          <p:cNvPicPr preferRelativeResize="0"/>
          <p:nvPr/>
        </p:nvPicPr>
        <p:blipFill>
          <a:blip r:embed="rId4">
            <a:alphaModFix/>
          </a:blip>
          <a:stretch>
            <a:fillRect/>
          </a:stretch>
        </p:blipFill>
        <p:spPr>
          <a:xfrm>
            <a:off x="4572000" y="2637350"/>
            <a:ext cx="3933200" cy="2453150"/>
          </a:xfrm>
          <a:prstGeom prst="rect">
            <a:avLst/>
          </a:prstGeom>
          <a:noFill/>
          <a:ln>
            <a:noFill/>
          </a:ln>
        </p:spPr>
      </p:pic>
      <p:sp>
        <p:nvSpPr>
          <p:cNvPr id="203" name="Google Shape;203;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9"/>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BBR in Shallow Buffers</a:t>
            </a:r>
            <a:endParaRPr/>
          </a:p>
        </p:txBody>
      </p:sp>
      <p:sp>
        <p:nvSpPr>
          <p:cNvPr id="209" name="Google Shape;209;p29"/>
          <p:cNvSpPr txBox="1"/>
          <p:nvPr>
            <p:ph idx="1" type="body"/>
          </p:nvPr>
        </p:nvSpPr>
        <p:spPr>
          <a:xfrm>
            <a:off x="311700" y="1152475"/>
            <a:ext cx="31188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Attempts to fill 1 BDP at the router</a:t>
            </a:r>
            <a:endParaRPr sz="1600"/>
          </a:p>
          <a:p>
            <a:pPr indent="-330200" lvl="0" marL="457200" rtl="0" algn="l">
              <a:spcBef>
                <a:spcPts val="0"/>
              </a:spcBef>
              <a:spcAft>
                <a:spcPts val="0"/>
              </a:spcAft>
              <a:buSzPts val="1600"/>
              <a:buChar char="●"/>
            </a:pPr>
            <a:r>
              <a:rPr lang="en" sz="1600"/>
              <a:t>Ignores the resulting loss</a:t>
            </a:r>
            <a:endParaRPr sz="1600"/>
          </a:p>
          <a:p>
            <a:pPr indent="-330200" lvl="0" marL="457200" rtl="0" algn="l">
              <a:spcBef>
                <a:spcPts val="0"/>
              </a:spcBef>
              <a:spcAft>
                <a:spcPts val="0"/>
              </a:spcAft>
              <a:buSzPts val="1600"/>
              <a:buChar char="●"/>
            </a:pPr>
            <a:r>
              <a:rPr lang="en" sz="1600"/>
              <a:t>Still maintains high throughput</a:t>
            </a:r>
            <a:endParaRPr sz="1600"/>
          </a:p>
        </p:txBody>
      </p:sp>
      <p:pic>
        <p:nvPicPr>
          <p:cNvPr id="210" name="Google Shape;210;p29"/>
          <p:cNvPicPr preferRelativeResize="0"/>
          <p:nvPr/>
        </p:nvPicPr>
        <p:blipFill>
          <a:blip r:embed="rId3">
            <a:alphaModFix/>
          </a:blip>
          <a:stretch>
            <a:fillRect/>
          </a:stretch>
        </p:blipFill>
        <p:spPr>
          <a:xfrm>
            <a:off x="3430500" y="884975"/>
            <a:ext cx="5344285" cy="3416400"/>
          </a:xfrm>
          <a:prstGeom prst="rect">
            <a:avLst/>
          </a:prstGeom>
          <a:noFill/>
          <a:ln>
            <a:noFill/>
          </a:ln>
        </p:spPr>
      </p:pic>
      <p:sp>
        <p:nvSpPr>
          <p:cNvPr id="211" name="Google Shape;211;p29"/>
          <p:cNvSpPr txBox="1"/>
          <p:nvPr/>
        </p:nvSpPr>
        <p:spPr>
          <a:xfrm>
            <a:off x="4850375" y="4213575"/>
            <a:ext cx="3049200" cy="44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Loss in a shallow buffer </a:t>
            </a:r>
            <a:endParaRPr/>
          </a:p>
        </p:txBody>
      </p:sp>
      <p:sp>
        <p:nvSpPr>
          <p:cNvPr id="212" name="Google Shape;21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shallow buffer?</a:t>
            </a:r>
            <a:endParaRPr/>
          </a:p>
        </p:txBody>
      </p:sp>
      <p:sp>
        <p:nvSpPr>
          <p:cNvPr id="218" name="Google Shape;218;p30"/>
          <p:cNvSpPr txBox="1"/>
          <p:nvPr>
            <p:ph idx="1" type="body"/>
          </p:nvPr>
        </p:nvSpPr>
        <p:spPr>
          <a:xfrm>
            <a:off x="311700" y="1152475"/>
            <a:ext cx="3073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1 BDP queued at router → Any router queue less than 1 BDP is shallow</a:t>
            </a:r>
            <a:endParaRPr/>
          </a:p>
          <a:p>
            <a:pPr indent="-317500" lvl="1" marL="914400" rtl="0" algn="l">
              <a:spcBef>
                <a:spcPts val="0"/>
              </a:spcBef>
              <a:spcAft>
                <a:spcPts val="0"/>
              </a:spcAft>
              <a:buSzPts val="1400"/>
              <a:buChar char="○"/>
            </a:pPr>
            <a:r>
              <a:rPr lang="en"/>
              <a:t>* Actually, 1.5 BDP</a:t>
            </a:r>
            <a:endParaRPr/>
          </a:p>
          <a:p>
            <a:pPr indent="0" lvl="0" marL="457200" rtl="0" algn="l">
              <a:spcBef>
                <a:spcPts val="1600"/>
              </a:spcBef>
              <a:spcAft>
                <a:spcPts val="1600"/>
              </a:spcAft>
              <a:buNone/>
            </a:pPr>
            <a:r>
              <a:t/>
            </a:r>
            <a:endParaRPr/>
          </a:p>
        </p:txBody>
      </p:sp>
      <p:pic>
        <p:nvPicPr>
          <p:cNvPr id="219" name="Google Shape;219;p30"/>
          <p:cNvPicPr preferRelativeResize="0"/>
          <p:nvPr/>
        </p:nvPicPr>
        <p:blipFill>
          <a:blip r:embed="rId3">
            <a:alphaModFix/>
          </a:blip>
          <a:stretch>
            <a:fillRect/>
          </a:stretch>
        </p:blipFill>
        <p:spPr>
          <a:xfrm>
            <a:off x="3552525" y="865321"/>
            <a:ext cx="5468626" cy="3516008"/>
          </a:xfrm>
          <a:prstGeom prst="rect">
            <a:avLst/>
          </a:prstGeom>
          <a:noFill/>
          <a:ln>
            <a:noFill/>
          </a:ln>
        </p:spPr>
      </p:pic>
      <p:sp>
        <p:nvSpPr>
          <p:cNvPr id="220" name="Google Shape;220;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BBR vs CUBIC: shallow buffers </a:t>
            </a:r>
            <a:r>
              <a:rPr lang="en" sz="1400"/>
              <a:t>(0.5 BDP)</a:t>
            </a:r>
            <a:endParaRPr sz="1400"/>
          </a:p>
        </p:txBody>
      </p:sp>
      <p:sp>
        <p:nvSpPr>
          <p:cNvPr id="226" name="Google Shape;226;p31"/>
          <p:cNvSpPr txBox="1"/>
          <p:nvPr>
            <p:ph idx="1" type="body"/>
          </p:nvPr>
        </p:nvSpPr>
        <p:spPr>
          <a:xfrm>
            <a:off x="311700" y="1152475"/>
            <a:ext cx="4107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BBR creates loss in shallow buffers</a:t>
            </a:r>
            <a:endParaRPr/>
          </a:p>
          <a:p>
            <a:pPr indent="-342900" lvl="0" marL="457200" rtl="0" algn="l">
              <a:spcBef>
                <a:spcPts val="0"/>
              </a:spcBef>
              <a:spcAft>
                <a:spcPts val="0"/>
              </a:spcAft>
              <a:buSzPts val="1800"/>
              <a:buChar char="●"/>
            </a:pPr>
            <a:r>
              <a:rPr lang="en"/>
              <a:t>CUBIC treats loss as congestion and reduces inflight packets </a:t>
            </a:r>
            <a:br>
              <a:rPr lang="en"/>
            </a:br>
            <a:r>
              <a:rPr lang="en"/>
              <a:t>→ BBR dominates</a:t>
            </a:r>
            <a:endParaRPr/>
          </a:p>
        </p:txBody>
      </p:sp>
      <p:pic>
        <p:nvPicPr>
          <p:cNvPr id="227" name="Google Shape;227;p31"/>
          <p:cNvPicPr preferRelativeResize="0"/>
          <p:nvPr/>
        </p:nvPicPr>
        <p:blipFill>
          <a:blip r:embed="rId3">
            <a:alphaModFix/>
          </a:blip>
          <a:stretch>
            <a:fillRect/>
          </a:stretch>
        </p:blipFill>
        <p:spPr>
          <a:xfrm>
            <a:off x="4181375" y="960416"/>
            <a:ext cx="4650925" cy="3206509"/>
          </a:xfrm>
          <a:prstGeom prst="rect">
            <a:avLst/>
          </a:prstGeom>
          <a:noFill/>
          <a:ln>
            <a:noFill/>
          </a:ln>
        </p:spPr>
      </p:pic>
      <p:sp>
        <p:nvSpPr>
          <p:cNvPr id="228" name="Google Shape;228;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b="1" lang="en" sz="2400"/>
              <a:t>Current state of congestion control</a:t>
            </a:r>
            <a:endParaRPr b="1" sz="2400"/>
          </a:p>
          <a:p>
            <a:pPr indent="-381000" lvl="0" marL="457200" rtl="0" algn="l">
              <a:spcBef>
                <a:spcPts val="0"/>
              </a:spcBef>
              <a:spcAft>
                <a:spcPts val="0"/>
              </a:spcAft>
              <a:buSzPts val="2400"/>
              <a:buAutoNum type="arabicPeriod"/>
            </a:pPr>
            <a:r>
              <a:rPr lang="en" sz="2400"/>
              <a:t>Approach</a:t>
            </a:r>
            <a:endParaRPr sz="2400"/>
          </a:p>
          <a:p>
            <a:pPr indent="-381000" lvl="0" marL="457200" rtl="0" algn="l">
              <a:spcBef>
                <a:spcPts val="0"/>
              </a:spcBef>
              <a:spcAft>
                <a:spcPts val="0"/>
              </a:spcAft>
              <a:buSzPts val="2400"/>
              <a:buAutoNum type="arabicPeriod"/>
            </a:pPr>
            <a:r>
              <a:rPr lang="en" sz="2400"/>
              <a:t>Results</a:t>
            </a:r>
            <a:endParaRPr sz="2400"/>
          </a:p>
          <a:p>
            <a:pPr indent="-381000" lvl="0" marL="457200" rtl="0" algn="l">
              <a:spcBef>
                <a:spcPts val="0"/>
              </a:spcBef>
              <a:spcAft>
                <a:spcPts val="0"/>
              </a:spcAft>
              <a:buSzPts val="2400"/>
              <a:buAutoNum type="arabicPeriod"/>
            </a:pPr>
            <a:r>
              <a:rPr lang="en" sz="2400"/>
              <a:t>Conclusion</a:t>
            </a:r>
            <a:endParaRPr sz="2400"/>
          </a:p>
        </p:txBody>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BBR vs CUBIC: medium buffers </a:t>
            </a:r>
            <a:r>
              <a:rPr lang="en" sz="1400"/>
              <a:t>(1.75 BDP)</a:t>
            </a:r>
            <a:endParaRPr sz="1400"/>
          </a:p>
        </p:txBody>
      </p:sp>
      <p:sp>
        <p:nvSpPr>
          <p:cNvPr id="234" name="Google Shape;234;p32"/>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BBR and CUBIC exhibit cyclic performance</a:t>
            </a:r>
            <a:endParaRPr/>
          </a:p>
          <a:p>
            <a:pPr indent="-317500" lvl="1" marL="914400" rtl="0" algn="l">
              <a:spcBef>
                <a:spcPts val="0"/>
              </a:spcBef>
              <a:spcAft>
                <a:spcPts val="0"/>
              </a:spcAft>
              <a:buSzPts val="1400"/>
              <a:buChar char="○"/>
            </a:pPr>
            <a:r>
              <a:rPr lang="en"/>
              <a:t>BBR’s static CWND limits it in steady state → CUBIC dominates</a:t>
            </a:r>
            <a:endParaRPr/>
          </a:p>
          <a:p>
            <a:pPr indent="-317500" lvl="1" marL="914400" rtl="0" algn="l">
              <a:spcBef>
                <a:spcPts val="0"/>
              </a:spcBef>
              <a:spcAft>
                <a:spcPts val="0"/>
              </a:spcAft>
              <a:buSzPts val="1400"/>
              <a:buChar char="○"/>
            </a:pPr>
            <a:r>
              <a:rPr lang="en"/>
              <a:t>BBR mismeasures RTT when CUBIC dominates → creates loss</a:t>
            </a:r>
            <a:endParaRPr/>
          </a:p>
          <a:p>
            <a:pPr indent="0" lvl="0" marL="457200" rtl="0" algn="l">
              <a:spcBef>
                <a:spcPts val="1600"/>
              </a:spcBef>
              <a:spcAft>
                <a:spcPts val="1600"/>
              </a:spcAft>
              <a:buNone/>
            </a:pPr>
            <a:r>
              <a:t/>
            </a:r>
            <a:endParaRPr/>
          </a:p>
        </p:txBody>
      </p:sp>
      <p:pic>
        <p:nvPicPr>
          <p:cNvPr id="235" name="Google Shape;235;p32"/>
          <p:cNvPicPr preferRelativeResize="0"/>
          <p:nvPr/>
        </p:nvPicPr>
        <p:blipFill>
          <a:blip r:embed="rId3">
            <a:alphaModFix/>
          </a:blip>
          <a:stretch>
            <a:fillRect/>
          </a:stretch>
        </p:blipFill>
        <p:spPr>
          <a:xfrm>
            <a:off x="5893700" y="865325"/>
            <a:ext cx="3046199" cy="2093076"/>
          </a:xfrm>
          <a:prstGeom prst="rect">
            <a:avLst/>
          </a:prstGeom>
          <a:noFill/>
          <a:ln>
            <a:noFill/>
          </a:ln>
        </p:spPr>
      </p:pic>
      <p:pic>
        <p:nvPicPr>
          <p:cNvPr id="236" name="Google Shape;236;p32"/>
          <p:cNvPicPr preferRelativeResize="0"/>
          <p:nvPr/>
        </p:nvPicPr>
        <p:blipFill>
          <a:blip r:embed="rId4">
            <a:alphaModFix/>
          </a:blip>
          <a:stretch>
            <a:fillRect/>
          </a:stretch>
        </p:blipFill>
        <p:spPr>
          <a:xfrm>
            <a:off x="5893700" y="2946551"/>
            <a:ext cx="2938601" cy="1921948"/>
          </a:xfrm>
          <a:prstGeom prst="rect">
            <a:avLst/>
          </a:prstGeom>
          <a:noFill/>
          <a:ln>
            <a:noFill/>
          </a:ln>
        </p:spPr>
      </p:pic>
      <p:pic>
        <p:nvPicPr>
          <p:cNvPr id="237" name="Google Shape;237;p32"/>
          <p:cNvPicPr preferRelativeResize="0"/>
          <p:nvPr/>
        </p:nvPicPr>
        <p:blipFill>
          <a:blip r:embed="rId5">
            <a:alphaModFix/>
          </a:blip>
          <a:stretch>
            <a:fillRect/>
          </a:stretch>
        </p:blipFill>
        <p:spPr>
          <a:xfrm>
            <a:off x="2839100" y="2958400"/>
            <a:ext cx="2854669" cy="1874050"/>
          </a:xfrm>
          <a:prstGeom prst="rect">
            <a:avLst/>
          </a:prstGeom>
          <a:noFill/>
          <a:ln>
            <a:noFill/>
          </a:ln>
        </p:spPr>
      </p:pic>
      <p:sp>
        <p:nvSpPr>
          <p:cNvPr id="238" name="Google Shape;238;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Measuring Fairness</a:t>
            </a:r>
            <a:endParaRPr/>
          </a:p>
        </p:txBody>
      </p:sp>
      <p:sp>
        <p:nvSpPr>
          <p:cNvPr id="244" name="Google Shape;244;p33"/>
          <p:cNvSpPr txBox="1"/>
          <p:nvPr>
            <p:ph idx="1" type="body"/>
          </p:nvPr>
        </p:nvSpPr>
        <p:spPr>
          <a:xfrm>
            <a:off x="311700" y="1152475"/>
            <a:ext cx="3164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Inter-protocol fairness depends on router queue size</a:t>
            </a:r>
            <a:endParaRPr/>
          </a:p>
          <a:p>
            <a:pPr indent="-342900" lvl="0" marL="457200" rtl="0" algn="l">
              <a:spcBef>
                <a:spcPts val="0"/>
              </a:spcBef>
              <a:spcAft>
                <a:spcPts val="0"/>
              </a:spcAft>
              <a:buSzPts val="1800"/>
              <a:buChar char="●"/>
            </a:pPr>
            <a:r>
              <a:rPr lang="en"/>
              <a:t>In large queues, BBR’s 2 BDP CWND limits it</a:t>
            </a:r>
            <a:endParaRPr/>
          </a:p>
        </p:txBody>
      </p:sp>
      <p:pic>
        <p:nvPicPr>
          <p:cNvPr id="245" name="Google Shape;245;p33"/>
          <p:cNvPicPr preferRelativeResize="0"/>
          <p:nvPr/>
        </p:nvPicPr>
        <p:blipFill>
          <a:blip r:embed="rId3">
            <a:alphaModFix/>
          </a:blip>
          <a:stretch>
            <a:fillRect/>
          </a:stretch>
        </p:blipFill>
        <p:spPr>
          <a:xfrm>
            <a:off x="3664686" y="865325"/>
            <a:ext cx="5401913" cy="3703550"/>
          </a:xfrm>
          <a:prstGeom prst="rect">
            <a:avLst/>
          </a:prstGeom>
          <a:noFill/>
          <a:ln>
            <a:noFill/>
          </a:ln>
        </p:spPr>
      </p:pic>
      <p:sp>
        <p:nvSpPr>
          <p:cNvPr id="246" name="Google Shape;246;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BBR: areas for improvement</a:t>
            </a:r>
            <a:endParaRPr/>
          </a:p>
        </p:txBody>
      </p:sp>
      <p:sp>
        <p:nvSpPr>
          <p:cNvPr id="252" name="Google Shape;252;p34"/>
          <p:cNvSpPr txBox="1"/>
          <p:nvPr>
            <p:ph idx="1" type="body"/>
          </p:nvPr>
        </p:nvSpPr>
        <p:spPr>
          <a:xfrm>
            <a:off x="311700" y="1152475"/>
            <a:ext cx="84834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BBR’s static 2 BDP CWND is problematic</a:t>
            </a:r>
            <a:endParaRPr sz="2400"/>
          </a:p>
          <a:p>
            <a:pPr indent="-381000" lvl="1" marL="914400" rtl="0" algn="l">
              <a:spcBef>
                <a:spcPts val="0"/>
              </a:spcBef>
              <a:spcAft>
                <a:spcPts val="0"/>
              </a:spcAft>
              <a:buSzPts val="2400"/>
              <a:buAutoNum type="alphaLcPeriod"/>
            </a:pPr>
            <a:r>
              <a:rPr lang="en" sz="2400"/>
              <a:t>In shallow buffers, it is too large</a:t>
            </a:r>
            <a:endParaRPr sz="2400"/>
          </a:p>
          <a:p>
            <a:pPr indent="-381000" lvl="1" marL="914400" rtl="0" algn="l">
              <a:spcBef>
                <a:spcPts val="0"/>
              </a:spcBef>
              <a:spcAft>
                <a:spcPts val="0"/>
              </a:spcAft>
              <a:buSzPts val="2400"/>
              <a:buAutoNum type="alphaLcPeriod"/>
            </a:pPr>
            <a:r>
              <a:rPr lang="en" sz="2400"/>
              <a:t>In competition with CUBIC, it is too small</a:t>
            </a:r>
            <a:endParaRPr sz="2400"/>
          </a:p>
          <a:p>
            <a:pPr indent="-381000" lvl="0" marL="457200" rtl="0" algn="l">
              <a:spcBef>
                <a:spcPts val="0"/>
              </a:spcBef>
              <a:spcAft>
                <a:spcPts val="0"/>
              </a:spcAft>
              <a:buSzPts val="2400"/>
              <a:buChar char="●"/>
            </a:pPr>
            <a:r>
              <a:rPr lang="en" sz="2400"/>
              <a:t>BBR over-estimates RTT when competing with CUBIC</a:t>
            </a:r>
            <a:br>
              <a:rPr lang="en" sz="2400"/>
            </a:br>
            <a:endParaRPr sz="2400"/>
          </a:p>
          <a:p>
            <a:pPr indent="-381000" lvl="0" marL="457200" rtl="0" algn="l">
              <a:spcBef>
                <a:spcPts val="0"/>
              </a:spcBef>
              <a:spcAft>
                <a:spcPts val="0"/>
              </a:spcAft>
              <a:buSzPts val="2400"/>
              <a:buChar char="●"/>
            </a:pPr>
            <a:r>
              <a:rPr lang="en" sz="2400"/>
              <a:t>Solution?: </a:t>
            </a:r>
            <a:endParaRPr sz="2400"/>
          </a:p>
          <a:p>
            <a:pPr indent="-381000" lvl="1" marL="914400" rtl="0" algn="l">
              <a:spcBef>
                <a:spcPts val="0"/>
              </a:spcBef>
              <a:spcAft>
                <a:spcPts val="0"/>
              </a:spcAft>
              <a:buSzPts val="2400"/>
              <a:buChar char="○"/>
            </a:pPr>
            <a:r>
              <a:rPr lang="en" sz="2400"/>
              <a:t>Ignore increasing RTT estimates </a:t>
            </a:r>
            <a:endParaRPr sz="2400"/>
          </a:p>
          <a:p>
            <a:pPr indent="-381000" lvl="1" marL="914400" rtl="0" algn="l">
              <a:spcBef>
                <a:spcPts val="0"/>
              </a:spcBef>
              <a:spcAft>
                <a:spcPts val="0"/>
              </a:spcAft>
              <a:buSzPts val="2400"/>
              <a:buChar char="○"/>
            </a:pPr>
            <a:r>
              <a:rPr lang="en" sz="2400"/>
              <a:t>dynamically change the CWND </a:t>
            </a:r>
            <a:endParaRPr sz="2400"/>
          </a:p>
          <a:p>
            <a:pPr indent="0" lvl="0" marL="914400" rtl="0" algn="l">
              <a:spcBef>
                <a:spcPts val="1600"/>
              </a:spcBef>
              <a:spcAft>
                <a:spcPts val="1600"/>
              </a:spcAft>
              <a:buNone/>
            </a:pPr>
            <a:r>
              <a:t/>
            </a:r>
            <a:endParaRPr sz="2400"/>
          </a:p>
        </p:txBody>
      </p:sp>
      <p:sp>
        <p:nvSpPr>
          <p:cNvPr id="253" name="Google Shape;25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a:t>
            </a:r>
            <a:r>
              <a:rPr lang="en"/>
              <a:t> BBR: dynamic CWND adjustment</a:t>
            </a:r>
            <a:endParaRPr/>
          </a:p>
        </p:txBody>
      </p:sp>
      <p:sp>
        <p:nvSpPr>
          <p:cNvPr id="259" name="Google Shape;259;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60" name="Google Shape;260;p35"/>
          <p:cNvSpPr txBox="1"/>
          <p:nvPr>
            <p:ph idx="1" type="body"/>
          </p:nvPr>
        </p:nvSpPr>
        <p:spPr>
          <a:xfrm>
            <a:off x="74075" y="1152475"/>
            <a:ext cx="86781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a:p>
          <a:p>
            <a:pPr indent="-342900" lvl="0" marL="457200" marR="0" rtl="0" algn="l">
              <a:lnSpc>
                <a:spcPct val="115000"/>
              </a:lnSpc>
              <a:spcBef>
                <a:spcPts val="1600"/>
              </a:spcBef>
              <a:spcAft>
                <a:spcPts val="0"/>
              </a:spcAft>
              <a:buClr>
                <a:schemeClr val="dk2"/>
              </a:buClr>
              <a:buSzPts val="1800"/>
              <a:buFont typeface="Arial"/>
              <a:buChar char="●"/>
            </a:pPr>
            <a:r>
              <a:rPr b="1" lang="en"/>
              <a:t>If </a:t>
            </a:r>
            <a:r>
              <a:rPr lang="en"/>
              <a:t>BBR observes </a:t>
            </a:r>
            <a:r>
              <a:rPr i="1" lang="en"/>
              <a:t>less </a:t>
            </a:r>
            <a:r>
              <a:rPr lang="en"/>
              <a:t>throughput than the highest observed</a:t>
            </a:r>
            <a:endParaRPr/>
          </a:p>
          <a:p>
            <a:pPr indent="457200" lvl="0" marL="457200" marR="0" rtl="0" algn="l">
              <a:lnSpc>
                <a:spcPct val="115000"/>
              </a:lnSpc>
              <a:spcBef>
                <a:spcPts val="1600"/>
              </a:spcBef>
              <a:spcAft>
                <a:spcPts val="0"/>
              </a:spcAft>
              <a:buNone/>
            </a:pPr>
            <a:r>
              <a:rPr b="1" lang="en"/>
              <a:t>Then</a:t>
            </a:r>
            <a:r>
              <a:rPr lang="en"/>
              <a:t>: increase the CWND to compete with buffer filling protocols. </a:t>
            </a:r>
            <a:endParaRPr/>
          </a:p>
          <a:p>
            <a:pPr indent="-342900" lvl="0" marL="457200" marR="0" rtl="0" algn="l">
              <a:lnSpc>
                <a:spcPct val="115000"/>
              </a:lnSpc>
              <a:spcBef>
                <a:spcPts val="1600"/>
              </a:spcBef>
              <a:spcAft>
                <a:spcPts val="0"/>
              </a:spcAft>
              <a:buSzPts val="1800"/>
              <a:buChar char="●"/>
            </a:pPr>
            <a:r>
              <a:rPr b="1" lang="en"/>
              <a:t>If </a:t>
            </a:r>
            <a:r>
              <a:rPr lang="en"/>
              <a:t>BBR observes high, </a:t>
            </a:r>
            <a:r>
              <a:rPr lang="en"/>
              <a:t>persistent</a:t>
            </a:r>
            <a:r>
              <a:rPr lang="en"/>
              <a:t> loss or higher than minimum RTT </a:t>
            </a:r>
            <a:endParaRPr/>
          </a:p>
          <a:p>
            <a:pPr indent="0" lvl="0" marL="0" marR="0" rtl="0" algn="l">
              <a:lnSpc>
                <a:spcPct val="115000"/>
              </a:lnSpc>
              <a:spcBef>
                <a:spcPts val="1600"/>
              </a:spcBef>
              <a:spcAft>
                <a:spcPts val="1600"/>
              </a:spcAft>
              <a:buNone/>
            </a:pPr>
            <a:r>
              <a:rPr lang="en"/>
              <a:t>		</a:t>
            </a:r>
            <a:r>
              <a:rPr b="1" lang="en"/>
              <a:t>Then</a:t>
            </a:r>
            <a:r>
              <a:rPr lang="en"/>
              <a:t>: decrease the CWND to minimize buffer saturation.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a:t>
            </a:r>
            <a:r>
              <a:rPr lang="en"/>
              <a:t> BBR: proof of concept 1.5 BDP CWND </a:t>
            </a:r>
            <a:endParaRPr/>
          </a:p>
        </p:txBody>
      </p:sp>
      <p:sp>
        <p:nvSpPr>
          <p:cNvPr id="266" name="Google Shape;266;p36"/>
          <p:cNvSpPr txBox="1"/>
          <p:nvPr>
            <p:ph idx="1" type="body"/>
          </p:nvPr>
        </p:nvSpPr>
        <p:spPr>
          <a:xfrm>
            <a:off x="74075" y="1152475"/>
            <a:ext cx="4497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What if CWND was instead 1.5 BDP?</a:t>
            </a:r>
            <a:endParaRPr/>
          </a:p>
          <a:p>
            <a:pPr indent="-317500" lvl="1" marL="914400" rtl="0" algn="l">
              <a:spcBef>
                <a:spcPts val="0"/>
              </a:spcBef>
              <a:spcAft>
                <a:spcPts val="0"/>
              </a:spcAft>
              <a:buSzPts val="1400"/>
              <a:buChar char="○"/>
            </a:pPr>
            <a:r>
              <a:rPr lang="en"/>
              <a:t>Less loss</a:t>
            </a:r>
            <a:endParaRPr/>
          </a:p>
          <a:p>
            <a:pPr indent="-317500" lvl="1" marL="914400" rtl="0" algn="l">
              <a:spcBef>
                <a:spcPts val="0"/>
              </a:spcBef>
              <a:spcAft>
                <a:spcPts val="0"/>
              </a:spcAft>
              <a:buSzPts val="1400"/>
              <a:buChar char="○"/>
            </a:pPr>
            <a:r>
              <a:rPr lang="en"/>
              <a:t>Less Fairness</a:t>
            </a:r>
            <a:br>
              <a:rPr lang="en"/>
            </a:br>
            <a:endParaRPr/>
          </a:p>
          <a:p>
            <a:pPr indent="0" lvl="0" marL="457200" rtl="0" algn="l">
              <a:spcBef>
                <a:spcPts val="1600"/>
              </a:spcBef>
              <a:spcAft>
                <a:spcPts val="1600"/>
              </a:spcAft>
              <a:buNone/>
            </a:pPr>
            <a:r>
              <a:rPr lang="en" sz="3400"/>
              <a:t>→</a:t>
            </a:r>
            <a:r>
              <a:rPr lang="en"/>
              <a:t> Fairness and loss are dictated by the CWND</a:t>
            </a:r>
            <a:endParaRPr/>
          </a:p>
        </p:txBody>
      </p:sp>
      <p:pic>
        <p:nvPicPr>
          <p:cNvPr id="267" name="Google Shape;267;p36"/>
          <p:cNvPicPr preferRelativeResize="0"/>
          <p:nvPr/>
        </p:nvPicPr>
        <p:blipFill>
          <a:blip r:embed="rId3">
            <a:alphaModFix/>
          </a:blip>
          <a:stretch>
            <a:fillRect/>
          </a:stretch>
        </p:blipFill>
        <p:spPr>
          <a:xfrm>
            <a:off x="5039975" y="2881199"/>
            <a:ext cx="2978248" cy="1994801"/>
          </a:xfrm>
          <a:prstGeom prst="rect">
            <a:avLst/>
          </a:prstGeom>
          <a:noFill/>
          <a:ln>
            <a:noFill/>
          </a:ln>
        </p:spPr>
      </p:pic>
      <p:pic>
        <p:nvPicPr>
          <p:cNvPr id="268" name="Google Shape;268;p36"/>
          <p:cNvPicPr preferRelativeResize="0"/>
          <p:nvPr/>
        </p:nvPicPr>
        <p:blipFill>
          <a:blip r:embed="rId4">
            <a:alphaModFix/>
          </a:blip>
          <a:stretch>
            <a:fillRect/>
          </a:stretch>
        </p:blipFill>
        <p:spPr>
          <a:xfrm>
            <a:off x="5116175" y="912588"/>
            <a:ext cx="2978251" cy="1964088"/>
          </a:xfrm>
          <a:prstGeom prst="rect">
            <a:avLst/>
          </a:prstGeom>
          <a:noFill/>
          <a:ln>
            <a:noFill/>
          </a:ln>
        </p:spPr>
      </p:pic>
      <p:sp>
        <p:nvSpPr>
          <p:cNvPr id="269" name="Google Shape;26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3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a:t>
            </a:r>
            <a:endParaRPr/>
          </a:p>
        </p:txBody>
      </p:sp>
      <p:sp>
        <p:nvSpPr>
          <p:cNvPr id="275" name="Google Shape;275;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BBR has large adoption and improves on loss-based bufferbloat</a:t>
            </a:r>
            <a:endParaRPr sz="2400"/>
          </a:p>
          <a:p>
            <a:pPr indent="-381000" lvl="0" marL="457200" rtl="0" algn="l">
              <a:spcBef>
                <a:spcPts val="0"/>
              </a:spcBef>
              <a:spcAft>
                <a:spcPts val="0"/>
              </a:spcAft>
              <a:buSzPts val="2400"/>
              <a:buChar char="●"/>
            </a:pPr>
            <a:r>
              <a:rPr lang="en" sz="2400"/>
              <a:t>BBR still requires testing in different </a:t>
            </a:r>
            <a:r>
              <a:rPr lang="en" sz="2400"/>
              <a:t>scenarios</a:t>
            </a:r>
            <a:r>
              <a:rPr lang="en" sz="2400"/>
              <a:t> </a:t>
            </a:r>
            <a:endParaRPr sz="2400"/>
          </a:p>
          <a:p>
            <a:pPr indent="-381000" lvl="0" marL="457200" rtl="0" algn="l">
              <a:spcBef>
                <a:spcPts val="0"/>
              </a:spcBef>
              <a:spcAft>
                <a:spcPts val="0"/>
              </a:spcAft>
              <a:buSzPts val="2400"/>
              <a:buChar char="●"/>
            </a:pPr>
            <a:r>
              <a:rPr lang="en" sz="2400"/>
              <a:t>We propose a hardware testbed to test BBR</a:t>
            </a:r>
            <a:endParaRPr sz="2400"/>
          </a:p>
          <a:p>
            <a:pPr indent="-381000" lvl="0" marL="457200" rtl="0" algn="l">
              <a:spcBef>
                <a:spcPts val="0"/>
              </a:spcBef>
              <a:spcAft>
                <a:spcPts val="0"/>
              </a:spcAft>
              <a:buSzPts val="2400"/>
              <a:buChar char="●"/>
            </a:pPr>
            <a:r>
              <a:rPr lang="en" sz="2400"/>
              <a:t>Inaccurate RTprop and 2 BDP CWND at the root of unfairness and loss</a:t>
            </a:r>
            <a:endParaRPr sz="2400"/>
          </a:p>
        </p:txBody>
      </p:sp>
      <p:sp>
        <p:nvSpPr>
          <p:cNvPr id="276" name="Google Shape;276;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work</a:t>
            </a:r>
            <a:endParaRPr/>
          </a:p>
        </p:txBody>
      </p:sp>
      <p:sp>
        <p:nvSpPr>
          <p:cNvPr id="282" name="Google Shape;282;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Evaluate BBR over other conditions (esp. high BDP)</a:t>
            </a:r>
            <a:endParaRPr sz="2400"/>
          </a:p>
          <a:p>
            <a:pPr indent="-381000" lvl="1" marL="914400" rtl="0" algn="l">
              <a:spcBef>
                <a:spcPts val="0"/>
              </a:spcBef>
              <a:spcAft>
                <a:spcPts val="0"/>
              </a:spcAft>
              <a:buSzPts val="2400"/>
              <a:buChar char="○"/>
            </a:pPr>
            <a:r>
              <a:rPr lang="en" sz="2400"/>
              <a:t>S</a:t>
            </a:r>
            <a:r>
              <a:rPr lang="en" sz="2400"/>
              <a:t>atellite</a:t>
            </a:r>
            <a:endParaRPr sz="2400"/>
          </a:p>
          <a:p>
            <a:pPr indent="-381000" lvl="1" marL="914400" rtl="0" algn="l">
              <a:spcBef>
                <a:spcPts val="0"/>
              </a:spcBef>
              <a:spcAft>
                <a:spcPts val="0"/>
              </a:spcAft>
              <a:buSzPts val="2400"/>
              <a:buChar char="○"/>
            </a:pPr>
            <a:r>
              <a:rPr lang="en" sz="2400"/>
              <a:t>4G/5G</a:t>
            </a:r>
            <a:endParaRPr sz="2400"/>
          </a:p>
          <a:p>
            <a:pPr indent="-381000" lvl="0" marL="457200" rtl="0" algn="l">
              <a:spcBef>
                <a:spcPts val="0"/>
              </a:spcBef>
              <a:spcAft>
                <a:spcPts val="0"/>
              </a:spcAft>
              <a:buSzPts val="2400"/>
              <a:buChar char="●"/>
            </a:pPr>
            <a:r>
              <a:rPr lang="en" sz="2400"/>
              <a:t>Extend these results with QoS measures</a:t>
            </a:r>
            <a:endParaRPr sz="2400"/>
          </a:p>
          <a:p>
            <a:pPr indent="-381000" lvl="0" marL="457200" rtl="0" algn="l">
              <a:spcBef>
                <a:spcPts val="0"/>
              </a:spcBef>
              <a:spcAft>
                <a:spcPts val="0"/>
              </a:spcAft>
              <a:buSzPts val="2400"/>
              <a:buChar char="●"/>
            </a:pPr>
            <a:r>
              <a:rPr lang="en" sz="2400"/>
              <a:t>Evaluate QUIC and its BBR implementation</a:t>
            </a:r>
            <a:endParaRPr sz="2400"/>
          </a:p>
          <a:p>
            <a:pPr indent="0" lvl="0" marL="457200" rtl="0" algn="l">
              <a:spcBef>
                <a:spcPts val="1600"/>
              </a:spcBef>
              <a:spcAft>
                <a:spcPts val="1600"/>
              </a:spcAft>
              <a:buNone/>
            </a:pPr>
            <a:r>
              <a:t/>
            </a:r>
            <a:endParaRPr sz="2400"/>
          </a:p>
        </p:txBody>
      </p:sp>
      <p:sp>
        <p:nvSpPr>
          <p:cNvPr id="283" name="Google Shape;283;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(Paper)</a:t>
            </a:r>
            <a:endParaRPr/>
          </a:p>
        </p:txBody>
      </p:sp>
      <p:sp>
        <p:nvSpPr>
          <p:cNvPr id="289" name="Google Shape;289;p39"/>
          <p:cNvSpPr txBox="1"/>
          <p:nvPr>
            <p:ph idx="1" type="body"/>
          </p:nvPr>
        </p:nvSpPr>
        <p:spPr>
          <a:xfrm>
            <a:off x="311700" y="947375"/>
            <a:ext cx="4360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 Cisco, “VNI Global Fixed and Mobile Internet Traffic Forecasts,” 2017.</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[2] B. Wang, J. Kurose, P. Shenoy, and D. Towsley, “Multimedia stream-</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ing via TCP: An analytic performance study,” ACM Transactions on</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Multimedia Computing (TOMM), vol. 4, no. 2, 2008, p. 16.</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[3] S. Ha, I. Rhee, and L. Xu, “CUBIC: a new TCP-friendly high-speed</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TCP variant,” ACM SIGOPS OS Review, vol. 42, no. 5, Jul. 2008.</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[4] J. Gettys and K. Nichols, “Bufferbloat: dark buffers in the Internet,”</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Communications of the ACM, vol. 55, no. 1, Jan. 2012, p. 57.</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[5] N. Cardwell, Y. Cheng, C. S. Gunn, S. H. Yeganeh, and Van Jacobson,</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“BBR: congestion-based congestion control,” Communications of the</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ACM, vol. 60, no. 2, Jan. 2017, pp. 58–66.</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[6] L. Kleinrock, “Internet congestion control using the power metric: Keep</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the pipe just full, but no fuller,” Ad Hoc Networks, vol. 80, Nov. 2018.</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[7] E. Carlsson and E. Kakogianni, “Smoother streaming with BBR,” Aug.</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2018, Spotify Labs. Accessed: February 24, 2019. [Online]. Available:</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https://tinyurl.com/yyt5tbhd</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[8] A. Ivanov, “Optimizing Web servers for high throughput and low</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latency,” Sep. 2019, Dropbox Blogs. Accessed: April 7, 2019. [Online].</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Available: https://tinyurl.com/y9qtt2yf</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chemeClr val="dk1"/>
                </a:solidFill>
                <a:latin typeface="Times New Roman"/>
                <a:ea typeface="Times New Roman"/>
                <a:cs typeface="Times New Roman"/>
                <a:sym typeface="Times New Roman"/>
              </a:rPr>
              <a:t>[9] D. Scholz, B. Jaeger, L. Schwaighofer, D. Raumer, F. Geyer, and</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chemeClr val="dk1"/>
                </a:solidFill>
                <a:latin typeface="Times New Roman"/>
                <a:ea typeface="Times New Roman"/>
                <a:cs typeface="Times New Roman"/>
                <a:sym typeface="Times New Roman"/>
              </a:rPr>
              <a:t>G. Carle, “Towards a deeper understanding of TCP BBR congestion</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chemeClr val="dk1"/>
                </a:solidFill>
                <a:latin typeface="Times New Roman"/>
                <a:ea typeface="Times New Roman"/>
                <a:cs typeface="Times New Roman"/>
                <a:sym typeface="Times New Roman"/>
              </a:rPr>
              <a:t>control,” in Proceedings of IFIP Networking, Zurich, Switzerland, 2018.</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chemeClr val="dk1"/>
                </a:solidFill>
                <a:latin typeface="Times New Roman"/>
                <a:ea typeface="Times New Roman"/>
                <a:cs typeface="Times New Roman"/>
                <a:sym typeface="Times New Roman"/>
              </a:rPr>
              <a:t>[10] K. Miyazawa, K. Sasaki, N. Oda, and S. Yamaguchi, “Cycle and</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chemeClr val="dk1"/>
                </a:solidFill>
                <a:latin typeface="Times New Roman"/>
                <a:ea typeface="Times New Roman"/>
                <a:cs typeface="Times New Roman"/>
                <a:sym typeface="Times New Roman"/>
              </a:rPr>
              <a:t>divergence of performance on TCP BBR,” in IEEE 7th International</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Conference on Cloud Networking (CloudNet), 2018.</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chemeClr val="dk1"/>
              </a:solidFill>
              <a:latin typeface="Times New Roman"/>
              <a:ea typeface="Times New Roman"/>
              <a:cs typeface="Times New Roman"/>
              <a:sym typeface="Times New Roman"/>
            </a:endParaRPr>
          </a:p>
        </p:txBody>
      </p:sp>
      <p:sp>
        <p:nvSpPr>
          <p:cNvPr id="290" name="Google Shape;290;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91" name="Google Shape;291;p39"/>
          <p:cNvSpPr txBox="1"/>
          <p:nvPr/>
        </p:nvSpPr>
        <p:spPr>
          <a:xfrm>
            <a:off x="4672500" y="356700"/>
            <a:ext cx="4159800" cy="339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[11] M. Hock, R. Bless, and M. Zitterbart, “Experimental evaluation of BBR</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congestion control,” in IEEE ICNP, Toronto, ON, Oct. 2017, pp. 1–10.</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[12] L. Kleinrock, “Power and deterministic rules of thumb for probabilistic</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problems in computer communications,” in ICC, Boston, MA, 1979.</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[13] J. M. Jaffe, “Flow control power is nondecentralizable,” IEEE Transac-</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tions on Communications, vol. 29, 10 1981, pp. 1301 – 1306.</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[14] M. Dong, Q. Li, D. Zarchy, P. B. Godfrey, and M. Schapira, “PCC:</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Re-architecting congestion control for consistent high performance,” in</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USENIX NSDI, 2015, pp. 395–408.</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[15] V. Arun and H. Balakrishnan, “Copa: Practical Delay-Based Congestion</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Control for the Internet,” in Proceedings of the Applied Networking</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Research Workshop. Montreal, QC: ACM Press, 2018, pp. 19–19.</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[16] L. Brakmo and L. Peterson, “TCP Vegas: end to end congestion</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avoidance on a global Internet,” IEEE Journal on Selected Areas in</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Communications, vol. 13, no. 8, Oct. 1995, pp. 1465–1480.</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[17] S. Claypool, “The Panaderia,” 2019. [Online]. Available: https:</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//saahilclaypool.github.io/panaderia/</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[18] S. Hemminger, “Network emulation with NetEm,” in Proceedings of</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Linux Australia, Sydney NSW 2001, Australia, 2005, pp. 18–23.</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[19] “tc-tbf (8): Token Bucket Filter - Linux man page,” accessed: February</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24, 2019. [Online]. Available: https://linux.die.net/man/8/tc-tbf</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[20] “Dual Token Bucket Algorithms - TechLibrary,” accessed: February</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24, 2019. [Online]. Available: https://tinyurl.com/yy5owway</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[21] S. Claypool, “Sharing but not caring - performance of TCP BBR</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and TCP CUBIC at the network bottleneck,” WPI Major Qualifying</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Project MQP-CEW-1904, March 2019, (Advisor C. Wills). [Online].</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Available: https://digitalcommons.wpi.edu/mqp-all/6728/</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[22] S. Claypool, “BBR Shallow,” 2019. [Online]. Available: https:</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//tinyurl.com/bbrshallow-git</a:t>
            </a:r>
            <a:endParaRPr sz="900">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r>
              <a:rPr lang="en"/>
              <a:t> (Slides)</a:t>
            </a:r>
            <a:endParaRPr/>
          </a:p>
        </p:txBody>
      </p:sp>
      <p:sp>
        <p:nvSpPr>
          <p:cNvPr id="297" name="Google Shape;297;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Neal Cardwell, Yuchung Cheng, C. Stephen Gunn, Soheil Hassas Yeganeh, and Van Jacobson.</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1200">
                <a:solidFill>
                  <a:schemeClr val="dk1"/>
                </a:solidFill>
                <a:latin typeface="Times New Roman"/>
                <a:ea typeface="Times New Roman"/>
                <a:cs typeface="Times New Roman"/>
                <a:sym typeface="Times New Roman"/>
              </a:rPr>
              <a:t>BBR: congestion-based congestion control.</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1200">
                <a:solidFill>
                  <a:schemeClr val="dk1"/>
                </a:solidFill>
                <a:latin typeface="Times New Roman"/>
                <a:ea typeface="Times New Roman"/>
                <a:cs typeface="Times New Roman"/>
                <a:sym typeface="Times New Roman"/>
              </a:rPr>
              <a:t>Communications of the ACM, 60(2):58–66, January 2017.</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Erik Carlsson and Eirini Kakogianni.</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1200">
                <a:solidFill>
                  <a:schemeClr val="dk1"/>
                </a:solidFill>
                <a:latin typeface="Times New Roman"/>
                <a:ea typeface="Times New Roman"/>
                <a:cs typeface="Times New Roman"/>
                <a:sym typeface="Times New Roman"/>
              </a:rPr>
              <a:t>Smoother streaming with BBR, August 2018.</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1200">
                <a:solidFill>
                  <a:schemeClr val="dk1"/>
                </a:solidFill>
                <a:latin typeface="Times New Roman"/>
                <a:ea typeface="Times New Roman"/>
                <a:cs typeface="Times New Roman"/>
                <a:sym typeface="Times New Roman"/>
              </a:rPr>
              <a:t>Spotify Labs. Accessed: Feburuary 24, 2019.</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Dropbox: </a:t>
            </a:r>
            <a:r>
              <a:rPr lang="en" sz="1200" u="sng">
                <a:solidFill>
                  <a:schemeClr val="hlink"/>
                </a:solidFill>
                <a:hlinkClick r:id="rId3"/>
              </a:rPr>
              <a:t>https://blogs.dropbox.com/tech/2017/09/optimizing-web-servers-for-high-throughput-and-low-latency/</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Cubic with Faster Convergence: An Improved Cubic Fast Convergence Mechanism</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Dominik Scholz, Benedikt Jaeger, Lukas Schwaighofer, Daniel Raumer, Fabien Geyer,</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1200">
                <a:solidFill>
                  <a:schemeClr val="dk1"/>
                </a:solidFill>
                <a:latin typeface="Times New Roman"/>
                <a:ea typeface="Times New Roman"/>
                <a:cs typeface="Times New Roman"/>
                <a:sym typeface="Times New Roman"/>
              </a:rPr>
              <a:t>and Georg Carle.</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1200">
                <a:solidFill>
                  <a:schemeClr val="dk1"/>
                </a:solidFill>
                <a:latin typeface="Times New Roman"/>
                <a:ea typeface="Times New Roman"/>
                <a:cs typeface="Times New Roman"/>
                <a:sym typeface="Times New Roman"/>
              </a:rPr>
              <a:t>Towards a deeper understanding of TCP BBR congestion control.</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lang="en" sz="1200">
                <a:solidFill>
                  <a:schemeClr val="dk1"/>
                </a:solidFill>
                <a:latin typeface="Times New Roman"/>
                <a:ea typeface="Times New Roman"/>
                <a:cs typeface="Times New Roman"/>
                <a:sym typeface="Times New Roman"/>
              </a:rPr>
              <a:t>In Proceedings of IFIP Networking, Zurich, Switzerland, 2018.</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Boarding: </a:t>
            </a:r>
            <a:r>
              <a:rPr lang="en" sz="1200" u="sng">
                <a:solidFill>
                  <a:schemeClr val="hlink"/>
                </a:solidFill>
                <a:hlinkClick r:id="rId4"/>
              </a:rPr>
              <a:t>h</a:t>
            </a:r>
            <a:r>
              <a:rPr lang="en" sz="1200" u="sng">
                <a:solidFill>
                  <a:schemeClr val="hlink"/>
                </a:solidFill>
                <a:hlinkClick r:id="rId5"/>
              </a:rPr>
              <a:t>ttps://thumb10.shutterstock.com/display_pic_with_logo/454414/296631647/stock-photo-gdansk-airport-poland-april-people-boarding-to-ryanair-plane-on-lech-walesa-airport-in-296631647.jpg</a:t>
            </a:r>
            <a:endParaRPr sz="1200"/>
          </a:p>
          <a:p>
            <a:pPr indent="0" lvl="0" marL="457200" rtl="0" algn="l">
              <a:spcBef>
                <a:spcPts val="0"/>
              </a:spcBef>
              <a:spcAft>
                <a:spcPts val="0"/>
              </a:spcAft>
              <a:buNone/>
            </a:pPr>
            <a:r>
              <a:t/>
            </a:r>
            <a:endParaRPr sz="1200"/>
          </a:p>
        </p:txBody>
      </p:sp>
      <p:sp>
        <p:nvSpPr>
          <p:cNvPr id="298" name="Google Shape;298;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1"/>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Extra slides</a:t>
            </a:r>
            <a:endParaRPr sz="3600"/>
          </a:p>
        </p:txBody>
      </p:sp>
      <p:sp>
        <p:nvSpPr>
          <p:cNvPr id="304" name="Google Shape;304;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Loss-based Congestion Control (CC)</a:t>
            </a:r>
            <a:endParaRPr/>
          </a:p>
        </p:txBody>
      </p:sp>
      <p:sp>
        <p:nvSpPr>
          <p:cNvPr id="69" name="Google Shape;69;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70" name="Google Shape;70;p15"/>
          <p:cNvSpPr txBox="1"/>
          <p:nvPr>
            <p:ph idx="1" type="body"/>
          </p:nvPr>
        </p:nvSpPr>
        <p:spPr>
          <a:xfrm>
            <a:off x="0" y="1114625"/>
            <a:ext cx="32805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Loss-based congestion is the defacto standard (TCP CUBIC)</a:t>
            </a:r>
            <a:endParaRPr sz="1400"/>
          </a:p>
          <a:p>
            <a:pPr indent="-317500" lvl="0" marL="457200" rtl="0" algn="l">
              <a:spcBef>
                <a:spcPts val="0"/>
              </a:spcBef>
              <a:spcAft>
                <a:spcPts val="0"/>
              </a:spcAft>
              <a:buSzPts val="1400"/>
              <a:buChar char="●"/>
            </a:pPr>
            <a:r>
              <a:rPr lang="en" sz="1400"/>
              <a:t>Treat loss as a congestion signal</a:t>
            </a:r>
            <a:endParaRPr sz="1400"/>
          </a:p>
          <a:p>
            <a:pPr indent="-317500" lvl="0" marL="457200" rtl="0" algn="l">
              <a:spcBef>
                <a:spcPts val="0"/>
              </a:spcBef>
              <a:spcAft>
                <a:spcPts val="0"/>
              </a:spcAft>
              <a:buSzPts val="1400"/>
              <a:buChar char="●"/>
            </a:pPr>
            <a:r>
              <a:rPr lang="en" sz="1400"/>
              <a:t>Expands CWND until loss occurs</a:t>
            </a:r>
            <a:endParaRPr sz="1400"/>
          </a:p>
          <a:p>
            <a:pPr indent="0" lvl="0" marL="0" rtl="0" algn="l">
              <a:spcBef>
                <a:spcPts val="1600"/>
              </a:spcBef>
              <a:spcAft>
                <a:spcPts val="1600"/>
              </a:spcAft>
              <a:buNone/>
            </a:pPr>
            <a:r>
              <a:t/>
            </a:r>
            <a:endParaRPr sz="1400"/>
          </a:p>
        </p:txBody>
      </p:sp>
      <p:pic>
        <p:nvPicPr>
          <p:cNvPr id="71" name="Google Shape;71;p15"/>
          <p:cNvPicPr preferRelativeResize="0"/>
          <p:nvPr/>
        </p:nvPicPr>
        <p:blipFill>
          <a:blip r:embed="rId3">
            <a:alphaModFix/>
          </a:blip>
          <a:stretch>
            <a:fillRect/>
          </a:stretch>
        </p:blipFill>
        <p:spPr>
          <a:xfrm>
            <a:off x="3245475" y="1114625"/>
            <a:ext cx="5627500" cy="2442125"/>
          </a:xfrm>
          <a:prstGeom prst="rect">
            <a:avLst/>
          </a:prstGeom>
          <a:noFill/>
          <a:ln>
            <a:noFill/>
          </a:ln>
        </p:spPr>
      </p:pic>
      <p:sp>
        <p:nvSpPr>
          <p:cNvPr id="72" name="Google Shape;72;p15"/>
          <p:cNvSpPr txBox="1"/>
          <p:nvPr/>
        </p:nvSpPr>
        <p:spPr>
          <a:xfrm>
            <a:off x="5340875" y="3556750"/>
            <a:ext cx="1436700" cy="3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t>2008 </a:t>
            </a:r>
            <a:r>
              <a:rPr lang="en" sz="800"/>
              <a:t>Sangtae Ha et. al. </a:t>
            </a:r>
            <a:endParaRPr sz="800"/>
          </a:p>
        </p:txBody>
      </p:sp>
      <p:sp>
        <p:nvSpPr>
          <p:cNvPr id="73" name="Google Shape;73;p15"/>
          <p:cNvSpPr txBox="1"/>
          <p:nvPr/>
        </p:nvSpPr>
        <p:spPr>
          <a:xfrm>
            <a:off x="62175" y="4739425"/>
            <a:ext cx="3612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[Sangtae Ha, 2008]</a:t>
            </a:r>
            <a:endParaRPr sz="1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0" name="Google Shape;310;p42"/>
          <p:cNvPicPr preferRelativeResize="0"/>
          <p:nvPr/>
        </p:nvPicPr>
        <p:blipFill rotWithShape="1">
          <a:blip r:embed="rId3">
            <a:alphaModFix/>
          </a:blip>
          <a:srcRect b="0" l="4906" r="1644" t="0"/>
          <a:stretch/>
        </p:blipFill>
        <p:spPr>
          <a:xfrm>
            <a:off x="311700" y="447975"/>
            <a:ext cx="8412998" cy="3932100"/>
          </a:xfrm>
          <a:prstGeom prst="rect">
            <a:avLst/>
          </a:prstGeom>
          <a:noFill/>
          <a:ln>
            <a:noFill/>
          </a:ln>
        </p:spPr>
      </p:pic>
      <p:sp>
        <p:nvSpPr>
          <p:cNvPr id="311" name="Google Shape;311;p42"/>
          <p:cNvSpPr txBox="1"/>
          <p:nvPr/>
        </p:nvSpPr>
        <p:spPr>
          <a:xfrm>
            <a:off x="261300" y="231800"/>
            <a:ext cx="3000000" cy="7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rPr>
              <a:t>Dataflow</a:t>
            </a:r>
            <a:endParaRPr sz="2800">
              <a:solidFill>
                <a:schemeClr val="dk1"/>
              </a:solidFill>
            </a:endParaRPr>
          </a:p>
        </p:txBody>
      </p:sp>
      <p:sp>
        <p:nvSpPr>
          <p:cNvPr id="312" name="Google Shape;31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313" name="Google Shape;313;p42"/>
          <p:cNvSpPr txBox="1"/>
          <p:nvPr/>
        </p:nvSpPr>
        <p:spPr>
          <a:xfrm>
            <a:off x="419300" y="736500"/>
            <a:ext cx="8412900" cy="1703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9" name="Google Shape;319;p43"/>
          <p:cNvPicPr preferRelativeResize="0"/>
          <p:nvPr/>
        </p:nvPicPr>
        <p:blipFill rotWithShape="1">
          <a:blip r:embed="rId3">
            <a:alphaModFix/>
          </a:blip>
          <a:srcRect b="0" l="4906" r="1644" t="0"/>
          <a:stretch/>
        </p:blipFill>
        <p:spPr>
          <a:xfrm>
            <a:off x="311700" y="447975"/>
            <a:ext cx="8412998" cy="3932100"/>
          </a:xfrm>
          <a:prstGeom prst="rect">
            <a:avLst/>
          </a:prstGeom>
          <a:noFill/>
          <a:ln>
            <a:noFill/>
          </a:ln>
        </p:spPr>
      </p:pic>
      <p:sp>
        <p:nvSpPr>
          <p:cNvPr id="320" name="Google Shape;320;p43"/>
          <p:cNvSpPr txBox="1"/>
          <p:nvPr/>
        </p:nvSpPr>
        <p:spPr>
          <a:xfrm>
            <a:off x="261300" y="231800"/>
            <a:ext cx="3000000" cy="7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rPr>
              <a:t>Dataflow</a:t>
            </a:r>
            <a:endParaRPr sz="2800">
              <a:solidFill>
                <a:schemeClr val="dk1"/>
              </a:solidFill>
            </a:endParaRPr>
          </a:p>
        </p:txBody>
      </p:sp>
      <p:sp>
        <p:nvSpPr>
          <p:cNvPr id="321" name="Google Shape;32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Validating the Raspberry Pi </a:t>
            </a:r>
            <a:endParaRPr/>
          </a:p>
        </p:txBody>
      </p:sp>
      <p:pic>
        <p:nvPicPr>
          <p:cNvPr id="327" name="Google Shape;327;p44"/>
          <p:cNvPicPr preferRelativeResize="0"/>
          <p:nvPr/>
        </p:nvPicPr>
        <p:blipFill rotWithShape="1">
          <a:blip r:embed="rId3">
            <a:alphaModFix/>
          </a:blip>
          <a:srcRect b="0" l="4269" r="0" t="0"/>
          <a:stretch/>
        </p:blipFill>
        <p:spPr>
          <a:xfrm>
            <a:off x="3416000" y="1902949"/>
            <a:ext cx="2856050" cy="3018753"/>
          </a:xfrm>
          <a:prstGeom prst="rect">
            <a:avLst/>
          </a:prstGeom>
          <a:noFill/>
          <a:ln>
            <a:noFill/>
          </a:ln>
        </p:spPr>
      </p:pic>
      <p:sp>
        <p:nvSpPr>
          <p:cNvPr id="328" name="Google Shape;328;p44"/>
          <p:cNvSpPr txBox="1"/>
          <p:nvPr/>
        </p:nvSpPr>
        <p:spPr>
          <a:xfrm>
            <a:off x="4108626" y="1307050"/>
            <a:ext cx="13260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Google’s</a:t>
            </a:r>
            <a:endParaRPr/>
          </a:p>
        </p:txBody>
      </p:sp>
      <p:sp>
        <p:nvSpPr>
          <p:cNvPr id="329" name="Google Shape;329;p44"/>
          <p:cNvSpPr txBox="1"/>
          <p:nvPr>
            <p:ph idx="1" type="body"/>
          </p:nvPr>
        </p:nvSpPr>
        <p:spPr>
          <a:xfrm>
            <a:off x="159300" y="1371375"/>
            <a:ext cx="3256800" cy="20499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SzPts val="1800"/>
              <a:buChar char="●"/>
            </a:pPr>
            <a:r>
              <a:rPr lang="en"/>
              <a:t>CWND Expansion test:</a:t>
            </a:r>
            <a:endParaRPr/>
          </a:p>
          <a:p>
            <a:pPr indent="-317500" lvl="1" marL="914400" marR="0" rtl="0" algn="l">
              <a:lnSpc>
                <a:spcPct val="115000"/>
              </a:lnSpc>
              <a:spcBef>
                <a:spcPts val="0"/>
              </a:spcBef>
              <a:spcAft>
                <a:spcPts val="0"/>
              </a:spcAft>
              <a:buSzPts val="1400"/>
              <a:buChar char="○"/>
            </a:pPr>
            <a:r>
              <a:rPr lang="en"/>
              <a:t>Double throughout @ T20</a:t>
            </a:r>
            <a:endParaRPr/>
          </a:p>
          <a:p>
            <a:pPr indent="-317500" lvl="1" marL="914400" marR="0" rtl="0" algn="l">
              <a:lnSpc>
                <a:spcPct val="115000"/>
              </a:lnSpc>
              <a:spcBef>
                <a:spcPts val="0"/>
              </a:spcBef>
              <a:spcAft>
                <a:spcPts val="0"/>
              </a:spcAft>
              <a:buSzPts val="1400"/>
              <a:buChar char="○"/>
            </a:pPr>
            <a:r>
              <a:rPr lang="en"/>
              <a:t>Half throughput @ T40</a:t>
            </a:r>
            <a:endParaRPr/>
          </a:p>
          <a:p>
            <a:pPr indent="0" lvl="0" marL="0" marR="0" rtl="0" algn="l">
              <a:lnSpc>
                <a:spcPct val="115000"/>
              </a:lnSpc>
              <a:spcBef>
                <a:spcPts val="1600"/>
              </a:spcBef>
              <a:spcAft>
                <a:spcPts val="1600"/>
              </a:spcAft>
              <a:buNone/>
            </a:pPr>
            <a:r>
              <a:t/>
            </a:r>
            <a:endParaRPr/>
          </a:p>
        </p:txBody>
      </p:sp>
      <p:sp>
        <p:nvSpPr>
          <p:cNvPr id="330" name="Google Shape;330;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Validating the Raspberry Pi </a:t>
            </a:r>
            <a:endParaRPr/>
          </a:p>
        </p:txBody>
      </p:sp>
      <p:pic>
        <p:nvPicPr>
          <p:cNvPr id="336" name="Google Shape;336;p45"/>
          <p:cNvPicPr preferRelativeResize="0"/>
          <p:nvPr/>
        </p:nvPicPr>
        <p:blipFill rotWithShape="1">
          <a:blip r:embed="rId3">
            <a:alphaModFix/>
          </a:blip>
          <a:srcRect b="0" l="4269" r="0" t="0"/>
          <a:stretch/>
        </p:blipFill>
        <p:spPr>
          <a:xfrm>
            <a:off x="3416000" y="1902949"/>
            <a:ext cx="2856050" cy="3018753"/>
          </a:xfrm>
          <a:prstGeom prst="rect">
            <a:avLst/>
          </a:prstGeom>
          <a:noFill/>
          <a:ln>
            <a:noFill/>
          </a:ln>
        </p:spPr>
      </p:pic>
      <p:pic>
        <p:nvPicPr>
          <p:cNvPr id="337" name="Google Shape;337;p45"/>
          <p:cNvPicPr preferRelativeResize="0"/>
          <p:nvPr/>
        </p:nvPicPr>
        <p:blipFill>
          <a:blip r:embed="rId4">
            <a:alphaModFix/>
          </a:blip>
          <a:stretch>
            <a:fillRect/>
          </a:stretch>
        </p:blipFill>
        <p:spPr>
          <a:xfrm>
            <a:off x="6457686" y="3363958"/>
            <a:ext cx="2653363" cy="1419092"/>
          </a:xfrm>
          <a:prstGeom prst="rect">
            <a:avLst/>
          </a:prstGeom>
          <a:noFill/>
          <a:ln>
            <a:noFill/>
          </a:ln>
        </p:spPr>
      </p:pic>
      <p:pic>
        <p:nvPicPr>
          <p:cNvPr id="338" name="Google Shape;338;p45"/>
          <p:cNvPicPr preferRelativeResize="0"/>
          <p:nvPr/>
        </p:nvPicPr>
        <p:blipFill rotWithShape="1">
          <a:blip r:embed="rId5">
            <a:alphaModFix/>
          </a:blip>
          <a:srcRect b="0" l="0" r="0" t="5784"/>
          <a:stretch/>
        </p:blipFill>
        <p:spPr>
          <a:xfrm>
            <a:off x="6426900" y="1944860"/>
            <a:ext cx="2714928" cy="1419078"/>
          </a:xfrm>
          <a:prstGeom prst="rect">
            <a:avLst/>
          </a:prstGeom>
          <a:noFill/>
          <a:ln>
            <a:noFill/>
          </a:ln>
        </p:spPr>
      </p:pic>
      <p:sp>
        <p:nvSpPr>
          <p:cNvPr id="339" name="Google Shape;339;p45"/>
          <p:cNvSpPr txBox="1"/>
          <p:nvPr/>
        </p:nvSpPr>
        <p:spPr>
          <a:xfrm>
            <a:off x="4108626" y="1307050"/>
            <a:ext cx="13260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Google’s</a:t>
            </a:r>
            <a:endParaRPr/>
          </a:p>
        </p:txBody>
      </p:sp>
      <p:sp>
        <p:nvSpPr>
          <p:cNvPr id="340" name="Google Shape;340;p45"/>
          <p:cNvSpPr txBox="1"/>
          <p:nvPr/>
        </p:nvSpPr>
        <p:spPr>
          <a:xfrm>
            <a:off x="7092407" y="1283350"/>
            <a:ext cx="1596900" cy="6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Panaderia</a:t>
            </a:r>
            <a:endParaRPr/>
          </a:p>
        </p:txBody>
      </p:sp>
      <p:sp>
        <p:nvSpPr>
          <p:cNvPr id="341" name="Google Shape;341;p45"/>
          <p:cNvSpPr txBox="1"/>
          <p:nvPr>
            <p:ph idx="1" type="body"/>
          </p:nvPr>
        </p:nvSpPr>
        <p:spPr>
          <a:xfrm>
            <a:off x="159300" y="1371375"/>
            <a:ext cx="3256800" cy="20499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SzPts val="1800"/>
              <a:buChar char="●"/>
            </a:pPr>
            <a:r>
              <a:rPr lang="en"/>
              <a:t>CWND Expansion test:</a:t>
            </a:r>
            <a:endParaRPr/>
          </a:p>
          <a:p>
            <a:pPr indent="-317500" lvl="1" marL="914400" marR="0" rtl="0" algn="l">
              <a:lnSpc>
                <a:spcPct val="115000"/>
              </a:lnSpc>
              <a:spcBef>
                <a:spcPts val="0"/>
              </a:spcBef>
              <a:spcAft>
                <a:spcPts val="0"/>
              </a:spcAft>
              <a:buSzPts val="1400"/>
              <a:buChar char="○"/>
            </a:pPr>
            <a:r>
              <a:rPr lang="en"/>
              <a:t>Double throughout @ T20</a:t>
            </a:r>
            <a:endParaRPr/>
          </a:p>
          <a:p>
            <a:pPr indent="-317500" lvl="1" marL="914400" marR="0" rtl="0" algn="l">
              <a:lnSpc>
                <a:spcPct val="115000"/>
              </a:lnSpc>
              <a:spcBef>
                <a:spcPts val="0"/>
              </a:spcBef>
              <a:spcAft>
                <a:spcPts val="0"/>
              </a:spcAft>
              <a:buSzPts val="1400"/>
              <a:buChar char="○"/>
            </a:pPr>
            <a:r>
              <a:rPr lang="en"/>
              <a:t>Half throughput @ T40</a:t>
            </a:r>
            <a:endParaRPr/>
          </a:p>
        </p:txBody>
      </p:sp>
      <p:sp>
        <p:nvSpPr>
          <p:cNvPr id="342" name="Google Shape;342;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Validating the Raspberry Pi </a:t>
            </a:r>
            <a:endParaRPr/>
          </a:p>
        </p:txBody>
      </p:sp>
      <p:pic>
        <p:nvPicPr>
          <p:cNvPr id="348" name="Google Shape;348;p46"/>
          <p:cNvPicPr preferRelativeResize="0"/>
          <p:nvPr/>
        </p:nvPicPr>
        <p:blipFill rotWithShape="1">
          <a:blip r:embed="rId3">
            <a:alphaModFix/>
          </a:blip>
          <a:srcRect b="0" l="0" r="25766" t="10992"/>
          <a:stretch/>
        </p:blipFill>
        <p:spPr>
          <a:xfrm>
            <a:off x="6127150" y="2089610"/>
            <a:ext cx="2789923" cy="2111339"/>
          </a:xfrm>
          <a:prstGeom prst="rect">
            <a:avLst/>
          </a:prstGeom>
          <a:noFill/>
          <a:ln>
            <a:noFill/>
          </a:ln>
        </p:spPr>
      </p:pic>
      <p:sp>
        <p:nvSpPr>
          <p:cNvPr id="349" name="Google Shape;349;p46"/>
          <p:cNvSpPr txBox="1"/>
          <p:nvPr/>
        </p:nvSpPr>
        <p:spPr>
          <a:xfrm>
            <a:off x="4108626" y="1307050"/>
            <a:ext cx="13260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Google’s</a:t>
            </a:r>
            <a:endParaRPr/>
          </a:p>
        </p:txBody>
      </p:sp>
      <p:sp>
        <p:nvSpPr>
          <p:cNvPr id="350" name="Google Shape;350;p46"/>
          <p:cNvSpPr txBox="1"/>
          <p:nvPr/>
        </p:nvSpPr>
        <p:spPr>
          <a:xfrm>
            <a:off x="7092407" y="1283350"/>
            <a:ext cx="1596900" cy="6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Panaderia</a:t>
            </a:r>
            <a:endParaRPr/>
          </a:p>
        </p:txBody>
      </p:sp>
      <p:sp>
        <p:nvSpPr>
          <p:cNvPr id="351" name="Google Shape;351;p46"/>
          <p:cNvSpPr txBox="1"/>
          <p:nvPr>
            <p:ph idx="1" type="body"/>
          </p:nvPr>
        </p:nvSpPr>
        <p:spPr>
          <a:xfrm>
            <a:off x="159300" y="1371375"/>
            <a:ext cx="3256800" cy="20499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SzPts val="1800"/>
              <a:buChar char="●"/>
            </a:pPr>
            <a:r>
              <a:rPr lang="en"/>
              <a:t>CWND Expansion test:</a:t>
            </a:r>
            <a:endParaRPr/>
          </a:p>
          <a:p>
            <a:pPr indent="-317500" lvl="1" marL="914400" marR="0" rtl="0" algn="l">
              <a:lnSpc>
                <a:spcPct val="115000"/>
              </a:lnSpc>
              <a:spcBef>
                <a:spcPts val="0"/>
              </a:spcBef>
              <a:spcAft>
                <a:spcPts val="0"/>
              </a:spcAft>
              <a:buSzPts val="1400"/>
              <a:buChar char="○"/>
            </a:pPr>
            <a:r>
              <a:rPr lang="en"/>
              <a:t>Double throughout @ T20</a:t>
            </a:r>
            <a:endParaRPr/>
          </a:p>
          <a:p>
            <a:pPr indent="-317500" lvl="1" marL="914400" marR="0" rtl="0" algn="l">
              <a:lnSpc>
                <a:spcPct val="115000"/>
              </a:lnSpc>
              <a:spcBef>
                <a:spcPts val="0"/>
              </a:spcBef>
              <a:spcAft>
                <a:spcPts val="0"/>
              </a:spcAft>
              <a:buSzPts val="1400"/>
              <a:buChar char="○"/>
            </a:pPr>
            <a:r>
              <a:rPr lang="en"/>
              <a:t>Half throughput @ T40</a:t>
            </a:r>
            <a:endParaRPr/>
          </a:p>
          <a:p>
            <a:pPr indent="-342900" lvl="0" marL="457200" marR="0" rtl="0" algn="l">
              <a:lnSpc>
                <a:spcPct val="115000"/>
              </a:lnSpc>
              <a:spcBef>
                <a:spcPts val="0"/>
              </a:spcBef>
              <a:spcAft>
                <a:spcPts val="0"/>
              </a:spcAft>
              <a:buSzPts val="1800"/>
              <a:buChar char="●"/>
            </a:pPr>
            <a:r>
              <a:rPr lang="en"/>
              <a:t>* Our results fit better with BBR 2.0</a:t>
            </a:r>
            <a:endParaRPr/>
          </a:p>
          <a:p>
            <a:pPr indent="-317500" lvl="1" marL="914400" marR="0" rtl="0" algn="l">
              <a:lnSpc>
                <a:spcPct val="115000"/>
              </a:lnSpc>
              <a:spcBef>
                <a:spcPts val="0"/>
              </a:spcBef>
              <a:spcAft>
                <a:spcPts val="0"/>
              </a:spcAft>
              <a:buSzPts val="1400"/>
              <a:buChar char="○"/>
            </a:pPr>
            <a:r>
              <a:rPr lang="en"/>
              <a:t>We use more recent kernel version 4.17</a:t>
            </a:r>
            <a:endParaRPr/>
          </a:p>
          <a:p>
            <a:pPr indent="0" lvl="0" marL="0" marR="0" rtl="0" algn="l">
              <a:lnSpc>
                <a:spcPct val="115000"/>
              </a:lnSpc>
              <a:spcBef>
                <a:spcPts val="1600"/>
              </a:spcBef>
              <a:spcAft>
                <a:spcPts val="1600"/>
              </a:spcAft>
              <a:buNone/>
            </a:pPr>
            <a:r>
              <a:t/>
            </a:r>
            <a:endParaRPr/>
          </a:p>
        </p:txBody>
      </p:sp>
      <p:pic>
        <p:nvPicPr>
          <p:cNvPr id="352" name="Google Shape;352;p46"/>
          <p:cNvPicPr preferRelativeResize="0"/>
          <p:nvPr/>
        </p:nvPicPr>
        <p:blipFill rotWithShape="1">
          <a:blip r:embed="rId4">
            <a:alphaModFix/>
          </a:blip>
          <a:srcRect b="0" l="0" r="13472" t="0"/>
          <a:stretch/>
        </p:blipFill>
        <p:spPr>
          <a:xfrm>
            <a:off x="3426775" y="1921150"/>
            <a:ext cx="2559476" cy="1937776"/>
          </a:xfrm>
          <a:prstGeom prst="rect">
            <a:avLst/>
          </a:prstGeom>
          <a:noFill/>
          <a:ln>
            <a:noFill/>
          </a:ln>
        </p:spPr>
      </p:pic>
      <p:sp>
        <p:nvSpPr>
          <p:cNvPr id="353" name="Google Shape;353;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Loss-based CC is sub-optimal</a:t>
            </a:r>
            <a:endParaRPr/>
          </a:p>
        </p:txBody>
      </p:sp>
      <p:sp>
        <p:nvSpPr>
          <p:cNvPr id="79" name="Google Shape;79;p16"/>
          <p:cNvSpPr txBox="1"/>
          <p:nvPr>
            <p:ph idx="1" type="body"/>
          </p:nvPr>
        </p:nvSpPr>
        <p:spPr>
          <a:xfrm>
            <a:off x="311700" y="1152475"/>
            <a:ext cx="2859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Loss-based operates at right</a:t>
            </a:r>
            <a:endParaRPr/>
          </a:p>
          <a:p>
            <a:pPr indent="0" lvl="0" marL="457200" rtl="0" algn="l">
              <a:spcBef>
                <a:spcPts val="1600"/>
              </a:spcBef>
              <a:spcAft>
                <a:spcPts val="1600"/>
              </a:spcAft>
              <a:buNone/>
            </a:pPr>
            <a:r>
              <a:t/>
            </a:r>
            <a:endParaRPr/>
          </a:p>
        </p:txBody>
      </p:sp>
      <p:pic>
        <p:nvPicPr>
          <p:cNvPr id="80" name="Google Shape;80;p16"/>
          <p:cNvPicPr preferRelativeResize="0"/>
          <p:nvPr/>
        </p:nvPicPr>
        <p:blipFill>
          <a:blip r:embed="rId3">
            <a:alphaModFix/>
          </a:blip>
          <a:stretch>
            <a:fillRect/>
          </a:stretch>
        </p:blipFill>
        <p:spPr>
          <a:xfrm>
            <a:off x="3491125" y="1152475"/>
            <a:ext cx="5341175" cy="3710546"/>
          </a:xfrm>
          <a:prstGeom prst="rect">
            <a:avLst/>
          </a:prstGeom>
          <a:noFill/>
          <a:ln>
            <a:noFill/>
          </a:ln>
        </p:spPr>
      </p:pic>
      <p:sp>
        <p:nvSpPr>
          <p:cNvPr id="81" name="Google Shape;8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82" name="Google Shape;82;p16"/>
          <p:cNvSpPr txBox="1"/>
          <p:nvPr/>
        </p:nvSpPr>
        <p:spPr>
          <a:xfrm>
            <a:off x="4412875" y="4685425"/>
            <a:ext cx="31389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CWND size</a:t>
            </a:r>
            <a:endParaRPr/>
          </a:p>
        </p:txBody>
      </p:sp>
      <p:cxnSp>
        <p:nvCxnSpPr>
          <p:cNvPr id="83" name="Google Shape;83;p16"/>
          <p:cNvCxnSpPr/>
          <p:nvPr/>
        </p:nvCxnSpPr>
        <p:spPr>
          <a:xfrm rot="10800000">
            <a:off x="4279150" y="4879450"/>
            <a:ext cx="1111200" cy="7800"/>
          </a:xfrm>
          <a:prstGeom prst="straightConnector1">
            <a:avLst/>
          </a:prstGeom>
          <a:noFill/>
          <a:ln cap="flat" cmpd="sng" w="9525">
            <a:solidFill>
              <a:schemeClr val="dk2"/>
            </a:solidFill>
            <a:prstDash val="solid"/>
            <a:round/>
            <a:headEnd len="med" w="med" type="none"/>
            <a:tailEnd len="med" w="med" type="triangle"/>
          </a:ln>
        </p:spPr>
      </p:cxnSp>
      <p:cxnSp>
        <p:nvCxnSpPr>
          <p:cNvPr id="84" name="Google Shape;84;p16"/>
          <p:cNvCxnSpPr/>
          <p:nvPr/>
        </p:nvCxnSpPr>
        <p:spPr>
          <a:xfrm rot="10800000">
            <a:off x="6599075" y="4887225"/>
            <a:ext cx="1091100" cy="7800"/>
          </a:xfrm>
          <a:prstGeom prst="straightConnector1">
            <a:avLst/>
          </a:prstGeom>
          <a:noFill/>
          <a:ln cap="flat" cmpd="sng" w="9525">
            <a:solidFill>
              <a:schemeClr val="dk2"/>
            </a:solidFill>
            <a:prstDash val="solid"/>
            <a:round/>
            <a:headEnd len="med" w="med" type="triangl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Loss-based CC is sub-optimal</a:t>
            </a:r>
            <a:endParaRPr/>
          </a:p>
        </p:txBody>
      </p:sp>
      <p:sp>
        <p:nvSpPr>
          <p:cNvPr id="90" name="Google Shape;90;p17"/>
          <p:cNvSpPr txBox="1"/>
          <p:nvPr>
            <p:ph idx="1" type="body"/>
          </p:nvPr>
        </p:nvSpPr>
        <p:spPr>
          <a:xfrm>
            <a:off x="311700" y="1152475"/>
            <a:ext cx="2859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Loss-based operates at right of optimal</a:t>
            </a:r>
            <a:endParaRPr/>
          </a:p>
          <a:p>
            <a:pPr indent="-342900" lvl="0" marL="457200" rtl="0" algn="l">
              <a:spcBef>
                <a:spcPts val="0"/>
              </a:spcBef>
              <a:spcAft>
                <a:spcPts val="0"/>
              </a:spcAft>
              <a:buSzPts val="1800"/>
              <a:buChar char="●"/>
            </a:pPr>
            <a:r>
              <a:rPr lang="en"/>
              <a:t>Kleinrock’s </a:t>
            </a:r>
            <a:r>
              <a:rPr lang="en"/>
              <a:t>Optimal:  1 BDP of packets inflight</a:t>
            </a:r>
            <a:endParaRPr/>
          </a:p>
          <a:p>
            <a:pPr indent="-317500" lvl="1" marL="914400" rtl="0" algn="l">
              <a:spcBef>
                <a:spcPts val="0"/>
              </a:spcBef>
              <a:spcAft>
                <a:spcPts val="0"/>
              </a:spcAft>
              <a:buSzPts val="1400"/>
              <a:buChar char="○"/>
            </a:pPr>
            <a:r>
              <a:rPr lang="en"/>
              <a:t>BDP = Throughput * RTprop</a:t>
            </a:r>
            <a:endParaRPr/>
          </a:p>
          <a:p>
            <a:pPr indent="-317500" lvl="1" marL="914400" rtl="0" algn="l">
              <a:spcBef>
                <a:spcPts val="0"/>
              </a:spcBef>
              <a:spcAft>
                <a:spcPts val="0"/>
              </a:spcAft>
              <a:buSzPts val="1400"/>
              <a:buChar char="○"/>
            </a:pPr>
            <a:r>
              <a:rPr lang="en"/>
              <a:t>Maximum throughput </a:t>
            </a:r>
            <a:r>
              <a:rPr b="1" lang="en"/>
              <a:t>and </a:t>
            </a:r>
            <a:r>
              <a:rPr lang="en"/>
              <a:t>minimum round trip time</a:t>
            </a:r>
            <a:endParaRPr/>
          </a:p>
          <a:p>
            <a:pPr indent="0" lvl="0" marL="914400" rtl="0" algn="l">
              <a:spcBef>
                <a:spcPts val="1600"/>
              </a:spcBef>
              <a:spcAft>
                <a:spcPts val="0"/>
              </a:spcAft>
              <a:buNone/>
            </a:pPr>
            <a:r>
              <a:t/>
            </a:r>
            <a:endParaRPr/>
          </a:p>
          <a:p>
            <a:pPr indent="0" lvl="0" marL="457200" rtl="0" algn="l">
              <a:spcBef>
                <a:spcPts val="1600"/>
              </a:spcBef>
              <a:spcAft>
                <a:spcPts val="1600"/>
              </a:spcAft>
              <a:buNone/>
            </a:pPr>
            <a:r>
              <a:t/>
            </a:r>
            <a:endParaRPr/>
          </a:p>
        </p:txBody>
      </p:sp>
      <p:pic>
        <p:nvPicPr>
          <p:cNvPr id="91" name="Google Shape;91;p17"/>
          <p:cNvPicPr preferRelativeResize="0"/>
          <p:nvPr/>
        </p:nvPicPr>
        <p:blipFill>
          <a:blip r:embed="rId3">
            <a:alphaModFix/>
          </a:blip>
          <a:stretch>
            <a:fillRect/>
          </a:stretch>
        </p:blipFill>
        <p:spPr>
          <a:xfrm>
            <a:off x="3491125" y="1152475"/>
            <a:ext cx="5341175" cy="3710546"/>
          </a:xfrm>
          <a:prstGeom prst="rect">
            <a:avLst/>
          </a:prstGeom>
          <a:noFill/>
          <a:ln>
            <a:noFill/>
          </a:ln>
        </p:spPr>
      </p:pic>
      <p:cxnSp>
        <p:nvCxnSpPr>
          <p:cNvPr id="92" name="Google Shape;92;p17"/>
          <p:cNvCxnSpPr>
            <a:endCxn id="93" idx="3"/>
          </p:cNvCxnSpPr>
          <p:nvPr/>
        </p:nvCxnSpPr>
        <p:spPr>
          <a:xfrm flipH="1">
            <a:off x="4000800" y="2555650"/>
            <a:ext cx="855300" cy="381300"/>
          </a:xfrm>
          <a:prstGeom prst="straightConnector1">
            <a:avLst/>
          </a:prstGeom>
          <a:noFill/>
          <a:ln cap="flat" cmpd="sng" w="28575">
            <a:solidFill>
              <a:schemeClr val="dk2"/>
            </a:solidFill>
            <a:prstDash val="solid"/>
            <a:round/>
            <a:headEnd len="med" w="med" type="triangle"/>
            <a:tailEnd len="med" w="med" type="none"/>
          </a:ln>
        </p:spPr>
      </p:cxnSp>
      <p:cxnSp>
        <p:nvCxnSpPr>
          <p:cNvPr id="94" name="Google Shape;94;p17"/>
          <p:cNvCxnSpPr>
            <a:endCxn id="93" idx="3"/>
          </p:cNvCxnSpPr>
          <p:nvPr/>
        </p:nvCxnSpPr>
        <p:spPr>
          <a:xfrm rot="10800000">
            <a:off x="4000800" y="2936950"/>
            <a:ext cx="836100" cy="357300"/>
          </a:xfrm>
          <a:prstGeom prst="straightConnector1">
            <a:avLst/>
          </a:prstGeom>
          <a:noFill/>
          <a:ln cap="flat" cmpd="sng" w="28575">
            <a:solidFill>
              <a:schemeClr val="dk2"/>
            </a:solidFill>
            <a:prstDash val="solid"/>
            <a:round/>
            <a:headEnd len="med" w="med" type="triangle"/>
            <a:tailEnd len="med" w="med" type="none"/>
          </a:ln>
        </p:spPr>
      </p:cxnSp>
      <p:sp>
        <p:nvSpPr>
          <p:cNvPr id="93" name="Google Shape;93;p17"/>
          <p:cNvSpPr txBox="1"/>
          <p:nvPr/>
        </p:nvSpPr>
        <p:spPr>
          <a:xfrm>
            <a:off x="3171000" y="2746150"/>
            <a:ext cx="829800" cy="3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Optimal</a:t>
            </a:r>
            <a:endParaRPr/>
          </a:p>
        </p:txBody>
      </p:sp>
      <p:cxnSp>
        <p:nvCxnSpPr>
          <p:cNvPr id="95" name="Google Shape;95;p17"/>
          <p:cNvCxnSpPr>
            <a:endCxn id="96" idx="1"/>
          </p:cNvCxnSpPr>
          <p:nvPr/>
        </p:nvCxnSpPr>
        <p:spPr>
          <a:xfrm>
            <a:off x="7376125" y="1702600"/>
            <a:ext cx="838800" cy="1017900"/>
          </a:xfrm>
          <a:prstGeom prst="straightConnector1">
            <a:avLst/>
          </a:prstGeom>
          <a:noFill/>
          <a:ln cap="flat" cmpd="sng" w="28575">
            <a:solidFill>
              <a:schemeClr val="dk2"/>
            </a:solidFill>
            <a:prstDash val="solid"/>
            <a:round/>
            <a:headEnd len="med" w="med" type="triangle"/>
            <a:tailEnd len="med" w="med" type="none"/>
          </a:ln>
        </p:spPr>
      </p:cxnSp>
      <p:cxnSp>
        <p:nvCxnSpPr>
          <p:cNvPr id="97" name="Google Shape;97;p17"/>
          <p:cNvCxnSpPr>
            <a:endCxn id="96" idx="1"/>
          </p:cNvCxnSpPr>
          <p:nvPr/>
        </p:nvCxnSpPr>
        <p:spPr>
          <a:xfrm flipH="1" rot="10800000">
            <a:off x="7374025" y="2720500"/>
            <a:ext cx="840900" cy="573600"/>
          </a:xfrm>
          <a:prstGeom prst="straightConnector1">
            <a:avLst/>
          </a:prstGeom>
          <a:noFill/>
          <a:ln cap="flat" cmpd="sng" w="28575">
            <a:solidFill>
              <a:schemeClr val="dk2"/>
            </a:solidFill>
            <a:prstDash val="solid"/>
            <a:round/>
            <a:headEnd len="med" w="med" type="triangle"/>
            <a:tailEnd len="med" w="med" type="none"/>
          </a:ln>
        </p:spPr>
      </p:cxnSp>
      <p:sp>
        <p:nvSpPr>
          <p:cNvPr id="96" name="Google Shape;96;p17"/>
          <p:cNvSpPr txBox="1"/>
          <p:nvPr/>
        </p:nvSpPr>
        <p:spPr>
          <a:xfrm>
            <a:off x="8214925" y="2529700"/>
            <a:ext cx="1020600" cy="3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Loss-based</a:t>
            </a:r>
            <a:endParaRPr sz="1200"/>
          </a:p>
          <a:p>
            <a:pPr indent="0" lvl="0" marL="0" rtl="0" algn="l">
              <a:spcBef>
                <a:spcPts val="0"/>
              </a:spcBef>
              <a:spcAft>
                <a:spcPts val="0"/>
              </a:spcAft>
              <a:buNone/>
            </a:pPr>
            <a:r>
              <a:rPr lang="en" sz="1200"/>
              <a:t>CC</a:t>
            </a:r>
            <a:endParaRPr sz="1200"/>
          </a:p>
        </p:txBody>
      </p:sp>
      <p:sp>
        <p:nvSpPr>
          <p:cNvPr id="98" name="Google Shape;9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99" name="Google Shape;99;p17"/>
          <p:cNvSpPr txBox="1"/>
          <p:nvPr/>
        </p:nvSpPr>
        <p:spPr>
          <a:xfrm>
            <a:off x="4412875" y="4685425"/>
            <a:ext cx="31389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CWND size</a:t>
            </a:r>
            <a:endParaRPr/>
          </a:p>
        </p:txBody>
      </p:sp>
      <p:cxnSp>
        <p:nvCxnSpPr>
          <p:cNvPr id="100" name="Google Shape;100;p17"/>
          <p:cNvCxnSpPr/>
          <p:nvPr/>
        </p:nvCxnSpPr>
        <p:spPr>
          <a:xfrm rot="10800000">
            <a:off x="4279150" y="4879450"/>
            <a:ext cx="1111200" cy="7800"/>
          </a:xfrm>
          <a:prstGeom prst="straightConnector1">
            <a:avLst/>
          </a:prstGeom>
          <a:noFill/>
          <a:ln cap="flat" cmpd="sng" w="9525">
            <a:solidFill>
              <a:schemeClr val="dk2"/>
            </a:solidFill>
            <a:prstDash val="solid"/>
            <a:round/>
            <a:headEnd len="med" w="med" type="none"/>
            <a:tailEnd len="med" w="med" type="triangle"/>
          </a:ln>
        </p:spPr>
      </p:cxnSp>
      <p:cxnSp>
        <p:nvCxnSpPr>
          <p:cNvPr id="101" name="Google Shape;101;p17"/>
          <p:cNvCxnSpPr/>
          <p:nvPr/>
        </p:nvCxnSpPr>
        <p:spPr>
          <a:xfrm rot="10800000">
            <a:off x="6599075" y="4887225"/>
            <a:ext cx="1091100" cy="7800"/>
          </a:xfrm>
          <a:prstGeom prst="straightConnector1">
            <a:avLst/>
          </a:prstGeom>
          <a:noFill/>
          <a:ln cap="flat" cmpd="sng" w="9525">
            <a:solidFill>
              <a:schemeClr val="dk2"/>
            </a:solidFill>
            <a:prstDash val="solid"/>
            <a:round/>
            <a:headEnd len="med" w="med" type="triangle"/>
            <a:tailEnd len="med" w="med" type="none"/>
          </a:ln>
        </p:spPr>
      </p:cxnSp>
      <p:sp>
        <p:nvSpPr>
          <p:cNvPr id="102" name="Google Shape;102;p17"/>
          <p:cNvSpPr txBox="1"/>
          <p:nvPr/>
        </p:nvSpPr>
        <p:spPr>
          <a:xfrm>
            <a:off x="62175" y="4663225"/>
            <a:ext cx="3612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[Kleinrock, 1978]</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Optimal operating point: intuition 	</a:t>
            </a:r>
            <a:endParaRPr/>
          </a:p>
        </p:txBody>
      </p:sp>
      <p:sp>
        <p:nvSpPr>
          <p:cNvPr id="108" name="Google Shape;108;p18"/>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Single throughput bottleneck</a:t>
            </a:r>
            <a:endParaRPr/>
          </a:p>
          <a:p>
            <a:pPr indent="-342900" lvl="0" marL="457200" rtl="0" algn="l">
              <a:spcBef>
                <a:spcPts val="0"/>
              </a:spcBef>
              <a:spcAft>
                <a:spcPts val="0"/>
              </a:spcAft>
              <a:buSzPts val="1800"/>
              <a:buChar char="●"/>
            </a:pPr>
            <a:r>
              <a:rPr lang="en"/>
              <a:t>Waiting in line does not provide higher throughput</a:t>
            </a:r>
            <a:endParaRPr/>
          </a:p>
          <a:p>
            <a:pPr indent="-342900" lvl="0" marL="457200" rtl="0" algn="l">
              <a:spcBef>
                <a:spcPts val="0"/>
              </a:spcBef>
              <a:spcAft>
                <a:spcPts val="0"/>
              </a:spcAft>
              <a:buSzPts val="1800"/>
              <a:buChar char="●"/>
            </a:pPr>
            <a:r>
              <a:rPr lang="en"/>
              <a:t>Boarding groups reduce </a:t>
            </a:r>
            <a:r>
              <a:rPr lang="en"/>
              <a:t>queuing</a:t>
            </a:r>
            <a:r>
              <a:rPr lang="en"/>
              <a:t> </a:t>
            </a:r>
            <a:endParaRPr/>
          </a:p>
          <a:p>
            <a:pPr indent="-317500" lvl="1" marL="914400" rtl="0" algn="l">
              <a:spcBef>
                <a:spcPts val="0"/>
              </a:spcBef>
              <a:spcAft>
                <a:spcPts val="0"/>
              </a:spcAft>
              <a:buSzPts val="1400"/>
              <a:buChar char="○"/>
            </a:pPr>
            <a:r>
              <a:rPr lang="en"/>
              <a:t>Throughput</a:t>
            </a:r>
            <a:r>
              <a:rPr lang="en"/>
              <a:t> is unchanged</a:t>
            </a:r>
            <a:endParaRPr/>
          </a:p>
        </p:txBody>
      </p:sp>
      <p:pic>
        <p:nvPicPr>
          <p:cNvPr id="109" name="Google Shape;109;p18"/>
          <p:cNvPicPr preferRelativeResize="0"/>
          <p:nvPr/>
        </p:nvPicPr>
        <p:blipFill>
          <a:blip r:embed="rId3">
            <a:alphaModFix/>
          </a:blip>
          <a:stretch>
            <a:fillRect/>
          </a:stretch>
        </p:blipFill>
        <p:spPr>
          <a:xfrm>
            <a:off x="4724400" y="1150813"/>
            <a:ext cx="4267200" cy="2841867"/>
          </a:xfrm>
          <a:prstGeom prst="rect">
            <a:avLst/>
          </a:prstGeom>
          <a:noFill/>
          <a:ln>
            <a:noFill/>
          </a:ln>
        </p:spPr>
      </p:pic>
      <p:sp>
        <p:nvSpPr>
          <p:cNvPr id="110" name="Google Shape;110;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Optimal operating point: intuition 	</a:t>
            </a:r>
            <a:endParaRPr/>
          </a:p>
        </p:txBody>
      </p:sp>
      <p:sp>
        <p:nvSpPr>
          <p:cNvPr id="116" name="Google Shape;116;p19"/>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Single throughput bottleneck</a:t>
            </a:r>
            <a:endParaRPr/>
          </a:p>
          <a:p>
            <a:pPr indent="-342900" lvl="0" marL="457200" rtl="0" algn="l">
              <a:spcBef>
                <a:spcPts val="0"/>
              </a:spcBef>
              <a:spcAft>
                <a:spcPts val="0"/>
              </a:spcAft>
              <a:buSzPts val="1800"/>
              <a:buChar char="●"/>
            </a:pPr>
            <a:r>
              <a:rPr lang="en"/>
              <a:t>Waiting in line does not provide higher throughput</a:t>
            </a:r>
            <a:endParaRPr/>
          </a:p>
          <a:p>
            <a:pPr indent="-342900" lvl="0" marL="457200" rtl="0" algn="l">
              <a:spcBef>
                <a:spcPts val="0"/>
              </a:spcBef>
              <a:spcAft>
                <a:spcPts val="0"/>
              </a:spcAft>
              <a:buSzPts val="1800"/>
              <a:buChar char="●"/>
            </a:pPr>
            <a:r>
              <a:rPr lang="en"/>
              <a:t>Boarding groups reduce queuing </a:t>
            </a:r>
            <a:endParaRPr/>
          </a:p>
          <a:p>
            <a:pPr indent="-317500" lvl="1" marL="914400" rtl="0" algn="l">
              <a:spcBef>
                <a:spcPts val="0"/>
              </a:spcBef>
              <a:spcAft>
                <a:spcPts val="0"/>
              </a:spcAft>
              <a:buSzPts val="1400"/>
              <a:buChar char="○"/>
            </a:pPr>
            <a:r>
              <a:rPr lang="en"/>
              <a:t>Throughput is unchanged</a:t>
            </a:r>
            <a:endParaRPr/>
          </a:p>
        </p:txBody>
      </p:sp>
      <p:sp>
        <p:nvSpPr>
          <p:cNvPr id="117" name="Google Shape;117;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18" name="Google Shape;118;p19"/>
          <p:cNvPicPr preferRelativeResize="0"/>
          <p:nvPr/>
        </p:nvPicPr>
        <p:blipFill>
          <a:blip r:embed="rId3">
            <a:alphaModFix/>
          </a:blip>
          <a:stretch>
            <a:fillRect/>
          </a:stretch>
        </p:blipFill>
        <p:spPr>
          <a:xfrm>
            <a:off x="4449150" y="1222516"/>
            <a:ext cx="4572000" cy="26984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BBR: bottleneck bandwidth and round-trip</a:t>
            </a:r>
            <a:endParaRPr/>
          </a:p>
          <a:p>
            <a:pPr indent="0" lvl="0" marL="0" rtl="0" algn="l">
              <a:spcBef>
                <a:spcPts val="0"/>
              </a:spcBef>
              <a:spcAft>
                <a:spcPts val="0"/>
              </a:spcAft>
              <a:buClr>
                <a:schemeClr val="dk1"/>
              </a:buClr>
              <a:buSzPts val="1100"/>
              <a:buFont typeface="Arial"/>
              <a:buNone/>
            </a:pPr>
            <a:r>
              <a:rPr lang="en"/>
              <a:t>propagation time</a:t>
            </a:r>
            <a:endParaRPr/>
          </a:p>
          <a:p>
            <a:pPr indent="0" lvl="0" marL="0" rtl="0" algn="l">
              <a:spcBef>
                <a:spcPts val="0"/>
              </a:spcBef>
              <a:spcAft>
                <a:spcPts val="0"/>
              </a:spcAft>
              <a:buNone/>
            </a:pPr>
            <a:r>
              <a:t/>
            </a:r>
            <a:endParaRPr/>
          </a:p>
        </p:txBody>
      </p:sp>
      <p:sp>
        <p:nvSpPr>
          <p:cNvPr id="124" name="Google Shape;124;p20"/>
          <p:cNvSpPr txBox="1"/>
          <p:nvPr>
            <p:ph idx="1" type="body"/>
          </p:nvPr>
        </p:nvSpPr>
        <p:spPr>
          <a:xfrm>
            <a:off x="311700" y="1323500"/>
            <a:ext cx="3868500" cy="3093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BDP = BtlBW * RTprop</a:t>
            </a:r>
            <a:endParaRPr/>
          </a:p>
          <a:p>
            <a:pPr indent="-342900" lvl="0" marL="457200" rtl="0" algn="l">
              <a:spcBef>
                <a:spcPts val="0"/>
              </a:spcBef>
              <a:spcAft>
                <a:spcPts val="0"/>
              </a:spcAft>
              <a:buSzPts val="1800"/>
              <a:buChar char="●"/>
            </a:pPr>
            <a:r>
              <a:rPr lang="en"/>
              <a:t>Estimate </a:t>
            </a:r>
            <a:r>
              <a:rPr i="1" lang="en"/>
              <a:t>BtlBw</a:t>
            </a:r>
            <a:r>
              <a:rPr lang="en"/>
              <a:t> and </a:t>
            </a:r>
            <a:r>
              <a:rPr i="1" lang="en"/>
              <a:t>RTprop</a:t>
            </a:r>
            <a:endParaRPr i="1"/>
          </a:p>
          <a:p>
            <a:pPr indent="-342900" lvl="0" marL="457200" rtl="0" algn="l">
              <a:spcBef>
                <a:spcPts val="0"/>
              </a:spcBef>
              <a:spcAft>
                <a:spcPts val="0"/>
              </a:spcAft>
              <a:buSzPts val="1800"/>
              <a:buChar char="●"/>
            </a:pPr>
            <a:r>
              <a:rPr lang="en"/>
              <a:t>Set CWND to </a:t>
            </a:r>
            <a:r>
              <a:rPr b="1" lang="en"/>
              <a:t>2</a:t>
            </a:r>
            <a:r>
              <a:rPr lang="en"/>
              <a:t> BDP</a:t>
            </a:r>
            <a:endParaRPr/>
          </a:p>
          <a:p>
            <a:pPr indent="-317500" lvl="1" marL="914400" rtl="0" algn="l">
              <a:spcBef>
                <a:spcPts val="0"/>
              </a:spcBef>
              <a:spcAft>
                <a:spcPts val="0"/>
              </a:spcAft>
              <a:buSzPts val="1400"/>
              <a:buChar char="○"/>
            </a:pPr>
            <a:r>
              <a:rPr lang="en"/>
              <a:t>Accommodates delayed &amp; stretched ACKs</a:t>
            </a:r>
            <a:endParaRPr i="1"/>
          </a:p>
          <a:p>
            <a:pPr indent="-342900" lvl="0" marL="457200" rtl="0" algn="l">
              <a:spcBef>
                <a:spcPts val="0"/>
              </a:spcBef>
              <a:spcAft>
                <a:spcPts val="0"/>
              </a:spcAft>
              <a:buSzPts val="1800"/>
              <a:buChar char="●"/>
            </a:pPr>
            <a:r>
              <a:rPr i="1" lang="en"/>
              <a:t>Pace </a:t>
            </a:r>
            <a:r>
              <a:rPr lang="en"/>
              <a:t>packets at BtlBw</a:t>
            </a:r>
            <a:endParaRPr/>
          </a:p>
          <a:p>
            <a:pPr indent="-342900" lvl="0" marL="457200" rtl="0" algn="l">
              <a:spcBef>
                <a:spcPts val="0"/>
              </a:spcBef>
              <a:spcAft>
                <a:spcPts val="0"/>
              </a:spcAft>
              <a:buSzPts val="1800"/>
              <a:buChar char="●"/>
            </a:pPr>
            <a:r>
              <a:rPr lang="en"/>
              <a:t>Often - ProbeBW</a:t>
            </a:r>
            <a:endParaRPr/>
          </a:p>
          <a:p>
            <a:pPr indent="-317500" lvl="1" marL="914400" rtl="0" algn="l">
              <a:spcBef>
                <a:spcPts val="0"/>
              </a:spcBef>
              <a:spcAft>
                <a:spcPts val="0"/>
              </a:spcAft>
              <a:buSzPts val="1400"/>
              <a:buChar char="○"/>
            </a:pPr>
            <a:r>
              <a:rPr lang="en"/>
              <a:t>Increase inflight, </a:t>
            </a:r>
            <a:br>
              <a:rPr lang="en"/>
            </a:br>
            <a:r>
              <a:rPr lang="en"/>
              <a:t>check for larger BtlBW</a:t>
            </a:r>
            <a:endParaRPr/>
          </a:p>
          <a:p>
            <a:pPr indent="-342900" lvl="0" marL="457200" rtl="0" algn="l">
              <a:spcBef>
                <a:spcPts val="0"/>
              </a:spcBef>
              <a:spcAft>
                <a:spcPts val="0"/>
              </a:spcAft>
              <a:buSzPts val="1800"/>
              <a:buChar char="●"/>
            </a:pPr>
            <a:r>
              <a:rPr lang="en"/>
              <a:t>Infrequent - ProbeRTT</a:t>
            </a:r>
            <a:endParaRPr/>
          </a:p>
          <a:p>
            <a:pPr indent="-317500" lvl="1" marL="914400" rtl="0" algn="l">
              <a:spcBef>
                <a:spcPts val="0"/>
              </a:spcBef>
              <a:spcAft>
                <a:spcPts val="0"/>
              </a:spcAft>
              <a:buSzPts val="1400"/>
              <a:buChar char="○"/>
            </a:pPr>
            <a:r>
              <a:rPr lang="en"/>
              <a:t>Reduce inflight, </a:t>
            </a:r>
            <a:br>
              <a:rPr lang="en"/>
            </a:br>
            <a:r>
              <a:rPr lang="en"/>
              <a:t>check for lower RTT</a:t>
            </a:r>
            <a:endParaRPr/>
          </a:p>
          <a:p>
            <a:pPr indent="0" lvl="0" marL="457200" marR="0" rtl="0" algn="l">
              <a:lnSpc>
                <a:spcPct val="115000"/>
              </a:lnSpc>
              <a:spcBef>
                <a:spcPts val="1600"/>
              </a:spcBef>
              <a:spcAft>
                <a:spcPts val="1600"/>
              </a:spcAft>
              <a:buNone/>
            </a:pPr>
            <a:r>
              <a:t/>
            </a:r>
            <a:endParaRPr/>
          </a:p>
        </p:txBody>
      </p:sp>
      <p:pic>
        <p:nvPicPr>
          <p:cNvPr id="125" name="Google Shape;125;p20"/>
          <p:cNvPicPr preferRelativeResize="0"/>
          <p:nvPr/>
        </p:nvPicPr>
        <p:blipFill>
          <a:blip r:embed="rId3">
            <a:alphaModFix/>
          </a:blip>
          <a:stretch>
            <a:fillRect/>
          </a:stretch>
        </p:blipFill>
        <p:spPr>
          <a:xfrm>
            <a:off x="3892850" y="2016257"/>
            <a:ext cx="5267675" cy="2107443"/>
          </a:xfrm>
          <a:prstGeom prst="rect">
            <a:avLst/>
          </a:prstGeom>
          <a:noFill/>
          <a:ln>
            <a:noFill/>
          </a:ln>
        </p:spPr>
      </p:pic>
      <p:cxnSp>
        <p:nvCxnSpPr>
          <p:cNvPr id="126" name="Google Shape;126;p20"/>
          <p:cNvCxnSpPr>
            <a:endCxn id="127" idx="2"/>
          </p:cNvCxnSpPr>
          <p:nvPr/>
        </p:nvCxnSpPr>
        <p:spPr>
          <a:xfrm flipH="1" rot="10800000">
            <a:off x="6578236" y="1807175"/>
            <a:ext cx="303300" cy="972600"/>
          </a:xfrm>
          <a:prstGeom prst="straightConnector1">
            <a:avLst/>
          </a:prstGeom>
          <a:noFill/>
          <a:ln cap="flat" cmpd="sng" w="28575">
            <a:solidFill>
              <a:srgbClr val="A61C00"/>
            </a:solidFill>
            <a:prstDash val="solid"/>
            <a:round/>
            <a:headEnd len="med" w="med" type="triangle"/>
            <a:tailEnd len="med" w="med" type="none"/>
          </a:ln>
        </p:spPr>
      </p:cxnSp>
      <p:cxnSp>
        <p:nvCxnSpPr>
          <p:cNvPr id="128" name="Google Shape;128;p20"/>
          <p:cNvCxnSpPr>
            <a:endCxn id="127" idx="2"/>
          </p:cNvCxnSpPr>
          <p:nvPr/>
        </p:nvCxnSpPr>
        <p:spPr>
          <a:xfrm rot="10800000">
            <a:off x="6881536" y="1807175"/>
            <a:ext cx="400800" cy="1076700"/>
          </a:xfrm>
          <a:prstGeom prst="straightConnector1">
            <a:avLst/>
          </a:prstGeom>
          <a:noFill/>
          <a:ln cap="flat" cmpd="sng" w="28575">
            <a:solidFill>
              <a:srgbClr val="A61C00"/>
            </a:solidFill>
            <a:prstDash val="solid"/>
            <a:round/>
            <a:headEnd len="med" w="med" type="triangle"/>
            <a:tailEnd len="med" w="med" type="none"/>
          </a:ln>
        </p:spPr>
      </p:cxnSp>
      <p:sp>
        <p:nvSpPr>
          <p:cNvPr id="127" name="Google Shape;127;p20"/>
          <p:cNvSpPr txBox="1"/>
          <p:nvPr/>
        </p:nvSpPr>
        <p:spPr>
          <a:xfrm>
            <a:off x="6241486" y="1343675"/>
            <a:ext cx="1280100" cy="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ProbeBW</a:t>
            </a:r>
            <a:endParaRPr sz="1800"/>
          </a:p>
        </p:txBody>
      </p:sp>
      <p:cxnSp>
        <p:nvCxnSpPr>
          <p:cNvPr id="129" name="Google Shape;129;p20"/>
          <p:cNvCxnSpPr>
            <a:endCxn id="130" idx="2"/>
          </p:cNvCxnSpPr>
          <p:nvPr/>
        </p:nvCxnSpPr>
        <p:spPr>
          <a:xfrm flipH="1" rot="10800000">
            <a:off x="7579378" y="1807175"/>
            <a:ext cx="686700" cy="1238400"/>
          </a:xfrm>
          <a:prstGeom prst="straightConnector1">
            <a:avLst/>
          </a:prstGeom>
          <a:noFill/>
          <a:ln cap="flat" cmpd="sng" w="28575">
            <a:solidFill>
              <a:srgbClr val="A61C00"/>
            </a:solidFill>
            <a:prstDash val="solid"/>
            <a:round/>
            <a:headEnd len="med" w="med" type="triangle"/>
            <a:tailEnd len="med" w="med" type="none"/>
          </a:ln>
        </p:spPr>
      </p:cxnSp>
      <p:sp>
        <p:nvSpPr>
          <p:cNvPr id="130" name="Google Shape;130;p20"/>
          <p:cNvSpPr txBox="1"/>
          <p:nvPr/>
        </p:nvSpPr>
        <p:spPr>
          <a:xfrm>
            <a:off x="7521628" y="1343675"/>
            <a:ext cx="1488900" cy="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ProbeRTT</a:t>
            </a:r>
            <a:endParaRPr sz="1800"/>
          </a:p>
        </p:txBody>
      </p:sp>
      <p:sp>
        <p:nvSpPr>
          <p:cNvPr id="131" name="Google Shape;13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132" name="Google Shape;132;p20"/>
          <p:cNvSpPr txBox="1"/>
          <p:nvPr/>
        </p:nvSpPr>
        <p:spPr>
          <a:xfrm>
            <a:off x="62175" y="4739425"/>
            <a:ext cx="3612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[Cardwell, 2017]</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311700" y="285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BBR’s Potential</a:t>
            </a:r>
            <a:endParaRPr/>
          </a:p>
        </p:txBody>
      </p:sp>
      <p:pic>
        <p:nvPicPr>
          <p:cNvPr id="138" name="Google Shape;138;p21"/>
          <p:cNvPicPr preferRelativeResize="0"/>
          <p:nvPr/>
        </p:nvPicPr>
        <p:blipFill>
          <a:blip r:embed="rId3">
            <a:alphaModFix/>
          </a:blip>
          <a:stretch>
            <a:fillRect/>
          </a:stretch>
        </p:blipFill>
        <p:spPr>
          <a:xfrm>
            <a:off x="3866225" y="62275"/>
            <a:ext cx="3778131" cy="2498875"/>
          </a:xfrm>
          <a:prstGeom prst="rect">
            <a:avLst/>
          </a:prstGeom>
          <a:noFill/>
          <a:ln>
            <a:noFill/>
          </a:ln>
        </p:spPr>
      </p:pic>
      <p:sp>
        <p:nvSpPr>
          <p:cNvPr id="139" name="Google Shape;139;p21"/>
          <p:cNvSpPr txBox="1"/>
          <p:nvPr>
            <p:ph idx="1" type="body"/>
          </p:nvPr>
        </p:nvSpPr>
        <p:spPr>
          <a:xfrm>
            <a:off x="311700" y="1170300"/>
            <a:ext cx="3692400" cy="33987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SzPts val="1800"/>
              <a:buFont typeface="Arial"/>
              <a:buChar char="●"/>
            </a:pPr>
            <a:r>
              <a:rPr lang="en"/>
              <a:t>Maximizes throughput with low RTT and router queues</a:t>
            </a:r>
            <a:br>
              <a:rPr lang="en"/>
            </a:br>
            <a:endParaRPr/>
          </a:p>
          <a:p>
            <a:pPr indent="-342900" lvl="0" marL="457200" marR="0" rtl="0" algn="l">
              <a:lnSpc>
                <a:spcPct val="115000"/>
              </a:lnSpc>
              <a:spcBef>
                <a:spcPts val="0"/>
              </a:spcBef>
              <a:spcAft>
                <a:spcPts val="0"/>
              </a:spcAft>
              <a:buSzPts val="1800"/>
              <a:buChar char="●"/>
            </a:pPr>
            <a:r>
              <a:rPr lang="en"/>
              <a:t>BBR has been used by: </a:t>
            </a:r>
            <a:endParaRPr/>
          </a:p>
          <a:p>
            <a:pPr indent="-317500" lvl="1" marL="914400" marR="0" rtl="0" algn="l">
              <a:lnSpc>
                <a:spcPct val="115000"/>
              </a:lnSpc>
              <a:spcBef>
                <a:spcPts val="0"/>
              </a:spcBef>
              <a:spcAft>
                <a:spcPts val="0"/>
              </a:spcAft>
              <a:buSzPts val="1400"/>
              <a:buChar char="○"/>
            </a:pPr>
            <a:r>
              <a:rPr lang="en"/>
              <a:t>Youtube</a:t>
            </a:r>
            <a:endParaRPr/>
          </a:p>
          <a:p>
            <a:pPr indent="-317500" lvl="1" marL="914400" marR="0" rtl="0" algn="l">
              <a:lnSpc>
                <a:spcPct val="115000"/>
              </a:lnSpc>
              <a:spcBef>
                <a:spcPts val="0"/>
              </a:spcBef>
              <a:spcAft>
                <a:spcPts val="0"/>
              </a:spcAft>
              <a:buSzPts val="1400"/>
              <a:buChar char="○"/>
            </a:pPr>
            <a:r>
              <a:rPr lang="en"/>
              <a:t>Spotify</a:t>
            </a:r>
            <a:endParaRPr/>
          </a:p>
          <a:p>
            <a:pPr indent="-317500" lvl="1" marL="914400" marR="0" rtl="0" algn="l">
              <a:lnSpc>
                <a:spcPct val="115000"/>
              </a:lnSpc>
              <a:spcBef>
                <a:spcPts val="0"/>
              </a:spcBef>
              <a:spcAft>
                <a:spcPts val="0"/>
              </a:spcAft>
              <a:buSzPts val="1400"/>
              <a:buChar char="○"/>
            </a:pPr>
            <a:r>
              <a:rPr lang="en"/>
              <a:t>Dropbox</a:t>
            </a:r>
            <a:br>
              <a:rPr lang="en"/>
            </a:br>
            <a:endParaRPr/>
          </a:p>
          <a:p>
            <a:pPr indent="-342900" lvl="0" marL="457200" marR="0" rtl="0" algn="l">
              <a:lnSpc>
                <a:spcPct val="115000"/>
              </a:lnSpc>
              <a:spcBef>
                <a:spcPts val="0"/>
              </a:spcBef>
              <a:spcAft>
                <a:spcPts val="0"/>
              </a:spcAft>
              <a:buSzPts val="1800"/>
              <a:buChar char="●"/>
            </a:pPr>
            <a:r>
              <a:rPr lang="en"/>
              <a:t>Potential problems:</a:t>
            </a:r>
            <a:endParaRPr/>
          </a:p>
          <a:p>
            <a:pPr indent="-317500" lvl="1" marL="914400" marR="0" rtl="0" algn="l">
              <a:lnSpc>
                <a:spcPct val="115000"/>
              </a:lnSpc>
              <a:spcBef>
                <a:spcPts val="0"/>
              </a:spcBef>
              <a:spcAft>
                <a:spcPts val="0"/>
              </a:spcAft>
              <a:buSzPts val="1400"/>
              <a:buChar char="○"/>
            </a:pPr>
            <a:r>
              <a:rPr lang="en"/>
              <a:t>Loss in shallow buffers</a:t>
            </a:r>
            <a:endParaRPr/>
          </a:p>
          <a:p>
            <a:pPr indent="-317500" lvl="1" marL="914400" marR="0" rtl="0" algn="l">
              <a:lnSpc>
                <a:spcPct val="115000"/>
              </a:lnSpc>
              <a:spcBef>
                <a:spcPts val="0"/>
              </a:spcBef>
              <a:spcAft>
                <a:spcPts val="0"/>
              </a:spcAft>
              <a:buSzPts val="1400"/>
              <a:buChar char="○"/>
            </a:pPr>
            <a:r>
              <a:rPr lang="en"/>
              <a:t>Poor fairness with CUBIC</a:t>
            </a:r>
            <a:endParaRPr/>
          </a:p>
        </p:txBody>
      </p:sp>
      <p:pic>
        <p:nvPicPr>
          <p:cNvPr id="140" name="Google Shape;140;p21"/>
          <p:cNvPicPr preferRelativeResize="0"/>
          <p:nvPr/>
        </p:nvPicPr>
        <p:blipFill rotWithShape="1">
          <a:blip r:embed="rId4">
            <a:alphaModFix/>
          </a:blip>
          <a:srcRect b="0" l="4021" r="0" t="3260"/>
          <a:stretch/>
        </p:blipFill>
        <p:spPr>
          <a:xfrm>
            <a:off x="3791600" y="2495550"/>
            <a:ext cx="4090850" cy="2571749"/>
          </a:xfrm>
          <a:prstGeom prst="rect">
            <a:avLst/>
          </a:prstGeom>
          <a:noFill/>
          <a:ln>
            <a:noFill/>
          </a:ln>
        </p:spPr>
      </p:pic>
      <p:sp>
        <p:nvSpPr>
          <p:cNvPr id="141" name="Google Shape;14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142" name="Google Shape;142;p21"/>
          <p:cNvSpPr txBox="1"/>
          <p:nvPr/>
        </p:nvSpPr>
        <p:spPr>
          <a:xfrm>
            <a:off x="4024750" y="4902925"/>
            <a:ext cx="37782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Results from 25 ms 80 mbps connection, 4 flows of each type. Not competing</a:t>
            </a:r>
            <a:endParaRPr sz="800"/>
          </a:p>
        </p:txBody>
      </p:sp>
      <p:graphicFrame>
        <p:nvGraphicFramePr>
          <p:cNvPr id="143" name="Google Shape;143;p21"/>
          <p:cNvGraphicFramePr/>
          <p:nvPr/>
        </p:nvGraphicFramePr>
        <p:xfrm>
          <a:off x="7607900" y="111913"/>
          <a:ext cx="3000000" cy="3000000"/>
        </p:xfrm>
        <a:graphic>
          <a:graphicData uri="http://schemas.openxmlformats.org/drawingml/2006/table">
            <a:tbl>
              <a:tblPr>
                <a:noFill/>
                <a:tableStyleId>{494AC894-307B-415F-AE15-7E377B7BC696}</a:tableStyleId>
              </a:tblPr>
              <a:tblGrid>
                <a:gridCol w="501725"/>
                <a:gridCol w="457325"/>
                <a:gridCol w="501075"/>
              </a:tblGrid>
              <a:tr h="427750">
                <a:tc>
                  <a:txBody>
                    <a:bodyPr/>
                    <a:lstStyle/>
                    <a:p>
                      <a:pPr indent="0" lvl="0" marL="0" rtl="0" algn="l">
                        <a:spcBef>
                          <a:spcPts val="0"/>
                        </a:spcBef>
                        <a:spcAft>
                          <a:spcPts val="0"/>
                        </a:spcAft>
                        <a:buNone/>
                      </a:pPr>
                      <a:r>
                        <a:rPr b="1" lang="en" sz="800"/>
                        <a:t>CC</a:t>
                      </a:r>
                      <a:endParaRPr b="1" sz="800"/>
                    </a:p>
                  </a:txBody>
                  <a:tcPr marT="91425" marB="91425" marR="91425" marL="91425"/>
                </a:tc>
                <a:tc>
                  <a:txBody>
                    <a:bodyPr/>
                    <a:lstStyle/>
                    <a:p>
                      <a:pPr indent="0" lvl="0" marL="0" rtl="0" algn="l">
                        <a:spcBef>
                          <a:spcPts val="0"/>
                        </a:spcBef>
                        <a:spcAft>
                          <a:spcPts val="0"/>
                        </a:spcAft>
                        <a:buNone/>
                      </a:pPr>
                      <a:r>
                        <a:rPr b="1" lang="en" sz="800"/>
                        <a:t>RTT (ms)</a:t>
                      </a:r>
                      <a:endParaRPr b="1" sz="800"/>
                    </a:p>
                  </a:txBody>
                  <a:tcPr marT="91425" marB="91425" marR="91425" marL="91425"/>
                </a:tc>
                <a:tc>
                  <a:txBody>
                    <a:bodyPr/>
                    <a:lstStyle/>
                    <a:p>
                      <a:pPr indent="0" lvl="0" marL="0" rtl="0" algn="l">
                        <a:spcBef>
                          <a:spcPts val="0"/>
                        </a:spcBef>
                        <a:spcAft>
                          <a:spcPts val="0"/>
                        </a:spcAft>
                        <a:buNone/>
                      </a:pPr>
                      <a:r>
                        <a:rPr b="1" lang="en" sz="800"/>
                        <a:t>TP</a:t>
                      </a:r>
                      <a:endParaRPr b="1" sz="800"/>
                    </a:p>
                    <a:p>
                      <a:pPr indent="0" lvl="0" marL="0" rtl="0" algn="l">
                        <a:spcBef>
                          <a:spcPts val="0"/>
                        </a:spcBef>
                        <a:spcAft>
                          <a:spcPts val="0"/>
                        </a:spcAft>
                        <a:buNone/>
                      </a:pPr>
                      <a:r>
                        <a:rPr b="1" lang="en" sz="800"/>
                        <a:t>(mb/s)</a:t>
                      </a:r>
                      <a:endParaRPr b="1" sz="800"/>
                    </a:p>
                  </a:txBody>
                  <a:tcPr marT="91425" marB="91425" marR="91425" marL="91425"/>
                </a:tc>
              </a:tr>
              <a:tr h="463200">
                <a:tc>
                  <a:txBody>
                    <a:bodyPr/>
                    <a:lstStyle/>
                    <a:p>
                      <a:pPr indent="0" lvl="0" marL="0" rtl="0" algn="l">
                        <a:spcBef>
                          <a:spcPts val="0"/>
                        </a:spcBef>
                        <a:spcAft>
                          <a:spcPts val="0"/>
                        </a:spcAft>
                        <a:buNone/>
                      </a:pPr>
                      <a:r>
                        <a:rPr lang="en" sz="800"/>
                        <a:t>BBR</a:t>
                      </a:r>
                      <a:endParaRPr sz="800"/>
                    </a:p>
                  </a:txBody>
                  <a:tcPr marT="91425" marB="91425" marR="91425" marL="91425"/>
                </a:tc>
                <a:tc>
                  <a:txBody>
                    <a:bodyPr/>
                    <a:lstStyle/>
                    <a:p>
                      <a:pPr indent="0" lvl="0" marL="0" rtl="0" algn="l">
                        <a:spcBef>
                          <a:spcPts val="0"/>
                        </a:spcBef>
                        <a:spcAft>
                          <a:spcPts val="0"/>
                        </a:spcAft>
                        <a:buNone/>
                      </a:pPr>
                      <a:r>
                        <a:rPr lang="en" sz="800"/>
                        <a:t>49.43</a:t>
                      </a:r>
                      <a:endParaRPr sz="800"/>
                    </a:p>
                  </a:txBody>
                  <a:tcPr marT="91425" marB="91425" marR="91425" marL="91425"/>
                </a:tc>
                <a:tc>
                  <a:txBody>
                    <a:bodyPr/>
                    <a:lstStyle/>
                    <a:p>
                      <a:pPr indent="0" lvl="0" marL="0" rtl="0" algn="l">
                        <a:spcBef>
                          <a:spcPts val="0"/>
                        </a:spcBef>
                        <a:spcAft>
                          <a:spcPts val="0"/>
                        </a:spcAft>
                        <a:buNone/>
                      </a:pPr>
                      <a:r>
                        <a:rPr lang="en" sz="800"/>
                        <a:t>78.2</a:t>
                      </a:r>
                      <a:endParaRPr sz="800"/>
                    </a:p>
                  </a:txBody>
                  <a:tcPr marT="91425" marB="91425" marR="91425" marL="91425"/>
                </a:tc>
              </a:tr>
              <a:tr h="463200">
                <a:tc>
                  <a:txBody>
                    <a:bodyPr/>
                    <a:lstStyle/>
                    <a:p>
                      <a:pPr indent="0" lvl="0" marL="0" rtl="0" algn="l">
                        <a:spcBef>
                          <a:spcPts val="0"/>
                        </a:spcBef>
                        <a:spcAft>
                          <a:spcPts val="0"/>
                        </a:spcAft>
                        <a:buNone/>
                      </a:pPr>
                      <a:r>
                        <a:rPr lang="en" sz="800"/>
                        <a:t>CUBIC</a:t>
                      </a:r>
                      <a:endParaRPr sz="800"/>
                    </a:p>
                  </a:txBody>
                  <a:tcPr marT="91425" marB="91425" marR="91425" marL="91425"/>
                </a:tc>
                <a:tc>
                  <a:txBody>
                    <a:bodyPr/>
                    <a:lstStyle/>
                    <a:p>
                      <a:pPr indent="0" lvl="0" marL="0" rtl="0" algn="l">
                        <a:spcBef>
                          <a:spcPts val="0"/>
                        </a:spcBef>
                        <a:spcAft>
                          <a:spcPts val="0"/>
                        </a:spcAft>
                        <a:buNone/>
                      </a:pPr>
                      <a:r>
                        <a:rPr lang="en" sz="800"/>
                        <a:t>198.3</a:t>
                      </a:r>
                      <a:endParaRPr sz="800"/>
                    </a:p>
                  </a:txBody>
                  <a:tcPr marT="91425" marB="91425" marR="91425" marL="91425"/>
                </a:tc>
                <a:tc>
                  <a:txBody>
                    <a:bodyPr/>
                    <a:lstStyle/>
                    <a:p>
                      <a:pPr indent="0" lvl="0" marL="0" rtl="0" algn="l">
                        <a:spcBef>
                          <a:spcPts val="0"/>
                        </a:spcBef>
                        <a:spcAft>
                          <a:spcPts val="0"/>
                        </a:spcAft>
                        <a:buNone/>
                      </a:pPr>
                      <a:r>
                        <a:rPr lang="en" sz="800"/>
                        <a:t>78.8</a:t>
                      </a:r>
                      <a:endParaRPr sz="800"/>
                    </a:p>
                  </a:txBody>
                  <a:tcPr marT="91425" marB="91425" marR="91425" marL="91425"/>
                </a:tc>
              </a:tr>
            </a:tbl>
          </a:graphicData>
        </a:graphic>
      </p:graphicFrame>
      <p:sp>
        <p:nvSpPr>
          <p:cNvPr id="144" name="Google Shape;144;p21"/>
          <p:cNvSpPr txBox="1"/>
          <p:nvPr/>
        </p:nvSpPr>
        <p:spPr>
          <a:xfrm>
            <a:off x="62175" y="4739425"/>
            <a:ext cx="3612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[Cardwell, 2017; Carlsson, 2019; Ivanov, 2017; Sholz, 2018 ]</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