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83" r:id="rId5"/>
    <p:sldId id="263" r:id="rId6"/>
    <p:sldId id="285" r:id="rId7"/>
    <p:sldId id="286" r:id="rId8"/>
    <p:sldId id="264" r:id="rId9"/>
    <p:sldId id="265" r:id="rId10"/>
    <p:sldId id="284" r:id="rId11"/>
    <p:sldId id="266" r:id="rId12"/>
    <p:sldId id="267" r:id="rId13"/>
    <p:sldId id="268" r:id="rId14"/>
    <p:sldId id="271" r:id="rId15"/>
    <p:sldId id="269" r:id="rId16"/>
    <p:sldId id="270" r:id="rId17"/>
    <p:sldId id="272" r:id="rId18"/>
    <p:sldId id="274" r:id="rId19"/>
    <p:sldId id="275" r:id="rId20"/>
    <p:sldId id="278" r:id="rId21"/>
    <p:sldId id="276" r:id="rId22"/>
    <p:sldId id="279" r:id="rId23"/>
    <p:sldId id="262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3" autoAdjust="0"/>
    <p:restoredTop sz="94660"/>
  </p:normalViewPr>
  <p:slideViewPr>
    <p:cSldViewPr snapToGrid="0">
      <p:cViewPr varScale="1">
        <p:scale>
          <a:sx n="49" d="100"/>
          <a:sy n="49" d="100"/>
        </p:scale>
        <p:origin x="6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66B3E-4D37-459E-ADF6-2FC220B09C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382" y="1191635"/>
            <a:ext cx="6151418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CF8F79-6105-4E1B-AF0D-E0EF4EB9E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4382" y="4149436"/>
            <a:ext cx="6151418" cy="117763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C6E9F-B0F6-47D3-869F-E03F31E78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DD9-3901-49BB-8DE4-FC7523A4FE2F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71D4-43DE-46DF-833D-B1DB0F730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E6F33-ECC1-4512-86B5-E4C0C2CDA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88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2DBD7-3290-4F91-A326-400F029E8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213" y="19285"/>
            <a:ext cx="10016836" cy="1325563"/>
          </a:xfrm>
        </p:spPr>
        <p:txBody>
          <a:bodyPr/>
          <a:lstStyle>
            <a:lvl1pPr algn="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9726F-6305-451A-94A2-6A9D51518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9964" y="1825625"/>
            <a:ext cx="5694218" cy="4351338"/>
          </a:xfrm>
        </p:spPr>
        <p:txBody>
          <a:bodyPr/>
          <a:lstStyle>
            <a:lvl2pPr>
              <a:buFont typeface="Calibri" panose="020F0502020204030204" pitchFamily="34" charset="0"/>
              <a:buChar char="‒"/>
              <a:defRPr/>
            </a:lvl2pPr>
            <a:lvl3pPr>
              <a:buFont typeface="Calibri" panose="020F0502020204030204" pitchFamily="34" charset="0"/>
              <a:buChar char="⁺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0DB3C-505A-40D9-8912-5CBDC40F8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DD9-3901-49BB-8DE4-FC7523A4FE2F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4EBC9-A5D3-41AE-9BEE-AEE0A754E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536CC-7341-4A89-84A4-778CD43F9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52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AB784-F8B0-4E62-9727-27EEC8498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16836" cy="1325563"/>
          </a:xfrm>
        </p:spPr>
        <p:txBody>
          <a:bodyPr/>
          <a:lstStyle>
            <a:lvl1pPr algn="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7EEC9-455B-4233-B88B-60B8D2B8A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33800" y="1847850"/>
            <a:ext cx="4114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3D5695-D1C2-45E9-B5EE-09CE570F0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28709" y="1847850"/>
            <a:ext cx="4114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E2825C-79D6-425D-AAD8-A60B5DCC5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DD9-3901-49BB-8DE4-FC7523A4FE2F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4AACB-5D3A-49FF-B662-8731B915E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E884C-035F-4C76-9B0F-A7315655F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49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83173-FC51-4BB6-87F3-20BEC9D26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022176" cy="1325563"/>
          </a:xfrm>
        </p:spPr>
        <p:txBody>
          <a:bodyPr/>
          <a:lstStyle>
            <a:lvl1pPr algn="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9797B2-8296-4CF8-B14B-88A261E87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1293" y="1690688"/>
            <a:ext cx="3889414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9F9E92-F13C-4712-9A16-87DE77435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51293" y="2514600"/>
            <a:ext cx="388941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F971FE-4CA8-467B-98AC-4492E2B035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53399" y="1690688"/>
            <a:ext cx="3908569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BA28D5-2B8D-4F90-B360-DF646B47C9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53399" y="2514600"/>
            <a:ext cx="390856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245E65-C8AA-489B-9CAD-80E596CC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DD9-3901-49BB-8DE4-FC7523A4FE2F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B47D74-73A5-425A-A2EB-BAF38C637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9B4668-85CC-4718-A69A-0F56822A5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77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68750-5CD9-42A1-9587-249CE2324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44545" cy="1325563"/>
          </a:xfrm>
        </p:spPr>
        <p:txBody>
          <a:bodyPr/>
          <a:lstStyle>
            <a:lvl1pPr algn="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9B9E4B-0FBD-417E-A1B4-FBBA44A04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DD9-3901-49BB-8DE4-FC7523A4FE2F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FC7DA9-58E4-4DAC-B168-6B9EDD9B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FC3276-2337-4731-8F2A-2F288B8BF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85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59F9CF-E0B2-4B3C-87B3-D147E1B2B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E9DD9-3901-49BB-8DE4-FC7523A4FE2F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EE92AB-A182-4C0D-AAFD-166484FFD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79339-7D3E-422A-9C6C-4818EEA3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61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6CFAEB-661E-4D76-8425-FB1A6765E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679" y="18255"/>
            <a:ext cx="99941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BDDEFC-9EFD-4B9D-BDED-454923BE1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9963" y="1439056"/>
            <a:ext cx="5971310" cy="4737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CE4D9-DD60-4077-AD99-FF30F22C5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E9DD9-3901-49BB-8DE4-FC7523A4FE2F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3F5A9-80E9-465E-8930-300208C60D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D1B79-13C5-422E-8526-9BDA1D8626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92EB0-E49B-44D2-AE20-BF949302D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84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eb.cs.wpi.edu/~claypool/papers/buff-int/video-list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5F9E0-D29A-424C-81FD-04B4382A8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3858" y="1129397"/>
            <a:ext cx="6652846" cy="2387600"/>
          </a:xfrm>
        </p:spPr>
        <p:txBody>
          <a:bodyPr>
            <a:noAutofit/>
          </a:bodyPr>
          <a:lstStyle/>
          <a:p>
            <a:r>
              <a:rPr lang="en-US" sz="4400" b="1" i="0" dirty="0">
                <a:effectLst/>
                <a:latin typeface="+mn-lt"/>
              </a:rPr>
              <a:t>Measuring and Modeling the Impact of Buffering and Interrupts on Streaming Video Quality of Experience</a:t>
            </a:r>
            <a:endParaRPr lang="en-US" sz="440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30AE7A-E690-4F6C-8249-D63AB732A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586" y="4002259"/>
            <a:ext cx="5207390" cy="1311812"/>
          </a:xfrm>
        </p:spPr>
        <p:txBody>
          <a:bodyPr>
            <a:normAutofit/>
          </a:bodyPr>
          <a:lstStyle/>
          <a:p>
            <a:r>
              <a:rPr lang="en-US" sz="3200" b="0" i="0" dirty="0">
                <a:effectLst/>
              </a:rPr>
              <a:t>Josh Allard, Andrew </a:t>
            </a:r>
            <a:r>
              <a:rPr lang="en-US" sz="3200" b="0" i="0" dirty="0" err="1">
                <a:effectLst/>
              </a:rPr>
              <a:t>Roskuski</a:t>
            </a:r>
            <a:r>
              <a:rPr lang="en-US" sz="3200" b="0" i="0" dirty="0">
                <a:effectLst/>
              </a:rPr>
              <a:t>, </a:t>
            </a:r>
            <a:r>
              <a:rPr lang="en-US" sz="3200" b="0" i="0" dirty="0">
                <a:solidFill>
                  <a:srgbClr val="00B0F0"/>
                </a:solidFill>
                <a:effectLst/>
              </a:rPr>
              <a:t>Mark Claypool</a:t>
            </a:r>
            <a:endParaRPr lang="en-US" sz="3200" u="sng" dirty="0">
              <a:solidFill>
                <a:srgbClr val="00B0F0"/>
              </a:solidFill>
            </a:endParaRPr>
          </a:p>
        </p:txBody>
      </p:sp>
      <p:pic>
        <p:nvPicPr>
          <p:cNvPr id="1026" name="Picture 2" descr="Resources | Marketing &amp; Communications | Offices | WPI">
            <a:extLst>
              <a:ext uri="{FF2B5EF4-FFF2-40B4-BE49-F238E27FC236}">
                <a16:creationId xmlns:a16="http://schemas.microsoft.com/office/drawing/2014/main" id="{23D70077-8C0C-45E9-954C-865A56D38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012" y="4985158"/>
            <a:ext cx="1852539" cy="143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434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6FA85-46E5-43AE-8B59-A58A1EBF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080" y="16676"/>
            <a:ext cx="10016836" cy="1325563"/>
          </a:xfrm>
        </p:spPr>
        <p:txBody>
          <a:bodyPr/>
          <a:lstStyle/>
          <a:p>
            <a:r>
              <a:rPr lang="en-US" dirty="0"/>
              <a:t>Methodology – </a:t>
            </a:r>
            <a:br>
              <a:rPr lang="en-US" dirty="0"/>
            </a:br>
            <a:r>
              <a:rPr lang="en-US" dirty="0"/>
              <a:t>Video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47A2D-373F-4CAA-B017-4172D38E9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439" y="1313070"/>
            <a:ext cx="7191561" cy="5544930"/>
          </a:xfrm>
        </p:spPr>
        <p:txBody>
          <a:bodyPr>
            <a:normAutofit/>
          </a:bodyPr>
          <a:lstStyle/>
          <a:p>
            <a:r>
              <a:rPr lang="en-US" dirty="0"/>
              <a:t>17 videos (one per condition)</a:t>
            </a:r>
          </a:p>
          <a:p>
            <a:r>
              <a:rPr lang="en-US" dirty="0"/>
              <a:t>Range of content (</a:t>
            </a:r>
            <a:r>
              <a:rPr lang="en-US" dirty="0">
                <a:hlinkClick r:id="rId2"/>
              </a:rPr>
              <a:t>link</a:t>
            </a:r>
            <a:r>
              <a:rPr lang="en-US" dirty="0"/>
              <a:t>).  Examples:</a:t>
            </a:r>
            <a:endParaRPr lang="en-US" i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00B0F0"/>
                </a:solidFill>
              </a:rPr>
              <a:t>Encoding: </a:t>
            </a:r>
            <a:r>
              <a:rPr lang="en-US" dirty="0"/>
              <a:t>30 seconds (one scene), MPEG-4,  </a:t>
            </a:r>
            <a:r>
              <a:rPr lang="en-US" b="0" i="0" u="none" strike="noStrike" baseline="0" dirty="0">
                <a:latin typeface="LinLibertineT"/>
              </a:rPr>
              <a:t>1280x720 @ 30 f/s</a:t>
            </a:r>
            <a:endParaRPr lang="en-US" sz="2000" b="0" i="0" u="none" strike="noStrike" baseline="0" dirty="0">
              <a:latin typeface="LinLibertine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E7408DC-9B09-45BC-BA7F-37DF7CCB6DB4}"/>
              </a:ext>
            </a:extLst>
          </p:cNvPr>
          <p:cNvGrpSpPr/>
          <p:nvPr/>
        </p:nvGrpSpPr>
        <p:grpSpPr>
          <a:xfrm>
            <a:off x="5299151" y="2466372"/>
            <a:ext cx="3246643" cy="3238325"/>
            <a:chOff x="5327393" y="3611880"/>
            <a:chExt cx="3246643" cy="323832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6D484AE-D82D-41CB-BF2D-780541CFA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27393" y="3611880"/>
              <a:ext cx="3246643" cy="287909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7ABDF82-1D48-4571-922A-0A5C1DC14DAD}"/>
                </a:ext>
              </a:extLst>
            </p:cNvPr>
            <p:cNvSpPr txBox="1"/>
            <p:nvPr/>
          </p:nvSpPr>
          <p:spPr>
            <a:xfrm>
              <a:off x="5646158" y="6480873"/>
              <a:ext cx="260911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Comedy – The Daily Show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958959F-2CDB-4DFA-9744-18D2BB10D10A}"/>
              </a:ext>
            </a:extLst>
          </p:cNvPr>
          <p:cNvGrpSpPr/>
          <p:nvPr/>
        </p:nvGrpSpPr>
        <p:grpSpPr>
          <a:xfrm>
            <a:off x="8694443" y="2466372"/>
            <a:ext cx="3338213" cy="3238325"/>
            <a:chOff x="8722685" y="3611880"/>
            <a:chExt cx="3338213" cy="323832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79F97B9-6672-4151-B563-B8D45B0EA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22685" y="3611880"/>
              <a:ext cx="3338213" cy="284321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2E18065-EE33-4EAA-B8AD-BEA9C82C19C1}"/>
                </a:ext>
              </a:extLst>
            </p:cNvPr>
            <p:cNvSpPr txBox="1"/>
            <p:nvPr/>
          </p:nvSpPr>
          <p:spPr>
            <a:xfrm>
              <a:off x="9062325" y="6480873"/>
              <a:ext cx="265893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Music Video – Bruno Mars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8204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6FA85-46E5-43AE-8B59-A58A1EBF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6974"/>
            <a:ext cx="10016836" cy="1325563"/>
          </a:xfrm>
        </p:spPr>
        <p:txBody>
          <a:bodyPr/>
          <a:lstStyle/>
          <a:p>
            <a:r>
              <a:rPr lang="en-US" dirty="0"/>
              <a:t>Methodology – </a:t>
            </a:r>
            <a:br>
              <a:rPr lang="en-US" dirty="0"/>
            </a:br>
            <a:r>
              <a:rPr lang="en-US" dirty="0"/>
              <a:t>Video 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47A2D-373F-4CAA-B017-4172D38E9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439" y="1539240"/>
            <a:ext cx="7191561" cy="5166359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Re-encode with </a:t>
            </a:r>
            <a:r>
              <a:rPr lang="en-US" sz="3200" dirty="0">
                <a:solidFill>
                  <a:srgbClr val="92D050"/>
                </a:solidFill>
              </a:rPr>
              <a:t>Initial Buffer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B0F0"/>
                </a:solidFill>
              </a:rPr>
              <a:t>Interrupts</a:t>
            </a:r>
          </a:p>
          <a:p>
            <a:endParaRPr lang="en-US" sz="2400" b="0" i="0" u="none" strike="noStrike" baseline="0" dirty="0">
              <a:solidFill>
                <a:srgbClr val="00B0F0"/>
              </a:solidFill>
              <a:latin typeface="LinLibertineT"/>
            </a:endParaRPr>
          </a:p>
          <a:p>
            <a:endParaRPr lang="en-US" sz="2400" dirty="0">
              <a:solidFill>
                <a:srgbClr val="00B0F0"/>
              </a:solidFill>
              <a:latin typeface="LinLibertineT"/>
            </a:endParaRPr>
          </a:p>
          <a:p>
            <a:endParaRPr lang="en-US" sz="2400" b="0" i="0" u="none" strike="noStrike" baseline="0" dirty="0">
              <a:solidFill>
                <a:srgbClr val="00B0F0"/>
              </a:solidFill>
              <a:latin typeface="LinLibertineT"/>
            </a:endParaRPr>
          </a:p>
          <a:p>
            <a:endParaRPr lang="en-US" sz="2400" b="0" i="0" u="none" strike="noStrike" baseline="0" dirty="0">
              <a:solidFill>
                <a:srgbClr val="00B0F0"/>
              </a:solidFill>
              <a:latin typeface="LinLibertineT"/>
            </a:endParaRPr>
          </a:p>
          <a:p>
            <a:endParaRPr lang="en-US" sz="2400" dirty="0">
              <a:solidFill>
                <a:srgbClr val="00B0F0"/>
              </a:solidFill>
              <a:latin typeface="LinLibertineT"/>
            </a:endParaRPr>
          </a:p>
          <a:p>
            <a:endParaRPr lang="en-US" sz="2400" b="0" i="0" u="none" strike="noStrike" baseline="0" dirty="0">
              <a:solidFill>
                <a:srgbClr val="00B0F0"/>
              </a:solidFill>
              <a:latin typeface="LinLibertineT"/>
            </a:endParaRPr>
          </a:p>
          <a:p>
            <a:endParaRPr lang="en-US" sz="2400" dirty="0">
              <a:solidFill>
                <a:srgbClr val="00B0F0"/>
              </a:solidFill>
              <a:latin typeface="LinLibertineT"/>
            </a:endParaRPr>
          </a:p>
          <a:p>
            <a:endParaRPr lang="en-US" sz="2400" b="0" i="0" u="none" strike="noStrike" baseline="0" dirty="0">
              <a:solidFill>
                <a:srgbClr val="00B0F0"/>
              </a:solidFill>
              <a:latin typeface="LinLibertineT"/>
            </a:endParaRPr>
          </a:p>
          <a:p>
            <a:r>
              <a:rPr lang="en-US" sz="3200" dirty="0">
                <a:solidFill>
                  <a:srgbClr val="92D050"/>
                </a:solidFill>
                <a:latin typeface="LinLibertineT"/>
              </a:rPr>
              <a:t>Buffer: </a:t>
            </a:r>
            <a:r>
              <a:rPr lang="en-US" sz="3200" dirty="0">
                <a:latin typeface="LinLibertineT"/>
              </a:rPr>
              <a:t>2, 4, 8, 16 seconds</a:t>
            </a:r>
          </a:p>
          <a:p>
            <a:r>
              <a:rPr lang="en-US" sz="3200" b="0" i="0" u="none" strike="noStrike" baseline="0" dirty="0">
                <a:solidFill>
                  <a:srgbClr val="00B0F0"/>
                </a:solidFill>
                <a:latin typeface="LinLibertineT"/>
              </a:rPr>
              <a:t>Interrupts: </a:t>
            </a:r>
            <a:r>
              <a:rPr lang="en-US" sz="3200" b="0" i="0" u="none" strike="noStrike" baseline="0" dirty="0">
                <a:latin typeface="LinLibertineT"/>
              </a:rPr>
              <a:t>2, 4, 8, 16 interrupts (each 1s)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CC8F62A-C9BB-4FAF-A797-ED8E2769FCBE}"/>
              </a:ext>
            </a:extLst>
          </p:cNvPr>
          <p:cNvGrpSpPr/>
          <p:nvPr/>
        </p:nvGrpSpPr>
        <p:grpSpPr>
          <a:xfrm>
            <a:off x="3708085" y="2407920"/>
            <a:ext cx="6062828" cy="717308"/>
            <a:chOff x="3619761" y="3931920"/>
            <a:chExt cx="6062828" cy="717308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013E0B02-A29C-4EB9-92C9-89C398D62D0C}"/>
                </a:ext>
              </a:extLst>
            </p:cNvPr>
            <p:cNvGrpSpPr/>
            <p:nvPr/>
          </p:nvGrpSpPr>
          <p:grpSpPr>
            <a:xfrm>
              <a:off x="5000440" y="3931920"/>
              <a:ext cx="4682149" cy="717308"/>
              <a:chOff x="4802320" y="1916895"/>
              <a:chExt cx="4682149" cy="717308"/>
            </a:xfrm>
          </p:grpSpPr>
          <p:pic>
            <p:nvPicPr>
              <p:cNvPr id="67" name="Picture 32" descr="boomer-1199">
                <a:extLst>
                  <a:ext uri="{FF2B5EF4-FFF2-40B4-BE49-F238E27FC236}">
                    <a16:creationId xmlns:a16="http://schemas.microsoft.com/office/drawing/2014/main" id="{B59B9B2C-8AC9-4315-9B12-61352DF279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779" t="21196" r="13914" b="11403"/>
              <a:stretch>
                <a:fillRect/>
              </a:stretch>
            </p:blipFill>
            <p:spPr bwMode="auto">
              <a:xfrm>
                <a:off x="4802320" y="1916895"/>
                <a:ext cx="1050520" cy="71730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8" name="Picture 32" descr="boomer-1199">
                <a:extLst>
                  <a:ext uri="{FF2B5EF4-FFF2-40B4-BE49-F238E27FC236}">
                    <a16:creationId xmlns:a16="http://schemas.microsoft.com/office/drawing/2014/main" id="{D3AA76A7-37AC-478E-A669-FA06FAD828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779" t="21196" r="13914" b="11403"/>
              <a:stretch>
                <a:fillRect/>
              </a:stretch>
            </p:blipFill>
            <p:spPr bwMode="auto">
              <a:xfrm>
                <a:off x="6012863" y="1916895"/>
                <a:ext cx="1050520" cy="71730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Picture 32" descr="boomer-1199">
                <a:extLst>
                  <a:ext uri="{FF2B5EF4-FFF2-40B4-BE49-F238E27FC236}">
                    <a16:creationId xmlns:a16="http://schemas.microsoft.com/office/drawing/2014/main" id="{77CFA6A5-06D9-4161-872A-B912139F4C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779" t="21196" r="13914" b="11403"/>
              <a:stretch>
                <a:fillRect/>
              </a:stretch>
            </p:blipFill>
            <p:spPr bwMode="auto">
              <a:xfrm>
                <a:off x="7223406" y="1916895"/>
                <a:ext cx="1050520" cy="71730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Picture 69" descr="boomer-1199">
                <a:extLst>
                  <a:ext uri="{FF2B5EF4-FFF2-40B4-BE49-F238E27FC236}">
                    <a16:creationId xmlns:a16="http://schemas.microsoft.com/office/drawing/2014/main" id="{D1B70FE9-BB0F-4128-8880-5370AB1B8B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779" t="21196" r="13914" b="11403"/>
              <a:stretch>
                <a:fillRect/>
              </a:stretch>
            </p:blipFill>
            <p:spPr bwMode="auto">
              <a:xfrm>
                <a:off x="8433949" y="1916895"/>
                <a:ext cx="1050520" cy="71730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6A99B938-89B1-4878-9112-00DDC222894F}"/>
                </a:ext>
              </a:extLst>
            </p:cNvPr>
            <p:cNvSpPr txBox="1"/>
            <p:nvPr/>
          </p:nvSpPr>
          <p:spPr>
            <a:xfrm>
              <a:off x="3619761" y="4059742"/>
              <a:ext cx="11608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Original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D1F8719-0D73-48C0-BC27-97F938F4F794}"/>
              </a:ext>
            </a:extLst>
          </p:cNvPr>
          <p:cNvGrpSpPr/>
          <p:nvPr/>
        </p:nvGrpSpPr>
        <p:grpSpPr>
          <a:xfrm>
            <a:off x="3623671" y="3337997"/>
            <a:ext cx="8568329" cy="830997"/>
            <a:chOff x="3535347" y="4899692"/>
            <a:chExt cx="8568329" cy="830997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BFD52A6-5B57-45E4-B117-CDC1B870777A}"/>
                </a:ext>
              </a:extLst>
            </p:cNvPr>
            <p:cNvGrpSpPr/>
            <p:nvPr/>
          </p:nvGrpSpPr>
          <p:grpSpPr>
            <a:xfrm>
              <a:off x="5000439" y="4956536"/>
              <a:ext cx="7103237" cy="717308"/>
              <a:chOff x="4802319" y="2881557"/>
              <a:chExt cx="7103237" cy="717308"/>
            </a:xfrm>
          </p:grpSpPr>
          <p:pic>
            <p:nvPicPr>
              <p:cNvPr id="72" name="Picture 32" descr="boomer-1199">
                <a:extLst>
                  <a:ext uri="{FF2B5EF4-FFF2-40B4-BE49-F238E27FC236}">
                    <a16:creationId xmlns:a16="http://schemas.microsoft.com/office/drawing/2014/main" id="{C1397EAF-31AE-4F56-9BCB-1005F2BC41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779" t="21196" r="13914" b="11403"/>
              <a:stretch>
                <a:fillRect/>
              </a:stretch>
            </p:blipFill>
            <p:spPr bwMode="auto">
              <a:xfrm>
                <a:off x="7223405" y="2881557"/>
                <a:ext cx="1050520" cy="71730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3" name="Picture 32" descr="boomer-1199">
                <a:extLst>
                  <a:ext uri="{FF2B5EF4-FFF2-40B4-BE49-F238E27FC236}">
                    <a16:creationId xmlns:a16="http://schemas.microsoft.com/office/drawing/2014/main" id="{B22A6CEA-12F0-42C2-8CEA-D4C816CFBF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779" t="21196" r="13914" b="11403"/>
              <a:stretch>
                <a:fillRect/>
              </a:stretch>
            </p:blipFill>
            <p:spPr bwMode="auto">
              <a:xfrm>
                <a:off x="9644491" y="2881557"/>
                <a:ext cx="1050520" cy="71730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4" name="Picture 32" descr="boomer-1199">
                <a:extLst>
                  <a:ext uri="{FF2B5EF4-FFF2-40B4-BE49-F238E27FC236}">
                    <a16:creationId xmlns:a16="http://schemas.microsoft.com/office/drawing/2014/main" id="{D7B964E9-5AA6-402C-9B39-2561E36B3B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779" t="21196" r="13914" b="11403"/>
              <a:stretch>
                <a:fillRect/>
              </a:stretch>
            </p:blipFill>
            <p:spPr bwMode="auto">
              <a:xfrm>
                <a:off x="8433948" y="2881557"/>
                <a:ext cx="1050520" cy="71730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5" name="Picture 32" descr="boomer-1199">
                <a:extLst>
                  <a:ext uri="{FF2B5EF4-FFF2-40B4-BE49-F238E27FC236}">
                    <a16:creationId xmlns:a16="http://schemas.microsoft.com/office/drawing/2014/main" id="{F01D5AAC-D1A2-4EDD-B2B1-D8B24B5770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779" t="21196" r="13914" b="11403"/>
              <a:stretch>
                <a:fillRect/>
              </a:stretch>
            </p:blipFill>
            <p:spPr bwMode="auto">
              <a:xfrm>
                <a:off x="10855036" y="2881557"/>
                <a:ext cx="1050520" cy="71730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6865E35F-1F93-40D5-9CDF-BE90E214C226}"/>
                  </a:ext>
                </a:extLst>
              </p:cNvPr>
              <p:cNvGrpSpPr/>
              <p:nvPr/>
            </p:nvGrpSpPr>
            <p:grpSpPr>
              <a:xfrm>
                <a:off x="4802319" y="2881557"/>
                <a:ext cx="1050520" cy="717308"/>
                <a:chOff x="8788977" y="3889487"/>
                <a:chExt cx="1050520" cy="717308"/>
              </a:xfrm>
            </p:grpSpPr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FDE56E18-8488-43D6-A3C3-419D007042CB}"/>
                    </a:ext>
                  </a:extLst>
                </p:cNvPr>
                <p:cNvGrpSpPr/>
                <p:nvPr/>
              </p:nvGrpSpPr>
              <p:grpSpPr>
                <a:xfrm>
                  <a:off x="8788977" y="3889487"/>
                  <a:ext cx="1050520" cy="717308"/>
                  <a:chOff x="382028" y="1748995"/>
                  <a:chExt cx="1050520" cy="717308"/>
                </a:xfrm>
              </p:grpSpPr>
              <p:pic>
                <p:nvPicPr>
                  <p:cNvPr id="84" name="Picture 32" descr="boomer-1199">
                    <a:extLst>
                      <a:ext uri="{FF2B5EF4-FFF2-40B4-BE49-F238E27FC236}">
                        <a16:creationId xmlns:a16="http://schemas.microsoft.com/office/drawing/2014/main" id="{618D71F0-6B06-45FA-BC1C-EA6A43802D7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6779" t="21196" r="13914" b="11403"/>
                  <a:stretch>
                    <a:fillRect/>
                  </a:stretch>
                </p:blipFill>
                <p:spPr bwMode="auto">
                  <a:xfrm>
                    <a:off x="382028" y="1748995"/>
                    <a:ext cx="1050520" cy="717308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24329FD4-AE4E-4525-ACE2-76BE3220BE1F}"/>
                      </a:ext>
                    </a:extLst>
                  </p:cNvPr>
                  <p:cNvSpPr/>
                  <p:nvPr/>
                </p:nvSpPr>
                <p:spPr>
                  <a:xfrm>
                    <a:off x="382028" y="1748995"/>
                    <a:ext cx="1050519" cy="71730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83" name="Picture 2" descr="Don't Leave Your Website Buffering: How to Make Big SEO Gains with Video  Content | Search Influence">
                  <a:extLst>
                    <a:ext uri="{FF2B5EF4-FFF2-40B4-BE49-F238E27FC236}">
                      <a16:creationId xmlns:a16="http://schemas.microsoft.com/office/drawing/2014/main" id="{A583C13E-6549-4245-904D-C935C3236A6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955583" y="3945905"/>
                  <a:ext cx="706577" cy="58246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0AF366F8-49A2-4120-9FEF-075865A2C4A0}"/>
                  </a:ext>
                </a:extLst>
              </p:cNvPr>
              <p:cNvGrpSpPr/>
              <p:nvPr/>
            </p:nvGrpSpPr>
            <p:grpSpPr>
              <a:xfrm>
                <a:off x="6012862" y="2881557"/>
                <a:ext cx="1050520" cy="717308"/>
                <a:chOff x="8788977" y="3889487"/>
                <a:chExt cx="1050520" cy="717308"/>
              </a:xfrm>
            </p:grpSpPr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B560F6BF-F542-424D-988B-79CC83A641B2}"/>
                    </a:ext>
                  </a:extLst>
                </p:cNvPr>
                <p:cNvGrpSpPr/>
                <p:nvPr/>
              </p:nvGrpSpPr>
              <p:grpSpPr>
                <a:xfrm>
                  <a:off x="8788977" y="3889487"/>
                  <a:ext cx="1050520" cy="717308"/>
                  <a:chOff x="382028" y="1748995"/>
                  <a:chExt cx="1050520" cy="717308"/>
                </a:xfrm>
              </p:grpSpPr>
              <p:pic>
                <p:nvPicPr>
                  <p:cNvPr id="80" name="Picture 32" descr="boomer-1199">
                    <a:extLst>
                      <a:ext uri="{FF2B5EF4-FFF2-40B4-BE49-F238E27FC236}">
                        <a16:creationId xmlns:a16="http://schemas.microsoft.com/office/drawing/2014/main" id="{7CA15C25-F90B-42C3-9290-76184D8E585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6779" t="21196" r="13914" b="11403"/>
                  <a:stretch>
                    <a:fillRect/>
                  </a:stretch>
                </p:blipFill>
                <p:spPr bwMode="auto">
                  <a:xfrm>
                    <a:off x="382028" y="1748995"/>
                    <a:ext cx="1050520" cy="717308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81" name="Rectangle 80">
                    <a:extLst>
                      <a:ext uri="{FF2B5EF4-FFF2-40B4-BE49-F238E27FC236}">
                        <a16:creationId xmlns:a16="http://schemas.microsoft.com/office/drawing/2014/main" id="{212FD25D-AAE9-4AC0-B295-822F498E5906}"/>
                      </a:ext>
                    </a:extLst>
                  </p:cNvPr>
                  <p:cNvSpPr/>
                  <p:nvPr/>
                </p:nvSpPr>
                <p:spPr>
                  <a:xfrm>
                    <a:off x="382028" y="1748995"/>
                    <a:ext cx="1050519" cy="71730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79" name="Picture 2" descr="Don't Leave Your Website Buffering: How to Make Big SEO Gains with Video  Content | Search Influence">
                  <a:extLst>
                    <a:ext uri="{FF2B5EF4-FFF2-40B4-BE49-F238E27FC236}">
                      <a16:creationId xmlns:a16="http://schemas.microsoft.com/office/drawing/2014/main" id="{887CD476-E39B-41AE-80D5-CA42B2DFB20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955583" y="3934007"/>
                  <a:ext cx="706577" cy="5943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14CCA8B4-30D2-41C0-81D7-15B87F23F470}"/>
                </a:ext>
              </a:extLst>
            </p:cNvPr>
            <p:cNvSpPr txBox="1"/>
            <p:nvPr/>
          </p:nvSpPr>
          <p:spPr>
            <a:xfrm>
              <a:off x="3535347" y="4899692"/>
              <a:ext cx="132972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92D050"/>
                  </a:solidFill>
                </a:rPr>
                <a:t>Initial </a:t>
              </a:r>
            </a:p>
            <a:p>
              <a:pPr algn="ctr"/>
              <a:r>
                <a:rPr lang="en-US" sz="2400" dirty="0">
                  <a:solidFill>
                    <a:srgbClr val="92D050"/>
                  </a:solidFill>
                </a:rPr>
                <a:t>Buffering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E8EA1B5-BF34-4F23-A6A6-EDACF16A7B0D}"/>
              </a:ext>
            </a:extLst>
          </p:cNvPr>
          <p:cNvGrpSpPr/>
          <p:nvPr/>
        </p:nvGrpSpPr>
        <p:grpSpPr>
          <a:xfrm>
            <a:off x="3571605" y="4381764"/>
            <a:ext cx="8620395" cy="717308"/>
            <a:chOff x="3483281" y="5905764"/>
            <a:chExt cx="8620395" cy="717308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3FEE7262-3B07-4CDD-B28D-252D1FF3E17C}"/>
                </a:ext>
              </a:extLst>
            </p:cNvPr>
            <p:cNvGrpSpPr/>
            <p:nvPr/>
          </p:nvGrpSpPr>
          <p:grpSpPr>
            <a:xfrm>
              <a:off x="5000440" y="5905764"/>
              <a:ext cx="7103236" cy="717308"/>
              <a:chOff x="4802320" y="3890739"/>
              <a:chExt cx="7103236" cy="717308"/>
            </a:xfrm>
          </p:grpSpPr>
          <p:pic>
            <p:nvPicPr>
              <p:cNvPr id="87" name="Picture 32" descr="boomer-1199">
                <a:extLst>
                  <a:ext uri="{FF2B5EF4-FFF2-40B4-BE49-F238E27FC236}">
                    <a16:creationId xmlns:a16="http://schemas.microsoft.com/office/drawing/2014/main" id="{A9598BBE-A05B-44ED-8C96-2B6C4F163F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779" t="21196" r="13914" b="11403"/>
              <a:stretch>
                <a:fillRect/>
              </a:stretch>
            </p:blipFill>
            <p:spPr bwMode="auto">
              <a:xfrm>
                <a:off x="4802320" y="3890739"/>
                <a:ext cx="1050520" cy="71730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32" descr="boomer-1199">
                <a:extLst>
                  <a:ext uri="{FF2B5EF4-FFF2-40B4-BE49-F238E27FC236}">
                    <a16:creationId xmlns:a16="http://schemas.microsoft.com/office/drawing/2014/main" id="{5661ADDA-B738-4835-BBF5-FD3C27EEBD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779" t="21196" r="13914" b="11403"/>
              <a:stretch>
                <a:fillRect/>
              </a:stretch>
            </p:blipFill>
            <p:spPr bwMode="auto">
              <a:xfrm>
                <a:off x="6012863" y="3890739"/>
                <a:ext cx="1050520" cy="71730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32" descr="boomer-1199">
                <a:extLst>
                  <a:ext uri="{FF2B5EF4-FFF2-40B4-BE49-F238E27FC236}">
                    <a16:creationId xmlns:a16="http://schemas.microsoft.com/office/drawing/2014/main" id="{B0078A73-EB2F-461E-A445-30BC6DB6D8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779" t="21196" r="13914" b="11403"/>
              <a:stretch>
                <a:fillRect/>
              </a:stretch>
            </p:blipFill>
            <p:spPr bwMode="auto">
              <a:xfrm>
                <a:off x="8433949" y="3890739"/>
                <a:ext cx="1050520" cy="71730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0" name="Picture 32" descr="boomer-1199">
                <a:extLst>
                  <a:ext uri="{FF2B5EF4-FFF2-40B4-BE49-F238E27FC236}">
                    <a16:creationId xmlns:a16="http://schemas.microsoft.com/office/drawing/2014/main" id="{7C6232F0-32D1-443F-B763-E5F473EC6E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779" t="21196" r="13914" b="11403"/>
              <a:stretch>
                <a:fillRect/>
              </a:stretch>
            </p:blipFill>
            <p:spPr bwMode="auto">
              <a:xfrm>
                <a:off x="10855036" y="3890739"/>
                <a:ext cx="1050520" cy="71730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070636B5-472F-44A5-806D-01008C3CDEAC}"/>
                  </a:ext>
                </a:extLst>
              </p:cNvPr>
              <p:cNvGrpSpPr/>
              <p:nvPr/>
            </p:nvGrpSpPr>
            <p:grpSpPr>
              <a:xfrm>
                <a:off x="7223406" y="3890739"/>
                <a:ext cx="1050520" cy="717308"/>
                <a:chOff x="8788977" y="3889487"/>
                <a:chExt cx="1050520" cy="717308"/>
              </a:xfrm>
            </p:grpSpPr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DAE4A9D7-5E4F-4255-BAC9-BFC40A5B5EF9}"/>
                    </a:ext>
                  </a:extLst>
                </p:cNvPr>
                <p:cNvGrpSpPr/>
                <p:nvPr/>
              </p:nvGrpSpPr>
              <p:grpSpPr>
                <a:xfrm>
                  <a:off x="8788977" y="3889487"/>
                  <a:ext cx="1050520" cy="717308"/>
                  <a:chOff x="382028" y="1748995"/>
                  <a:chExt cx="1050520" cy="717308"/>
                </a:xfrm>
              </p:grpSpPr>
              <p:pic>
                <p:nvPicPr>
                  <p:cNvPr id="99" name="Picture 32" descr="boomer-1199">
                    <a:extLst>
                      <a:ext uri="{FF2B5EF4-FFF2-40B4-BE49-F238E27FC236}">
                        <a16:creationId xmlns:a16="http://schemas.microsoft.com/office/drawing/2014/main" id="{E5DA442B-AD31-44E8-BDAD-CB52F0F5CA3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6779" t="21196" r="13914" b="11403"/>
                  <a:stretch>
                    <a:fillRect/>
                  </a:stretch>
                </p:blipFill>
                <p:spPr bwMode="auto">
                  <a:xfrm>
                    <a:off x="382028" y="1748995"/>
                    <a:ext cx="1050520" cy="717308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BE3ED91E-EEF4-4894-9B8A-804213233858}"/>
                      </a:ext>
                    </a:extLst>
                  </p:cNvPr>
                  <p:cNvSpPr/>
                  <p:nvPr/>
                </p:nvSpPr>
                <p:spPr>
                  <a:xfrm>
                    <a:off x="382028" y="1748995"/>
                    <a:ext cx="1050519" cy="71730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98" name="Picture 2" descr="Don't Leave Your Website Buffering: How to Make Big SEO Gains with Video  Content | Search Influence">
                  <a:extLst>
                    <a:ext uri="{FF2B5EF4-FFF2-40B4-BE49-F238E27FC236}">
                      <a16:creationId xmlns:a16="http://schemas.microsoft.com/office/drawing/2014/main" id="{A5AE5AFD-0D84-4F5D-BEFB-9230CBB1E8B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955583" y="3968768"/>
                  <a:ext cx="706577" cy="63351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654ED833-E175-40C0-8016-8D5932486F58}"/>
                  </a:ext>
                </a:extLst>
              </p:cNvPr>
              <p:cNvGrpSpPr/>
              <p:nvPr/>
            </p:nvGrpSpPr>
            <p:grpSpPr>
              <a:xfrm>
                <a:off x="9644492" y="3890739"/>
                <a:ext cx="1050520" cy="717308"/>
                <a:chOff x="8788977" y="3889487"/>
                <a:chExt cx="1050520" cy="717308"/>
              </a:xfrm>
            </p:grpSpPr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EF54B797-9D90-4E1C-A1A2-0C2638F4AE18}"/>
                    </a:ext>
                  </a:extLst>
                </p:cNvPr>
                <p:cNvGrpSpPr/>
                <p:nvPr/>
              </p:nvGrpSpPr>
              <p:grpSpPr>
                <a:xfrm>
                  <a:off x="8788977" y="3889487"/>
                  <a:ext cx="1050520" cy="717308"/>
                  <a:chOff x="382028" y="1748995"/>
                  <a:chExt cx="1050520" cy="717308"/>
                </a:xfrm>
              </p:grpSpPr>
              <p:pic>
                <p:nvPicPr>
                  <p:cNvPr id="95" name="Picture 32" descr="boomer-1199">
                    <a:extLst>
                      <a:ext uri="{FF2B5EF4-FFF2-40B4-BE49-F238E27FC236}">
                        <a16:creationId xmlns:a16="http://schemas.microsoft.com/office/drawing/2014/main" id="{E8384AC6-CFE2-4F10-A5DA-2A3B4AC9D68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6779" t="21196" r="13914" b="11403"/>
                  <a:stretch>
                    <a:fillRect/>
                  </a:stretch>
                </p:blipFill>
                <p:spPr bwMode="auto">
                  <a:xfrm>
                    <a:off x="382028" y="1748995"/>
                    <a:ext cx="1050520" cy="717308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BDFDA6D3-1BFD-44ED-8545-192F944FFC61}"/>
                      </a:ext>
                    </a:extLst>
                  </p:cNvPr>
                  <p:cNvSpPr/>
                  <p:nvPr/>
                </p:nvSpPr>
                <p:spPr>
                  <a:xfrm>
                    <a:off x="382028" y="1748995"/>
                    <a:ext cx="1050519" cy="71730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94" name="Picture 2" descr="Don't Leave Your Website Buffering: How to Make Big SEO Gains with Video  Content | Search Influence">
                  <a:extLst>
                    <a:ext uri="{FF2B5EF4-FFF2-40B4-BE49-F238E27FC236}">
                      <a16:creationId xmlns:a16="http://schemas.microsoft.com/office/drawing/2014/main" id="{E9CDE713-B55E-4F2C-A82C-37775E40B28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955583" y="3937373"/>
                  <a:ext cx="706577" cy="66491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EBEB6385-D045-4E94-B9AC-F21548BD8424}"/>
                </a:ext>
              </a:extLst>
            </p:cNvPr>
            <p:cNvSpPr txBox="1"/>
            <p:nvPr/>
          </p:nvSpPr>
          <p:spPr>
            <a:xfrm>
              <a:off x="3483281" y="6033586"/>
              <a:ext cx="14338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B0F0"/>
                  </a:solidFill>
                </a:rPr>
                <a:t>Interrupts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993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3773D-1AB7-4D10-B9EB-D02CF2443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540" y="182245"/>
            <a:ext cx="10044545" cy="1325563"/>
          </a:xfrm>
        </p:spPr>
        <p:txBody>
          <a:bodyPr>
            <a:normAutofit/>
          </a:bodyPr>
          <a:lstStyle/>
          <a:p>
            <a:r>
              <a:rPr lang="en-US" dirty="0"/>
              <a:t>Methodology – </a:t>
            </a:r>
            <a:br>
              <a:rPr lang="en-US" dirty="0"/>
            </a:br>
            <a:r>
              <a:rPr lang="en-US" dirty="0"/>
              <a:t>Interface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1820A5-9557-402A-8F26-384C720CA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7679" y="1690155"/>
            <a:ext cx="3460753" cy="46884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8FB878-C809-429E-9B6F-4C70C36FE30B}"/>
              </a:ext>
            </a:extLst>
          </p:cNvPr>
          <p:cNvSpPr txBox="1"/>
          <p:nvPr/>
        </p:nvSpPr>
        <p:spPr>
          <a:xfrm>
            <a:off x="5791200" y="5120640"/>
            <a:ext cx="2057400" cy="83099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Stored locally (not streamed)</a:t>
            </a:r>
          </a:p>
        </p:txBody>
      </p:sp>
    </p:spTree>
    <p:extLst>
      <p:ext uri="{BB962C8B-B14F-4D97-AF65-F5344CB8AC3E}">
        <p14:creationId xmlns:p14="http://schemas.microsoft.com/office/powerpoint/2010/main" val="1392761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3FE70-71E3-499D-B7EA-68CCDF054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260" y="76201"/>
            <a:ext cx="10016836" cy="1325563"/>
          </a:xfrm>
        </p:spPr>
        <p:txBody>
          <a:bodyPr/>
          <a:lstStyle/>
          <a:p>
            <a:r>
              <a:rPr lang="en-US" dirty="0"/>
              <a:t>Methodology – </a:t>
            </a:r>
            <a:br>
              <a:rPr lang="en-US" dirty="0"/>
            </a:br>
            <a:r>
              <a:rPr lang="en-US" dirty="0"/>
              <a:t>Procedure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7C8F8-A27E-47BB-A23F-E6F47919B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9964" y="1630680"/>
            <a:ext cx="5694218" cy="5151119"/>
          </a:xfrm>
        </p:spPr>
        <p:txBody>
          <a:bodyPr>
            <a:normAutofit fontScale="92500" lnSpcReduction="1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sz="3200" b="0" i="0" u="none" strike="noStrike" baseline="0" dirty="0">
                <a:latin typeface="LinLibertineT"/>
              </a:rPr>
              <a:t>Fill out consent form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b="0" i="0" u="none" strike="noStrike" baseline="0" dirty="0">
                <a:latin typeface="LinLibertineT"/>
              </a:rPr>
              <a:t>Sit and get comfortable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b="0" i="0" u="none" strike="noStrike" baseline="0" dirty="0">
                <a:latin typeface="LinLibertineT"/>
              </a:rPr>
              <a:t>Fill out demographics survey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b="0" i="0" u="none" strike="noStrike" baseline="0" dirty="0">
                <a:latin typeface="LinLibertineT"/>
              </a:rPr>
              <a:t>Watch reference video with no buffering or interrupts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3200" b="0" i="0" u="none" strike="noStrike" baseline="0" dirty="0">
                <a:latin typeface="LinLibertineT"/>
              </a:rPr>
              <a:t>Watch videos with one of:</a:t>
            </a:r>
          </a:p>
          <a:p>
            <a:pPr marL="914400" lvl="1" indent="-457200">
              <a:buClr>
                <a:schemeClr val="tx1"/>
              </a:buClr>
              <a:buFont typeface="+mj-lt"/>
              <a:buAutoNum type="alphaLcParenR"/>
            </a:pPr>
            <a:r>
              <a:rPr lang="en-US" sz="2800" dirty="0">
                <a:solidFill>
                  <a:srgbClr val="92D050"/>
                </a:solidFill>
                <a:latin typeface="LinLibertineT"/>
              </a:rPr>
              <a:t>Buffering</a:t>
            </a:r>
            <a:r>
              <a:rPr lang="en-US" sz="2800" dirty="0">
                <a:latin typeface="LinLibertineT"/>
              </a:rPr>
              <a:t> only</a:t>
            </a:r>
          </a:p>
          <a:p>
            <a:pPr marL="914400" lvl="1" indent="-457200">
              <a:buClr>
                <a:schemeClr val="tx1"/>
              </a:buClr>
              <a:buFont typeface="+mj-lt"/>
              <a:buAutoNum type="alphaLcParenR"/>
            </a:pPr>
            <a:r>
              <a:rPr lang="en-US" sz="2800" b="0" i="0" u="none" strike="noStrike" baseline="0" dirty="0">
                <a:solidFill>
                  <a:srgbClr val="00B0F0"/>
                </a:solidFill>
                <a:latin typeface="LinLibertineT"/>
              </a:rPr>
              <a:t>Interrupts</a:t>
            </a:r>
            <a:r>
              <a:rPr lang="en-US" sz="2800" b="0" i="0" u="none" strike="noStrike" baseline="0" dirty="0">
                <a:latin typeface="LinLibertineT"/>
              </a:rPr>
              <a:t> only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0" i="0" u="none" strike="noStrike" baseline="0" dirty="0">
                <a:latin typeface="LinLibertineT"/>
              </a:rPr>
              <a:t>After each, rate </a:t>
            </a:r>
            <a:r>
              <a:rPr lang="en-US" sz="3200" b="0" i="0" u="none" strike="noStrike" baseline="0" dirty="0" err="1">
                <a:latin typeface="LinLibertineT"/>
              </a:rPr>
              <a:t>QoE</a:t>
            </a:r>
            <a:r>
              <a:rPr lang="en-US" sz="3200" b="0" i="0" u="none" strike="noStrike" baseline="0" dirty="0">
                <a:latin typeface="LinLibertineT"/>
              </a:rPr>
              <a:t> and content</a:t>
            </a:r>
          </a:p>
          <a:p>
            <a:pPr marL="0" indent="0" algn="ctr">
              <a:buNone/>
            </a:pPr>
            <a:r>
              <a:rPr lang="en-US" sz="3200" b="0" i="0" u="none" strike="noStrike" baseline="0" dirty="0">
                <a:latin typeface="LinLibertineT"/>
              </a:rPr>
              <a:t>Total time </a:t>
            </a:r>
            <a:r>
              <a:rPr lang="en-US" sz="3200" b="0" i="0" u="none" strike="noStrike" baseline="0" dirty="0">
                <a:latin typeface="LinLibertineT"/>
                <a:sym typeface="Wingdings" panose="05000000000000000000" pitchFamily="2" charset="2"/>
              </a:rPr>
              <a:t> about </a:t>
            </a:r>
            <a:r>
              <a:rPr lang="en-US" sz="3200" b="0" i="0" u="none" strike="noStrike" baseline="0" dirty="0">
                <a:solidFill>
                  <a:srgbClr val="FF0000"/>
                </a:solidFill>
                <a:latin typeface="LinLibertineT"/>
                <a:sym typeface="Wingdings" panose="05000000000000000000" pitchFamily="2" charset="2"/>
              </a:rPr>
              <a:t>15 minutes</a:t>
            </a:r>
            <a:endParaRPr lang="en-US" sz="3200" b="0" i="0" u="none" strike="noStrike" baseline="0" dirty="0">
              <a:solidFill>
                <a:srgbClr val="FF0000"/>
              </a:solidFill>
              <a:latin typeface="LinLibertineT"/>
            </a:endParaRPr>
          </a:p>
        </p:txBody>
      </p:sp>
    </p:spTree>
    <p:extLst>
      <p:ext uri="{BB962C8B-B14F-4D97-AF65-F5344CB8AC3E}">
        <p14:creationId xmlns:p14="http://schemas.microsoft.com/office/powerpoint/2010/main" val="3904029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1FD8D-AC6F-4583-B35E-8AF75449B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593" y="202165"/>
            <a:ext cx="10016836" cy="1325563"/>
          </a:xfrm>
        </p:spPr>
        <p:txBody>
          <a:bodyPr/>
          <a:lstStyle/>
          <a:p>
            <a:r>
              <a:rPr lang="en-US" dirty="0"/>
              <a:t>Methodology – </a:t>
            </a:r>
            <a:br>
              <a:rPr lang="en-US" dirty="0"/>
            </a:br>
            <a:r>
              <a:rPr lang="en-US" dirty="0"/>
              <a:t>User Demographics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B80D0-1B64-4996-9461-398BC0C3A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9340" y="1825624"/>
            <a:ext cx="5974080" cy="493331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LinLibertineT"/>
              </a:rPr>
              <a:t>Solicit: mailing list, psych pool</a:t>
            </a:r>
          </a:p>
          <a:p>
            <a:pPr lvl="2"/>
            <a:endParaRPr lang="en-US" sz="2400" dirty="0">
              <a:latin typeface="LinLibertineT"/>
            </a:endParaRPr>
          </a:p>
          <a:p>
            <a:r>
              <a:rPr lang="en-US" sz="3200" dirty="0">
                <a:latin typeface="LinLibertineT"/>
              </a:rPr>
              <a:t>Participants	 </a:t>
            </a:r>
            <a:r>
              <a:rPr lang="en-US" sz="3200" dirty="0">
                <a:solidFill>
                  <a:srgbClr val="00B0F0"/>
                </a:solidFill>
                <a:latin typeface="LinLibertineT"/>
              </a:rPr>
              <a:t>37 users</a:t>
            </a:r>
          </a:p>
          <a:p>
            <a:r>
              <a:rPr lang="en-US" sz="3200" dirty="0">
                <a:latin typeface="LinLibertineT"/>
              </a:rPr>
              <a:t>Gender 	 	 22 male, 15 fem.</a:t>
            </a:r>
          </a:p>
          <a:p>
            <a:r>
              <a:rPr lang="en-US" sz="3200" dirty="0">
                <a:latin typeface="LinLibertineT"/>
              </a:rPr>
              <a:t>Age 		 </a:t>
            </a:r>
            <a:r>
              <a:rPr lang="en-US" sz="3200" dirty="0">
                <a:solidFill>
                  <a:srgbClr val="FF0000"/>
                </a:solidFill>
                <a:latin typeface="LinLibertineT"/>
              </a:rPr>
              <a:t>17-22 </a:t>
            </a:r>
            <a:r>
              <a:rPr lang="en-US" sz="3200" dirty="0" err="1">
                <a:solidFill>
                  <a:srgbClr val="FF0000"/>
                </a:solidFill>
                <a:latin typeface="LinLibertineT"/>
              </a:rPr>
              <a:t>yrs</a:t>
            </a:r>
            <a:r>
              <a:rPr lang="en-US" sz="3200" dirty="0">
                <a:solidFill>
                  <a:srgbClr val="FF0000"/>
                </a:solidFill>
                <a:latin typeface="LinLibertineT"/>
              </a:rPr>
              <a:t> </a:t>
            </a:r>
          </a:p>
          <a:p>
            <a:pPr marL="457200" lvl="1" indent="0">
              <a:buNone/>
            </a:pPr>
            <a:r>
              <a:rPr lang="en-US" sz="2800" dirty="0">
                <a:latin typeface="LinLibertineT"/>
              </a:rPr>
              <a:t>			 (mean/med 20)</a:t>
            </a:r>
          </a:p>
          <a:p>
            <a:r>
              <a:rPr lang="en-US" sz="3200" b="0" i="0" u="none" strike="noStrike" baseline="0" dirty="0">
                <a:latin typeface="LinLibertineT"/>
              </a:rPr>
              <a:t>Major 		 35% CS or IMGD </a:t>
            </a:r>
            <a:endParaRPr lang="en-US" sz="3200" dirty="0">
              <a:latin typeface="LinLibertineT"/>
            </a:endParaRPr>
          </a:p>
          <a:p>
            <a:r>
              <a:rPr lang="en-US" sz="3200" b="0" i="0" u="none" strike="noStrike" baseline="0" dirty="0">
                <a:latin typeface="LinLibertineT"/>
              </a:rPr>
              <a:t>Streaming </a:t>
            </a:r>
            <a:r>
              <a:rPr lang="en-US" sz="3200" dirty="0">
                <a:latin typeface="LinLibertineT"/>
              </a:rPr>
              <a:t>(1-5)  </a:t>
            </a:r>
            <a:r>
              <a:rPr lang="en-US" sz="3200" dirty="0">
                <a:solidFill>
                  <a:srgbClr val="92D050"/>
                </a:solidFill>
                <a:latin typeface="LinLibertineT"/>
              </a:rPr>
              <a:t>4.7</a:t>
            </a:r>
            <a:r>
              <a:rPr lang="en-US" sz="3200" dirty="0">
                <a:latin typeface="LinLibertineT"/>
              </a:rPr>
              <a:t>  </a:t>
            </a:r>
            <a:r>
              <a:rPr lang="en-US" sz="2800" dirty="0">
                <a:latin typeface="LinLibertineT"/>
              </a:rPr>
              <a:t>(std 0.9)</a:t>
            </a:r>
          </a:p>
        </p:txBody>
      </p:sp>
    </p:spTree>
    <p:extLst>
      <p:ext uri="{BB962C8B-B14F-4D97-AF65-F5344CB8AC3E}">
        <p14:creationId xmlns:p14="http://schemas.microsoft.com/office/powerpoint/2010/main" val="2066121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13E67-6931-45D1-8303-16E0C3F1B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53" y="500062"/>
            <a:ext cx="10016836" cy="1325563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4A5FA-BC55-401E-B47C-DC3929BCB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Introduction		(</a:t>
            </a:r>
            <a:r>
              <a:rPr lang="en-US" sz="3600" dirty="0">
                <a:solidFill>
                  <a:srgbClr val="92D050"/>
                </a:solidFill>
              </a:rPr>
              <a:t>done</a:t>
            </a:r>
            <a:r>
              <a:rPr lang="en-US" sz="3600" dirty="0"/>
              <a:t>)</a:t>
            </a:r>
          </a:p>
          <a:p>
            <a:r>
              <a:rPr lang="en-US" sz="3600" dirty="0"/>
              <a:t>Related work		(</a:t>
            </a:r>
            <a:r>
              <a:rPr lang="en-US" sz="3600" dirty="0">
                <a:solidFill>
                  <a:srgbClr val="92D050"/>
                </a:solidFill>
              </a:rPr>
              <a:t>done</a:t>
            </a:r>
            <a:r>
              <a:rPr lang="en-US" sz="3600" dirty="0"/>
              <a:t>)</a:t>
            </a:r>
          </a:p>
          <a:p>
            <a:r>
              <a:rPr lang="en-US" sz="3600" dirty="0"/>
              <a:t>Methodology		(</a:t>
            </a:r>
            <a:r>
              <a:rPr lang="en-US" sz="3600" dirty="0">
                <a:solidFill>
                  <a:srgbClr val="92D050"/>
                </a:solidFill>
              </a:rPr>
              <a:t>done</a:t>
            </a:r>
            <a:r>
              <a:rPr lang="en-US" sz="3600" dirty="0"/>
              <a:t>)</a:t>
            </a:r>
          </a:p>
          <a:p>
            <a:r>
              <a:rPr lang="en-US" sz="3600" dirty="0"/>
              <a:t>Analysis			(</a:t>
            </a:r>
            <a:r>
              <a:rPr lang="en-US" sz="3600" dirty="0">
                <a:solidFill>
                  <a:srgbClr val="FF0000"/>
                </a:solidFill>
              </a:rPr>
              <a:t>next</a:t>
            </a:r>
            <a:r>
              <a:rPr lang="en-US" sz="3600" dirty="0"/>
              <a:t>)</a:t>
            </a:r>
          </a:p>
          <a:p>
            <a:r>
              <a:rPr lang="en-US" sz="36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894109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EDD01-52B3-46B3-99A7-732C6B411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– </a:t>
            </a:r>
            <a:br>
              <a:rPr lang="en-US" dirty="0"/>
            </a:br>
            <a:r>
              <a:rPr lang="en-US" dirty="0"/>
              <a:t>Content Ratings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19344-B3BF-4AEF-B9C0-672EE26DD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3330" y="5699147"/>
            <a:ext cx="6201970" cy="1171255"/>
          </a:xfrm>
        </p:spPr>
        <p:txBody>
          <a:bodyPr>
            <a:normAutofit/>
          </a:bodyPr>
          <a:lstStyle/>
          <a:p>
            <a:r>
              <a:rPr lang="en-US" sz="3200" dirty="0"/>
              <a:t>No correlations: </a:t>
            </a:r>
            <a:r>
              <a:rPr lang="en-US" sz="3200" dirty="0">
                <a:solidFill>
                  <a:srgbClr val="92D050"/>
                </a:solidFill>
              </a:rPr>
              <a:t>“like”</a:t>
            </a:r>
            <a:r>
              <a:rPr lang="en-US" sz="3200" dirty="0"/>
              <a:t> and </a:t>
            </a:r>
            <a:r>
              <a:rPr lang="en-US" sz="3200" dirty="0" err="1">
                <a:solidFill>
                  <a:srgbClr val="92D050"/>
                </a:solidFill>
              </a:rPr>
              <a:t>QoE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B0F0"/>
                </a:solidFill>
              </a:rPr>
              <a:t>temporal/spatial </a:t>
            </a:r>
            <a:r>
              <a:rPr lang="en-US" sz="3200" dirty="0"/>
              <a:t>features and </a:t>
            </a:r>
            <a:r>
              <a:rPr lang="en-US" sz="3200" dirty="0" err="1">
                <a:solidFill>
                  <a:srgbClr val="00B0F0"/>
                </a:solidFill>
              </a:rPr>
              <a:t>QoE</a:t>
            </a:r>
            <a:endParaRPr lang="en-US" sz="3200" dirty="0">
              <a:solidFill>
                <a:srgbClr val="00B0F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505FC5-9567-4E23-B43C-2EC986E2EC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230" y="1325563"/>
            <a:ext cx="7543089" cy="41705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67CF78-48CB-4B77-810F-D1DDEFCE0025}"/>
              </a:ext>
            </a:extLst>
          </p:cNvPr>
          <p:cNvSpPr txBox="1"/>
          <p:nvPr/>
        </p:nvSpPr>
        <p:spPr>
          <a:xfrm>
            <a:off x="10447020" y="3682484"/>
            <a:ext cx="1386840" cy="830997"/>
          </a:xfrm>
          <a:prstGeom prst="rect">
            <a:avLst/>
          </a:prstGeom>
          <a:noFill/>
          <a:ln w="19050">
            <a:solidFill>
              <a:schemeClr val="bg1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Mostly “liked”</a:t>
            </a:r>
          </a:p>
        </p:txBody>
      </p:sp>
    </p:spTree>
    <p:extLst>
      <p:ext uri="{BB962C8B-B14F-4D97-AF65-F5344CB8AC3E}">
        <p14:creationId xmlns:p14="http://schemas.microsoft.com/office/powerpoint/2010/main" val="4127654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55CC3-7432-4B1E-AC73-EDC38F548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0" y="83184"/>
            <a:ext cx="10044545" cy="1325563"/>
          </a:xfrm>
        </p:spPr>
        <p:txBody>
          <a:bodyPr/>
          <a:lstStyle/>
          <a:p>
            <a:r>
              <a:rPr lang="en-US" dirty="0"/>
              <a:t>Analysis – </a:t>
            </a:r>
            <a:br>
              <a:rPr lang="en-US" dirty="0"/>
            </a:br>
            <a:r>
              <a:rPr lang="en-US" dirty="0"/>
              <a:t>Buffer Delay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96DF45-0500-455B-BDDC-C642B3F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094" y="1348740"/>
            <a:ext cx="7209664" cy="542607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15F57AA-AC31-4BC9-8C2E-E3BCB4929A9D}"/>
              </a:ext>
            </a:extLst>
          </p:cNvPr>
          <p:cNvGrpSpPr/>
          <p:nvPr/>
        </p:nvGrpSpPr>
        <p:grpSpPr>
          <a:xfrm>
            <a:off x="6311326" y="1836540"/>
            <a:ext cx="5547832" cy="3672720"/>
            <a:chOff x="6311326" y="1836540"/>
            <a:chExt cx="5547832" cy="3672720"/>
          </a:xfrm>
        </p:grpSpPr>
        <p:pic>
          <p:nvPicPr>
            <p:cNvPr id="6" name="Picture 5" descr="Calendar&#10;&#10;Description automatically generated">
              <a:extLst>
                <a:ext uri="{FF2B5EF4-FFF2-40B4-BE49-F238E27FC236}">
                  <a16:creationId xmlns:a16="http://schemas.microsoft.com/office/drawing/2014/main" id="{8B2146BC-F90F-4D41-8581-5BA311583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1326" y="1836540"/>
              <a:ext cx="5547832" cy="367272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A9D1204-3737-4604-A0EB-4C9B4107D4B6}"/>
                </a:ext>
              </a:extLst>
            </p:cNvPr>
            <p:cNvSpPr/>
            <p:nvPr/>
          </p:nvSpPr>
          <p:spPr>
            <a:xfrm>
              <a:off x="10767060" y="3520440"/>
              <a:ext cx="693420" cy="39624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B7F606-9695-47E9-8620-F3936FE153E3}"/>
                </a:ext>
              </a:extLst>
            </p:cNvPr>
            <p:cNvSpPr/>
            <p:nvPr/>
          </p:nvSpPr>
          <p:spPr>
            <a:xfrm>
              <a:off x="9410700" y="3520440"/>
              <a:ext cx="693420" cy="39624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374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55CC3-7432-4B1E-AC73-EDC38F548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0" y="83184"/>
            <a:ext cx="10044545" cy="1325563"/>
          </a:xfrm>
        </p:spPr>
        <p:txBody>
          <a:bodyPr/>
          <a:lstStyle/>
          <a:p>
            <a:r>
              <a:rPr lang="en-US" dirty="0"/>
              <a:t>Analysis – </a:t>
            </a:r>
            <a:br>
              <a:rPr lang="en-US" dirty="0"/>
            </a:br>
            <a:r>
              <a:rPr lang="en-US" dirty="0"/>
              <a:t>Interrupts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8F843A-FA9D-450E-8AE3-A9A43FD86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680" y="1366316"/>
            <a:ext cx="7432663" cy="54085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0C24617-3005-4C8C-8E82-A6B79517CC22}"/>
              </a:ext>
            </a:extLst>
          </p:cNvPr>
          <p:cNvGrpSpPr/>
          <p:nvPr/>
        </p:nvGrpSpPr>
        <p:grpSpPr>
          <a:xfrm>
            <a:off x="6179694" y="1805940"/>
            <a:ext cx="5767486" cy="3756660"/>
            <a:chOff x="6179694" y="1805940"/>
            <a:chExt cx="5767486" cy="3756660"/>
          </a:xfrm>
        </p:grpSpPr>
        <p:pic>
          <p:nvPicPr>
            <p:cNvPr id="6" name="Picture 5" descr="A picture containing table&#10;&#10;Description automatically generated">
              <a:extLst>
                <a:ext uri="{FF2B5EF4-FFF2-40B4-BE49-F238E27FC236}">
                  <a16:creationId xmlns:a16="http://schemas.microsoft.com/office/drawing/2014/main" id="{10E9FBD5-3D84-4220-B640-D1FE3E0D0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9694" y="1805940"/>
              <a:ext cx="5767486" cy="375666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87886F0-B900-4790-8E13-83592644ED93}"/>
                </a:ext>
              </a:extLst>
            </p:cNvPr>
            <p:cNvSpPr/>
            <p:nvPr/>
          </p:nvSpPr>
          <p:spPr>
            <a:xfrm>
              <a:off x="10767060" y="3520440"/>
              <a:ext cx="838074" cy="39624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EFA8E93-F899-4758-A159-9F2BE1055CA3}"/>
                </a:ext>
              </a:extLst>
            </p:cNvPr>
            <p:cNvSpPr/>
            <p:nvPr/>
          </p:nvSpPr>
          <p:spPr>
            <a:xfrm>
              <a:off x="9311640" y="3520440"/>
              <a:ext cx="937134" cy="39624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611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ADDC0-9FB2-491D-A316-4562373F6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75565"/>
            <a:ext cx="10044545" cy="1325563"/>
          </a:xfrm>
        </p:spPr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F4ACF3-F92A-4790-BEB6-6CAAFB4048AD}"/>
              </a:ext>
            </a:extLst>
          </p:cNvPr>
          <p:cNvSpPr txBox="1"/>
          <p:nvPr/>
        </p:nvSpPr>
        <p:spPr>
          <a:xfrm>
            <a:off x="2811781" y="5755353"/>
            <a:ext cx="2392679" cy="64633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u="none" strike="noStrike" baseline="0" dirty="0">
                <a:latin typeface="LinLibertineT"/>
              </a:rPr>
              <a:t>1.25 avg for </a:t>
            </a:r>
          </a:p>
          <a:p>
            <a:pPr algn="ctr"/>
            <a:r>
              <a:rPr lang="en-US" sz="1800" b="0" i="0" u="none" strike="noStrike" baseline="0" dirty="0">
                <a:latin typeface="LinLibertineT"/>
              </a:rPr>
              <a:t>no buffer, no interrupts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C18AFC0-DE1F-4289-B76F-4B56254B9537}"/>
              </a:ext>
            </a:extLst>
          </p:cNvPr>
          <p:cNvGrpSpPr/>
          <p:nvPr/>
        </p:nvGrpSpPr>
        <p:grpSpPr>
          <a:xfrm>
            <a:off x="5288280" y="1193911"/>
            <a:ext cx="6826654" cy="5207773"/>
            <a:chOff x="5288280" y="1193911"/>
            <a:chExt cx="6826654" cy="520777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1D72859-E5EE-435F-A3C2-B4BA6484A1D7}"/>
                </a:ext>
              </a:extLst>
            </p:cNvPr>
            <p:cNvGrpSpPr/>
            <p:nvPr/>
          </p:nvGrpSpPr>
          <p:grpSpPr>
            <a:xfrm>
              <a:off x="5288280" y="1193911"/>
              <a:ext cx="6826654" cy="5207773"/>
              <a:chOff x="5212080" y="1517076"/>
              <a:chExt cx="6826654" cy="5207773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88D1879E-07A9-4805-917E-24FA238C95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12080" y="1517076"/>
                <a:ext cx="6826654" cy="5207773"/>
              </a:xfrm>
              <a:prstGeom prst="rect">
                <a:avLst/>
              </a:prstGeom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AA7C12-E825-41DC-A7A1-2F1D3E64311E}"/>
                  </a:ext>
                </a:extLst>
              </p:cNvPr>
              <p:cNvSpPr txBox="1"/>
              <p:nvPr/>
            </p:nvSpPr>
            <p:spPr>
              <a:xfrm>
                <a:off x="6225540" y="2451854"/>
                <a:ext cx="2081645" cy="646331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prstDash val="sysDot"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b="0" i="0" u="none" strike="noStrike" baseline="0" dirty="0">
                    <a:solidFill>
                      <a:schemeClr val="bg1"/>
                    </a:solidFill>
                    <a:latin typeface="LinLibertineT"/>
                  </a:rPr>
                  <a:t>Egger et al. </a:t>
                </a:r>
                <a:r>
                  <a:rPr lang="en-US" sz="1800" b="0" i="0" u="none" strike="noStrike" baseline="0" dirty="0">
                    <a:solidFill>
                      <a:srgbClr val="0070C0"/>
                    </a:solidFill>
                    <a:latin typeface="LinLibertineT"/>
                  </a:rPr>
                  <a:t>[9]  </a:t>
                </a:r>
                <a:r>
                  <a:rPr lang="en-US" sz="1800" b="0" i="0" u="none" strike="noStrike" baseline="0" dirty="0">
                    <a:solidFill>
                      <a:schemeClr val="bg1"/>
                    </a:solidFill>
                    <a:latin typeface="LinLibertineT"/>
                  </a:rPr>
                  <a:t>suggests logarithmic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ECE13AC-9C63-439B-8DA5-CA6EF18BD0D0}"/>
                </a:ext>
              </a:extLst>
            </p:cNvPr>
            <p:cNvSpPr/>
            <p:nvPr/>
          </p:nvSpPr>
          <p:spPr>
            <a:xfrm>
              <a:off x="9410700" y="2316480"/>
              <a:ext cx="1310640" cy="51816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F6189CE-82E0-446B-81F0-AB1A3C0F641D}"/>
                </a:ext>
              </a:extLst>
            </p:cNvPr>
            <p:cNvSpPr/>
            <p:nvPr/>
          </p:nvSpPr>
          <p:spPr>
            <a:xfrm>
              <a:off x="9281160" y="4754880"/>
              <a:ext cx="1630680" cy="51816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40433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EF1F7-B95E-4E78-A3F9-E78D05B9F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727" y="76737"/>
            <a:ext cx="10044545" cy="1325563"/>
          </a:xfrm>
        </p:spPr>
        <p:txBody>
          <a:bodyPr/>
          <a:lstStyle/>
          <a:p>
            <a:r>
              <a:rPr lang="en-US" dirty="0"/>
              <a:t>Playout Buffering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D9A913-94DA-4028-946E-AFD50EB4A5F4}"/>
              </a:ext>
            </a:extLst>
          </p:cNvPr>
          <p:cNvSpPr txBox="1"/>
          <p:nvPr/>
        </p:nvSpPr>
        <p:spPr>
          <a:xfrm>
            <a:off x="7254563" y="4652014"/>
            <a:ext cx="41803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Pick buffer size.  Larger:</a:t>
            </a:r>
          </a:p>
          <a:p>
            <a:r>
              <a:rPr lang="en-US" sz="2800" dirty="0"/>
              <a:t>	</a:t>
            </a:r>
            <a:r>
              <a:rPr lang="en-US" sz="2800" dirty="0">
                <a:solidFill>
                  <a:srgbClr val="92D050"/>
                </a:solidFill>
              </a:rPr>
              <a:t>Reduces</a:t>
            </a:r>
            <a:r>
              <a:rPr lang="en-US" sz="2800" dirty="0"/>
              <a:t> interrupts</a:t>
            </a:r>
          </a:p>
          <a:p>
            <a:r>
              <a:rPr lang="en-US" sz="2800" dirty="0"/>
              <a:t>	</a:t>
            </a:r>
            <a:r>
              <a:rPr lang="en-US" sz="2800" dirty="0">
                <a:solidFill>
                  <a:srgbClr val="FF0000"/>
                </a:solidFill>
              </a:rPr>
              <a:t>Increases</a:t>
            </a:r>
            <a:r>
              <a:rPr lang="en-US" sz="2800" dirty="0"/>
              <a:t> start time</a:t>
            </a:r>
          </a:p>
          <a:p>
            <a:pPr algn="ctr"/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>
                <a:solidFill>
                  <a:srgbClr val="00B0F0"/>
                </a:solidFill>
              </a:rPr>
              <a:t>Tradeoff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7F4D5E3-5956-4053-867E-A552037A4392}"/>
              </a:ext>
            </a:extLst>
          </p:cNvPr>
          <p:cNvGrpSpPr/>
          <p:nvPr/>
        </p:nvGrpSpPr>
        <p:grpSpPr>
          <a:xfrm>
            <a:off x="5969048" y="1553170"/>
            <a:ext cx="5874546" cy="2718099"/>
            <a:chOff x="5847128" y="1949149"/>
            <a:chExt cx="5874546" cy="271809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3466E56-7225-4AE9-A914-6894993CC2AE}"/>
                </a:ext>
              </a:extLst>
            </p:cNvPr>
            <p:cNvSpPr/>
            <p:nvPr/>
          </p:nvSpPr>
          <p:spPr>
            <a:xfrm>
              <a:off x="8871686" y="2569801"/>
              <a:ext cx="2793489" cy="20974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28935B5-ACAE-4F34-B4E7-D773E6996EDB}"/>
                </a:ext>
              </a:extLst>
            </p:cNvPr>
            <p:cNvGrpSpPr/>
            <p:nvPr/>
          </p:nvGrpSpPr>
          <p:grpSpPr>
            <a:xfrm>
              <a:off x="8982757" y="2679029"/>
              <a:ext cx="617316" cy="1211309"/>
              <a:chOff x="2739343" y="3352800"/>
              <a:chExt cx="617316" cy="698038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5620A6E3-38AE-497D-97C1-91DF60D7C78A}"/>
                  </a:ext>
                </a:extLst>
              </p:cNvPr>
              <p:cNvCxnSpPr/>
              <p:nvPr/>
            </p:nvCxnSpPr>
            <p:spPr>
              <a:xfrm>
                <a:off x="2743200" y="3352800"/>
                <a:ext cx="0" cy="69514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FBDB00F5-8673-403C-8ABE-B3CD5EB1EF6F}"/>
                  </a:ext>
                </a:extLst>
              </p:cNvPr>
              <p:cNvCxnSpPr/>
              <p:nvPr/>
            </p:nvCxnSpPr>
            <p:spPr>
              <a:xfrm>
                <a:off x="3352800" y="3352800"/>
                <a:ext cx="0" cy="69514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CC7C3BE0-3339-42C3-9413-DDBFBFB9BFA3}"/>
                  </a:ext>
                </a:extLst>
              </p:cNvPr>
              <p:cNvSpPr/>
              <p:nvPr/>
            </p:nvSpPr>
            <p:spPr>
              <a:xfrm>
                <a:off x="2739343" y="3638036"/>
                <a:ext cx="617316" cy="412802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5594DD5-B6BB-49C9-BC45-547B20A1798D}"/>
                </a:ext>
              </a:extLst>
            </p:cNvPr>
            <p:cNvCxnSpPr/>
            <p:nvPr/>
          </p:nvCxnSpPr>
          <p:spPr>
            <a:xfrm>
              <a:off x="9654425" y="3527560"/>
              <a:ext cx="31451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52B54C6-134C-4219-9CAC-8BE85F6B75C8}"/>
                </a:ext>
              </a:extLst>
            </p:cNvPr>
            <p:cNvGrpSpPr/>
            <p:nvPr/>
          </p:nvGrpSpPr>
          <p:grpSpPr>
            <a:xfrm>
              <a:off x="6377053" y="2569802"/>
              <a:ext cx="2427027" cy="1208397"/>
              <a:chOff x="879676" y="4783619"/>
              <a:chExt cx="1177724" cy="800307"/>
            </a:xfrm>
          </p:grpSpPr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0C710521-E20B-47A2-93E0-AD643659B4D2}"/>
                  </a:ext>
                </a:extLst>
              </p:cNvPr>
              <p:cNvCxnSpPr/>
              <p:nvPr/>
            </p:nvCxnSpPr>
            <p:spPr>
              <a:xfrm>
                <a:off x="1898248" y="5183772"/>
                <a:ext cx="159152" cy="0"/>
              </a:xfrm>
              <a:prstGeom prst="straightConnector1">
                <a:avLst/>
              </a:prstGeom>
              <a:ln w="57150">
                <a:solidFill>
                  <a:srgbClr val="92D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Freeform 16">
                <a:extLst>
                  <a:ext uri="{FF2B5EF4-FFF2-40B4-BE49-F238E27FC236}">
                    <a16:creationId xmlns:a16="http://schemas.microsoft.com/office/drawing/2014/main" id="{AF963010-838C-473B-A743-A4E409F22785}"/>
                  </a:ext>
                </a:extLst>
              </p:cNvPr>
              <p:cNvSpPr/>
              <p:nvPr/>
            </p:nvSpPr>
            <p:spPr>
              <a:xfrm>
                <a:off x="879676" y="4783619"/>
                <a:ext cx="1018572" cy="800307"/>
              </a:xfrm>
              <a:custGeom>
                <a:avLst/>
                <a:gdLst>
                  <a:gd name="connsiteX0" fmla="*/ 0 w 1018572"/>
                  <a:gd name="connsiteY0" fmla="*/ 592822 h 800307"/>
                  <a:gd name="connsiteX1" fmla="*/ 127321 w 1018572"/>
                  <a:gd name="connsiteY1" fmla="*/ 2513 h 800307"/>
                  <a:gd name="connsiteX2" fmla="*/ 202557 w 1018572"/>
                  <a:gd name="connsiteY2" fmla="*/ 795378 h 800307"/>
                  <a:gd name="connsiteX3" fmla="*/ 335666 w 1018572"/>
                  <a:gd name="connsiteY3" fmla="*/ 355540 h 800307"/>
                  <a:gd name="connsiteX4" fmla="*/ 387752 w 1018572"/>
                  <a:gd name="connsiteY4" fmla="*/ 725930 h 800307"/>
                  <a:gd name="connsiteX5" fmla="*/ 526648 w 1018572"/>
                  <a:gd name="connsiteY5" fmla="*/ 19875 h 800307"/>
                  <a:gd name="connsiteX6" fmla="*/ 601883 w 1018572"/>
                  <a:gd name="connsiteY6" fmla="*/ 610184 h 800307"/>
                  <a:gd name="connsiteX7" fmla="*/ 711843 w 1018572"/>
                  <a:gd name="connsiteY7" fmla="*/ 315029 h 800307"/>
                  <a:gd name="connsiteX8" fmla="*/ 775504 w 1018572"/>
                  <a:gd name="connsiteY8" fmla="*/ 517586 h 800307"/>
                  <a:gd name="connsiteX9" fmla="*/ 885463 w 1018572"/>
                  <a:gd name="connsiteY9" fmla="*/ 222432 h 800307"/>
                  <a:gd name="connsiteX10" fmla="*/ 966486 w 1018572"/>
                  <a:gd name="connsiteY10" fmla="*/ 534948 h 800307"/>
                  <a:gd name="connsiteX11" fmla="*/ 1018572 w 1018572"/>
                  <a:gd name="connsiteY11" fmla="*/ 384477 h 800307"/>
                  <a:gd name="connsiteX12" fmla="*/ 1018572 w 1018572"/>
                  <a:gd name="connsiteY12" fmla="*/ 384477 h 800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8572" h="800307">
                    <a:moveTo>
                      <a:pt x="0" y="592822"/>
                    </a:moveTo>
                    <a:cubicBezTo>
                      <a:pt x="46781" y="280788"/>
                      <a:pt x="93562" y="-31246"/>
                      <a:pt x="127321" y="2513"/>
                    </a:cubicBezTo>
                    <a:cubicBezTo>
                      <a:pt x="161080" y="36272"/>
                      <a:pt x="167833" y="736540"/>
                      <a:pt x="202557" y="795378"/>
                    </a:cubicBezTo>
                    <a:cubicBezTo>
                      <a:pt x="237281" y="854216"/>
                      <a:pt x="304800" y="367115"/>
                      <a:pt x="335666" y="355540"/>
                    </a:cubicBezTo>
                    <a:cubicBezTo>
                      <a:pt x="366532" y="343965"/>
                      <a:pt x="355922" y="781874"/>
                      <a:pt x="387752" y="725930"/>
                    </a:cubicBezTo>
                    <a:cubicBezTo>
                      <a:pt x="419582" y="669986"/>
                      <a:pt x="490960" y="39166"/>
                      <a:pt x="526648" y="19875"/>
                    </a:cubicBezTo>
                    <a:cubicBezTo>
                      <a:pt x="562336" y="584"/>
                      <a:pt x="571017" y="560992"/>
                      <a:pt x="601883" y="610184"/>
                    </a:cubicBezTo>
                    <a:cubicBezTo>
                      <a:pt x="632749" y="659376"/>
                      <a:pt x="682906" y="330462"/>
                      <a:pt x="711843" y="315029"/>
                    </a:cubicBezTo>
                    <a:cubicBezTo>
                      <a:pt x="740780" y="299596"/>
                      <a:pt x="746567" y="533019"/>
                      <a:pt x="775504" y="517586"/>
                    </a:cubicBezTo>
                    <a:cubicBezTo>
                      <a:pt x="804441" y="502153"/>
                      <a:pt x="853633" y="219538"/>
                      <a:pt x="885463" y="222432"/>
                    </a:cubicBezTo>
                    <a:cubicBezTo>
                      <a:pt x="917293" y="225326"/>
                      <a:pt x="944301" y="507940"/>
                      <a:pt x="966486" y="534948"/>
                    </a:cubicBezTo>
                    <a:cubicBezTo>
                      <a:pt x="988671" y="561955"/>
                      <a:pt x="1018572" y="384477"/>
                      <a:pt x="1018572" y="384477"/>
                    </a:cubicBezTo>
                    <a:lnTo>
                      <a:pt x="1018572" y="384477"/>
                    </a:lnTo>
                  </a:path>
                </a:pathLst>
              </a:custGeom>
              <a:noFill/>
              <a:ln w="57150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638D253-1A61-4E32-BC2D-7448136764E7}"/>
                </a:ext>
              </a:extLst>
            </p:cNvPr>
            <p:cNvSpPr txBox="1"/>
            <p:nvPr/>
          </p:nvSpPr>
          <p:spPr>
            <a:xfrm>
              <a:off x="6542445" y="4157152"/>
              <a:ext cx="18701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Video Stream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9D09FF4-7507-4D74-8109-C112D10E6EA2}"/>
                </a:ext>
              </a:extLst>
            </p:cNvPr>
            <p:cNvSpPr txBox="1"/>
            <p:nvPr/>
          </p:nvSpPr>
          <p:spPr>
            <a:xfrm>
              <a:off x="8824737" y="4148799"/>
              <a:ext cx="9775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B0F0"/>
                  </a:solidFill>
                </a:rPr>
                <a:t>Buffer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A0466E2-3B0D-4348-A6F3-3CC055936701}"/>
                </a:ext>
              </a:extLst>
            </p:cNvPr>
            <p:cNvSpPr txBox="1"/>
            <p:nvPr/>
          </p:nvSpPr>
          <p:spPr>
            <a:xfrm>
              <a:off x="9755362" y="4155054"/>
              <a:ext cx="19098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Video Playout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E3600AB-A22F-494D-B687-7F7308F1B4B0}"/>
                </a:ext>
              </a:extLst>
            </p:cNvPr>
            <p:cNvSpPr txBox="1"/>
            <p:nvPr/>
          </p:nvSpPr>
          <p:spPr>
            <a:xfrm>
              <a:off x="8804080" y="1949149"/>
              <a:ext cx="29175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/>
                <a:t>Client Computer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C20A47B-2D31-4A81-9831-F346F57C79DE}"/>
                </a:ext>
              </a:extLst>
            </p:cNvPr>
            <p:cNvSpPr txBox="1"/>
            <p:nvPr/>
          </p:nvSpPr>
          <p:spPr>
            <a:xfrm>
              <a:off x="6615400" y="1949149"/>
              <a:ext cx="16230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/>
                <a:t>Network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0B7B560-A42E-45AA-94C8-4A14A7E1B5FD}"/>
                </a:ext>
              </a:extLst>
            </p:cNvPr>
            <p:cNvCxnSpPr>
              <a:cxnSpLocks/>
            </p:cNvCxnSpPr>
            <p:nvPr/>
          </p:nvCxnSpPr>
          <p:spPr>
            <a:xfrm>
              <a:off x="6216650" y="3870388"/>
              <a:ext cx="2463800" cy="19948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0AB08ED-18FF-4B3F-9426-83BCD64513F6}"/>
                </a:ext>
              </a:extLst>
            </p:cNvPr>
            <p:cNvSpPr txBox="1"/>
            <p:nvPr/>
          </p:nvSpPr>
          <p:spPr>
            <a:xfrm>
              <a:off x="6928903" y="3870388"/>
              <a:ext cx="60465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Time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E1908676-DEFA-4737-8A1D-52B306B61E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16650" y="2679029"/>
              <a:ext cx="0" cy="119135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6E67889-D2EA-4EB9-A366-75F48C7A8D55}"/>
                </a:ext>
              </a:extLst>
            </p:cNvPr>
            <p:cNvSpPr txBox="1"/>
            <p:nvPr/>
          </p:nvSpPr>
          <p:spPr>
            <a:xfrm rot="16200000">
              <a:off x="5731519" y="3250532"/>
              <a:ext cx="56977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Rate</a:t>
              </a: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7EAED3E2-9DF8-49D7-891E-AB8780255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23287" y="2937423"/>
              <a:ext cx="1394428" cy="10698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5415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5EA8E-468B-4CE0-8218-FD0C1E313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680" y="23410"/>
            <a:ext cx="9633065" cy="1325563"/>
          </a:xfrm>
        </p:spPr>
        <p:txBody>
          <a:bodyPr/>
          <a:lstStyle/>
          <a:p>
            <a:r>
              <a:rPr lang="en-US" dirty="0"/>
              <a:t>Model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41171E9-BD6C-4F97-B1E8-4D1DD4F14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65153"/>
            <a:ext cx="5891069" cy="1325563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2B7FF74E-6039-4785-BFA0-73A3E2CD3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59213"/>
            <a:ext cx="5891070" cy="14394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76E1F6-AC0C-4146-83CC-02F015C5079A}"/>
              </a:ext>
            </a:extLst>
          </p:cNvPr>
          <p:cNvSpPr txBox="1"/>
          <p:nvPr/>
        </p:nvSpPr>
        <p:spPr>
          <a:xfrm>
            <a:off x="6926580" y="5877577"/>
            <a:ext cx="5060489" cy="46166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en-US" sz="2400" b="0" i="0" u="none" strike="noStrike" baseline="0" dirty="0" err="1">
                <a:latin typeface="LinLibertineT"/>
              </a:rPr>
              <a:t>Mok</a:t>
            </a:r>
            <a:r>
              <a:rPr lang="en-US" sz="2400" b="0" i="0" u="none" strike="noStrike" baseline="0" dirty="0">
                <a:latin typeface="LinLibertineT"/>
              </a:rPr>
              <a:t> et al. </a:t>
            </a:r>
            <a:r>
              <a:rPr lang="en-US" sz="2400" b="0" i="0" u="none" strike="noStrike" baseline="0" dirty="0">
                <a:solidFill>
                  <a:srgbClr val="00B0F0"/>
                </a:solidFill>
                <a:latin typeface="LinLibertineT"/>
              </a:rPr>
              <a:t>[16] </a:t>
            </a:r>
            <a:r>
              <a:rPr lang="en-US" sz="2400" b="0" i="0" u="none" strike="noStrike" baseline="0" dirty="0">
                <a:latin typeface="LinLibertineT"/>
              </a:rPr>
              <a:t>suggests no interaction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9F9DCC85-6EA7-49F9-A672-1A4DD039FE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438" y="4931421"/>
            <a:ext cx="2952772" cy="809631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2F9066-8A9F-4A04-84F5-18A576F85FC6}"/>
              </a:ext>
            </a:extLst>
          </p:cNvPr>
          <p:cNvSpPr txBox="1"/>
          <p:nvPr/>
        </p:nvSpPr>
        <p:spPr>
          <a:xfrm>
            <a:off x="8549640" y="2080910"/>
            <a:ext cx="1173480" cy="64633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LinLibertineT"/>
              </a:rPr>
              <a:t>A</a:t>
            </a:r>
            <a:r>
              <a:rPr lang="en-US" sz="1800" b="0" i="0" u="none" strike="noStrike" baseline="0" dirty="0">
                <a:latin typeface="LinLibertineT"/>
              </a:rPr>
              <a:t>djusted </a:t>
            </a:r>
          </a:p>
          <a:p>
            <a:pPr algn="ctr"/>
            <a:r>
              <a:rPr lang="en-US" sz="1800" b="0" i="0" u="none" strike="noStrike" baseline="0" dirty="0">
                <a:solidFill>
                  <a:srgbClr val="92D050"/>
                </a:solidFill>
                <a:latin typeface="LinLibertineT"/>
              </a:rPr>
              <a:t>R</a:t>
            </a:r>
            <a:r>
              <a:rPr lang="en-US" sz="1800" b="0" i="0" u="none" strike="noStrike" baseline="30000" dirty="0">
                <a:solidFill>
                  <a:srgbClr val="92D050"/>
                </a:solidFill>
                <a:latin typeface="LinLibertineT"/>
              </a:rPr>
              <a:t>2</a:t>
            </a:r>
            <a:r>
              <a:rPr lang="en-US" sz="1800" b="0" i="0" u="none" strike="noStrike" baseline="0" dirty="0">
                <a:solidFill>
                  <a:srgbClr val="92D050"/>
                </a:solidFill>
                <a:latin typeface="LinLibertineT"/>
              </a:rPr>
              <a:t> 0.88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F9BE0D-40D0-46E0-BBBA-040F84F55D1B}"/>
              </a:ext>
            </a:extLst>
          </p:cNvPr>
          <p:cNvSpPr txBox="1"/>
          <p:nvPr/>
        </p:nvSpPr>
        <p:spPr>
          <a:xfrm>
            <a:off x="8519160" y="3888883"/>
            <a:ext cx="1173480" cy="64633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LinLibertineT"/>
              </a:rPr>
              <a:t>A</a:t>
            </a:r>
            <a:r>
              <a:rPr lang="en-US" sz="1800" b="0" i="0" u="none" strike="noStrike" baseline="0" dirty="0">
                <a:latin typeface="LinLibertineT"/>
              </a:rPr>
              <a:t>djusted </a:t>
            </a:r>
          </a:p>
          <a:p>
            <a:pPr algn="ctr"/>
            <a:r>
              <a:rPr lang="en-US" sz="1800" b="0" i="0" u="none" strike="noStrike" baseline="0" dirty="0">
                <a:solidFill>
                  <a:srgbClr val="92D050"/>
                </a:solidFill>
                <a:latin typeface="LinLibertineT"/>
              </a:rPr>
              <a:t>R</a:t>
            </a:r>
            <a:r>
              <a:rPr lang="en-US" sz="1800" b="0" i="0" u="none" strike="noStrike" baseline="30000" dirty="0">
                <a:solidFill>
                  <a:srgbClr val="92D050"/>
                </a:solidFill>
                <a:latin typeface="LinLibertineT"/>
              </a:rPr>
              <a:t>2</a:t>
            </a:r>
            <a:r>
              <a:rPr lang="en-US" sz="1800" b="0" i="0" u="none" strike="noStrike" baseline="0" dirty="0">
                <a:solidFill>
                  <a:srgbClr val="92D050"/>
                </a:solidFill>
                <a:latin typeface="LinLibertineT"/>
              </a:rPr>
              <a:t> 0.99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49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F8CB3-6520-4149-BD46-2CA5694CD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541" y="51383"/>
            <a:ext cx="9448800" cy="1325563"/>
          </a:xfrm>
        </p:spPr>
        <p:txBody>
          <a:bodyPr/>
          <a:lstStyle/>
          <a:p>
            <a:r>
              <a:rPr lang="en-US" dirty="0"/>
              <a:t>Equal </a:t>
            </a:r>
            <a:r>
              <a:rPr lang="en-US" dirty="0" err="1"/>
              <a:t>QoE</a:t>
            </a:r>
            <a:endParaRPr lang="en-US" dirty="0"/>
          </a:p>
        </p:txBody>
      </p:sp>
      <p:pic>
        <p:nvPicPr>
          <p:cNvPr id="5" name="Picture 4" descr="Chart, diagram&#10;&#10;Description automatically generated">
            <a:extLst>
              <a:ext uri="{FF2B5EF4-FFF2-40B4-BE49-F238E27FC236}">
                <a16:creationId xmlns:a16="http://schemas.microsoft.com/office/drawing/2014/main" id="{E581192C-0257-4ADD-9D6E-F9637005E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717" y="1376946"/>
            <a:ext cx="5320203" cy="5252944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2FC9DA4-E6BA-4029-861D-FF77BFBED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515" y="424332"/>
            <a:ext cx="2290785" cy="74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5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204C1-CB82-47E8-9AEE-46BD2CC19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90805"/>
            <a:ext cx="10044545" cy="1325563"/>
          </a:xfrm>
        </p:spPr>
        <p:txBody>
          <a:bodyPr/>
          <a:lstStyle/>
          <a:p>
            <a:r>
              <a:rPr lang="en-US" dirty="0"/>
              <a:t>Example of Model Use</a:t>
            </a:r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AEC4C3D6-1EAA-4C1D-9AC5-E743B1D14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272" y="1271588"/>
            <a:ext cx="5025404" cy="489215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29A750-813A-4E75-96D0-077FE6CF9446}"/>
              </a:ext>
            </a:extLst>
          </p:cNvPr>
          <p:cNvSpPr/>
          <p:nvPr/>
        </p:nvSpPr>
        <p:spPr>
          <a:xfrm>
            <a:off x="9540240" y="1668780"/>
            <a:ext cx="1203960" cy="1546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0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3454F-FCAB-455B-B1AC-49073ABC4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679" y="0"/>
            <a:ext cx="10016836" cy="1325563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37B82-1BD0-444C-AC1B-A9625EA50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920" y="1165860"/>
            <a:ext cx="5897880" cy="5433059"/>
          </a:xfrm>
        </p:spPr>
        <p:txBody>
          <a:bodyPr>
            <a:normAutofit/>
          </a:bodyPr>
          <a:lstStyle/>
          <a:p>
            <a:pPr algn="l"/>
            <a:r>
              <a:rPr lang="en-US" b="0" i="0" u="none" strike="noStrike" baseline="0" dirty="0">
                <a:latin typeface="LinLibertineT"/>
              </a:rPr>
              <a:t>Short videos selected and encoded </a:t>
            </a:r>
          </a:p>
          <a:p>
            <a:pPr lvl="1"/>
            <a:r>
              <a:rPr lang="en-US" b="0" i="0" u="none" strike="noStrike" baseline="0" dirty="0">
                <a:solidFill>
                  <a:srgbClr val="92D050"/>
                </a:solidFill>
                <a:latin typeface="LinLibertineT"/>
              </a:rPr>
              <a:t>4 buffer times: </a:t>
            </a:r>
            <a:r>
              <a:rPr lang="en-US" b="0" i="0" u="none" strike="noStrike" baseline="0" dirty="0">
                <a:latin typeface="LinLibertineT"/>
              </a:rPr>
              <a:t>2, 4, 8, 16</a:t>
            </a:r>
          </a:p>
          <a:p>
            <a:pPr lvl="1"/>
            <a:r>
              <a:rPr lang="en-US" b="0" i="0" u="none" strike="noStrike" baseline="0" dirty="0">
                <a:solidFill>
                  <a:srgbClr val="00B0F0"/>
                </a:solidFill>
                <a:latin typeface="LinLibertineT"/>
              </a:rPr>
              <a:t>4</a:t>
            </a:r>
            <a:r>
              <a:rPr lang="en-US" b="0" i="0" u="none" strike="noStrike" baseline="0" dirty="0">
                <a:latin typeface="LinLibertineT"/>
              </a:rPr>
              <a:t> </a:t>
            </a:r>
            <a:r>
              <a:rPr lang="en-US" b="0" i="0" u="none" strike="noStrike" baseline="0" dirty="0">
                <a:solidFill>
                  <a:srgbClr val="00B0F0"/>
                </a:solidFill>
                <a:latin typeface="LinLibertineT"/>
              </a:rPr>
              <a:t>interrupts: </a:t>
            </a:r>
            <a:r>
              <a:rPr lang="en-US" b="0" i="0" u="none" strike="noStrike" baseline="0" dirty="0">
                <a:latin typeface="LinLibertineT"/>
              </a:rPr>
              <a:t>2, 4, 8, 16</a:t>
            </a:r>
          </a:p>
          <a:p>
            <a:pPr algn="l"/>
            <a:r>
              <a:rPr lang="en-US" b="0" i="0" u="none" strike="noStrike" baseline="0" dirty="0">
                <a:latin typeface="LinLibertineT"/>
              </a:rPr>
              <a:t>User study</a:t>
            </a:r>
          </a:p>
          <a:p>
            <a:pPr lvl="1"/>
            <a:r>
              <a:rPr lang="en-US" b="0" i="0" u="none" strike="noStrike" baseline="0" dirty="0">
                <a:latin typeface="LinLibertineT"/>
              </a:rPr>
              <a:t>37 participants </a:t>
            </a:r>
          </a:p>
          <a:p>
            <a:pPr lvl="1"/>
            <a:r>
              <a:rPr lang="en-US" b="0" i="0" u="none" strike="noStrike" baseline="0" dirty="0">
                <a:latin typeface="LinLibertineT"/>
              </a:rPr>
              <a:t>Watch and rate videos</a:t>
            </a:r>
          </a:p>
          <a:p>
            <a:pPr algn="l"/>
            <a:r>
              <a:rPr lang="en-US" b="0" i="0" u="none" strike="noStrike" baseline="0" dirty="0">
                <a:latin typeface="LinLibertineT"/>
              </a:rPr>
              <a:t>Analysis shows:</a:t>
            </a:r>
          </a:p>
          <a:p>
            <a:pPr lvl="1"/>
            <a:r>
              <a:rPr lang="en-US" b="0" i="0" u="none" strike="noStrike" baseline="0" dirty="0">
                <a:solidFill>
                  <a:srgbClr val="00B0F0"/>
                </a:solidFill>
                <a:latin typeface="LinLibertineT"/>
              </a:rPr>
              <a:t>Interrupts 2x impact </a:t>
            </a:r>
            <a:r>
              <a:rPr lang="en-US" b="0" i="0" u="none" strike="noStrike" baseline="0" dirty="0">
                <a:latin typeface="LinLibertineT"/>
              </a:rPr>
              <a:t>on </a:t>
            </a:r>
            <a:r>
              <a:rPr lang="en-US" b="0" i="0" u="none" strike="noStrike" baseline="0" dirty="0" err="1">
                <a:latin typeface="LinLibertineT"/>
              </a:rPr>
              <a:t>QoE</a:t>
            </a:r>
            <a:r>
              <a:rPr lang="en-US" b="0" i="0" u="none" strike="noStrike" baseline="0" dirty="0">
                <a:latin typeface="LinLibertineT"/>
              </a:rPr>
              <a:t> vs </a:t>
            </a:r>
            <a:r>
              <a:rPr lang="en-US" b="0" i="0" u="none" strike="noStrike" baseline="0" dirty="0">
                <a:solidFill>
                  <a:srgbClr val="92D050"/>
                </a:solidFill>
                <a:latin typeface="LinLibertineT"/>
              </a:rPr>
              <a:t>buffering</a:t>
            </a:r>
            <a:r>
              <a:rPr lang="en-US" b="0" i="0" u="none" strike="noStrike" baseline="0" dirty="0">
                <a:latin typeface="LinLibertineT"/>
              </a:rPr>
              <a:t> </a:t>
            </a:r>
          </a:p>
          <a:p>
            <a:pPr lvl="1"/>
            <a:r>
              <a:rPr lang="en-US" b="0" i="0" u="none" strike="noStrike" baseline="0" dirty="0">
                <a:solidFill>
                  <a:srgbClr val="92D050"/>
                </a:solidFill>
                <a:latin typeface="LinLibertineT"/>
              </a:rPr>
              <a:t>Buffer</a:t>
            </a:r>
            <a:r>
              <a:rPr lang="en-US" b="0" i="0" u="none" strike="noStrike" baseline="0" dirty="0">
                <a:latin typeface="LinLibertineT"/>
              </a:rPr>
              <a:t> of 30 sec = 2 </a:t>
            </a:r>
            <a:r>
              <a:rPr lang="en-US" dirty="0">
                <a:latin typeface="LinLibertineT"/>
              </a:rPr>
              <a:t>one</a:t>
            </a:r>
            <a:r>
              <a:rPr lang="en-US" b="0" i="0" u="none" strike="noStrike" baseline="0" dirty="0">
                <a:latin typeface="LinLibertineT"/>
              </a:rPr>
              <a:t>-sec </a:t>
            </a:r>
            <a:r>
              <a:rPr lang="en-US" b="0" i="0" u="none" strike="noStrike" baseline="0" dirty="0">
                <a:solidFill>
                  <a:srgbClr val="00B0F0"/>
                </a:solidFill>
                <a:latin typeface="LinLibertineT"/>
              </a:rPr>
              <a:t>interrupts </a:t>
            </a:r>
          </a:p>
          <a:p>
            <a:r>
              <a:rPr lang="en-US" sz="3200" b="0" i="0" u="none" strike="noStrike" baseline="0" dirty="0">
                <a:solidFill>
                  <a:srgbClr val="FF0000"/>
                </a:solidFill>
                <a:latin typeface="LinLibertineT"/>
              </a:rPr>
              <a:t>Analytic model </a:t>
            </a:r>
            <a:r>
              <a:rPr lang="en-US" sz="3200" b="0" i="0" u="none" strike="noStrike" baseline="0" dirty="0">
                <a:latin typeface="LinLibertineT"/>
                <a:sym typeface="Wingdings" panose="05000000000000000000" pitchFamily="2" charset="2"/>
              </a:rPr>
              <a:t> </a:t>
            </a:r>
            <a:r>
              <a:rPr lang="en-US" b="0" i="0" u="none" strike="noStrike" baseline="0" dirty="0" err="1">
                <a:latin typeface="LinLibertineT"/>
              </a:rPr>
              <a:t>QoE</a:t>
            </a:r>
            <a:r>
              <a:rPr lang="en-US" b="0" i="0" u="none" strike="noStrike" baseline="0" dirty="0">
                <a:latin typeface="LinLibertineT"/>
              </a:rPr>
              <a:t> for video with given buffer delay and interrupts</a:t>
            </a:r>
          </a:p>
          <a:p>
            <a:pPr lvl="1"/>
            <a:r>
              <a:rPr lang="en-US" dirty="0">
                <a:latin typeface="LinLibertineT"/>
              </a:rPr>
              <a:t>T</a:t>
            </a:r>
            <a:r>
              <a:rPr lang="en-US" b="0" i="0" u="none" strike="noStrike" baseline="0" dirty="0">
                <a:latin typeface="LinLibertineT"/>
              </a:rPr>
              <a:t>ool to assess and improve </a:t>
            </a:r>
            <a:r>
              <a:rPr lang="en-US" b="0" i="0" u="none" strike="noStrike" baseline="0" dirty="0" err="1">
                <a:latin typeface="LinLibertineT"/>
              </a:rPr>
              <a:t>QoE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383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BEDC9-1028-4BBD-A9DA-F9ABB7F5E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873" y="202882"/>
            <a:ext cx="10016836" cy="1325563"/>
          </a:xfrm>
        </p:spPr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1DE2D-6B31-4A10-9011-A742047BC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2824" y="1528445"/>
            <a:ext cx="5694218" cy="4351338"/>
          </a:xfrm>
        </p:spPr>
        <p:txBody>
          <a:bodyPr>
            <a:normAutofit fontScale="92500"/>
          </a:bodyPr>
          <a:lstStyle/>
          <a:p>
            <a:r>
              <a:rPr lang="en-US" sz="3600" dirty="0">
                <a:solidFill>
                  <a:srgbClr val="92D050"/>
                </a:solidFill>
              </a:rPr>
              <a:t>Buffering</a:t>
            </a:r>
            <a:r>
              <a:rPr lang="en-US" sz="3600" dirty="0"/>
              <a:t> </a:t>
            </a:r>
            <a:r>
              <a:rPr lang="en-US" sz="3600" i="1" dirty="0"/>
              <a:t>and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00B0F0"/>
                </a:solidFill>
              </a:rPr>
              <a:t>interrupts</a:t>
            </a:r>
          </a:p>
          <a:p>
            <a:pPr lvl="1"/>
            <a:r>
              <a:rPr lang="en-US" sz="3200" dirty="0"/>
              <a:t>Interaction term</a:t>
            </a:r>
          </a:p>
          <a:p>
            <a:r>
              <a:rPr lang="en-US" sz="3600" dirty="0"/>
              <a:t>Wider range of video lengths, network conditions, encoding</a:t>
            </a:r>
          </a:p>
          <a:p>
            <a:r>
              <a:rPr lang="en-US" sz="3600" dirty="0"/>
              <a:t>Video quality (quality scaling) and audio</a:t>
            </a:r>
          </a:p>
          <a:p>
            <a:r>
              <a:rPr lang="en-US" sz="3600" dirty="0"/>
              <a:t>Use of model in buffer size selection algorithms</a:t>
            </a:r>
          </a:p>
        </p:txBody>
      </p:sp>
    </p:spTree>
    <p:extLst>
      <p:ext uri="{BB962C8B-B14F-4D97-AF65-F5344CB8AC3E}">
        <p14:creationId xmlns:p14="http://schemas.microsoft.com/office/powerpoint/2010/main" val="1754784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5F9E0-D29A-424C-81FD-04B4382A8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6238" y="1738997"/>
            <a:ext cx="6652846" cy="2387600"/>
          </a:xfrm>
        </p:spPr>
        <p:txBody>
          <a:bodyPr>
            <a:noAutofit/>
          </a:bodyPr>
          <a:lstStyle/>
          <a:p>
            <a:r>
              <a:rPr lang="en-US" sz="4000" b="1" i="0" dirty="0">
                <a:effectLst/>
                <a:latin typeface="+mn-lt"/>
              </a:rPr>
              <a:t>Measuring and Modeling the Impact of Buffering and Interrupts on Streaming Video Quality of Experience</a:t>
            </a:r>
            <a:endParaRPr lang="en-US" sz="400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30AE7A-E690-4F6C-8249-D63AB732A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8966" y="4611859"/>
            <a:ext cx="5207390" cy="1311812"/>
          </a:xfrm>
        </p:spPr>
        <p:txBody>
          <a:bodyPr>
            <a:normAutofit/>
          </a:bodyPr>
          <a:lstStyle/>
          <a:p>
            <a:r>
              <a:rPr lang="en-US" sz="2800" b="0" i="0" dirty="0">
                <a:effectLst/>
              </a:rPr>
              <a:t>Josh Allard, Andrew </a:t>
            </a:r>
            <a:r>
              <a:rPr lang="en-US" sz="2800" b="0" i="0" dirty="0" err="1">
                <a:effectLst/>
              </a:rPr>
              <a:t>Roskuski</a:t>
            </a:r>
            <a:r>
              <a:rPr lang="en-US" sz="2800" b="0" i="0" dirty="0">
                <a:effectLst/>
              </a:rPr>
              <a:t>, </a:t>
            </a:r>
          </a:p>
          <a:p>
            <a:r>
              <a:rPr lang="en-US" sz="2800" b="0" i="0" dirty="0">
                <a:solidFill>
                  <a:srgbClr val="00B0F0"/>
                </a:solidFill>
                <a:effectLst/>
              </a:rPr>
              <a:t>Mark Claypool</a:t>
            </a:r>
            <a:endParaRPr lang="en-US" sz="2800" u="sng" dirty="0">
              <a:solidFill>
                <a:srgbClr val="00B0F0"/>
              </a:solidFill>
            </a:endParaRPr>
          </a:p>
        </p:txBody>
      </p:sp>
      <p:pic>
        <p:nvPicPr>
          <p:cNvPr id="1026" name="Picture 2" descr="Resources | Marketing &amp; Communications | Offices | WPI">
            <a:extLst>
              <a:ext uri="{FF2B5EF4-FFF2-40B4-BE49-F238E27FC236}">
                <a16:creationId xmlns:a16="http://schemas.microsoft.com/office/drawing/2014/main" id="{23D70077-8C0C-45E9-954C-865A56D38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392" y="5594758"/>
            <a:ext cx="1852539" cy="143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1B2F97-52D1-4936-AE23-64F92918C336}"/>
              </a:ext>
            </a:extLst>
          </p:cNvPr>
          <p:cNvSpPr txBox="1"/>
          <p:nvPr/>
        </p:nvSpPr>
        <p:spPr>
          <a:xfrm>
            <a:off x="7301992" y="549608"/>
            <a:ext cx="2781339" cy="769441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4400" dirty="0"/>
              <a:t>Thank-you!</a:t>
            </a:r>
          </a:p>
        </p:txBody>
      </p:sp>
    </p:spTree>
    <p:extLst>
      <p:ext uri="{BB962C8B-B14F-4D97-AF65-F5344CB8AC3E}">
        <p14:creationId xmlns:p14="http://schemas.microsoft.com/office/powerpoint/2010/main" val="13092823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DC249-E9CC-4549-81DF-FC87EDF34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222" y="-84455"/>
            <a:ext cx="10016836" cy="1325563"/>
          </a:xfrm>
        </p:spPr>
        <p:txBody>
          <a:bodyPr/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3487D-2F75-46F6-AE35-70A128F91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060" y="1074420"/>
            <a:ext cx="10469880" cy="5570221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sv-SE" sz="1600" b="0" i="0" u="none" strike="noStrike" baseline="0" dirty="0">
                <a:solidFill>
                  <a:srgbClr val="00B0F0"/>
                </a:solidFill>
                <a:latin typeface="LinLibertineT"/>
              </a:rPr>
              <a:t>[2] </a:t>
            </a:r>
            <a:r>
              <a:rPr lang="sv-SE" sz="1600" b="0" i="0" u="none" strike="noStrike" baseline="0" dirty="0">
                <a:latin typeface="LinLibertineT"/>
              </a:rPr>
              <a:t>A. Balachandran, V. Sekar, A. Akella, S. Seshan, I. Stoica, and H. Zhang. 2012. </a:t>
            </a:r>
            <a:r>
              <a:rPr lang="en-US" sz="1600" b="0" i="0" u="none" strike="noStrike" baseline="0" dirty="0">
                <a:latin typeface="LinLibertineT"/>
              </a:rPr>
              <a:t>A Quest for an Internet Video Quality-of-Experience Metric. In </a:t>
            </a:r>
            <a:r>
              <a:rPr lang="en-US" sz="1600" b="0" i="0" u="none" strike="noStrike" baseline="0" dirty="0">
                <a:latin typeface="LinLibertineTI"/>
              </a:rPr>
              <a:t>Proceedings of </a:t>
            </a:r>
            <a:r>
              <a:rPr lang="en-US" sz="1600" b="0" i="0" u="none" strike="noStrike" baseline="0" dirty="0" err="1">
                <a:latin typeface="LinLibertineTI"/>
              </a:rPr>
              <a:t>HotNets</a:t>
            </a:r>
            <a:r>
              <a:rPr lang="en-US" sz="1600" b="0" i="0" u="none" strike="noStrike" baseline="0" dirty="0">
                <a:latin typeface="LinLibertineT"/>
              </a:rPr>
              <a:t>. Seattle, WA, USA.</a:t>
            </a:r>
          </a:p>
          <a:p>
            <a:pPr marL="0" indent="0" algn="l">
              <a:buNone/>
            </a:pPr>
            <a:r>
              <a:rPr lang="en-US" sz="1600" b="0" i="0" u="none" strike="noStrike" baseline="0" dirty="0">
                <a:solidFill>
                  <a:srgbClr val="00B0F0"/>
                </a:solidFill>
                <a:latin typeface="LinLibertineT"/>
              </a:rPr>
              <a:t>[7] </a:t>
            </a:r>
            <a:r>
              <a:rPr lang="en-US" sz="1600" b="0" i="0" u="none" strike="noStrike" baseline="0" dirty="0">
                <a:latin typeface="LinLibertineT"/>
              </a:rPr>
              <a:t>Conviva. 2012. Viewer Experience Report. http://www.conviva.com/vxr [Accessed 1-March-2014].</a:t>
            </a:r>
          </a:p>
          <a:p>
            <a:pPr marL="0" indent="0" algn="l">
              <a:buNone/>
            </a:pPr>
            <a:r>
              <a:rPr lang="sv-SE" sz="1600" b="0" i="0" u="none" strike="noStrike" baseline="0" dirty="0">
                <a:solidFill>
                  <a:srgbClr val="00B0F0"/>
                </a:solidFill>
                <a:latin typeface="LinLibertineT"/>
              </a:rPr>
              <a:t>[8] </a:t>
            </a:r>
            <a:r>
              <a:rPr lang="sv-SE" sz="1600" b="0" i="0" u="none" strike="noStrike" baseline="0" dirty="0">
                <a:latin typeface="LinLibertineT"/>
              </a:rPr>
              <a:t>F. Dobrian, V. Sekar, A. Awan, I. Stoica, D. Joseph, A. Ganjam, J. Zhan, and H. </a:t>
            </a:r>
            <a:r>
              <a:rPr lang="en-US" sz="1600" b="0" i="0" u="none" strike="noStrike" baseline="0" dirty="0">
                <a:latin typeface="LinLibertineT"/>
              </a:rPr>
              <a:t>Zhang. 2011. Understanding the Impact of Video Quality on User Engagement. </a:t>
            </a:r>
            <a:r>
              <a:rPr lang="en-US" sz="1600" b="0" i="0" u="none" strike="noStrike" baseline="0" dirty="0">
                <a:latin typeface="LinLibertineTI"/>
              </a:rPr>
              <a:t>ACM SIGCOMM CCR </a:t>
            </a:r>
            <a:endParaRPr lang="en-US" sz="1600" b="0" i="0" u="none" strike="noStrike" baseline="0" dirty="0">
              <a:latin typeface="LinLibertineT"/>
            </a:endParaRPr>
          </a:p>
          <a:p>
            <a:pPr marL="0" indent="0" algn="l">
              <a:buNone/>
            </a:pPr>
            <a:r>
              <a:rPr lang="en-US" sz="1600" b="0" i="0" u="none" strike="noStrike" baseline="0" dirty="0">
                <a:solidFill>
                  <a:srgbClr val="00B0F0"/>
                </a:solidFill>
                <a:latin typeface="LinLibertineT"/>
              </a:rPr>
              <a:t>[9] </a:t>
            </a:r>
            <a:r>
              <a:rPr lang="en-US" sz="1600" b="0" i="0" u="none" strike="noStrike" baseline="0" dirty="0">
                <a:latin typeface="LinLibertineT"/>
              </a:rPr>
              <a:t>S. Egger, P. </a:t>
            </a:r>
            <a:r>
              <a:rPr lang="en-US" sz="1600" b="0" i="0" u="none" strike="noStrike" baseline="0" dirty="0" err="1">
                <a:latin typeface="LinLibertineT"/>
              </a:rPr>
              <a:t>Reichl</a:t>
            </a:r>
            <a:r>
              <a:rPr lang="en-US" sz="1600" b="0" i="0" u="none" strike="noStrike" baseline="0" dirty="0">
                <a:latin typeface="LinLibertineT"/>
              </a:rPr>
              <a:t>, T. </a:t>
            </a:r>
            <a:r>
              <a:rPr lang="en-US" sz="1600" b="0" i="0" u="none" strike="noStrike" baseline="0" dirty="0" err="1">
                <a:latin typeface="LinLibertineT"/>
              </a:rPr>
              <a:t>Hoßfeld</a:t>
            </a:r>
            <a:r>
              <a:rPr lang="en-US" sz="1600" b="0" i="0" u="none" strike="noStrike" baseline="0" dirty="0">
                <a:latin typeface="LinLibertineT"/>
              </a:rPr>
              <a:t>, and R. Schatz. 2012. Time is Bandwidth? Narrowing the Gap between Subjective Time Perception and Quality of Experience. In </a:t>
            </a:r>
            <a:r>
              <a:rPr lang="en-US" sz="1600" b="0" i="0" u="none" strike="noStrike" baseline="0" dirty="0">
                <a:latin typeface="LinLibertineTI"/>
              </a:rPr>
              <a:t>IEEE ICC </a:t>
            </a:r>
            <a:r>
              <a:rPr lang="en-US" sz="1600" b="0" i="0" u="none" strike="noStrike" baseline="0" dirty="0" err="1">
                <a:latin typeface="LinLibertineTI"/>
              </a:rPr>
              <a:t>ICC</a:t>
            </a:r>
            <a:r>
              <a:rPr lang="en-US" sz="1600" b="0" i="0" u="none" strike="noStrike" baseline="0" dirty="0">
                <a:latin typeface="LinLibertineTI"/>
              </a:rPr>
              <a:t> CQRM</a:t>
            </a:r>
            <a:r>
              <a:rPr lang="en-US" sz="1600" b="0" i="0" u="none" strike="noStrike" baseline="0" dirty="0">
                <a:latin typeface="LinLibertineT"/>
              </a:rPr>
              <a:t>. Ottawa, Canada.</a:t>
            </a:r>
          </a:p>
          <a:p>
            <a:pPr marL="0" indent="0" algn="l">
              <a:buNone/>
            </a:pPr>
            <a:r>
              <a:rPr lang="de-DE" sz="1600" b="0" i="0" u="none" strike="noStrike" baseline="0" dirty="0">
                <a:solidFill>
                  <a:srgbClr val="00B0F0"/>
                </a:solidFill>
                <a:latin typeface="LinLibertineT"/>
              </a:rPr>
              <a:t>[10] </a:t>
            </a:r>
            <a:r>
              <a:rPr lang="de-DE" sz="1600" b="0" i="0" u="none" strike="noStrike" baseline="0" dirty="0">
                <a:latin typeface="LinLibertineT"/>
              </a:rPr>
              <a:t>T. </a:t>
            </a:r>
            <a:r>
              <a:rPr lang="de-DE" sz="1600" b="0" i="0" u="none" strike="noStrike" baseline="0" dirty="0" err="1">
                <a:latin typeface="LinLibertineT"/>
              </a:rPr>
              <a:t>Hoßfeld</a:t>
            </a:r>
            <a:r>
              <a:rPr lang="de-DE" sz="1600" b="0" i="0" u="none" strike="noStrike" baseline="0" dirty="0">
                <a:latin typeface="LinLibertineT"/>
              </a:rPr>
              <a:t>, S. Egger, R. Schatz, M. Fiedler, K. Masuch, and C. </a:t>
            </a:r>
            <a:r>
              <a:rPr lang="de-DE" sz="1600" b="0" i="0" u="none" strike="noStrike" baseline="0" dirty="0" err="1">
                <a:latin typeface="LinLibertineT"/>
              </a:rPr>
              <a:t>Lorentzen</a:t>
            </a:r>
            <a:r>
              <a:rPr lang="de-DE" sz="1600" b="0" i="0" u="none" strike="noStrike" baseline="0" dirty="0">
                <a:latin typeface="LinLibertineT"/>
              </a:rPr>
              <a:t>. 2012. </a:t>
            </a:r>
            <a:r>
              <a:rPr lang="en-US" sz="1600" b="0" i="0" u="none" strike="noStrike" baseline="0" dirty="0">
                <a:latin typeface="LinLibertineT"/>
              </a:rPr>
              <a:t>Initial Delay vs. Interruptions: Between the Devil and the Deep Blue Sea. In </a:t>
            </a:r>
            <a:r>
              <a:rPr lang="en-US" sz="1600" b="0" i="0" u="none" strike="noStrike" baseline="0" dirty="0">
                <a:latin typeface="LinLibertineTI"/>
              </a:rPr>
              <a:t>Proceedings of IEEE </a:t>
            </a:r>
            <a:r>
              <a:rPr lang="en-US" sz="1600" b="0" i="0" u="none" strike="noStrike" baseline="0" dirty="0" err="1">
                <a:latin typeface="LinLibertineTI"/>
              </a:rPr>
              <a:t>QoMEX</a:t>
            </a:r>
            <a:r>
              <a:rPr lang="en-US" sz="1600" b="0" i="0" u="none" strike="noStrike" baseline="0" dirty="0">
                <a:latin typeface="LinLibertineT"/>
              </a:rPr>
              <a:t>.</a:t>
            </a:r>
          </a:p>
          <a:p>
            <a:pPr marL="0" indent="0" algn="l">
              <a:buNone/>
            </a:pPr>
            <a:r>
              <a:rPr lang="en-US" sz="1600" b="0" i="0" u="none" strike="noStrike" baseline="0" dirty="0">
                <a:solidFill>
                  <a:srgbClr val="00B0F0"/>
                </a:solidFill>
                <a:latin typeface="LinLibertineT"/>
              </a:rPr>
              <a:t>[13] </a:t>
            </a:r>
            <a:r>
              <a:rPr lang="en-US" sz="1600" b="0" i="0" u="none" strike="noStrike" baseline="0" dirty="0">
                <a:latin typeface="LinLibertineT"/>
              </a:rPr>
              <a:t>T. Kim, N. </a:t>
            </a:r>
            <a:r>
              <a:rPr lang="en-US" sz="1600" b="0" i="0" u="none" strike="noStrike" baseline="0" dirty="0" err="1">
                <a:latin typeface="LinLibertineT"/>
              </a:rPr>
              <a:t>Avadhanam</a:t>
            </a:r>
            <a:r>
              <a:rPr lang="en-US" sz="1600" b="0" i="0" u="none" strike="noStrike" baseline="0" dirty="0">
                <a:latin typeface="LinLibertineT"/>
              </a:rPr>
              <a:t>, and S. Subramanian. 2006. Dimensioning Receiver Buffer Requirement for Unidirectional VBR Video Streaming over TCP. In </a:t>
            </a:r>
            <a:r>
              <a:rPr lang="en-US" sz="1600" b="0" i="0" u="none" strike="noStrike" baseline="0" dirty="0">
                <a:latin typeface="LinLibertineTI"/>
              </a:rPr>
              <a:t>Proceedings of IEEE Image Processing</a:t>
            </a:r>
            <a:r>
              <a:rPr lang="en-US" sz="1600" b="0" i="0" u="none" strike="noStrike" baseline="0" dirty="0">
                <a:latin typeface="LinLibertineT"/>
              </a:rPr>
              <a:t>.</a:t>
            </a:r>
          </a:p>
          <a:p>
            <a:pPr marL="0" indent="0" algn="l">
              <a:buNone/>
            </a:pPr>
            <a:r>
              <a:rPr lang="en-US" sz="1600" b="0" i="0" u="none" strike="noStrike" baseline="0" dirty="0">
                <a:solidFill>
                  <a:srgbClr val="00B0F0"/>
                </a:solidFill>
                <a:latin typeface="LinLibertineT"/>
              </a:rPr>
              <a:t>[14] </a:t>
            </a:r>
            <a:r>
              <a:rPr lang="en-US" sz="1600" b="0" i="0" u="none" strike="noStrike" baseline="0" dirty="0" err="1">
                <a:latin typeface="LinLibertineT"/>
              </a:rPr>
              <a:t>Mingzhe</a:t>
            </a:r>
            <a:r>
              <a:rPr lang="en-US" sz="1600" b="0" i="0" u="none" strike="noStrike" baseline="0" dirty="0">
                <a:latin typeface="LinLibertineT"/>
              </a:rPr>
              <a:t> Li, Mark Claypool, and Robert Kinicki. 2009. Playout Buffer and Rate Optimization for Streaming over IEEE 802.11Wireless Networks. </a:t>
            </a:r>
            <a:r>
              <a:rPr lang="en-US" sz="1600" b="0" i="0" u="none" strike="noStrike" baseline="0" dirty="0">
                <a:latin typeface="LinLibertineTI"/>
              </a:rPr>
              <a:t>ACM  TOMCCAP, 5</a:t>
            </a:r>
            <a:r>
              <a:rPr lang="en-US" sz="1600" b="0" i="0" u="none" strike="noStrike" baseline="0" dirty="0">
                <a:latin typeface="LinLibertineT"/>
              </a:rPr>
              <a:t>, 3, (Aug. 2009).</a:t>
            </a:r>
          </a:p>
          <a:p>
            <a:pPr marL="0" indent="0" algn="l">
              <a:buNone/>
            </a:pPr>
            <a:r>
              <a:rPr lang="en-US" sz="1600" b="0" i="0" u="none" strike="noStrike" baseline="0" dirty="0">
                <a:solidFill>
                  <a:srgbClr val="00B0F0"/>
                </a:solidFill>
                <a:latin typeface="LinLibertineT"/>
              </a:rPr>
              <a:t>[15] </a:t>
            </a:r>
            <a:r>
              <a:rPr lang="en-US" sz="1600" b="0" i="0" u="none" strike="noStrike" baseline="0" dirty="0">
                <a:latin typeface="LinLibertineT"/>
              </a:rPr>
              <a:t>G. Liang and B. Liang. 2007. Balancing Interruption Frequency and Buffering Penalties in VBR Video Streaming. In </a:t>
            </a:r>
            <a:r>
              <a:rPr lang="en-US" sz="1600" b="0" i="0" u="none" strike="noStrike" baseline="0" dirty="0">
                <a:latin typeface="LinLibertineTI"/>
              </a:rPr>
              <a:t>Proceedings of IEEE Infocom</a:t>
            </a:r>
            <a:r>
              <a:rPr lang="en-US" sz="1600" b="0" i="0" u="none" strike="noStrike" baseline="0" dirty="0">
                <a:latin typeface="LinLibertineT"/>
              </a:rPr>
              <a:t>. </a:t>
            </a:r>
          </a:p>
          <a:p>
            <a:pPr marL="0" indent="0" algn="l">
              <a:buNone/>
            </a:pPr>
            <a:r>
              <a:rPr lang="en-US" sz="1600" b="0" i="0" u="none" strike="noStrike" baseline="0" dirty="0">
                <a:solidFill>
                  <a:srgbClr val="00B0F0"/>
                </a:solidFill>
                <a:latin typeface="LinLibertineT"/>
              </a:rPr>
              <a:t>[16] </a:t>
            </a:r>
            <a:r>
              <a:rPr lang="en-US" sz="1600" b="0" i="0" u="none" strike="noStrike" baseline="0" dirty="0">
                <a:latin typeface="LinLibertineT"/>
              </a:rPr>
              <a:t>R. </a:t>
            </a:r>
            <a:r>
              <a:rPr lang="en-US" sz="1600" b="0" i="0" u="none" strike="noStrike" baseline="0" dirty="0" err="1">
                <a:latin typeface="LinLibertineT"/>
              </a:rPr>
              <a:t>Mok</a:t>
            </a:r>
            <a:r>
              <a:rPr lang="en-US" sz="1600" b="0" i="0" u="none" strike="noStrike" baseline="0" dirty="0">
                <a:latin typeface="LinLibertineT"/>
              </a:rPr>
              <a:t>, E. Chan, and R. Chang. 2011. Measuring the Quality of Experience of HTTP Video Streaming. In </a:t>
            </a:r>
            <a:r>
              <a:rPr lang="en-US" sz="1600" b="0" i="0" u="none" strike="noStrike" baseline="0" dirty="0">
                <a:latin typeface="LinLibertineTI"/>
              </a:rPr>
              <a:t>Proceedings of IFIP/IEEE IM</a:t>
            </a:r>
            <a:r>
              <a:rPr lang="en-US" sz="1600" b="0" i="0" u="none" strike="noStrike" baseline="0" dirty="0">
                <a:latin typeface="LinLibertineT"/>
              </a:rPr>
              <a:t>. Dublin, Ireland.</a:t>
            </a:r>
          </a:p>
          <a:p>
            <a:pPr marL="0" indent="0" algn="l">
              <a:buNone/>
            </a:pPr>
            <a:r>
              <a:rPr lang="en-US" sz="1600" b="0" i="0" u="none" strike="noStrike" baseline="0" dirty="0">
                <a:solidFill>
                  <a:srgbClr val="00B0F0"/>
                </a:solidFill>
                <a:latin typeface="LinLibertineT"/>
              </a:rPr>
              <a:t>[17] </a:t>
            </a:r>
            <a:r>
              <a:rPr lang="en-US" sz="1600" b="0" i="0" u="none" strike="noStrike" baseline="0" dirty="0">
                <a:latin typeface="LinLibertineT"/>
              </a:rPr>
              <a:t>Christian Moldovan and Tobias </a:t>
            </a:r>
            <a:r>
              <a:rPr lang="en-US" sz="1600" b="0" i="0" u="none" strike="noStrike" baseline="0" dirty="0" err="1">
                <a:latin typeface="LinLibertineT"/>
              </a:rPr>
              <a:t>Hoßfeld</a:t>
            </a:r>
            <a:r>
              <a:rPr lang="en-US" sz="1600" b="0" i="0" u="none" strike="noStrike" baseline="0" dirty="0">
                <a:latin typeface="LinLibertineT"/>
              </a:rPr>
              <a:t>. 2016. Impact of Variances on the </a:t>
            </a:r>
            <a:r>
              <a:rPr lang="en-US" sz="1600" b="0" i="0" u="none" strike="noStrike" baseline="0" dirty="0" err="1">
                <a:latin typeface="LinLibertineT"/>
              </a:rPr>
              <a:t>QoE</a:t>
            </a:r>
            <a:r>
              <a:rPr lang="en-US" sz="1600" b="0" i="0" u="none" strike="noStrike" baseline="0" dirty="0">
                <a:latin typeface="LinLibertineT"/>
              </a:rPr>
              <a:t> in Video Streaming. In </a:t>
            </a:r>
            <a:r>
              <a:rPr lang="en-US" sz="1600" b="0" i="0" u="none" strike="noStrike" baseline="0" dirty="0">
                <a:latin typeface="LinLibertineTI"/>
              </a:rPr>
              <a:t>Proceedings of IEEE ITC</a:t>
            </a:r>
            <a:r>
              <a:rPr lang="en-US" sz="1600" b="0" i="0" u="none" strike="noStrike" baseline="0" dirty="0">
                <a:latin typeface="LinLibertineT"/>
              </a:rPr>
              <a:t>.</a:t>
            </a:r>
          </a:p>
          <a:p>
            <a:pPr marL="0" indent="0" algn="l">
              <a:buNone/>
            </a:pPr>
            <a:r>
              <a:rPr lang="en-US" sz="1600" b="0" i="0" u="none" strike="noStrike" baseline="0" dirty="0">
                <a:solidFill>
                  <a:srgbClr val="00B0F0"/>
                </a:solidFill>
                <a:latin typeface="LinLibertineT"/>
              </a:rPr>
              <a:t>[19] </a:t>
            </a:r>
            <a:r>
              <a:rPr lang="en-US" sz="1600" b="0" i="0" u="none" strike="noStrike" baseline="0" dirty="0">
                <a:latin typeface="LinLibertineT"/>
              </a:rPr>
              <a:t>F. </a:t>
            </a:r>
            <a:r>
              <a:rPr lang="en-US" sz="1600" b="0" i="0" u="none" strike="noStrike" baseline="0" dirty="0" err="1">
                <a:latin typeface="LinLibertineT"/>
              </a:rPr>
              <a:t>Qiu</a:t>
            </a:r>
            <a:r>
              <a:rPr lang="en-US" sz="1600" b="0" i="0" u="none" strike="noStrike" baseline="0" dirty="0">
                <a:latin typeface="LinLibertineT"/>
              </a:rPr>
              <a:t> and Y. Cui. 2011. A Quantitative Study of User Satisfaction in Online Video Streaming. In </a:t>
            </a:r>
            <a:r>
              <a:rPr lang="en-US" sz="1600" b="0" i="0" u="none" strike="noStrike" baseline="0" dirty="0">
                <a:latin typeface="LinLibertineTI"/>
              </a:rPr>
              <a:t>Proceedings IEEE CCNC</a:t>
            </a:r>
            <a:r>
              <a:rPr lang="en-US" sz="1600" b="0" i="0" u="none" strike="noStrike" baseline="0" dirty="0">
                <a:latin typeface="LinLibertineT"/>
              </a:rPr>
              <a:t>. Las Vegas, NV, USA.</a:t>
            </a:r>
          </a:p>
        </p:txBody>
      </p:sp>
    </p:spTree>
    <p:extLst>
      <p:ext uri="{BB962C8B-B14F-4D97-AF65-F5344CB8AC3E}">
        <p14:creationId xmlns:p14="http://schemas.microsoft.com/office/powerpoint/2010/main" val="1569030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B9999-E9DB-4E4F-9B42-09B65419E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8583" y="0"/>
            <a:ext cx="10044545" cy="1325563"/>
          </a:xfrm>
        </p:spPr>
        <p:txBody>
          <a:bodyPr/>
          <a:lstStyle/>
          <a:p>
            <a:r>
              <a:rPr lang="en-US" dirty="0"/>
              <a:t>Buffering vs. Interrupts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CD6A42-9D08-449C-9A6E-C206A9F21FEB}"/>
              </a:ext>
            </a:extLst>
          </p:cNvPr>
          <p:cNvGrpSpPr/>
          <p:nvPr/>
        </p:nvGrpSpPr>
        <p:grpSpPr>
          <a:xfrm>
            <a:off x="7189047" y="1116257"/>
            <a:ext cx="4218093" cy="4141543"/>
            <a:chOff x="6640407" y="1542977"/>
            <a:chExt cx="4741741" cy="4657183"/>
          </a:xfrm>
        </p:grpSpPr>
        <p:pic>
          <p:nvPicPr>
            <p:cNvPr id="4" name="Picture 3" descr="Chart, sunburst chart&#10;&#10;Description automatically generated">
              <a:extLst>
                <a:ext uri="{FF2B5EF4-FFF2-40B4-BE49-F238E27FC236}">
                  <a16:creationId xmlns:a16="http://schemas.microsoft.com/office/drawing/2014/main" id="{A4DAFB85-0092-4542-BB6E-73A50FF242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0407" y="1542977"/>
              <a:ext cx="4741741" cy="465718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7B67472-7CB1-4115-8368-9DF10FCFB430}"/>
                </a:ext>
              </a:extLst>
            </p:cNvPr>
            <p:cNvSpPr txBox="1"/>
            <p:nvPr/>
          </p:nvSpPr>
          <p:spPr>
            <a:xfrm rot="3155831">
              <a:off x="7254684" y="4921215"/>
              <a:ext cx="8314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92D050"/>
                  </a:solidFill>
                </a:rPr>
                <a:t>Best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856940A-E1DE-43EF-9877-C25010AE7CE2}"/>
                </a:ext>
              </a:extLst>
            </p:cNvPr>
            <p:cNvSpPr txBox="1"/>
            <p:nvPr/>
          </p:nvSpPr>
          <p:spPr>
            <a:xfrm rot="3031138">
              <a:off x="9794497" y="2684010"/>
              <a:ext cx="11360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Worse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3EC9FB0-1D0E-4C0A-90C5-D70092D13899}"/>
              </a:ext>
            </a:extLst>
          </p:cNvPr>
          <p:cNvSpPr txBox="1"/>
          <p:nvPr/>
        </p:nvSpPr>
        <p:spPr>
          <a:xfrm>
            <a:off x="7726353" y="5673791"/>
            <a:ext cx="3734099" cy="83099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If knew “cost” for each, </a:t>
            </a:r>
          </a:p>
          <a:p>
            <a:pPr algn="ctr"/>
            <a:r>
              <a:rPr lang="en-US" sz="2400" dirty="0"/>
              <a:t>could decide best buffer size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4BD601-F817-483C-BF86-AE53A8679D4D}"/>
              </a:ext>
            </a:extLst>
          </p:cNvPr>
          <p:cNvSpPr/>
          <p:nvPr/>
        </p:nvSpPr>
        <p:spPr>
          <a:xfrm>
            <a:off x="7695873" y="1402080"/>
            <a:ext cx="3305061" cy="342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8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D7D36-1E91-4D6C-BCFD-CC5B4DE90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Low Can You Go?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70F676-AD64-4E8D-97B1-01511CA6F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6230" y="1344848"/>
            <a:ext cx="5679570" cy="53074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Know: how often interrupts, typical delays  </a:t>
            </a:r>
            <a:r>
              <a:rPr lang="en-US" dirty="0">
                <a:solidFill>
                  <a:srgbClr val="00B0F0"/>
                </a:solidFill>
              </a:rPr>
              <a:t>[7]</a:t>
            </a:r>
          </a:p>
          <a:p>
            <a:r>
              <a:rPr lang="en-US" dirty="0"/>
              <a:t>Tradeoffs for delay-interrupts, but not effects on </a:t>
            </a:r>
            <a:r>
              <a:rPr lang="en-US" dirty="0" err="1"/>
              <a:t>QoE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[10, 15]</a:t>
            </a:r>
          </a:p>
          <a:p>
            <a:r>
              <a:rPr lang="en-US" dirty="0"/>
              <a:t>Infer </a:t>
            </a:r>
            <a:r>
              <a:rPr lang="en-US" dirty="0" err="1"/>
              <a:t>QoE</a:t>
            </a:r>
            <a:r>
              <a:rPr lang="en-US" dirty="0"/>
              <a:t> from viewing, but not tradeoffs </a:t>
            </a:r>
            <a:r>
              <a:rPr lang="en-US" dirty="0">
                <a:solidFill>
                  <a:srgbClr val="00B0F0"/>
                </a:solidFill>
              </a:rPr>
              <a:t>[2, 19]</a:t>
            </a:r>
          </a:p>
          <a:p>
            <a:endParaRPr lang="en-US" dirty="0">
              <a:solidFill>
                <a:srgbClr val="92D050"/>
              </a:solidFill>
            </a:endParaRPr>
          </a:p>
          <a:p>
            <a:r>
              <a:rPr lang="en-US" sz="3200" u="sng" dirty="0"/>
              <a:t>Our paper</a:t>
            </a:r>
            <a:r>
              <a:rPr lang="en-US" sz="3200" dirty="0"/>
              <a:t>: quantify </a:t>
            </a:r>
            <a:r>
              <a:rPr lang="en-US" sz="3200" dirty="0" err="1"/>
              <a:t>QoE</a:t>
            </a:r>
            <a:r>
              <a:rPr lang="en-US" sz="3200" dirty="0"/>
              <a:t> for initial playout </a:t>
            </a:r>
            <a:r>
              <a:rPr lang="en-US" sz="3200" dirty="0">
                <a:solidFill>
                  <a:srgbClr val="92D050"/>
                </a:solidFill>
              </a:rPr>
              <a:t>buffer</a:t>
            </a:r>
            <a:r>
              <a:rPr lang="en-US" sz="3200" dirty="0"/>
              <a:t> and </a:t>
            </a:r>
            <a:r>
              <a:rPr lang="en-US" sz="3200" dirty="0">
                <a:solidFill>
                  <a:srgbClr val="00B0F0"/>
                </a:solidFill>
              </a:rPr>
              <a:t>interrupts</a:t>
            </a:r>
          </a:p>
          <a:p>
            <a:pPr lvl="1"/>
            <a:r>
              <a:rPr lang="en-US" sz="3200" dirty="0"/>
              <a:t>Can use to </a:t>
            </a:r>
            <a:r>
              <a:rPr lang="en-US" sz="3200" dirty="0">
                <a:solidFill>
                  <a:srgbClr val="FF0000"/>
                </a:solidFill>
              </a:rPr>
              <a:t>assess tradeoffs</a:t>
            </a:r>
          </a:p>
          <a:p>
            <a:pPr lvl="1"/>
            <a:r>
              <a:rPr lang="en-US" sz="3200" dirty="0"/>
              <a:t>Can use to </a:t>
            </a:r>
            <a:r>
              <a:rPr lang="en-US" sz="3200" dirty="0">
                <a:solidFill>
                  <a:srgbClr val="FF0000"/>
                </a:solidFill>
              </a:rPr>
              <a:t>pick buffer sizes</a:t>
            </a:r>
          </a:p>
        </p:txBody>
      </p:sp>
    </p:spTree>
    <p:extLst>
      <p:ext uri="{BB962C8B-B14F-4D97-AF65-F5344CB8AC3E}">
        <p14:creationId xmlns:p14="http://schemas.microsoft.com/office/powerpoint/2010/main" val="656215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13E67-6931-45D1-8303-16E0C3F1B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513" y="500062"/>
            <a:ext cx="8638207" cy="1325563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4A5FA-BC55-401E-B47C-DC3929BCB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Introduction		(</a:t>
            </a:r>
            <a:r>
              <a:rPr lang="en-US" sz="3600" dirty="0">
                <a:solidFill>
                  <a:srgbClr val="92D050"/>
                </a:solidFill>
              </a:rPr>
              <a:t>done</a:t>
            </a:r>
            <a:r>
              <a:rPr lang="en-US" sz="3600" dirty="0"/>
              <a:t>)</a:t>
            </a:r>
          </a:p>
          <a:p>
            <a:r>
              <a:rPr lang="en-US" sz="3600" dirty="0"/>
              <a:t>Related work		(</a:t>
            </a:r>
            <a:r>
              <a:rPr lang="en-US" sz="3600" dirty="0">
                <a:solidFill>
                  <a:srgbClr val="FF0000"/>
                </a:solidFill>
              </a:rPr>
              <a:t>next</a:t>
            </a:r>
            <a:r>
              <a:rPr lang="en-US" sz="3600" dirty="0"/>
              <a:t>)</a:t>
            </a:r>
          </a:p>
          <a:p>
            <a:r>
              <a:rPr lang="en-US" sz="3600" dirty="0"/>
              <a:t>Methodology</a:t>
            </a:r>
          </a:p>
          <a:p>
            <a:r>
              <a:rPr lang="en-US" sz="3600" dirty="0"/>
              <a:t>Analysis</a:t>
            </a:r>
          </a:p>
          <a:p>
            <a:r>
              <a:rPr lang="en-US" sz="36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245341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B0203-A835-4F55-906D-AA50B9F74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682" y="-118905"/>
            <a:ext cx="10068098" cy="1325563"/>
          </a:xfrm>
        </p:spPr>
        <p:txBody>
          <a:bodyPr/>
          <a:lstStyle/>
          <a:p>
            <a:r>
              <a:rPr lang="en-US" dirty="0"/>
              <a:t>Related Work (1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2D03F-8650-4636-8C0F-83C11134B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0" y="1028700"/>
            <a:ext cx="5867400" cy="591312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3200" b="0" i="0" u="none" strike="noStrike" baseline="0" dirty="0">
                <a:latin typeface="LinLibertineT"/>
              </a:rPr>
              <a:t>Egger et al. </a:t>
            </a:r>
            <a:r>
              <a:rPr lang="en-US" sz="3200" b="0" i="0" u="none" strike="noStrike" baseline="0" dirty="0">
                <a:solidFill>
                  <a:srgbClr val="00B0F0"/>
                </a:solidFill>
                <a:latin typeface="LinLibertineT"/>
              </a:rPr>
              <a:t>[9] </a:t>
            </a:r>
            <a:r>
              <a:rPr lang="en-US" sz="3200" b="0" i="0" u="none" strike="noStrike" baseline="0" dirty="0" err="1">
                <a:latin typeface="LinLibertineT"/>
              </a:rPr>
              <a:t>pycho</a:t>
            </a:r>
            <a:r>
              <a:rPr lang="en-US" sz="3200" b="0" i="0" u="none" strike="noStrike" baseline="0" dirty="0">
                <a:latin typeface="LinLibertineT"/>
              </a:rPr>
              <a:t>-physics based model  for </a:t>
            </a:r>
            <a:r>
              <a:rPr lang="en-US" sz="3200" b="0" i="0" u="none" strike="noStrike" baseline="0" dirty="0" err="1">
                <a:latin typeface="LinLibertineT"/>
              </a:rPr>
              <a:t>QoE</a:t>
            </a:r>
            <a:endParaRPr lang="en-US" sz="3200" b="0" i="0" u="none" strike="noStrike" baseline="0" dirty="0">
              <a:latin typeface="LinLibertineT"/>
            </a:endParaRPr>
          </a:p>
          <a:p>
            <a:pPr lvl="1"/>
            <a:r>
              <a:rPr lang="en-US" sz="2800" b="0" i="0" u="none" strike="noStrike" baseline="0" dirty="0">
                <a:latin typeface="LinLibertineT"/>
              </a:rPr>
              <a:t>Logarithmic relationship between </a:t>
            </a:r>
            <a:r>
              <a:rPr lang="en-US" sz="2800" b="0" i="0" u="none" strike="noStrike" baseline="0" dirty="0" err="1">
                <a:latin typeface="LinLibertineT"/>
              </a:rPr>
              <a:t>QoE</a:t>
            </a:r>
            <a:r>
              <a:rPr lang="en-US" sz="2800" b="0" i="0" u="none" strike="noStrike" baseline="0" dirty="0">
                <a:latin typeface="LinLibertineT"/>
              </a:rPr>
              <a:t> and buffering</a:t>
            </a:r>
          </a:p>
          <a:p>
            <a:pPr lvl="1"/>
            <a:r>
              <a:rPr lang="en-US" sz="2800" b="0" i="0" u="none" strike="noStrike" baseline="0" dirty="0">
                <a:latin typeface="LinLibertineT"/>
              </a:rPr>
              <a:t>We use for model fit</a:t>
            </a:r>
          </a:p>
          <a:p>
            <a:pPr algn="l"/>
            <a:r>
              <a:rPr lang="en-US" sz="3200" b="0" i="0" u="none" strike="noStrike" baseline="0" dirty="0" err="1">
                <a:latin typeface="LinLibertineT"/>
              </a:rPr>
              <a:t>Modlovan</a:t>
            </a:r>
            <a:r>
              <a:rPr lang="en-US" sz="3200" b="0" i="0" u="none" strike="noStrike" baseline="0" dirty="0">
                <a:latin typeface="LinLibertineT"/>
              </a:rPr>
              <a:t> and </a:t>
            </a:r>
            <a:r>
              <a:rPr lang="en-US" sz="3200" b="0" i="0" u="none" strike="noStrike" baseline="0" dirty="0" err="1">
                <a:latin typeface="LinLibertineT"/>
              </a:rPr>
              <a:t>Hoßfeld</a:t>
            </a:r>
            <a:r>
              <a:rPr lang="en-US" sz="3200" b="0" i="0" u="none" strike="noStrike" baseline="0" dirty="0">
                <a:latin typeface="LinLibertineT"/>
              </a:rPr>
              <a:t> </a:t>
            </a:r>
            <a:r>
              <a:rPr lang="en-US" sz="3200" b="0" i="0" u="none" strike="noStrike" baseline="0" dirty="0">
                <a:solidFill>
                  <a:srgbClr val="00B0F0"/>
                </a:solidFill>
                <a:latin typeface="LinLibertineT"/>
              </a:rPr>
              <a:t>[17] </a:t>
            </a:r>
            <a:r>
              <a:rPr lang="en-US" sz="3200" b="0" i="0" u="none" strike="noStrike" baseline="0" dirty="0">
                <a:latin typeface="LinLibertineT"/>
              </a:rPr>
              <a:t>bitrate variance on </a:t>
            </a:r>
            <a:r>
              <a:rPr lang="en-US" sz="3200" b="0" i="0" u="none" strike="noStrike" baseline="0" dirty="0" err="1">
                <a:latin typeface="LinLibertineT"/>
              </a:rPr>
              <a:t>QoE</a:t>
            </a:r>
            <a:endParaRPr lang="en-US" sz="3200" b="0" i="0" u="none" strike="noStrike" baseline="0" dirty="0">
              <a:latin typeface="LinLibertineT"/>
            </a:endParaRPr>
          </a:p>
          <a:p>
            <a:pPr lvl="1"/>
            <a:r>
              <a:rPr lang="en-US" sz="2800" dirty="0">
                <a:latin typeface="LinLibertineT"/>
              </a:rPr>
              <a:t>M</a:t>
            </a:r>
            <a:r>
              <a:rPr lang="en-US" sz="2800" b="0" i="0" u="none" strike="noStrike" baseline="0" dirty="0">
                <a:latin typeface="LinLibertineT"/>
              </a:rPr>
              <a:t>odel </a:t>
            </a:r>
            <a:r>
              <a:rPr lang="en-US" sz="2800" b="0" i="0" u="none" strike="noStrike" baseline="0" dirty="0" err="1">
                <a:latin typeface="LinLibertineT"/>
              </a:rPr>
              <a:t>QoE</a:t>
            </a:r>
            <a:r>
              <a:rPr lang="en-US" sz="2800" b="0" i="0" u="none" strike="noStrike" baseline="0" dirty="0">
                <a:latin typeface="LinLibertineT"/>
              </a:rPr>
              <a:t> as exponential with interrupts and buffering</a:t>
            </a:r>
          </a:p>
          <a:p>
            <a:pPr lvl="1"/>
            <a:r>
              <a:rPr lang="en-US" sz="2800" dirty="0">
                <a:latin typeface="LinLibertineT"/>
              </a:rPr>
              <a:t>We show logarithmic</a:t>
            </a:r>
            <a:endParaRPr lang="en-US" sz="2800" b="0" i="0" u="none" strike="noStrike" baseline="0" dirty="0">
              <a:latin typeface="LinLibertineT"/>
            </a:endParaRPr>
          </a:p>
          <a:p>
            <a:pPr algn="l"/>
            <a:r>
              <a:rPr lang="en-US" sz="3200" b="0" i="0" u="none" strike="noStrike" baseline="0" dirty="0" err="1">
                <a:latin typeface="LinLibertineT"/>
              </a:rPr>
              <a:t>Mok</a:t>
            </a:r>
            <a:r>
              <a:rPr lang="en-US" sz="3200" b="0" i="0" u="none" strike="noStrike" baseline="0" dirty="0">
                <a:latin typeface="LinLibertineT"/>
              </a:rPr>
              <a:t> et al. </a:t>
            </a:r>
            <a:r>
              <a:rPr lang="en-US" sz="3200" b="0" i="0" u="none" strike="noStrike" baseline="0" dirty="0">
                <a:solidFill>
                  <a:srgbClr val="00B0F0"/>
                </a:solidFill>
                <a:latin typeface="LinLibertineT"/>
              </a:rPr>
              <a:t>[16] </a:t>
            </a:r>
            <a:r>
              <a:rPr lang="en-US" sz="3200" b="0" i="0" u="none" strike="noStrike" baseline="0" dirty="0">
                <a:latin typeface="LinLibertineT"/>
              </a:rPr>
              <a:t>network QoS &amp; </a:t>
            </a:r>
            <a:r>
              <a:rPr lang="en-US" sz="3200" b="0" i="0" u="none" strike="noStrike" baseline="0" dirty="0" err="1">
                <a:latin typeface="LinLibertineT"/>
              </a:rPr>
              <a:t>QoE</a:t>
            </a:r>
            <a:endParaRPr lang="en-US" sz="3200" b="0" i="0" u="none" strike="noStrike" baseline="0" dirty="0">
              <a:latin typeface="LinLibertineT"/>
            </a:endParaRPr>
          </a:p>
          <a:p>
            <a:pPr lvl="1"/>
            <a:r>
              <a:rPr lang="en-US" sz="2800" dirty="0">
                <a:latin typeface="LinLibertineT"/>
              </a:rPr>
              <a:t>Interrupts </a:t>
            </a:r>
            <a:r>
              <a:rPr lang="en-US" sz="2800" b="0" i="0" u="none" strike="noStrike" baseline="0" dirty="0">
                <a:latin typeface="LinLibertineT"/>
              </a:rPr>
              <a:t>main factor in </a:t>
            </a:r>
            <a:r>
              <a:rPr lang="en-US" sz="2800" b="0" i="0" u="none" strike="noStrike" baseline="0" dirty="0" err="1">
                <a:latin typeface="LinLibertineT"/>
              </a:rPr>
              <a:t>QoE</a:t>
            </a:r>
            <a:r>
              <a:rPr lang="en-US" sz="2800" b="0" i="0" u="none" strike="noStrike" baseline="0" dirty="0">
                <a:latin typeface="LinLibertineT"/>
              </a:rPr>
              <a:t> </a:t>
            </a:r>
          </a:p>
          <a:p>
            <a:pPr lvl="1"/>
            <a:r>
              <a:rPr lang="en-US" sz="2800" dirty="0">
                <a:latin typeface="LinLibertineT"/>
              </a:rPr>
              <a:t>Interrupts and initial buffer independent</a:t>
            </a:r>
          </a:p>
          <a:p>
            <a:pPr lvl="1"/>
            <a:r>
              <a:rPr lang="en-US" sz="2800" b="0" i="0" u="none" strike="noStrike" baseline="0" dirty="0">
                <a:latin typeface="LinLibertineT"/>
              </a:rPr>
              <a:t>Confirm, and we have 3x larger study</a:t>
            </a:r>
          </a:p>
        </p:txBody>
      </p:sp>
    </p:spTree>
    <p:extLst>
      <p:ext uri="{BB962C8B-B14F-4D97-AF65-F5344CB8AC3E}">
        <p14:creationId xmlns:p14="http://schemas.microsoft.com/office/powerpoint/2010/main" val="761722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B0203-A835-4F55-906D-AA50B9F74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682" y="-118905"/>
            <a:ext cx="10014758" cy="1325563"/>
          </a:xfrm>
        </p:spPr>
        <p:txBody>
          <a:bodyPr/>
          <a:lstStyle/>
          <a:p>
            <a:r>
              <a:rPr lang="en-US" dirty="0"/>
              <a:t>Related Work 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2D03F-8650-4636-8C0F-83C11134B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3660" y="1019908"/>
            <a:ext cx="5768340" cy="576072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3200" b="0" i="0" u="none" strike="noStrike" baseline="0" dirty="0" err="1">
                <a:latin typeface="LinLibertineT"/>
              </a:rPr>
              <a:t>Dobrian</a:t>
            </a:r>
            <a:r>
              <a:rPr lang="en-US" sz="3200" b="0" i="0" u="none" strike="noStrike" baseline="0" dirty="0">
                <a:latin typeface="LinLibertineT"/>
              </a:rPr>
              <a:t> et al. </a:t>
            </a:r>
            <a:r>
              <a:rPr lang="en-US" sz="3200" b="0" i="0" u="none" strike="noStrike" baseline="0" dirty="0">
                <a:solidFill>
                  <a:srgbClr val="00B0F0"/>
                </a:solidFill>
                <a:latin typeface="LinLibertineT"/>
              </a:rPr>
              <a:t>[8] </a:t>
            </a:r>
            <a:r>
              <a:rPr lang="en-US" sz="3200" b="0" i="0" u="none" strike="noStrike" baseline="0" dirty="0">
                <a:latin typeface="LinLibertineT"/>
              </a:rPr>
              <a:t>total time waiting largest impact on user engagement</a:t>
            </a:r>
          </a:p>
          <a:p>
            <a:pPr lvl="1"/>
            <a:r>
              <a:rPr lang="en-US" sz="2800" dirty="0">
                <a:latin typeface="LinLibertineT"/>
              </a:rPr>
              <a:t>We break into interrupt time and waiting/buffer time</a:t>
            </a:r>
          </a:p>
          <a:p>
            <a:pPr algn="l"/>
            <a:r>
              <a:rPr lang="da-DK" sz="3200" b="0" i="0" u="none" strike="noStrike" baseline="0" dirty="0">
                <a:latin typeface="LinLibertineT"/>
              </a:rPr>
              <a:t>Li et al. </a:t>
            </a:r>
            <a:r>
              <a:rPr lang="da-DK" sz="3200" b="0" i="0" u="none" strike="noStrike" baseline="0" dirty="0">
                <a:solidFill>
                  <a:srgbClr val="00B0F0"/>
                </a:solidFill>
                <a:latin typeface="LinLibertineT"/>
              </a:rPr>
              <a:t>[14] </a:t>
            </a:r>
            <a:r>
              <a:rPr lang="da-DK" sz="3200" b="0" i="0" u="none" strike="noStrike" baseline="0" dirty="0">
                <a:latin typeface="LinLibertineT"/>
              </a:rPr>
              <a:t>and Kim et al. </a:t>
            </a:r>
            <a:r>
              <a:rPr lang="da-DK" sz="3200" b="0" i="0" u="none" strike="noStrike" baseline="0" dirty="0">
                <a:solidFill>
                  <a:srgbClr val="00B0F0"/>
                </a:solidFill>
                <a:latin typeface="LinLibertineT"/>
              </a:rPr>
              <a:t>[13] </a:t>
            </a:r>
            <a:r>
              <a:rPr lang="da-DK" sz="3200" b="0" i="0" u="none" strike="noStrike" baseline="0" dirty="0">
                <a:latin typeface="LinLibertineT"/>
              </a:rPr>
              <a:t>model video playout based on minimum buffer size</a:t>
            </a:r>
          </a:p>
          <a:p>
            <a:pPr lvl="1"/>
            <a:r>
              <a:rPr lang="en-US" sz="2800" b="0" i="0" u="none" strike="noStrike" baseline="0" dirty="0">
                <a:latin typeface="LinLibertineT"/>
              </a:rPr>
              <a:t>Ours provide </a:t>
            </a:r>
            <a:r>
              <a:rPr lang="en-US" sz="2800" b="0" i="0" u="none" strike="noStrike" baseline="0" dirty="0" err="1">
                <a:latin typeface="LinLibertineT"/>
              </a:rPr>
              <a:t>QoE</a:t>
            </a:r>
            <a:r>
              <a:rPr lang="en-US" sz="2800" b="0" i="0" u="none" strike="noStrike" baseline="0" dirty="0">
                <a:latin typeface="LinLibertineT"/>
              </a:rPr>
              <a:t> model useful in choices</a:t>
            </a:r>
          </a:p>
          <a:p>
            <a:pPr algn="l"/>
            <a:r>
              <a:rPr lang="en-US" sz="3200" b="0" i="0" u="none" strike="noStrike" baseline="0" dirty="0" err="1">
                <a:latin typeface="LinLibertineT"/>
              </a:rPr>
              <a:t>Hoßfeld</a:t>
            </a:r>
            <a:r>
              <a:rPr lang="en-US" sz="3200" b="0" i="0" u="none" strike="noStrike" baseline="0" dirty="0">
                <a:latin typeface="LinLibertineT"/>
              </a:rPr>
              <a:t> et al. </a:t>
            </a:r>
            <a:r>
              <a:rPr lang="en-US" sz="3200" b="0" i="0" u="none" strike="noStrike" baseline="0" dirty="0">
                <a:solidFill>
                  <a:srgbClr val="00B0F0"/>
                </a:solidFill>
                <a:latin typeface="LinLibertineT"/>
              </a:rPr>
              <a:t>[10] </a:t>
            </a:r>
            <a:r>
              <a:rPr lang="en-US" sz="3200" b="0" i="0" u="none" strike="noStrike" baseline="0" dirty="0">
                <a:latin typeface="LinLibertineT"/>
              </a:rPr>
              <a:t>model of </a:t>
            </a:r>
            <a:r>
              <a:rPr lang="en-US" sz="3200" b="0" i="0" u="none" strike="noStrike" baseline="0" dirty="0" err="1">
                <a:latin typeface="LinLibertineT"/>
              </a:rPr>
              <a:t>QoE</a:t>
            </a:r>
            <a:r>
              <a:rPr lang="en-US" sz="3200" b="0" i="0" u="none" strike="noStrike" baseline="0" dirty="0">
                <a:latin typeface="LinLibertineT"/>
              </a:rPr>
              <a:t> for buffering</a:t>
            </a:r>
            <a:endParaRPr lang="en-US" sz="3200" dirty="0">
              <a:latin typeface="LinLibertineT"/>
            </a:endParaRPr>
          </a:p>
          <a:p>
            <a:pPr lvl="1"/>
            <a:r>
              <a:rPr lang="en-US" sz="2800" b="0" i="0" u="none" strike="noStrike" baseline="0" dirty="0">
                <a:latin typeface="LinLibertineT"/>
              </a:rPr>
              <a:t>Ours model for interrupts</a:t>
            </a:r>
            <a:endParaRPr lang="en-US" sz="2800" dirty="0">
              <a:latin typeface="LinLibertineT"/>
            </a:endParaRPr>
          </a:p>
          <a:p>
            <a:pPr lvl="1"/>
            <a:r>
              <a:rPr lang="en-US" sz="2800" b="0" i="0" u="none" strike="noStrike" baseline="0" dirty="0">
                <a:latin typeface="LinLibertineT"/>
              </a:rPr>
              <a:t>Ours confirms relationships, computes effect sizes </a:t>
            </a:r>
          </a:p>
        </p:txBody>
      </p:sp>
    </p:spTree>
    <p:extLst>
      <p:ext uri="{BB962C8B-B14F-4D97-AF65-F5344CB8AC3E}">
        <p14:creationId xmlns:p14="http://schemas.microsoft.com/office/powerpoint/2010/main" val="4094275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13E67-6931-45D1-8303-16E0C3F1B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813" y="407905"/>
            <a:ext cx="10016836" cy="1325563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4A5FA-BC55-401E-B47C-DC3929BCB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Introduction		(</a:t>
            </a:r>
            <a:r>
              <a:rPr lang="en-US" sz="3600" dirty="0">
                <a:solidFill>
                  <a:srgbClr val="92D050"/>
                </a:solidFill>
              </a:rPr>
              <a:t>done</a:t>
            </a:r>
            <a:r>
              <a:rPr lang="en-US" sz="3600" dirty="0"/>
              <a:t>)</a:t>
            </a:r>
          </a:p>
          <a:p>
            <a:r>
              <a:rPr lang="en-US" sz="3600" dirty="0"/>
              <a:t>Related work		(</a:t>
            </a:r>
            <a:r>
              <a:rPr lang="en-US" sz="3600" dirty="0">
                <a:solidFill>
                  <a:srgbClr val="92D050"/>
                </a:solidFill>
              </a:rPr>
              <a:t>done</a:t>
            </a:r>
            <a:r>
              <a:rPr lang="en-US" sz="3600" dirty="0"/>
              <a:t>)</a:t>
            </a:r>
          </a:p>
          <a:p>
            <a:r>
              <a:rPr lang="en-US" sz="3600" dirty="0"/>
              <a:t>Methodology		(</a:t>
            </a:r>
            <a:r>
              <a:rPr lang="en-US" sz="3600" dirty="0">
                <a:solidFill>
                  <a:srgbClr val="FF0000"/>
                </a:solidFill>
              </a:rPr>
              <a:t>next</a:t>
            </a:r>
            <a:r>
              <a:rPr lang="en-US" sz="3600" dirty="0"/>
              <a:t>)</a:t>
            </a:r>
          </a:p>
          <a:p>
            <a:r>
              <a:rPr lang="en-US" sz="3600" dirty="0"/>
              <a:t>Analysis</a:t>
            </a:r>
          </a:p>
          <a:p>
            <a:r>
              <a:rPr lang="en-US" sz="36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66511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90176-2174-49A0-86C5-DEA35574F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546" y="373582"/>
            <a:ext cx="10016836" cy="1325563"/>
          </a:xfrm>
        </p:spPr>
        <p:txBody>
          <a:bodyPr/>
          <a:lstStyle/>
          <a:p>
            <a:r>
              <a:rPr lang="en-US" dirty="0"/>
              <a:t>Methodology – 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User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D25A7-7A09-4FDA-AE35-D1465ED6D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9964" y="2103119"/>
            <a:ext cx="5694218" cy="4073843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sz="3600" b="0" i="0" u="none" strike="noStrike" baseline="0" dirty="0">
                <a:latin typeface="LinLibertineT"/>
              </a:rPr>
              <a:t>Select and re-encode videos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3600" b="0" i="0" u="none" strike="noStrike" baseline="0" dirty="0">
                <a:latin typeface="LinLibertineT"/>
              </a:rPr>
              <a:t>Develop an interface for users to watch and evaluate videos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3600" b="0" i="0" u="none" strike="noStrike" baseline="0" dirty="0">
                <a:latin typeface="LinLibertineT"/>
              </a:rPr>
              <a:t>Install videos in dedicated user laboratory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3600" b="0" i="0" u="none" strike="noStrike" baseline="0" dirty="0">
                <a:latin typeface="LinLibertineT"/>
              </a:rPr>
              <a:t>Solicit users to watch and rate videos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3600" b="0" i="0" u="none" strike="noStrike" baseline="0" dirty="0">
                <a:latin typeface="LinLibertineT"/>
              </a:rPr>
              <a:t>Analysis and modeling</a:t>
            </a:r>
          </a:p>
          <a:p>
            <a:pPr marL="342900" indent="-342900" algn="l">
              <a:buFont typeface="+mj-lt"/>
              <a:buAutoNum type="arabicPeriod"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85461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1317</TotalTime>
  <Words>1243</Words>
  <Application>Microsoft Office PowerPoint</Application>
  <PresentationFormat>Widescreen</PresentationFormat>
  <Paragraphs>171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LinLibertineT</vt:lpstr>
      <vt:lpstr>LinLibertineTI</vt:lpstr>
      <vt:lpstr>Office Theme</vt:lpstr>
      <vt:lpstr>Measuring and Modeling the Impact of Buffering and Interrupts on Streaming Video Quality of Experience</vt:lpstr>
      <vt:lpstr>Playout Buffering</vt:lpstr>
      <vt:lpstr>Buffering vs. Interrupts</vt:lpstr>
      <vt:lpstr>How Low Can You Go?</vt:lpstr>
      <vt:lpstr>Outline</vt:lpstr>
      <vt:lpstr>Related Work (1 of 2)</vt:lpstr>
      <vt:lpstr>Related Work (2 of 2)</vt:lpstr>
      <vt:lpstr>Outline</vt:lpstr>
      <vt:lpstr>Methodology –  User Study</vt:lpstr>
      <vt:lpstr>Methodology –  Video Selection</vt:lpstr>
      <vt:lpstr>Methodology –  Video Preparation</vt:lpstr>
      <vt:lpstr>Methodology –  Interface</vt:lpstr>
      <vt:lpstr>Methodology –  Procedure </vt:lpstr>
      <vt:lpstr>Methodology –  User Demographics </vt:lpstr>
      <vt:lpstr>Outline</vt:lpstr>
      <vt:lpstr>Analysis –  Content Ratings</vt:lpstr>
      <vt:lpstr>Analysis –  Buffer Delay</vt:lpstr>
      <vt:lpstr>Analysis –  Interrupts</vt:lpstr>
      <vt:lpstr>Analysis</vt:lpstr>
      <vt:lpstr>Model</vt:lpstr>
      <vt:lpstr>Equal QoE</vt:lpstr>
      <vt:lpstr>Example of Model Use</vt:lpstr>
      <vt:lpstr>Conclusion</vt:lpstr>
      <vt:lpstr>Future Work</vt:lpstr>
      <vt:lpstr>Measuring and Modeling the Impact of Buffering and Interrupts on Streaming Video Quality of Experience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Claypool, Mark L.</dc:creator>
  <cp:lastModifiedBy>Claypool, Mark L.</cp:lastModifiedBy>
  <cp:revision>74</cp:revision>
  <dcterms:created xsi:type="dcterms:W3CDTF">2020-09-23T12:06:09Z</dcterms:created>
  <dcterms:modified xsi:type="dcterms:W3CDTF">2020-11-30T14:32:52Z</dcterms:modified>
</cp:coreProperties>
</file>