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6" r:id="rId3"/>
    <p:sldId id="532" r:id="rId4"/>
    <p:sldId id="486" r:id="rId5"/>
    <p:sldId id="501" r:id="rId6"/>
    <p:sldId id="568" r:id="rId7"/>
    <p:sldId id="525" r:id="rId8"/>
    <p:sldId id="468" r:id="rId9"/>
    <p:sldId id="539" r:id="rId10"/>
    <p:sldId id="491" r:id="rId11"/>
    <p:sldId id="531" r:id="rId12"/>
    <p:sldId id="577" r:id="rId13"/>
    <p:sldId id="470" r:id="rId14"/>
    <p:sldId id="541" r:id="rId15"/>
    <p:sldId id="550" r:id="rId16"/>
    <p:sldId id="566" r:id="rId17"/>
    <p:sldId id="567" r:id="rId18"/>
    <p:sldId id="565" r:id="rId19"/>
    <p:sldId id="571" r:id="rId20"/>
    <p:sldId id="475" r:id="rId21"/>
    <p:sldId id="576" r:id="rId22"/>
    <p:sldId id="554" r:id="rId23"/>
    <p:sldId id="573" r:id="rId24"/>
    <p:sldId id="574" r:id="rId25"/>
    <p:sldId id="575" r:id="rId26"/>
    <p:sldId id="569" r:id="rId27"/>
    <p:sldId id="570" r:id="rId28"/>
    <p:sldId id="564" r:id="rId29"/>
    <p:sldId id="547" r:id="rId30"/>
  </p:sldIdLst>
  <p:sldSz cx="9144000" cy="6858000" type="screen4x3"/>
  <p:notesSz cx="6950075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F7F7F"/>
    <a:srgbClr val="006600"/>
    <a:srgbClr val="33CC33"/>
    <a:srgbClr val="00CC00"/>
    <a:srgbClr val="F9E8E8"/>
    <a:srgbClr val="D34D4D"/>
    <a:srgbClr val="ECB2B2"/>
    <a:srgbClr val="0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8625" autoAdjust="0"/>
  </p:normalViewPr>
  <p:slideViewPr>
    <p:cSldViewPr>
      <p:cViewPr varScale="1">
        <p:scale>
          <a:sx n="73" d="100"/>
          <a:sy n="73" d="100"/>
        </p:scale>
        <p:origin x="-2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884" y="78"/>
      </p:cViewPr>
      <p:guideLst>
        <p:guide orient="horz" pos="2888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t" anchorCtr="0" compatLnSpc="1">
            <a:prstTxWarp prst="textNoShape">
              <a:avLst/>
            </a:prstTxWarp>
          </a:bodyPr>
          <a:lstStyle>
            <a:lvl1pPr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964" y="0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t" anchorCtr="0" compatLnSpc="1">
            <a:prstTxWarp prst="textNoShape">
              <a:avLst/>
            </a:prstTxWarp>
          </a:bodyPr>
          <a:lstStyle>
            <a:lvl1pPr algn="r"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27EF758-02A7-4162-BA6B-9194FCD09501}" type="datetime1">
              <a:rPr lang="en-US"/>
              <a:pPr>
                <a:defRPr/>
              </a:pPr>
              <a:t>15/2/15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8807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b" anchorCtr="0" compatLnSpc="1">
            <a:prstTxWarp prst="textNoShape">
              <a:avLst/>
            </a:prstTxWarp>
          </a:bodyPr>
          <a:lstStyle>
            <a:lvl1pPr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964" y="8708807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b" anchorCtr="0" compatLnSpc="1">
            <a:prstTxWarp prst="textNoShape">
              <a:avLst/>
            </a:prstTxWarp>
          </a:bodyPr>
          <a:lstStyle>
            <a:lvl1pPr algn="r"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0A30A36-9A65-4F89-830F-C58621412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t" anchorCtr="0" compatLnSpc="1">
            <a:prstTxWarp prst="textNoShape">
              <a:avLst/>
            </a:prstTxWarp>
          </a:bodyPr>
          <a:lstStyle>
            <a:lvl1pPr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964" y="0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t" anchorCtr="0" compatLnSpc="1">
            <a:prstTxWarp prst="textNoShape">
              <a:avLst/>
            </a:prstTxWarp>
          </a:bodyPr>
          <a:lstStyle>
            <a:lvl1pPr algn="r"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A8CD7D1-1806-4E06-97B4-2E0726463E15}" type="datetime1">
              <a:rPr lang="en-US"/>
              <a:pPr>
                <a:defRPr/>
              </a:pPr>
              <a:t>15/2/15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87388"/>
            <a:ext cx="4581525" cy="3436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98" y="4354403"/>
            <a:ext cx="5095281" cy="412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8807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b" anchorCtr="0" compatLnSpc="1">
            <a:prstTxWarp prst="textNoShape">
              <a:avLst/>
            </a:prstTxWarp>
          </a:bodyPr>
          <a:lstStyle>
            <a:lvl1pPr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964" y="8708807"/>
            <a:ext cx="3012111" cy="4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6" tIns="46042" rIns="92086" bIns="46042" numCol="1" anchor="b" anchorCtr="0" compatLnSpc="1">
            <a:prstTxWarp prst="textNoShape">
              <a:avLst/>
            </a:prstTxWarp>
          </a:bodyPr>
          <a:lstStyle>
            <a:lvl1pPr algn="r" defTabSz="920254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CB90A5A-D00C-4690-8CB8-3792BAD98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304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809D3-A896-4D8F-BC31-129742310598}" type="datetime1">
              <a:rPr lang="en-US" smtClean="0">
                <a:latin typeface="Tahoma" panose="020B0604030504040204" pitchFamily="34" charset="0"/>
              </a:rPr>
              <a:pPr/>
              <a:t>15/2/15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9049AE-D852-4E76-8C27-624FB629A9E1}" type="slidenum">
              <a:rPr lang="en-US" smtClean="0">
                <a:latin typeface="Tahoma" panose="020B0604030504040204" pitchFamily="34" charset="0"/>
              </a:rPr>
              <a:pPr/>
              <a:t>1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336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F17A46-F645-42BD-A1B0-7018D676C41B}" type="datetime1">
              <a:rPr lang="en-US" smtClean="0">
                <a:latin typeface="Tahoma" panose="020B0604030504040204" pitchFamily="34" charset="0"/>
              </a:rPr>
              <a:pPr/>
              <a:t>15/2/15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49AF8C-75BF-458A-8DCF-4961E63A48F7}" type="slidenum">
              <a:rPr lang="en-US" smtClean="0">
                <a:latin typeface="Tahoma" panose="020B0604030504040204" pitchFamily="34" charset="0"/>
              </a:rPr>
              <a:pPr/>
              <a:t>12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809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show AP,  AP queue</a:t>
            </a:r>
            <a:r>
              <a:rPr lang="en-US" baseline="0" dirty="0" smtClean="0"/>
              <a:t> controller,  what is SPQ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7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6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B1B7F7-15FD-4F95-B9B5-E65F4C17AA2B}" type="datetime1">
              <a:rPr lang="en-US" smtClean="0">
                <a:latin typeface="Tahoma" panose="020B0604030504040204" pitchFamily="34" charset="0"/>
              </a:rPr>
              <a:pPr/>
              <a:t>15/2/15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263870-D2E3-4DE5-833E-99B30D7DB086}" type="slidenum">
              <a:rPr lang="en-US" smtClean="0">
                <a:latin typeface="Tahoma" panose="020B0604030504040204" pitchFamily="34" charset="0"/>
              </a:rPr>
              <a:pPr/>
              <a:t>26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014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4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cycle</a:t>
            </a:r>
            <a:r>
              <a:rPr lang="en-US" baseline="0" dirty="0" smtClean="0"/>
              <a:t> shows CATNAP provides better </a:t>
            </a:r>
            <a:r>
              <a:rPr lang="en-US" baseline="0" dirty="0" err="1" smtClean="0"/>
              <a:t>QoS</a:t>
            </a:r>
            <a:r>
              <a:rPr lang="en-US" baseline="0" dirty="0" smtClean="0"/>
              <a:t> because the file transfer </a:t>
            </a:r>
            <a:r>
              <a:rPr lang="en-US" baseline="0" dirty="0" err="1" smtClean="0"/>
              <a:t>finishised</a:t>
            </a:r>
            <a:r>
              <a:rPr lang="en-US" baseline="0" dirty="0" smtClean="0"/>
              <a:t> 3 seconds earlier.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AP</a:t>
            </a:r>
            <a:r>
              <a:rPr lang="en-US" baseline="0" dirty="0" smtClean="0"/>
              <a:t> is the central communication point in Home.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connects wired devices and wireless devices.  In addition to internet traffic, AP also handles the intra-home traffic, for example, when you watch video on iPad from the media server inside your home.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past 10 years,  people are arguing which device is the bottleneck in home.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short review o</a:t>
            </a:r>
            <a:r>
              <a:rPr lang="en-US" baseline="0" dirty="0" smtClean="0"/>
              <a:t>f IEEE 802.11 families.  By this year, IEEE 802.11 wireless standard includes </a:t>
            </a:r>
            <a:r>
              <a:rPr lang="en-US" baseline="0" dirty="0" err="1" smtClean="0"/>
              <a:t>a,b,g</a:t>
            </a:r>
            <a:r>
              <a:rPr lang="en-US" baseline="0" dirty="0" smtClean="0"/>
              <a:t>, and n. </a:t>
            </a:r>
          </a:p>
          <a:p>
            <a:r>
              <a:rPr lang="en-US" baseline="0" dirty="0" smtClean="0"/>
              <a:t>The figure on the left shows the measured throughput of each kind of AP.  We can see even in lab environment, IEEE 801.11 protocol hardly reach their claimed speed. </a:t>
            </a:r>
          </a:p>
          <a:p>
            <a:r>
              <a:rPr lang="en-US" baseline="0" dirty="0" smtClean="0"/>
              <a:t>IEEE 802.11g AP only yield 19 Mbps throughput which is less than half of its claimed </a:t>
            </a:r>
            <a:r>
              <a:rPr lang="en-US" baseline="0" dirty="0" err="1" smtClean="0"/>
              <a:t>datarate</a:t>
            </a:r>
            <a:r>
              <a:rPr lang="en-US" baseline="0" dirty="0" smtClean="0"/>
              <a:t> 54 Mbps.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this happens ? </a:t>
            </a:r>
          </a:p>
          <a:p>
            <a:r>
              <a:rPr lang="en-US" baseline="0" dirty="0" smtClean="0"/>
              <a:t>First, on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addition,</a:t>
            </a:r>
            <a:r>
              <a:rPr lang="en-US" baseline="0" dirty="0" smtClean="0"/>
              <a:t> hardware changes in home, let look at the software and applications.  </a:t>
            </a:r>
          </a:p>
          <a:p>
            <a:endParaRPr lang="en-US" baseline="0" dirty="0" smtClean="0"/>
          </a:p>
          <a:p>
            <a:r>
              <a:rPr lang="en-US" dirty="0" smtClean="0"/>
              <a:t>Blue</a:t>
            </a:r>
            <a:r>
              <a:rPr lang="en-US" baseline="0" dirty="0" smtClean="0"/>
              <a:t>,  response-based, TCP </a:t>
            </a:r>
          </a:p>
          <a:p>
            <a:r>
              <a:rPr lang="en-US" baseline="0" dirty="0" smtClean="0"/>
              <a:t>Red,   interactive, time-sensitive</a:t>
            </a:r>
          </a:p>
          <a:p>
            <a:r>
              <a:rPr lang="en-US" baseline="0" dirty="0" smtClean="0"/>
              <a:t>Green.  Greedy…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F17A46-F645-42BD-A1B0-7018D676C41B}" type="datetime1">
              <a:rPr lang="en-US" smtClean="0">
                <a:latin typeface="Tahoma" panose="020B0604030504040204" pitchFamily="34" charset="0"/>
              </a:rPr>
              <a:pPr/>
              <a:t>15/2/15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1404" indent="-277463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9853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3794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7735" indent="-221971" defTabSz="9202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677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5618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29559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500" indent="-221971" defTabSz="9202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49AF8C-75BF-458A-8DCF-4961E63A48F7}" type="slidenum">
              <a:rPr lang="en-US" smtClean="0">
                <a:latin typeface="Tahoma" panose="020B0604030504040204" pitchFamily="34" charset="0"/>
              </a:rPr>
              <a:pPr/>
              <a:t>6</a:t>
            </a:fld>
            <a:endParaRPr lang="en-US" smtClean="0">
              <a:latin typeface="Tahoma" panose="020B0604030504040204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809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Examples… interactive </a:t>
            </a:r>
            <a:r>
              <a:rPr lang="en-US" dirty="0" err="1" smtClean="0"/>
              <a:t>voip</a:t>
            </a:r>
            <a:r>
              <a:rPr lang="en-US" dirty="0" smtClean="0"/>
              <a:t> and non-interactive FTP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sample of a SSH flow with flow</a:t>
            </a:r>
            <a:r>
              <a:rPr lang="en-US" baseline="0" dirty="0" smtClean="0"/>
              <a:t> state changes.   Before the time 40</a:t>
            </a:r>
            <a:r>
              <a:rPr lang="en-US" baseline="30000" dirty="0" smtClean="0"/>
              <a:t>th</a:t>
            </a:r>
            <a:r>
              <a:rPr lang="en-US" baseline="0" dirty="0" smtClean="0"/>
              <a:t> seconds, the user executes several shell </a:t>
            </a:r>
            <a:r>
              <a:rPr lang="en-US" baseline="0" dirty="0" err="1" smtClean="0"/>
              <a:t>cmds</a:t>
            </a:r>
            <a:r>
              <a:rPr lang="en-US" baseline="0" dirty="0" smtClean="0"/>
              <a:t> on a remote host, at time 41th seconds, we can see the 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8CD7D1-1806-4E06-97B4-2E0726463E15}" type="datetime1">
              <a:rPr lang="en-US" smtClean="0"/>
              <a:pPr>
                <a:defRPr/>
              </a:pPr>
              <a:t>15/2/15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B90A5A-D00C-4690-8CB8-3792BAD98C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3638" y="100965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2838" y="5697538"/>
            <a:ext cx="5167312" cy="979487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9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C2B5-1CAB-45B7-930B-E78BDFA31D82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2119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19431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6769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1DF4-3DDF-4B17-BB02-692F9FB23455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5549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77724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3000" y="3938588"/>
            <a:ext cx="77724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EF57-51D4-4E6B-8FB0-B5348A3BE107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789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05400" y="1600200"/>
            <a:ext cx="38100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39ACB-146D-4F6B-AA42-512AD03E0A6F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354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Times New Roman" panose="02020603050405020304" pitchFamily="18" charset="0"/>
              </a:defRPr>
            </a:lvl1pPr>
            <a:lvl2pPr>
              <a:defRPr baseline="0">
                <a:latin typeface="Times New Roman" panose="02020603050405020304" pitchFamily="18" charset="0"/>
              </a:defRPr>
            </a:lvl2pPr>
            <a:lvl3pPr>
              <a:defRPr baseline="0">
                <a:latin typeface="Times New Roman" panose="02020603050405020304" pitchFamily="18" charset="0"/>
              </a:defRPr>
            </a:lvl3pPr>
            <a:lvl4pPr>
              <a:defRPr baseline="0">
                <a:latin typeface="Times New Roman" panose="02020603050405020304" pitchFamily="18" charset="0"/>
              </a:defRPr>
            </a:lvl4pPr>
            <a:lvl5pPr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PhD Dissertation  – </a:t>
            </a:r>
            <a:fld id="{E5043E85-FEF5-4866-9E91-31A1114F1502}" type="datetime4">
              <a:rPr lang="en-US" smtClean="0"/>
              <a:pPr>
                <a:defRPr/>
              </a:pPr>
              <a:t>February 15, 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6713" y="5626100"/>
            <a:ext cx="9001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A67534-E104-4E78-B070-7E52CA666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9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PhD Dissertation – </a:t>
            </a:r>
            <a:fld id="{E5043E85-FEF5-4866-9E91-31A1114F1502}" type="datetime4">
              <a:rPr lang="en-US"/>
              <a:pPr>
                <a:defRPr/>
              </a:pPr>
              <a:t>February 15,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A623-B121-4A3B-9143-E9BAAEF45FA6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34227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ICNC2015  – </a:t>
            </a:r>
            <a:fld id="{E5043E85-FEF5-4866-9E91-31A1114F1502}" type="datetime4">
              <a:rPr lang="en-US" smtClean="0"/>
              <a:pPr>
                <a:defRPr/>
              </a:pPr>
              <a:t>February 15, 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470B-1C56-4E01-B2B4-4D46DC24768B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91181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ICNC2015– </a:t>
            </a:r>
            <a:fld id="{E5043E85-FEF5-4866-9E91-31A1114F1502}" type="datetime4">
              <a:rPr lang="en-US" smtClean="0"/>
              <a:pPr>
                <a:defRPr/>
              </a:pPr>
              <a:t>February 15, 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5F94F-4676-4B65-8C0B-0568D9F6C613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423030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ICNC2015 – </a:t>
            </a:r>
            <a:fld id="{E5043E85-FEF5-4866-9E91-31A1114F1502}" type="datetime4">
              <a:rPr lang="en-US" smtClean="0"/>
              <a:pPr>
                <a:defRPr/>
              </a:pPr>
              <a:t>February 15, 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207D-9D10-46B0-9EE6-674B898DF98D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322569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171F-DF92-471F-AA93-E59EC75FC559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6502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6C204-CE54-445C-A019-FAF6428E7050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5167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ADAC-B3BD-48E5-A73F-9CC22E2FFE46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1657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50768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/>
            </a:lvl1pPr>
          </a:lstStyle>
          <a:p>
            <a:pPr>
              <a:defRPr/>
            </a:pPr>
            <a:r>
              <a:rPr lang="en-US"/>
              <a:t>PhD Dissertation – </a:t>
            </a:r>
            <a:fld id="{E5043E85-FEF5-4866-9E91-31A1114F1502}" type="datetime4">
              <a:rPr lang="en-US"/>
              <a:pPr>
                <a:defRPr/>
              </a:pPr>
              <a:t>February 15, 2015</a:t>
            </a:fld>
            <a:endParaRPr lang="en-US"/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5638800"/>
            <a:ext cx="9001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0FBB56-02F6-429E-A95F-8087ECAA42FC}" type="slidenum">
              <a:rPr lang="en-US"/>
              <a:pPr>
                <a:defRPr/>
              </a:pPr>
              <a:t>‹#›</a:t>
            </a:fld>
            <a:r>
              <a:rPr lang="en-US"/>
              <a:t>/35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index.com/" TargetMode="External"/><Relationship Id="rId4" Type="http://schemas.openxmlformats.org/officeDocument/2006/relationships/hyperlink" Target="http://www.iana.org/assignments/port-numb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isco.com/c/en/us/td/docs/wireless/controller/7-2/configuration/guide/cg/cg_controller_setting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716835"/>
            <a:ext cx="8424862" cy="147002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Treatment-Based Classification for Residential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2838" y="5876925"/>
            <a:ext cx="5167312" cy="800100"/>
          </a:xfrm>
        </p:spPr>
        <p:txBody>
          <a:bodyPr/>
          <a:lstStyle/>
          <a:p>
            <a:pPr algn="l"/>
            <a:r>
              <a:rPr lang="en-US" sz="1400" dirty="0"/>
              <a:t>International Conference on Computing, Networking and </a:t>
            </a:r>
            <a:r>
              <a:rPr lang="en-US" sz="1400" dirty="0" smtClean="0"/>
              <a:t>Communication (ICNC2015)</a:t>
            </a:r>
            <a:endParaRPr lang="en-US" sz="1400" dirty="0"/>
          </a:p>
          <a:p>
            <a:pPr algn="l"/>
            <a:r>
              <a:rPr lang="en-US" sz="1400" dirty="0" smtClean="0"/>
              <a:t>Anaheim, USA, </a:t>
            </a:r>
            <a:fld id="{FFD60AF2-0E7E-4A03-BD1C-0623FFEE9922}" type="datetime4">
              <a:rPr lang="en-US" sz="1400"/>
              <a:pPr algn="l"/>
              <a:t>February 15, 2015</a:t>
            </a:fld>
            <a:endParaRPr lang="en-US" sz="1400" dirty="0"/>
          </a:p>
          <a:p>
            <a:pPr algn="l" eaLnBrk="1" hangingPunct="1">
              <a:lnSpc>
                <a:spcPct val="70000"/>
              </a:lnSpc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403722" y="2296956"/>
            <a:ext cx="7128718" cy="7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Mark Claypool, and Robert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Kinicki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{</a:t>
            </a:r>
            <a:r>
              <a:rPr lang="en-US" sz="1800" dirty="0" err="1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lif,claypool,rek</a:t>
            </a:r>
            <a:r>
              <a:rPr lang="en-US" sz="18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}@cs.wpi.edu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39752" y="3356992"/>
            <a:ext cx="5400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Science,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Worcester Polytechnic Institute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Worcester, MA 01609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412776"/>
            <a:ext cx="6872288" cy="39001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4425" y="163370"/>
            <a:ext cx="7772400" cy="1143000"/>
          </a:xfrm>
        </p:spPr>
        <p:txBody>
          <a:bodyPr/>
          <a:lstStyle/>
          <a:p>
            <a:r>
              <a:rPr lang="en-US" sz="2800" dirty="0" smtClean="0"/>
              <a:t>Example:  Interactive Classifier w/ a Remote Login Flow</a:t>
            </a:r>
            <a:endParaRPr 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PhD Dissertation – </a:t>
            </a:r>
            <a:fld id="{E5043E85-FEF5-4866-9E91-31A1114F1502}" type="datetime4">
              <a:rPr lang="en-US" smtClean="0"/>
              <a:pPr>
                <a:defRPr/>
              </a:pPr>
              <a:t>February 15, 2015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9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452321" y="13407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CATNAP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2321" y="4437112"/>
            <a:ext cx="144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CATNAP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21" y="28827"/>
            <a:ext cx="6628607" cy="30514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815071"/>
            <a:ext cx="6659500" cy="31342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566" y="478015"/>
            <a:ext cx="5484738" cy="19428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3522321"/>
            <a:ext cx="5484738" cy="1994911"/>
          </a:xfrm>
          <a:prstGeom prst="rect">
            <a:avLst/>
          </a:prstGeom>
        </p:spPr>
      </p:pic>
      <p:sp>
        <p:nvSpPr>
          <p:cNvPr id="10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3250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D215C2-AC39-42AE-95A1-D2BA7681254E}" type="slidenum">
              <a:rPr lang="en-US" sz="2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624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77" y="1268760"/>
            <a:ext cx="7772400" cy="45360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Introduction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Treatment-Based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CATNAP by an Example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800000"/>
                </a:solidFill>
              </a:rPr>
              <a:t>Experiments and Results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Future Work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Conclusions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4429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4425" y="-9483"/>
            <a:ext cx="7772400" cy="1143000"/>
          </a:xfrm>
        </p:spPr>
        <p:txBody>
          <a:bodyPr/>
          <a:lstStyle/>
          <a:p>
            <a:r>
              <a:rPr lang="en-US" dirty="0" smtClean="0"/>
              <a:t>Simulation Setup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1" y="1133517"/>
            <a:ext cx="7412892" cy="4781146"/>
          </a:xfrm>
          <a:prstGeom prst="rect">
            <a:avLst/>
          </a:prstGeom>
        </p:spPr>
      </p:pic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2376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049" y="188640"/>
            <a:ext cx="7772400" cy="908720"/>
          </a:xfrm>
        </p:spPr>
        <p:txBody>
          <a:bodyPr/>
          <a:lstStyle/>
          <a:p>
            <a:r>
              <a:rPr lang="en-US" sz="2800" dirty="0"/>
              <a:t>Core Simulation Settings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31571"/>
              </p:ext>
            </p:extLst>
          </p:nvPr>
        </p:nvGraphicFramePr>
        <p:xfrm>
          <a:off x="1190625" y="1394999"/>
          <a:ext cx="7772400" cy="415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439"/>
                <a:gridCol w="5538961"/>
              </a:tblGrid>
              <a:tr h="5357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>
                        <a:alpha val="69804"/>
                      </a:srgbClr>
                    </a:solidFill>
                  </a:tcPr>
                </a:tc>
              </a:tr>
              <a:tr h="42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Queue Controller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B2B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DropTail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Strict Priority Queue (SPQ), CATNAP.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CB2B2">
                        <a:alpha val="30196"/>
                      </a:srgbClr>
                    </a:solidFill>
                  </a:tcPr>
                </a:tc>
              </a:tr>
              <a:tr h="5899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Queue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Capacity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CATNAP:1000 Packets.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DropTail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/SPQ: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based on bandwidth delay products.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511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IEEE 802.11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standard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B2B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IEEE 802.11b, IEEE 802.11g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CB2B2">
                        <a:alpha val="30196"/>
                      </a:srgbClr>
                    </a:solidFill>
                  </a:tcPr>
                </a:tc>
              </a:tr>
              <a:tr h="87102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Latency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Setting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(both 10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(</a:t>
                      </a:r>
                      <a:r>
                        <a:rPr lang="en-US" sz="1600" b="1" baseline="0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foreground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102.5 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background: 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(both 102.5 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5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QoS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Metrics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B2B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Throughput, and queue size.</a:t>
                      </a:r>
                      <a:r>
                        <a:rPr lang="en-US" sz="16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Opinion Score (MOS)</a:t>
                      </a:r>
                      <a:r>
                        <a:rPr lang="en-US" sz="1600" b="1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game, VoIP flows.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Video frame rate for video streaming. ( &gt; 15 fps as </a:t>
                      </a:r>
                      <a:r>
                        <a:rPr lang="en-US" sz="1600" b="1" dirty="0" smtClean="0">
                          <a:solidFill>
                            <a:srgbClr val="00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 time for Web flows.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Jain’s fairness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index for the fairness of FTP flows.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CB2B2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9253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772" y="118864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in Simulation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6643" y="1453219"/>
            <a:ext cx="3810000" cy="45259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wireless link and build up the queue.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NFS w/ UDP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76825" y="1453219"/>
            <a:ext cx="3810000" cy="45259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their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improvements.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NFS w/UDP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 w/UDP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 w/TCP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VoIP w/UDP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VoIP w/TCP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w/TCP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w/UDP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Verified all possible combinations in the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cube.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08" y="3505113"/>
            <a:ext cx="2752360" cy="22960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5436096" y="2204864"/>
            <a:ext cx="2448272" cy="288032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420816" y="2780928"/>
            <a:ext cx="2448272" cy="288032"/>
          </a:xfrm>
          <a:prstGeom prst="rect">
            <a:avLst/>
          </a:prstGeom>
          <a:noFill/>
          <a:ln w="28575" cap="sq" cmpd="sng" algn="ctr">
            <a:solidFill>
              <a:srgbClr val="0066FF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436096" y="4509120"/>
            <a:ext cx="2448272" cy="288032"/>
          </a:xfrm>
          <a:prstGeom prst="rect">
            <a:avLst/>
          </a:prstGeom>
          <a:noFill/>
          <a:ln w="28575" cap="sq" cmpd="sng" algn="ctr">
            <a:solidFill>
              <a:schemeClr val="accent2">
                <a:lumMod val="50000"/>
              </a:schemeClr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232422" y="2492896"/>
            <a:ext cx="2448272" cy="288032"/>
          </a:xfrm>
          <a:prstGeom prst="rect">
            <a:avLst/>
          </a:prstGeom>
          <a:noFill/>
          <a:ln w="28575" cap="sq" cmpd="sng" algn="ctr">
            <a:solidFill>
              <a:srgbClr val="00CC00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  <p:sp>
        <p:nvSpPr>
          <p:cNvPr id="14" name="矩形 13"/>
          <p:cNvSpPr/>
          <p:nvPr/>
        </p:nvSpPr>
        <p:spPr bwMode="auto">
          <a:xfrm>
            <a:off x="5436096" y="3356992"/>
            <a:ext cx="2448272" cy="288032"/>
          </a:xfrm>
          <a:prstGeom prst="rect">
            <a:avLst/>
          </a:prstGeom>
          <a:noFill/>
          <a:ln w="28575" cap="sq" cmpd="sng" algn="ctr">
            <a:solidFill>
              <a:srgbClr val="0066FF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4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E1470B-1C56-4E01-B2B4-4D46DC24768B}" type="slidenum">
              <a:rPr lang="en-US" smtClean="0"/>
              <a:pPr>
                <a:defRPr/>
              </a:pPr>
              <a:t>16</a:t>
            </a:fld>
            <a:r>
              <a:rPr lang="en-US" smtClean="0"/>
              <a:t>/35</a:t>
            </a:r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92" y="3239167"/>
            <a:ext cx="5050904" cy="23500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3608" y="365779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10. 10</a:t>
            </a:r>
            <a:r>
              <a:rPr lang="en-US" baseline="30000" dirty="0" smtClean="0"/>
              <a:t>th</a:t>
            </a:r>
            <a:r>
              <a:rPr lang="en-US" dirty="0" smtClean="0"/>
              <a:t> percentile of MOS for UDP based VoIP (11Mbps Link)</a:t>
            </a: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6" y="433627"/>
            <a:ext cx="5199708" cy="24193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52120" y="91046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9. Average Throughput for Two FTP flows (54Mbps Link)</a:t>
            </a:r>
            <a:endParaRPr lang="en-US" dirty="0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2393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952432" cy="2304256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E1470B-1C56-4E01-B2B4-4D46DC24768B}" type="slidenum">
              <a:rPr lang="en-US" smtClean="0"/>
              <a:pPr>
                <a:defRPr/>
              </a:pPr>
              <a:t>17</a:t>
            </a:fld>
            <a:r>
              <a:rPr lang="en-US" smtClean="0"/>
              <a:t>/35</a:t>
            </a:r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5508104" y="9824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11. 10</a:t>
            </a:r>
            <a:r>
              <a:rPr lang="en-US" baseline="30000" dirty="0" smtClean="0"/>
              <a:t>th</a:t>
            </a:r>
            <a:r>
              <a:rPr lang="en-US" dirty="0" smtClean="0"/>
              <a:t> percentile of MOS for Game (54Mbps Link)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88" y="3659795"/>
            <a:ext cx="4114800" cy="19145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59632" y="40050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12. Average Response Time for </a:t>
            </a:r>
            <a:r>
              <a:rPr lang="en-US" smtClean="0"/>
              <a:t>Web (</a:t>
            </a:r>
            <a:r>
              <a:rPr lang="en-US" dirty="0" smtClean="0"/>
              <a:t>54Mbps Link)</a:t>
            </a:r>
            <a:endParaRPr lang="en-US" dirty="0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7926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</p:spPr>
        <p:txBody>
          <a:bodyPr/>
          <a:lstStyle/>
          <a:p>
            <a:pPr>
              <a:buNone/>
              <a:defRPr/>
            </a:pPr>
            <a:r>
              <a:rPr lang="en-US" sz="1600" dirty="0"/>
              <a:t>ICNC 2015, Anaheim, CA, </a:t>
            </a:r>
            <a:fld id="{FFD60AF2-0E7E-4A03-BD1C-0623FFEE9922}" type="datetime4">
              <a:rPr lang="en-US" sz="1600" smtClean="0"/>
              <a:pPr>
                <a:buNone/>
                <a:defRPr/>
              </a:pPr>
              <a:t>February 15, 2015</a:t>
            </a:fld>
            <a:endParaRPr lang="en-US" sz="1600" dirty="0"/>
          </a:p>
        </p:txBody>
      </p:sp>
      <p:sp>
        <p:nvSpPr>
          <p:cNvPr id="7" name="标题 8"/>
          <p:cNvSpPr txBox="1">
            <a:spLocks/>
          </p:cNvSpPr>
          <p:nvPr/>
        </p:nvSpPr>
        <p:spPr bwMode="auto">
          <a:xfrm>
            <a:off x="1114425" y="2936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 smtClean="0"/>
              <a:t>QoS</a:t>
            </a:r>
            <a:r>
              <a:rPr lang="en-US" dirty="0" smtClean="0"/>
              <a:t> Improvement for CATNAP over </a:t>
            </a:r>
            <a:r>
              <a:rPr lang="en-US" dirty="0" err="1" smtClean="0"/>
              <a:t>DropTail</a:t>
            </a:r>
            <a:r>
              <a:rPr lang="en-US" dirty="0" smtClean="0"/>
              <a:t> (54 Mbps)</a:t>
            </a:r>
            <a:endParaRPr lang="en-US" dirty="0"/>
          </a:p>
        </p:txBody>
      </p:sp>
      <p:graphicFrame>
        <p:nvGraphicFramePr>
          <p:cNvPr id="8" name="内容占位符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60140"/>
              </p:ext>
            </p:extLst>
          </p:nvPr>
        </p:nvGraphicFramePr>
        <p:xfrm>
          <a:off x="1114425" y="1430317"/>
          <a:ext cx="7943800" cy="415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60"/>
                <a:gridCol w="2443688"/>
                <a:gridCol w="1303784"/>
                <a:gridCol w="1303784"/>
                <a:gridCol w="1303784"/>
              </a:tblGrid>
              <a:tr h="24481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Foreground</a:t>
                      </a:r>
                      <a:endParaRPr lang="en-US" dirty="0"/>
                    </a:p>
                  </a:txBody>
                  <a:tcPr anchor="ctr">
                    <a:solidFill>
                      <a:srgbClr val="D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 </a:t>
                      </a:r>
                      <a:endParaRPr lang="en-US" dirty="0"/>
                    </a:p>
                  </a:txBody>
                  <a:tcPr anchor="ctr">
                    <a:solidFill>
                      <a:srgbClr val="DF7F7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 Settings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short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long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7F7F"/>
                    </a:solidFill>
                  </a:tcPr>
                </a:tc>
              </a:tr>
              <a:tr h="4896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Game</a:t>
                      </a:r>
                      <a:r>
                        <a:rPr lang="en-US" baseline="0" dirty="0" smtClean="0"/>
                        <a:t> w/UDP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</a:t>
                      </a:r>
                      <a:r>
                        <a:rPr lang="en-US" baseline="0" dirty="0" smtClean="0"/>
                        <a:t> (10% 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58.1%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52.4%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15.7%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Game w/TCP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 (10%</a:t>
                      </a:r>
                      <a:r>
                        <a:rPr lang="en-US" baseline="0" dirty="0" smtClean="0"/>
                        <a:t> 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54.5%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55.6%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53.7%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VoIP w/UDP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 (10% tail)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1.8%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1.6%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VoIP</a:t>
                      </a:r>
                      <a:r>
                        <a:rPr lang="en-US" baseline="0" dirty="0" smtClean="0"/>
                        <a:t> w/TCP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 (10% 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0.6%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0.9%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Video w/UDP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 Rate (10% 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0.0%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w/TCP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 Rate (10% 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3.4%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Response Time (sec)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13.6%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48.1%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56.4%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83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1412776"/>
            <a:ext cx="7772400" cy="4525963"/>
          </a:xfrm>
        </p:spPr>
        <p:txBody>
          <a:bodyPr/>
          <a:lstStyle/>
          <a:p>
            <a:r>
              <a:rPr lang="en-US" dirty="0" smtClean="0"/>
              <a:t>Implementation on a real AP. </a:t>
            </a:r>
          </a:p>
          <a:p>
            <a:pPr lvl="1"/>
            <a:r>
              <a:rPr lang="en-US" sz="2400" dirty="0" smtClean="0"/>
              <a:t>Open Source AP.</a:t>
            </a:r>
          </a:p>
          <a:p>
            <a:r>
              <a:rPr lang="en-US" dirty="0" smtClean="0"/>
              <a:t>Resource consumption measurement.</a:t>
            </a:r>
          </a:p>
          <a:p>
            <a:pPr lvl="1"/>
            <a:r>
              <a:rPr lang="en-US" sz="2400" dirty="0" smtClean="0"/>
              <a:t>CPU utilization.</a:t>
            </a:r>
          </a:p>
          <a:p>
            <a:pPr lvl="1"/>
            <a:r>
              <a:rPr lang="en-US" sz="2400" dirty="0" smtClean="0"/>
              <a:t>Memory consumption.</a:t>
            </a:r>
          </a:p>
          <a:p>
            <a:r>
              <a:rPr lang="en-US" dirty="0" smtClean="0"/>
              <a:t>Identify Paced Flows.</a:t>
            </a:r>
          </a:p>
          <a:p>
            <a:pPr lvl="1"/>
            <a:r>
              <a:rPr lang="en-US" sz="2400" dirty="0" smtClean="0"/>
              <a:t>Voice.</a:t>
            </a:r>
          </a:p>
          <a:p>
            <a:pPr lvl="1"/>
            <a:r>
              <a:rPr lang="en-US" sz="2400" dirty="0" smtClean="0"/>
              <a:t>Video (</a:t>
            </a:r>
            <a:r>
              <a:rPr lang="en-US" sz="2400" dirty="0" err="1" smtClean="0"/>
              <a:t>e.g</a:t>
            </a:r>
            <a:r>
              <a:rPr lang="en-US" sz="2400" dirty="0" smtClean="0"/>
              <a:t> 24 – 30 fps,  </a:t>
            </a:r>
            <a:r>
              <a:rPr lang="en-US" sz="2400" i="1" dirty="0" smtClean="0"/>
              <a:t>I, P, B </a:t>
            </a:r>
            <a:r>
              <a:rPr lang="en-US" sz="2400" dirty="0" smtClean="0"/>
              <a:t>frames).</a:t>
            </a:r>
            <a:endParaRPr 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PhD Dissertation  – </a:t>
            </a:r>
            <a:fld id="{E5043E85-FEF5-4866-9E91-31A1114F1502}" type="datetime4">
              <a:rPr lang="en-US" smtClean="0"/>
              <a:pPr>
                <a:defRPr/>
              </a:pPr>
              <a:t>February 15, 2015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8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1143000" y="115888"/>
            <a:ext cx="7772400" cy="1143000"/>
          </a:xfrm>
        </p:spPr>
        <p:txBody>
          <a:bodyPr/>
          <a:lstStyle/>
          <a:p>
            <a:r>
              <a:rPr lang="en-US" dirty="0" smtClean="0"/>
              <a:t>Access Point as Central Point in Home</a:t>
            </a:r>
          </a:p>
        </p:txBody>
      </p:sp>
      <p:sp>
        <p:nvSpPr>
          <p:cNvPr id="8195" name="页脚占位符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  <p:sp>
        <p:nvSpPr>
          <p:cNvPr id="8196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7E86E-8BA7-44D7-B1E1-74B70C76E95F}" type="slidenum">
              <a:rPr lang="en-US" sz="20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2000">
              <a:latin typeface="Times New Roman" panose="02020603050405020304" pitchFamily="18" charset="0"/>
            </a:endParaRPr>
          </a:p>
        </p:txBody>
      </p:sp>
      <p:pic>
        <p:nvPicPr>
          <p:cNvPr id="819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182" y="1226102"/>
            <a:ext cx="6679242" cy="479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 4"/>
          <p:cNvSpPr/>
          <p:nvPr/>
        </p:nvSpPr>
        <p:spPr bwMode="auto">
          <a:xfrm>
            <a:off x="2913888" y="1957984"/>
            <a:ext cx="2090522" cy="2955392"/>
          </a:xfrm>
          <a:custGeom>
            <a:avLst/>
            <a:gdLst>
              <a:gd name="connsiteX0" fmla="*/ 1243584 w 2090522"/>
              <a:gd name="connsiteY0" fmla="*/ 17120 h 2955392"/>
              <a:gd name="connsiteX1" fmla="*/ 1962912 w 2090522"/>
              <a:gd name="connsiteY1" fmla="*/ 102464 h 2955392"/>
              <a:gd name="connsiteX2" fmla="*/ 1889760 w 2090522"/>
              <a:gd name="connsiteY2" fmla="*/ 797408 h 2955392"/>
              <a:gd name="connsiteX3" fmla="*/ 0 w 2090522"/>
              <a:gd name="connsiteY3" fmla="*/ 2955392 h 2955392"/>
              <a:gd name="connsiteX4" fmla="*/ 0 w 2090522"/>
              <a:gd name="connsiteY4" fmla="*/ 2955392 h 295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522" h="2955392">
                <a:moveTo>
                  <a:pt x="1243584" y="17120"/>
                </a:moveTo>
                <a:cubicBezTo>
                  <a:pt x="1549400" y="-5232"/>
                  <a:pt x="1855216" y="-27584"/>
                  <a:pt x="1962912" y="102464"/>
                </a:cubicBezTo>
                <a:cubicBezTo>
                  <a:pt x="2070608" y="232512"/>
                  <a:pt x="2216912" y="321920"/>
                  <a:pt x="1889760" y="797408"/>
                </a:cubicBezTo>
                <a:cubicBezTo>
                  <a:pt x="1562608" y="1272896"/>
                  <a:pt x="0" y="2955392"/>
                  <a:pt x="0" y="2955392"/>
                </a:cubicBezTo>
                <a:lnTo>
                  <a:pt x="0" y="2955392"/>
                </a:lnTo>
              </a:path>
            </a:pathLst>
          </a:custGeom>
          <a:ln w="28575">
            <a:solidFill>
              <a:srgbClr val="33CC33"/>
            </a:solidFill>
            <a:prstDash val="dash"/>
            <a:headEnd type="none" w="med" len="med"/>
            <a:tailEnd type="triangle" w="lg" len="lg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4213654" y="2619632"/>
            <a:ext cx="3818238" cy="2434282"/>
          </a:xfrm>
          <a:custGeom>
            <a:avLst/>
            <a:gdLst>
              <a:gd name="connsiteX0" fmla="*/ 3818238 w 3818238"/>
              <a:gd name="connsiteY0" fmla="*/ 0 h 2434282"/>
              <a:gd name="connsiteX1" fmla="*/ 3299254 w 3818238"/>
              <a:gd name="connsiteY1" fmla="*/ 716692 h 2434282"/>
              <a:gd name="connsiteX2" fmla="*/ 1223319 w 3818238"/>
              <a:gd name="connsiteY2" fmla="*/ 753763 h 2434282"/>
              <a:gd name="connsiteX3" fmla="*/ 0 w 3818238"/>
              <a:gd name="connsiteY3" fmla="*/ 2434282 h 2434282"/>
              <a:gd name="connsiteX4" fmla="*/ 0 w 3818238"/>
              <a:gd name="connsiteY4" fmla="*/ 2434282 h 243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238" h="2434282">
                <a:moveTo>
                  <a:pt x="3818238" y="0"/>
                </a:moveTo>
                <a:cubicBezTo>
                  <a:pt x="3774989" y="295532"/>
                  <a:pt x="3731740" y="591065"/>
                  <a:pt x="3299254" y="716692"/>
                </a:cubicBezTo>
                <a:cubicBezTo>
                  <a:pt x="2866768" y="842319"/>
                  <a:pt x="1773195" y="467498"/>
                  <a:pt x="1223319" y="753763"/>
                </a:cubicBezTo>
                <a:cubicBezTo>
                  <a:pt x="673443" y="1040028"/>
                  <a:pt x="0" y="2434282"/>
                  <a:pt x="0" y="2434282"/>
                </a:cubicBezTo>
                <a:lnTo>
                  <a:pt x="0" y="2434282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Dot"/>
            <a:miter lim="800000"/>
            <a:headEnd type="none" w="sm" len="sm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44624"/>
            <a:ext cx="7772400" cy="1143000"/>
          </a:xfrm>
        </p:spPr>
        <p:txBody>
          <a:bodyPr/>
          <a:lstStyle/>
          <a:p>
            <a:r>
              <a:rPr lang="en-US" sz="3600" dirty="0" smtClean="0"/>
              <a:t>Conclusions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1395661"/>
            <a:ext cx="7772400" cy="4501356"/>
          </a:xfrm>
        </p:spPr>
        <p:txBody>
          <a:bodyPr/>
          <a:lstStyle/>
          <a:p>
            <a:r>
              <a:rPr lang="en-US" sz="2400" dirty="0" smtClean="0"/>
              <a:t>CATNAP lowers the queuing delay for time sensitive applications by effectively controlling queue length. </a:t>
            </a:r>
            <a:endParaRPr lang="en-US" sz="2400" dirty="0"/>
          </a:p>
          <a:p>
            <a:pPr lvl="1"/>
            <a:r>
              <a:rPr lang="en-US" sz="2000" dirty="0" smtClean="0"/>
              <a:t>Improve </a:t>
            </a:r>
            <a:r>
              <a:rPr lang="en-US" sz="2000" dirty="0" err="1" smtClean="0"/>
              <a:t>QoS</a:t>
            </a:r>
            <a:r>
              <a:rPr lang="en-US" sz="2000" dirty="0" smtClean="0"/>
              <a:t> for interactive applications, VoIP and game.</a:t>
            </a:r>
          </a:p>
          <a:p>
            <a:pPr lvl="1"/>
            <a:r>
              <a:rPr lang="en-US" sz="2000" dirty="0"/>
              <a:t>Reducing the response time for Web traffic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CATNAP </a:t>
            </a:r>
            <a:r>
              <a:rPr lang="en-US" sz="2400" dirty="0"/>
              <a:t>provides a better </a:t>
            </a:r>
            <a:r>
              <a:rPr lang="en-US" sz="2400" dirty="0" err="1" smtClean="0"/>
              <a:t>QoS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Automatically classify flows for treatment purposes.</a:t>
            </a:r>
          </a:p>
          <a:p>
            <a:pPr lvl="1"/>
            <a:r>
              <a:rPr lang="en-US" sz="2000" dirty="0" smtClean="0"/>
              <a:t>Taming greedy high-bandwidth traffic, especially misbehaved UDP flows.</a:t>
            </a:r>
          </a:p>
          <a:p>
            <a:r>
              <a:rPr lang="en-US" sz="2400" dirty="0" smtClean="0"/>
              <a:t>CATNAP can </a:t>
            </a:r>
            <a:r>
              <a:rPr lang="en-US" sz="2400" dirty="0"/>
              <a:t>be implemented in a </a:t>
            </a:r>
            <a:r>
              <a:rPr lang="en-US" sz="2400" dirty="0" smtClean="0"/>
              <a:t>real AP router. </a:t>
            </a:r>
          </a:p>
          <a:p>
            <a:pPr lvl="1"/>
            <a:r>
              <a:rPr lang="en-US" sz="2000" dirty="0" smtClean="0"/>
              <a:t>Without modification on end-host, applications or network standards.</a:t>
            </a:r>
          </a:p>
          <a:p>
            <a:pPr lvl="1"/>
            <a:r>
              <a:rPr lang="en-US" sz="2000" dirty="0" smtClean="0"/>
              <a:t>Possible design guideline for future APs. </a:t>
            </a:r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0370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15171F-DF92-471F-AA93-E59EC75FC559}" type="slidenum">
              <a:rPr lang="en-US" smtClean="0"/>
              <a:pPr>
                <a:defRPr/>
              </a:pPr>
              <a:t>21</a:t>
            </a:fld>
            <a:r>
              <a:rPr lang="en-US" smtClean="0"/>
              <a:t>/35</a:t>
            </a:r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2771800" y="2606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Questions </a:t>
            </a:r>
            <a:r>
              <a:rPr lang="en-US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 </a:t>
            </a:r>
            <a:endParaRPr lang="en-US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19138" y="1612737"/>
            <a:ext cx="842486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Treatment-Based Classification for Residential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Networks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67210" y="2852936"/>
            <a:ext cx="7128718" cy="7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Mark Claypool, and Robert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Kinicki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{</a:t>
            </a:r>
            <a:r>
              <a:rPr lang="en-US" sz="1800" dirty="0" err="1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lif,claypool,rek</a:t>
            </a:r>
            <a:r>
              <a:rPr lang="en-US" sz="1800" dirty="0" smtClean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}@cs.wpi.edu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39247" y="3911929"/>
            <a:ext cx="7453560" cy="98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Science,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Worcester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Polytechnic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InstituteWorcester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01609</a:t>
            </a:r>
          </a:p>
        </p:txBody>
      </p:sp>
    </p:spTree>
    <p:extLst>
      <p:ext uri="{BB962C8B-B14F-4D97-AF65-F5344CB8AC3E}">
        <p14:creationId xmlns:p14="http://schemas.microsoft.com/office/powerpoint/2010/main" val="116079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15171F-DF92-471F-AA93-E59EC75FC559}" type="slidenum">
              <a:rPr lang="en-US" smtClean="0"/>
              <a:pPr>
                <a:defRPr/>
              </a:pPr>
              <a:t>22</a:t>
            </a:fld>
            <a:r>
              <a:rPr lang="en-US" smtClean="0"/>
              <a:t>/35</a:t>
            </a:r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3131840" y="227687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omic Sans MS" panose="030F0702030302020204" pitchFamily="66" charset="0"/>
              </a:rPr>
              <a:t>Thank You !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8942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53752"/>
            <a:ext cx="7772400" cy="1143000"/>
          </a:xfrm>
        </p:spPr>
        <p:txBody>
          <a:bodyPr/>
          <a:lstStyle/>
          <a:p>
            <a:r>
              <a:rPr lang="en-US" dirty="0" smtClean="0"/>
              <a:t>References (1/3)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1268760"/>
            <a:ext cx="7772400" cy="4857403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[</a:t>
            </a:r>
            <a:r>
              <a:rPr lang="en-US" sz="1600" dirty="0" err="1">
                <a:cs typeface="Times New Roman" panose="02020603050405020304" pitchFamily="18" charset="0"/>
              </a:rPr>
              <a:t>Singha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cs typeface="Times New Roman" panose="02020603050405020304" pitchFamily="18" charset="0"/>
              </a:rPr>
              <a:t>2012</a:t>
            </a:r>
            <a:r>
              <a:rPr lang="en-US" sz="1600" dirty="0">
                <a:cs typeface="Times New Roman" panose="02020603050405020304" pitchFamily="18" charset="0"/>
              </a:rPr>
              <a:t>] </a:t>
            </a:r>
            <a:r>
              <a:rPr lang="en-US" sz="1600" dirty="0" smtClean="0">
                <a:cs typeface="Times New Roman" panose="02020603050405020304" pitchFamily="18" charset="0"/>
              </a:rPr>
              <a:t>A. Singh </a:t>
            </a:r>
            <a:r>
              <a:rPr lang="en-US" sz="1600" dirty="0"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cs typeface="Times New Roman" panose="02020603050405020304" pitchFamily="18" charset="0"/>
              </a:rPr>
              <a:t>B. </a:t>
            </a:r>
            <a:r>
              <a:rPr lang="en-US" sz="1600" dirty="0">
                <a:cs typeface="Times New Roman" panose="02020603050405020304" pitchFamily="18" charset="0"/>
              </a:rPr>
              <a:t>Mishra, </a:t>
            </a:r>
            <a:r>
              <a:rPr lang="en-US" sz="1600" dirty="0" smtClean="0">
                <a:cs typeface="Times New Roman" panose="02020603050405020304" pitchFamily="18" charset="0"/>
              </a:rPr>
              <a:t> “Comparative Study on Wireless Local Area Network Standards</a:t>
            </a:r>
            <a:r>
              <a:rPr lang="en-US" sz="1600" i="1" dirty="0" smtClean="0">
                <a:cs typeface="Times New Roman" panose="02020603050405020304" pitchFamily="18" charset="0"/>
              </a:rPr>
              <a:t>”, </a:t>
            </a:r>
            <a:r>
              <a:rPr lang="en-US" sz="1600" dirty="0" smtClean="0"/>
              <a:t> </a:t>
            </a:r>
            <a:r>
              <a:rPr lang="en-US" sz="1600" i="1" dirty="0"/>
              <a:t>International Journal of Applied Engineering and Technology </a:t>
            </a:r>
            <a:r>
              <a:rPr lang="en-US" sz="1600" dirty="0" smtClean="0"/>
              <a:t>2012.</a:t>
            </a:r>
          </a:p>
          <a:p>
            <a:r>
              <a:rPr lang="en-US" sz="1600" dirty="0" smtClean="0"/>
              <a:t>[Akamai, 2014] Akamai </a:t>
            </a:r>
            <a:r>
              <a:rPr lang="en-US" sz="1600" dirty="0" err="1" smtClean="0"/>
              <a:t>Inc</a:t>
            </a:r>
            <a:r>
              <a:rPr lang="en-US" sz="1600" i="1" dirty="0" smtClean="0"/>
              <a:t>, “</a:t>
            </a:r>
            <a:r>
              <a:rPr lang="en-US" sz="1600" dirty="0" smtClean="0"/>
              <a:t> The State of  the Internet: Q3, 2013 Report</a:t>
            </a:r>
            <a:r>
              <a:rPr lang="en-US" sz="1600" i="1" dirty="0" smtClean="0"/>
              <a:t>”,  </a:t>
            </a:r>
            <a:r>
              <a:rPr lang="en-US" sz="1600" dirty="0" smtClean="0"/>
              <a:t>2014.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NetIndex</a:t>
            </a:r>
            <a:r>
              <a:rPr lang="en-US" sz="1600" dirty="0" smtClean="0"/>
              <a:t>, 2014] </a:t>
            </a:r>
            <a:r>
              <a:rPr lang="en-US" sz="1600" dirty="0" err="1" smtClean="0"/>
              <a:t>Ookla</a:t>
            </a:r>
            <a:r>
              <a:rPr lang="en-US" sz="1600" dirty="0"/>
              <a:t>, 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://www.netindex.com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, 2014.</a:t>
            </a:r>
          </a:p>
          <a:p>
            <a:r>
              <a:rPr lang="en-US" sz="1600" dirty="0" smtClean="0"/>
              <a:t>[IANA, 2014] Internet </a:t>
            </a:r>
            <a:r>
              <a:rPr lang="en-US" sz="1600" dirty="0"/>
              <a:t>Assigned Numbers Authority (IANA</a:t>
            </a:r>
            <a:r>
              <a:rPr lang="en-US" sz="1600" dirty="0" smtClean="0"/>
              <a:t>),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www.iana.org/assignments/port-numbers</a:t>
            </a:r>
            <a:r>
              <a:rPr lang="en-US" sz="1600" dirty="0" smtClean="0"/>
              <a:t>, last updated on 2014-02-21.</a:t>
            </a:r>
          </a:p>
          <a:p>
            <a:r>
              <a:rPr lang="en-US" sz="1600" dirty="0" smtClean="0"/>
              <a:t>[CORSARO, 2013] </a:t>
            </a:r>
            <a:r>
              <a:rPr lang="en-US" sz="1600" dirty="0" err="1" smtClean="0"/>
              <a:t>Corsaro</a:t>
            </a:r>
            <a:r>
              <a:rPr lang="en-US" sz="1600" dirty="0"/>
              <a:t>. Online </a:t>
            </a:r>
            <a:r>
              <a:rPr lang="en-US" sz="1600" dirty="0" smtClean="0"/>
              <a:t>at http</a:t>
            </a:r>
            <a:r>
              <a:rPr lang="en-US" sz="1600" dirty="0"/>
              <a:t>://www.caida.org/tools/measurement/corsaro/, Last Access on October 30th, 2013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Khalife</a:t>
            </a:r>
            <a:r>
              <a:rPr lang="en-US" sz="1600" dirty="0" smtClean="0"/>
              <a:t>, 2013] </a:t>
            </a:r>
            <a:r>
              <a:rPr lang="en-US" sz="1600" dirty="0" err="1" smtClean="0"/>
              <a:t>Jawad</a:t>
            </a:r>
            <a:r>
              <a:rPr lang="en-US" sz="1600" dirty="0" smtClean="0"/>
              <a:t> </a:t>
            </a:r>
            <a:r>
              <a:rPr lang="en-US" sz="1600" dirty="0" err="1" smtClean="0"/>
              <a:t>Khalife</a:t>
            </a:r>
            <a:r>
              <a:rPr lang="en-US" sz="1600" dirty="0" smtClean="0"/>
              <a:t>, et al.  “Performance </a:t>
            </a:r>
            <a:r>
              <a:rPr lang="en-US" sz="1600" dirty="0"/>
              <a:t>of </a:t>
            </a:r>
            <a:r>
              <a:rPr lang="en-US" sz="1600" dirty="0" err="1"/>
              <a:t>OpenDPI</a:t>
            </a:r>
            <a:r>
              <a:rPr lang="en-US" sz="1600" dirty="0"/>
              <a:t> in </a:t>
            </a:r>
            <a:r>
              <a:rPr lang="en-US" sz="1600" dirty="0" smtClean="0"/>
              <a:t>Identifying Sampled </a:t>
            </a:r>
            <a:r>
              <a:rPr lang="en-US" sz="1600" dirty="0"/>
              <a:t>Network </a:t>
            </a:r>
            <a:r>
              <a:rPr lang="en-US" sz="1600" dirty="0" smtClean="0"/>
              <a:t>Trace”. </a:t>
            </a:r>
            <a:r>
              <a:rPr lang="en-US" sz="1600" i="1" dirty="0"/>
              <a:t>Journal of Networks, </a:t>
            </a:r>
            <a:r>
              <a:rPr lang="en-US" sz="1600" i="1" dirty="0" smtClean="0"/>
              <a:t>8(1)</a:t>
            </a:r>
            <a:r>
              <a:rPr lang="en-US" sz="1600" dirty="0" smtClean="0"/>
              <a:t>, </a:t>
            </a:r>
            <a:r>
              <a:rPr lang="en-US" sz="1600" dirty="0"/>
              <a:t>January 2013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Xie</a:t>
            </a:r>
            <a:r>
              <a:rPr lang="en-US" sz="1600" dirty="0" smtClean="0"/>
              <a:t>, 2013] </a:t>
            </a:r>
            <a:r>
              <a:rPr lang="en-US" sz="1600" dirty="0" err="1" smtClean="0"/>
              <a:t>Guowu</a:t>
            </a:r>
            <a:r>
              <a:rPr lang="en-US" sz="1600" dirty="0" smtClean="0"/>
              <a:t> </a:t>
            </a:r>
            <a:r>
              <a:rPr lang="en-US" sz="1600" dirty="0" err="1"/>
              <a:t>Xie</a:t>
            </a:r>
            <a:r>
              <a:rPr lang="en-US" sz="1600" dirty="0" smtClean="0"/>
              <a:t>, et al., “</a:t>
            </a:r>
            <a:r>
              <a:rPr lang="en-US" sz="1600" dirty="0" err="1" smtClean="0"/>
              <a:t>ReSurf</a:t>
            </a:r>
            <a:r>
              <a:rPr lang="en-US" sz="1600" dirty="0"/>
              <a:t>: Reconstructing web-</a:t>
            </a:r>
            <a:r>
              <a:rPr lang="en-US" sz="1600" dirty="0" err="1"/>
              <a:t>surng</a:t>
            </a:r>
            <a:r>
              <a:rPr lang="en-US" sz="1600" dirty="0"/>
              <a:t> activity </a:t>
            </a:r>
            <a:r>
              <a:rPr lang="en-US" sz="1600" dirty="0" smtClean="0"/>
              <a:t>from network </a:t>
            </a:r>
            <a:r>
              <a:rPr lang="en-US" sz="1600" dirty="0" err="1" smtClean="0"/>
              <a:t>tracffic</a:t>
            </a:r>
            <a:r>
              <a:rPr lang="en-US" sz="1600" dirty="0" smtClean="0"/>
              <a:t>”. In Proceedings of  </a:t>
            </a:r>
            <a:r>
              <a:rPr lang="en-US" sz="1600" dirty="0"/>
              <a:t>IFIP Networking </a:t>
            </a:r>
            <a:r>
              <a:rPr lang="en-US" sz="1600" dirty="0" smtClean="0"/>
              <a:t>Conference</a:t>
            </a:r>
            <a:r>
              <a:rPr lang="en-US" sz="1600" dirty="0"/>
              <a:t>, 2013</a:t>
            </a:r>
            <a:r>
              <a:rPr lang="en-US" sz="1600" dirty="0" smtClean="0"/>
              <a:t>, May </a:t>
            </a:r>
            <a:r>
              <a:rPr lang="en-US" sz="1600" dirty="0"/>
              <a:t>2013.</a:t>
            </a:r>
            <a:endParaRPr lang="en-US" sz="1600" dirty="0" smtClean="0"/>
          </a:p>
          <a:p>
            <a:r>
              <a:rPr lang="en-US" sz="1600" dirty="0" smtClean="0"/>
              <a:t>[Nguyen, 2012] </a:t>
            </a:r>
            <a:r>
              <a:rPr lang="en-US" sz="1600" dirty="0" err="1" smtClean="0"/>
              <a:t>Thuy</a:t>
            </a:r>
            <a:r>
              <a:rPr lang="en-US" sz="1600" dirty="0" smtClean="0"/>
              <a:t> Nguyen, et al., “Timely and </a:t>
            </a:r>
            <a:r>
              <a:rPr lang="en-US" sz="1600" dirty="0"/>
              <a:t>Continuous Machine-learning-based </a:t>
            </a:r>
            <a:r>
              <a:rPr lang="en-US" sz="1600" dirty="0" err="1"/>
              <a:t>Classication</a:t>
            </a:r>
            <a:r>
              <a:rPr lang="en-US" sz="1600" dirty="0"/>
              <a:t> for Interactive IP </a:t>
            </a:r>
            <a:r>
              <a:rPr lang="en-US" sz="1600" dirty="0" smtClean="0"/>
              <a:t>Traffic”. </a:t>
            </a:r>
            <a:r>
              <a:rPr lang="en-US" sz="1600" dirty="0"/>
              <a:t>Journal </a:t>
            </a:r>
            <a:r>
              <a:rPr lang="en-US" sz="1600" dirty="0" smtClean="0"/>
              <a:t>of IEEE/ACM </a:t>
            </a:r>
            <a:r>
              <a:rPr lang="en-US" sz="1600" dirty="0"/>
              <a:t>Transactions on Networking (TON), 20(6</a:t>
            </a:r>
            <a:r>
              <a:rPr lang="en-US" sz="1600" dirty="0" smtClean="0"/>
              <a:t>), </a:t>
            </a:r>
            <a:r>
              <a:rPr lang="en-US" sz="1600" dirty="0"/>
              <a:t>December 2012.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5924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53752"/>
            <a:ext cx="7772400" cy="1143000"/>
          </a:xfrm>
        </p:spPr>
        <p:txBody>
          <a:bodyPr/>
          <a:lstStyle/>
          <a:p>
            <a:r>
              <a:rPr lang="en-US" dirty="0" smtClean="0"/>
              <a:t>References (2/3)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1268760"/>
            <a:ext cx="7772400" cy="4857403"/>
          </a:xfrm>
        </p:spPr>
        <p:txBody>
          <a:bodyPr/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[</a:t>
            </a:r>
            <a:r>
              <a:rPr lang="en-US" sz="1600" dirty="0" err="1" smtClean="0">
                <a:cs typeface="Times New Roman" panose="02020603050405020304" pitchFamily="18" charset="0"/>
              </a:rPr>
              <a:t>Roughan</a:t>
            </a:r>
            <a:r>
              <a:rPr lang="en-US" sz="1600" dirty="0" smtClean="0">
                <a:cs typeface="Times New Roman" panose="02020603050405020304" pitchFamily="18" charset="0"/>
              </a:rPr>
              <a:t>, 2004] M. </a:t>
            </a:r>
            <a:r>
              <a:rPr lang="en-US" sz="1600" dirty="0" err="1" smtClean="0">
                <a:cs typeface="Times New Roman" panose="02020603050405020304" pitchFamily="18" charset="0"/>
              </a:rPr>
              <a:t>Roughan</a:t>
            </a:r>
            <a:r>
              <a:rPr lang="en-US" sz="1600" dirty="0" smtClean="0">
                <a:cs typeface="Times New Roman" panose="02020603050405020304" pitchFamily="18" charset="0"/>
              </a:rPr>
              <a:t>, et al., “</a:t>
            </a:r>
            <a:r>
              <a:rPr lang="en-US" sz="1600" i="1" dirty="0" smtClean="0">
                <a:cs typeface="Times New Roman" panose="02020603050405020304" pitchFamily="18" charset="0"/>
              </a:rPr>
              <a:t>Class-of-service Mapping </a:t>
            </a:r>
            <a:r>
              <a:rPr lang="en-US" sz="1600" i="1" dirty="0">
                <a:cs typeface="Times New Roman" panose="02020603050405020304" pitchFamily="18" charset="0"/>
              </a:rPr>
              <a:t>for </a:t>
            </a:r>
            <a:r>
              <a:rPr lang="en-US" sz="1600" i="1" dirty="0" err="1">
                <a:cs typeface="Times New Roman" panose="02020603050405020304" pitchFamily="18" charset="0"/>
              </a:rPr>
              <a:t>QoS</a:t>
            </a:r>
            <a:r>
              <a:rPr lang="en-US" sz="1600" i="1" dirty="0">
                <a:cs typeface="Times New Roman" panose="02020603050405020304" pitchFamily="18" charset="0"/>
              </a:rPr>
              <a:t>: a Statistical Signature-based Approach to IP </a:t>
            </a:r>
            <a:r>
              <a:rPr lang="en-US" sz="1600" i="1" dirty="0" smtClean="0">
                <a:cs typeface="Times New Roman" panose="02020603050405020304" pitchFamily="18" charset="0"/>
              </a:rPr>
              <a:t>Traffic Classification</a:t>
            </a:r>
            <a:r>
              <a:rPr lang="en-US" sz="1600" dirty="0" smtClean="0">
                <a:cs typeface="Times New Roman" panose="02020603050405020304" pitchFamily="18" charset="0"/>
              </a:rPr>
              <a:t>”, the </a:t>
            </a:r>
            <a:r>
              <a:rPr lang="en-US" sz="1600" dirty="0">
                <a:cs typeface="Times New Roman" panose="02020603050405020304" pitchFamily="18" charset="0"/>
              </a:rPr>
              <a:t>ACM SIGCOMM Internet Measurement Conference (IMC), </a:t>
            </a:r>
            <a:r>
              <a:rPr lang="en-US" sz="1600" dirty="0" smtClean="0">
                <a:cs typeface="Times New Roman" panose="02020603050405020304" pitchFamily="18" charset="0"/>
              </a:rPr>
              <a:t>2004.</a:t>
            </a:r>
          </a:p>
          <a:p>
            <a:r>
              <a:rPr lang="en-US" sz="1600" dirty="0" smtClean="0">
                <a:cs typeface="Times New Roman" panose="02020603050405020304" pitchFamily="18" charset="0"/>
              </a:rPr>
              <a:t>[</a:t>
            </a:r>
            <a:r>
              <a:rPr lang="sv-SE" sz="1600" dirty="0" smtClean="0">
                <a:cs typeface="Times New Roman" panose="02020603050405020304" pitchFamily="18" charset="0"/>
              </a:rPr>
              <a:t>Karagiannis, 2005] K. Papagiannaki and M. </a:t>
            </a:r>
            <a:r>
              <a:rPr lang="sv-SE" sz="1600" dirty="0">
                <a:cs typeface="Times New Roman" panose="02020603050405020304" pitchFamily="18" charset="0"/>
              </a:rPr>
              <a:t>Faloutsos, 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“</a:t>
            </a:r>
            <a:r>
              <a:rPr lang="sv-SE" sz="1600" dirty="0" smtClean="0">
                <a:cs typeface="Times New Roman" panose="02020603050405020304" pitchFamily="18" charset="0"/>
              </a:rPr>
              <a:t>BLINC</a:t>
            </a:r>
            <a:r>
              <a:rPr lang="sv-SE" sz="1600" dirty="0">
                <a:cs typeface="Times New Roman" panose="02020603050405020304" pitchFamily="18" charset="0"/>
              </a:rPr>
              <a:t>: </a:t>
            </a:r>
            <a:r>
              <a:rPr lang="sv-SE" sz="1600" dirty="0" smtClean="0">
                <a:cs typeface="Times New Roman" panose="02020603050405020304" pitchFamily="18" charset="0"/>
              </a:rPr>
              <a:t>Multilevel</a:t>
            </a:r>
            <a:r>
              <a:rPr lang="zh-CN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cs typeface="Times New Roman" panose="02020603050405020304" pitchFamily="18" charset="0"/>
              </a:rPr>
              <a:t>Traffic </a:t>
            </a:r>
            <a:r>
              <a:rPr lang="en-US" sz="1600" dirty="0" err="1" smtClean="0">
                <a:cs typeface="Times New Roman" panose="02020603050405020304" pitchFamily="18" charset="0"/>
              </a:rPr>
              <a:t>Classication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in the </a:t>
            </a:r>
            <a:r>
              <a:rPr lang="en-US" sz="1600" dirty="0" smtClean="0">
                <a:cs typeface="Times New Roman" panose="02020603050405020304" pitchFamily="18" charset="0"/>
              </a:rPr>
              <a:t>Dark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”</a:t>
            </a:r>
            <a:r>
              <a:rPr lang="en-US" sz="1600" dirty="0" smtClean="0"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cs typeface="Times New Roman" panose="02020603050405020304" pitchFamily="18" charset="0"/>
              </a:rPr>
              <a:t>SIGCOMM</a:t>
            </a:r>
            <a:r>
              <a:rPr lang="en-US" sz="1600" dirty="0" smtClean="0">
                <a:cs typeface="Times New Roman" panose="02020603050405020304" pitchFamily="18" charset="0"/>
              </a:rPr>
              <a:t>, 2005</a:t>
            </a:r>
            <a:r>
              <a:rPr lang="en-US" altLang="zh-CN" sz="16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smtClean="0"/>
              <a:t>[Zhang, 2013] Jun </a:t>
            </a:r>
            <a:r>
              <a:rPr lang="en-US" sz="1600" dirty="0"/>
              <a:t>Zhang, </a:t>
            </a:r>
            <a:r>
              <a:rPr lang="en-US" sz="1600" dirty="0" smtClean="0"/>
              <a:t>et al., “Internet Traffic Classification by </a:t>
            </a:r>
            <a:r>
              <a:rPr lang="en-US" sz="1600" dirty="0"/>
              <a:t>Aggregating Correlated Naive Bayes </a:t>
            </a:r>
            <a:r>
              <a:rPr lang="en-US" sz="1600" dirty="0" smtClean="0"/>
              <a:t>Predictions”. </a:t>
            </a:r>
            <a:r>
              <a:rPr lang="en-US" sz="1600" dirty="0"/>
              <a:t>Journal of IEEE </a:t>
            </a:r>
            <a:r>
              <a:rPr lang="en-US" sz="1600" dirty="0" smtClean="0"/>
              <a:t>Transactions on </a:t>
            </a:r>
            <a:r>
              <a:rPr lang="en-US" sz="1600" dirty="0"/>
              <a:t>Information Forensics and Security, </a:t>
            </a:r>
            <a:r>
              <a:rPr lang="en-US" sz="1600" dirty="0" smtClean="0"/>
              <a:t>8(1), </a:t>
            </a:r>
            <a:r>
              <a:rPr lang="en-US" sz="1600" dirty="0"/>
              <a:t>January 2013.</a:t>
            </a:r>
            <a:endParaRPr lang="en-US" altLang="zh-CN" sz="1600" dirty="0" smtClean="0">
              <a:cs typeface="Times New Roman" panose="02020603050405020304" pitchFamily="18" charset="0"/>
            </a:endParaRPr>
          </a:p>
          <a:p>
            <a:r>
              <a:rPr lang="en-US" sz="1600" dirty="0" smtClean="0">
                <a:cs typeface="Times New Roman" panose="02020603050405020304" pitchFamily="18" charset="0"/>
              </a:rPr>
              <a:t>[</a:t>
            </a:r>
            <a:r>
              <a:rPr lang="en-US" sz="1600" dirty="0" err="1" smtClean="0">
                <a:cs typeface="Times New Roman" panose="02020603050405020304" pitchFamily="18" charset="0"/>
              </a:rPr>
              <a:t>Rawat</a:t>
            </a:r>
            <a:r>
              <a:rPr lang="en-US" sz="1600" dirty="0" smtClean="0">
                <a:cs typeface="Times New Roman" panose="02020603050405020304" pitchFamily="18" charset="0"/>
              </a:rPr>
              <a:t>, 2007] M. </a:t>
            </a:r>
            <a:r>
              <a:rPr lang="en-US" sz="1600" dirty="0" err="1" smtClean="0">
                <a:cs typeface="Times New Roman" panose="02020603050405020304" pitchFamily="18" charset="0"/>
              </a:rPr>
              <a:t>Rawat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cs typeface="Times New Roman" panose="02020603050405020304" pitchFamily="18" charset="0"/>
              </a:rPr>
              <a:t> “</a:t>
            </a:r>
            <a:r>
              <a:rPr lang="en-US" sz="1600" dirty="0">
                <a:cs typeface="Times New Roman" panose="02020603050405020304" pitchFamily="18" charset="0"/>
              </a:rPr>
              <a:t>Interoperability of 802.11 with </a:t>
            </a:r>
            <a:r>
              <a:rPr lang="en-US" sz="1600" dirty="0" smtClean="0">
                <a:cs typeface="Times New Roman" panose="02020603050405020304" pitchFamily="18" charset="0"/>
              </a:rPr>
              <a:t>802.11e”, MS Thesis, IIT India, 2007.</a:t>
            </a:r>
          </a:p>
          <a:p>
            <a:r>
              <a:rPr lang="en-US" sz="1600" dirty="0" smtClean="0"/>
              <a:t>[Li, 2011] </a:t>
            </a:r>
            <a:r>
              <a:rPr lang="en-US" sz="1600" dirty="0" err="1" smtClean="0"/>
              <a:t>Maodong</a:t>
            </a:r>
            <a:r>
              <a:rPr lang="en-US" sz="1600" dirty="0" smtClean="0"/>
              <a:t> Li, et al., “Cross-layer </a:t>
            </a:r>
            <a:r>
              <a:rPr lang="en-US" sz="1600" dirty="0"/>
              <a:t>optimization for SVC </a:t>
            </a:r>
            <a:r>
              <a:rPr lang="en-US" sz="1600" dirty="0" smtClean="0"/>
              <a:t>video delivery </a:t>
            </a:r>
            <a:r>
              <a:rPr lang="en-US" sz="1600" dirty="0"/>
              <a:t>over the IEEE 802.11e wireless </a:t>
            </a:r>
            <a:r>
              <a:rPr lang="en-US" sz="1600" dirty="0" smtClean="0"/>
              <a:t>networks”. </a:t>
            </a:r>
            <a:r>
              <a:rPr lang="en-US" sz="1600" dirty="0"/>
              <a:t>Journal of Visual Communication </a:t>
            </a:r>
            <a:r>
              <a:rPr lang="en-US" sz="1600" dirty="0" smtClean="0"/>
              <a:t>and </a:t>
            </a:r>
            <a:r>
              <a:rPr lang="fr-FR" sz="1600" dirty="0" smtClean="0"/>
              <a:t>Image </a:t>
            </a:r>
            <a:r>
              <a:rPr lang="fr-FR" sz="1600" dirty="0"/>
              <a:t>Representation, </a:t>
            </a:r>
            <a:r>
              <a:rPr lang="fr-FR" sz="1600" dirty="0" smtClean="0"/>
              <a:t>Vol(22):3, </a:t>
            </a:r>
            <a:r>
              <a:rPr lang="fr-FR" sz="1600" dirty="0"/>
              <a:t>2011</a:t>
            </a:r>
            <a:r>
              <a:rPr lang="fr-FR" sz="1600" dirty="0" smtClean="0"/>
              <a:t>.</a:t>
            </a:r>
          </a:p>
          <a:p>
            <a:r>
              <a:rPr lang="en-US" sz="1600" dirty="0" smtClean="0"/>
              <a:t>[Lee, 2013] Kang </a:t>
            </a:r>
            <a:r>
              <a:rPr lang="en-US" sz="1600" dirty="0"/>
              <a:t>Yong </a:t>
            </a:r>
            <a:r>
              <a:rPr lang="en-US" sz="1600" dirty="0" smtClean="0"/>
              <a:t>Lee, et al., Traffic </a:t>
            </a:r>
            <a:r>
              <a:rPr lang="en-US" sz="1600" dirty="0"/>
              <a:t>Aware 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smtClean="0"/>
              <a:t>Scheduling for </a:t>
            </a:r>
            <a:r>
              <a:rPr lang="en-US" sz="1600" dirty="0"/>
              <a:t>IEEE 802.11 e HCCA WLAN. IEICE Transactions on Communications, 96(2</a:t>
            </a:r>
            <a:r>
              <a:rPr lang="en-US" sz="1600" dirty="0" smtClean="0"/>
              <a:t>),  2013</a:t>
            </a:r>
            <a:r>
              <a:rPr lang="en-US" sz="1600" dirty="0"/>
              <a:t>.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Siemon</a:t>
            </a:r>
            <a:r>
              <a:rPr lang="en-US" sz="1600" dirty="0" smtClean="0"/>
              <a:t>, 2013] Dan </a:t>
            </a:r>
            <a:r>
              <a:rPr lang="en-US" sz="1600" dirty="0" err="1"/>
              <a:t>Siemon</a:t>
            </a:r>
            <a:r>
              <a:rPr lang="en-US" sz="1600" dirty="0"/>
              <a:t>. </a:t>
            </a:r>
            <a:r>
              <a:rPr lang="en-US" sz="1600" dirty="0" smtClean="0"/>
              <a:t>“</a:t>
            </a:r>
            <a:r>
              <a:rPr lang="en-US" sz="1600" dirty="0" err="1" smtClean="0"/>
              <a:t>Queueing</a:t>
            </a:r>
            <a:r>
              <a:rPr lang="en-US" sz="1600" dirty="0" smtClean="0"/>
              <a:t> </a:t>
            </a:r>
            <a:r>
              <a:rPr lang="en-US" sz="1600" dirty="0"/>
              <a:t>in the Linux Network </a:t>
            </a:r>
            <a:r>
              <a:rPr lang="en-US" sz="1600" dirty="0" smtClean="0"/>
              <a:t>Stack”. </a:t>
            </a:r>
            <a:r>
              <a:rPr lang="en-US" sz="1600" dirty="0"/>
              <a:t>Linux Journal., 2013, July </a:t>
            </a:r>
            <a:r>
              <a:rPr lang="en-US" sz="1600" dirty="0" smtClean="0"/>
              <a:t>2013.</a:t>
            </a:r>
            <a:endParaRPr lang="en-US" sz="1600" dirty="0">
              <a:cs typeface="Times New Roman" panose="02020603050405020304" pitchFamily="18" charset="0"/>
            </a:endParaRPr>
          </a:p>
          <a:p>
            <a:r>
              <a:rPr lang="en-US" sz="1600" dirty="0" smtClean="0">
                <a:cs typeface="Times New Roman" panose="02020603050405020304" pitchFamily="18" charset="0"/>
              </a:rPr>
              <a:t> [Chung, 2005], J </a:t>
            </a:r>
            <a:r>
              <a:rPr lang="en-US" sz="1600" dirty="0">
                <a:cs typeface="Times New Roman" panose="02020603050405020304" pitchFamily="18" charset="0"/>
              </a:rPr>
              <a:t>Chung, </a:t>
            </a:r>
            <a:r>
              <a:rPr lang="en-US" sz="1600" dirty="0" smtClean="0">
                <a:cs typeface="Times New Roman" panose="02020603050405020304" pitchFamily="18" charset="0"/>
              </a:rPr>
              <a:t>“Congestion </a:t>
            </a:r>
            <a:r>
              <a:rPr lang="en-US" sz="1600" dirty="0">
                <a:cs typeface="Times New Roman" panose="02020603050405020304" pitchFamily="18" charset="0"/>
              </a:rPr>
              <a:t>Control for Streaming </a:t>
            </a:r>
            <a:r>
              <a:rPr lang="en-US" sz="1600" dirty="0" smtClean="0">
                <a:cs typeface="Times New Roman" panose="02020603050405020304" pitchFamily="18" charset="0"/>
              </a:rPr>
              <a:t>Media”, </a:t>
            </a:r>
            <a:r>
              <a:rPr lang="en-US" sz="1600" i="1" dirty="0">
                <a:cs typeface="Times New Roman" panose="02020603050405020304" pitchFamily="18" charset="0"/>
              </a:rPr>
              <a:t>Ph.D. </a:t>
            </a:r>
            <a:r>
              <a:rPr lang="en-US" sz="1600" i="1" dirty="0" smtClean="0">
                <a:cs typeface="Times New Roman" panose="02020603050405020304" pitchFamily="18" charset="0"/>
              </a:rPr>
              <a:t>thesis</a:t>
            </a:r>
            <a:r>
              <a:rPr lang="en-US" sz="1600" dirty="0" smtClean="0">
                <a:cs typeface="Times New Roman" panose="02020603050405020304" pitchFamily="18" charset="0"/>
              </a:rPr>
              <a:t>, 2005</a:t>
            </a:r>
            <a:r>
              <a:rPr lang="en-US" sz="1600" dirty="0">
                <a:cs typeface="Times New Roman" panose="02020603050405020304" pitchFamily="18" charset="0"/>
              </a:rPr>
              <a:t>.</a:t>
            </a:r>
            <a:endParaRPr lang="en-US" sz="1600" dirty="0" smtClean="0"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5041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r>
              <a:rPr lang="en-US" dirty="0" smtClean="0"/>
              <a:t>(3/3</a:t>
            </a:r>
            <a:r>
              <a:rPr lang="en-US" dirty="0"/>
              <a:t>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0" y="1417638"/>
            <a:ext cx="7772400" cy="4708525"/>
          </a:xfrm>
        </p:spPr>
        <p:txBody>
          <a:bodyPr/>
          <a:lstStyle/>
          <a:p>
            <a:r>
              <a:rPr lang="en-US" sz="1600" dirty="0" smtClean="0"/>
              <a:t>[Wu, 2005] H. </a:t>
            </a:r>
            <a:r>
              <a:rPr lang="en-US" sz="1600" dirty="0"/>
              <a:t>Wu, </a:t>
            </a:r>
            <a:r>
              <a:rPr lang="en-US" sz="1600" i="1" dirty="0" smtClean="0"/>
              <a:t>“</a:t>
            </a:r>
            <a:r>
              <a:rPr lang="en-US" sz="1600" dirty="0" smtClean="0"/>
              <a:t>ARMOR </a:t>
            </a:r>
            <a:r>
              <a:rPr lang="en-US" sz="1600" dirty="0"/>
              <a:t>- Adjusting Repair and Media Scaling with Operations Research </a:t>
            </a:r>
            <a:r>
              <a:rPr lang="en-US" sz="1600" dirty="0" smtClean="0"/>
              <a:t>for Streaming Video</a:t>
            </a:r>
            <a:r>
              <a:rPr lang="en-US" sz="1600" i="1" dirty="0" smtClean="0"/>
              <a:t>”</a:t>
            </a:r>
            <a:r>
              <a:rPr lang="en-US" sz="1600" dirty="0" smtClean="0"/>
              <a:t>, </a:t>
            </a:r>
            <a:r>
              <a:rPr lang="en-US" sz="1600" i="1" dirty="0"/>
              <a:t>Ph.D. thesis, </a:t>
            </a:r>
            <a:r>
              <a:rPr lang="en-US" sz="1600" i="1" dirty="0" smtClean="0"/>
              <a:t>WPI</a:t>
            </a:r>
            <a:r>
              <a:rPr lang="en-US" sz="1600" dirty="0" smtClean="0"/>
              <a:t>, 2006.</a:t>
            </a:r>
          </a:p>
          <a:p>
            <a:r>
              <a:rPr lang="it-IT" sz="1600" dirty="0"/>
              <a:t>[</a:t>
            </a:r>
            <a:r>
              <a:rPr lang="it-IT" sz="1600" dirty="0" smtClean="0"/>
              <a:t>Pau, 2007] G. </a:t>
            </a:r>
            <a:r>
              <a:rPr lang="it-IT" sz="1600" dirty="0"/>
              <a:t>Pau, </a:t>
            </a:r>
            <a:r>
              <a:rPr lang="it-IT" sz="1600" dirty="0" smtClean="0"/>
              <a:t>et al., </a:t>
            </a:r>
            <a:r>
              <a:rPr lang="en-US" altLang="zh-CN" sz="1600" i="1" dirty="0" smtClean="0"/>
              <a:t>“</a:t>
            </a:r>
            <a:r>
              <a:rPr lang="it-IT" sz="1600" dirty="0" smtClean="0"/>
              <a:t>Wireless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Home </a:t>
            </a:r>
            <a:r>
              <a:rPr lang="en-US" sz="1600" dirty="0"/>
              <a:t>Entertainment Center: Reducing Last Hop Delays for Real-Time </a:t>
            </a:r>
            <a:r>
              <a:rPr lang="en-US" sz="1600" dirty="0" smtClean="0"/>
              <a:t>Applications</a:t>
            </a:r>
            <a:r>
              <a:rPr lang="en-US" altLang="zh-CN" sz="1600" dirty="0" smtClean="0"/>
              <a:t>”,</a:t>
            </a:r>
            <a:r>
              <a:rPr lang="en-US" sz="1600" dirty="0" smtClean="0"/>
              <a:t> </a:t>
            </a:r>
            <a:r>
              <a:rPr lang="zh-CN" altLang="en-US" sz="1600" dirty="0" smtClean="0"/>
              <a:t> </a:t>
            </a:r>
            <a:r>
              <a:rPr lang="en-US" sz="1600" i="1" dirty="0" smtClean="0"/>
              <a:t>ACM </a:t>
            </a:r>
            <a:r>
              <a:rPr lang="en-US" sz="1600" i="1" dirty="0"/>
              <a:t>SIGCHI International Conference on Advances in Computer </a:t>
            </a:r>
            <a:r>
              <a:rPr lang="en-US" sz="1600" i="1" dirty="0" smtClean="0"/>
              <a:t>Enter-</a:t>
            </a:r>
            <a:r>
              <a:rPr lang="en-US" sz="1600" i="1" dirty="0" err="1" smtClean="0"/>
              <a:t>tainment</a:t>
            </a:r>
            <a:r>
              <a:rPr lang="en-US" sz="1600" i="1" dirty="0" smtClean="0"/>
              <a:t> </a:t>
            </a:r>
            <a:r>
              <a:rPr lang="en-US" sz="1600" i="1" dirty="0"/>
              <a:t>Technology (ACE</a:t>
            </a:r>
            <a:r>
              <a:rPr lang="en-US" sz="1600" i="1" dirty="0" smtClean="0"/>
              <a:t>)</a:t>
            </a:r>
            <a:r>
              <a:rPr lang="en-US" sz="1600" dirty="0" smtClean="0"/>
              <a:t>,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2006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[Sharma, 2013] Vishal Sharma, et al.,  “Quality </a:t>
            </a:r>
            <a:r>
              <a:rPr lang="en-US" sz="1600" dirty="0"/>
              <a:t>of Service (</a:t>
            </a:r>
            <a:r>
              <a:rPr lang="en-US" sz="1600" dirty="0" err="1"/>
              <a:t>QoS</a:t>
            </a:r>
            <a:r>
              <a:rPr lang="en-US" sz="1600" dirty="0"/>
              <a:t>) </a:t>
            </a:r>
            <a:r>
              <a:rPr lang="en-US" sz="1600" dirty="0" smtClean="0"/>
              <a:t>evaluation of </a:t>
            </a:r>
            <a:r>
              <a:rPr lang="en-US" sz="1600" dirty="0"/>
              <a:t>IEEE 802.11 WLAN using </a:t>
            </a:r>
            <a:r>
              <a:rPr lang="en-US" sz="1600" dirty="0" smtClean="0"/>
              <a:t>different </a:t>
            </a:r>
            <a:r>
              <a:rPr lang="en-US" sz="1600" dirty="0"/>
              <a:t>PHY-Layer </a:t>
            </a:r>
            <a:r>
              <a:rPr lang="en-US" sz="1600" dirty="0" smtClean="0"/>
              <a:t>Standards”. </a:t>
            </a:r>
            <a:r>
              <a:rPr lang="en-US" sz="1600" i="1" dirty="0" err="1"/>
              <a:t>Optik</a:t>
            </a:r>
            <a:r>
              <a:rPr lang="en-US" sz="1600" i="1" dirty="0"/>
              <a:t>-International </a:t>
            </a:r>
            <a:r>
              <a:rPr lang="en-US" sz="1600" i="1" dirty="0" smtClean="0"/>
              <a:t>Journal for </a:t>
            </a:r>
            <a:r>
              <a:rPr lang="en-US" sz="1600" i="1" dirty="0"/>
              <a:t>Light and Electron Optics</a:t>
            </a:r>
            <a:r>
              <a:rPr lang="en-US" sz="1600" dirty="0"/>
              <a:t>, 124(4</a:t>
            </a:r>
            <a:r>
              <a:rPr lang="en-US" sz="1600" dirty="0" smtClean="0"/>
              <a:t>):2013</a:t>
            </a:r>
            <a:r>
              <a:rPr lang="en-US" sz="1600" dirty="0"/>
              <a:t>.</a:t>
            </a:r>
            <a:endParaRPr lang="en-US" sz="1600" dirty="0" smtClean="0"/>
          </a:p>
          <a:p>
            <a:r>
              <a:rPr lang="en-US" sz="1600" dirty="0" smtClean="0"/>
              <a:t>[Claypool</a:t>
            </a:r>
            <a:r>
              <a:rPr lang="en-US" sz="1600" dirty="0"/>
              <a:t>, </a:t>
            </a:r>
            <a:r>
              <a:rPr lang="en-US" sz="1600" dirty="0" smtClean="0"/>
              <a:t>2007] M. Claypool, et al., “Treatment-Based </a:t>
            </a:r>
            <a:r>
              <a:rPr lang="en-US" sz="1600" dirty="0" err="1"/>
              <a:t>Trac</a:t>
            </a:r>
            <a:r>
              <a:rPr lang="en-US" sz="1600" dirty="0"/>
              <a:t> </a:t>
            </a:r>
            <a:r>
              <a:rPr lang="en-US" sz="1600" dirty="0" smtClean="0"/>
              <a:t>Signatures”, </a:t>
            </a:r>
            <a:r>
              <a:rPr lang="en-US" sz="1600" i="1" dirty="0" smtClean="0"/>
              <a:t>IETF </a:t>
            </a:r>
            <a:r>
              <a:rPr lang="en-US" sz="1600" i="1" dirty="0"/>
              <a:t>Internet Measurement Research </a:t>
            </a:r>
            <a:r>
              <a:rPr lang="en-US" sz="1600" i="1" dirty="0" smtClean="0"/>
              <a:t>Group </a:t>
            </a:r>
            <a:r>
              <a:rPr lang="en-US" sz="1600" i="1" dirty="0"/>
              <a:t>Workshop on </a:t>
            </a:r>
            <a:r>
              <a:rPr lang="en-US" sz="1600" i="1" dirty="0" smtClean="0"/>
              <a:t>Application Classification </a:t>
            </a:r>
            <a:r>
              <a:rPr lang="en-US" sz="1600" i="1" dirty="0"/>
              <a:t>and </a:t>
            </a:r>
            <a:r>
              <a:rPr lang="en-US" sz="1600" i="1" dirty="0" smtClean="0"/>
              <a:t>Identification</a:t>
            </a:r>
            <a:r>
              <a:rPr lang="en-US" sz="1600" dirty="0" smtClean="0"/>
              <a:t>, 2007.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Patro</a:t>
            </a:r>
            <a:r>
              <a:rPr lang="en-US" sz="1600" dirty="0" smtClean="0"/>
              <a:t>, 2013] A. </a:t>
            </a:r>
            <a:r>
              <a:rPr lang="en-US" sz="1600" dirty="0" err="1" smtClean="0"/>
              <a:t>Patro</a:t>
            </a:r>
            <a:r>
              <a:rPr lang="en-US" sz="1600" dirty="0" smtClean="0"/>
              <a:t>, et al., “Observing </a:t>
            </a:r>
            <a:r>
              <a:rPr lang="en-US" sz="1600" dirty="0"/>
              <a:t>Home Wireless Experience through </a:t>
            </a:r>
            <a:r>
              <a:rPr lang="en-US" sz="1600" dirty="0" err="1"/>
              <a:t>WiFi</a:t>
            </a:r>
            <a:r>
              <a:rPr lang="en-US" sz="1600" dirty="0"/>
              <a:t> </a:t>
            </a:r>
            <a:r>
              <a:rPr lang="en-US" sz="1600" dirty="0" smtClean="0"/>
              <a:t>APs”,  </a:t>
            </a:r>
            <a:r>
              <a:rPr lang="en-US" sz="1600" b="0" dirty="0" smtClean="0"/>
              <a:t> </a:t>
            </a:r>
            <a:r>
              <a:rPr lang="en-US" sz="1600" i="1" dirty="0" err="1" smtClean="0"/>
              <a:t>MobiCom</a:t>
            </a:r>
            <a:r>
              <a:rPr lang="en-US" sz="1600" dirty="0" smtClean="0"/>
              <a:t>, 2013.</a:t>
            </a:r>
          </a:p>
          <a:p>
            <a:r>
              <a:rPr lang="en-US" sz="1600" dirty="0" smtClean="0"/>
              <a:t>[Maier, 2009] G. Maier, et al.,  “On </a:t>
            </a:r>
            <a:r>
              <a:rPr lang="en-US" sz="1600" dirty="0"/>
              <a:t>Dominant </a:t>
            </a:r>
            <a:r>
              <a:rPr lang="en-US" sz="1600" dirty="0" smtClean="0"/>
              <a:t>Characteristics of </a:t>
            </a:r>
            <a:r>
              <a:rPr lang="en-US" sz="1600" dirty="0"/>
              <a:t>Residential Broadband Internet </a:t>
            </a:r>
            <a:r>
              <a:rPr lang="en-US" sz="1600" dirty="0" smtClean="0"/>
              <a:t>Traffic”,  </a:t>
            </a:r>
            <a:r>
              <a:rPr lang="en-US" sz="1600" i="1" dirty="0" smtClean="0"/>
              <a:t>IMC</a:t>
            </a:r>
            <a:r>
              <a:rPr lang="en-US" sz="1600" dirty="0" smtClean="0"/>
              <a:t>,2009</a:t>
            </a:r>
            <a:r>
              <a:rPr lang="en-US" sz="1600" dirty="0"/>
              <a:t>.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0010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11438"/>
            <a:ext cx="7772400" cy="98072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Traffic Classification Methods</a:t>
            </a:r>
          </a:p>
        </p:txBody>
      </p:sp>
      <p:sp>
        <p:nvSpPr>
          <p:cNvPr id="26627" name="内容占位符 1"/>
          <p:cNvSpPr>
            <a:spLocks noGrp="1"/>
          </p:cNvSpPr>
          <p:nvPr>
            <p:ph idx="1"/>
          </p:nvPr>
        </p:nvSpPr>
        <p:spPr>
          <a:xfrm>
            <a:off x="1190625" y="1092165"/>
            <a:ext cx="7772400" cy="5010185"/>
          </a:xfrm>
        </p:spPr>
        <p:txBody>
          <a:bodyPr/>
          <a:lstStyle/>
          <a:p>
            <a:r>
              <a:rPr lang="en-US" sz="2000" dirty="0" smtClean="0"/>
              <a:t>Port-based approach</a:t>
            </a:r>
            <a:r>
              <a:rPr lang="en-US" sz="2200" dirty="0" smtClean="0"/>
              <a:t> </a:t>
            </a:r>
            <a:r>
              <a:rPr lang="en-US" sz="1800" dirty="0" smtClean="0"/>
              <a:t>[IANA, 2014], [</a:t>
            </a:r>
            <a:r>
              <a:rPr lang="en-US" sz="1800" dirty="0" err="1" smtClean="0"/>
              <a:t>Corsaro</a:t>
            </a:r>
            <a:r>
              <a:rPr lang="en-US" sz="1800" dirty="0" smtClean="0"/>
              <a:t>, 2013].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Based on transport port.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00CC00"/>
                </a:solidFill>
              </a:rPr>
              <a:t>Pros: widely used,  simple.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Cons: low accuracy.</a:t>
            </a:r>
          </a:p>
          <a:p>
            <a:r>
              <a:rPr lang="en-US" sz="2000" dirty="0" smtClean="0"/>
              <a:t>Payload-based approach </a:t>
            </a:r>
            <a:r>
              <a:rPr lang="en-US" sz="1800" dirty="0" smtClean="0"/>
              <a:t>[Moore, 2005], [</a:t>
            </a:r>
            <a:r>
              <a:rPr lang="en-US" sz="1800" dirty="0" err="1" smtClean="0"/>
              <a:t>Khalife</a:t>
            </a:r>
            <a:r>
              <a:rPr lang="en-US" sz="1800" dirty="0"/>
              <a:t>, 2013</a:t>
            </a:r>
            <a:r>
              <a:rPr lang="en-US" sz="1800" dirty="0" smtClean="0"/>
              <a:t>]</a:t>
            </a:r>
            <a:r>
              <a:rPr lang="en-US" sz="24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Based on payload content.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00CC00"/>
                </a:solidFill>
              </a:rPr>
              <a:t>Pros:  nearly 100% accuracy.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Cons: offline,  need human invention, encryption.</a:t>
            </a:r>
          </a:p>
          <a:p>
            <a:r>
              <a:rPr lang="en-US" sz="2000" dirty="0" smtClean="0"/>
              <a:t>Statistics-based approach </a:t>
            </a:r>
            <a:r>
              <a:rPr lang="en-US" sz="1800" dirty="0" smtClean="0"/>
              <a:t>[Nguyen</a:t>
            </a:r>
            <a:r>
              <a:rPr lang="en-US" sz="1800" dirty="0"/>
              <a:t>, </a:t>
            </a:r>
            <a:r>
              <a:rPr lang="en-US" sz="1800" dirty="0" smtClean="0"/>
              <a:t>2012], [Zhang</a:t>
            </a:r>
            <a:r>
              <a:rPr lang="en-US" sz="1800" dirty="0"/>
              <a:t>, </a:t>
            </a:r>
            <a:r>
              <a:rPr lang="en-US" sz="1800" dirty="0" smtClean="0"/>
              <a:t>2013].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Based on flow level statistics information.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00CC00"/>
                </a:solidFill>
              </a:rPr>
              <a:t>Pros:  reasonable accuracy.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Cons: training dataset matters,  unable to detect new apps.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Behavior-based approach </a:t>
            </a:r>
            <a:r>
              <a:rPr lang="en-US" sz="1800" dirty="0" smtClean="0">
                <a:cs typeface="Times New Roman" panose="02020603050405020304" pitchFamily="18" charset="0"/>
              </a:rPr>
              <a:t>[</a:t>
            </a:r>
            <a:r>
              <a:rPr lang="en-US" sz="1800" dirty="0" err="1" smtClean="0"/>
              <a:t>Karagiannis</a:t>
            </a:r>
            <a:r>
              <a:rPr lang="en-US" sz="1800" dirty="0" smtClean="0">
                <a:cs typeface="Times New Roman" panose="02020603050405020304" pitchFamily="18" charset="0"/>
              </a:rPr>
              <a:t>, 2005], [</a:t>
            </a:r>
            <a:r>
              <a:rPr lang="en-US" sz="1800" dirty="0" err="1" smtClean="0"/>
              <a:t>Xie</a:t>
            </a:r>
            <a:r>
              <a:rPr lang="en-US" sz="1800" dirty="0" smtClean="0"/>
              <a:t>, 2013].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cs typeface="Times New Roman" panose="02020603050405020304" pitchFamily="18" charset="0"/>
              </a:rPr>
              <a:t>Based on users’ behavior.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33CC33"/>
                </a:solidFill>
              </a:rPr>
              <a:t>Pros: accurate.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Cons: user behavior matters. 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26629" name="灯片编号占位符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73EC4B-478A-4665-A4BD-07CE4EAFA339}" type="slidenum">
              <a:rPr lang="en-US" sz="2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1190625" y="3573016"/>
            <a:ext cx="7053783" cy="1224136"/>
          </a:xfrm>
          <a:prstGeom prst="rect">
            <a:avLst/>
          </a:prstGeom>
          <a:noFill/>
          <a:ln w="28575" cap="sq" cmpd="sng" algn="ctr">
            <a:solidFill>
              <a:srgbClr val="0066FF"/>
            </a:solidFill>
            <a:prstDash val="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7978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143000" y="44624"/>
            <a:ext cx="7772400" cy="1008112"/>
          </a:xfrm>
        </p:spPr>
        <p:txBody>
          <a:bodyPr/>
          <a:lstStyle/>
          <a:p>
            <a:pPr eaLnBrk="1" hangingPunct="1"/>
            <a:r>
              <a:rPr lang="en-US" dirty="0" smtClean="0"/>
              <a:t>Improve Quality of Service (QoS)</a:t>
            </a: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971600" y="1052736"/>
            <a:ext cx="7772400" cy="5217155"/>
          </a:xfrm>
        </p:spPr>
        <p:txBody>
          <a:bodyPr/>
          <a:lstStyle/>
          <a:p>
            <a:r>
              <a:rPr lang="en-US" sz="2200" dirty="0" smtClean="0"/>
              <a:t>IEEE 802.11e &amp; </a:t>
            </a:r>
            <a:r>
              <a:rPr lang="en-US" sz="2000" dirty="0" smtClean="0"/>
              <a:t>Wi-Fi </a:t>
            </a:r>
            <a:r>
              <a:rPr lang="en-US" sz="2000" dirty="0"/>
              <a:t>Multimedia (WMM</a:t>
            </a:r>
            <a:r>
              <a:rPr lang="en-US" sz="2000" dirty="0" smtClean="0"/>
              <a:t>) </a:t>
            </a:r>
            <a:r>
              <a:rPr lang="en-US" sz="1800" dirty="0" smtClean="0"/>
              <a:t>[Lee 2013][Li 2011]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/>
              <a:t>Prioritizes traffic according to </a:t>
            </a:r>
            <a:r>
              <a:rPr lang="en-US" sz="1800" dirty="0">
                <a:solidFill>
                  <a:srgbClr val="FF0000"/>
                </a:solidFill>
              </a:rPr>
              <a:t>four </a:t>
            </a:r>
            <a:r>
              <a:rPr lang="en-US" sz="1800" dirty="0"/>
              <a:t>Access Categories (AC</a:t>
            </a:r>
            <a:r>
              <a:rPr lang="en-US" sz="1800" dirty="0" smtClean="0"/>
              <a:t>): Voice, Video, Best-effort, and background.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33CC33"/>
                </a:solidFill>
              </a:rPr>
              <a:t>Pros:  Enhance Media </a:t>
            </a:r>
            <a:r>
              <a:rPr lang="en-US" sz="1800" dirty="0">
                <a:solidFill>
                  <a:srgbClr val="33CC33"/>
                </a:solidFill>
              </a:rPr>
              <a:t>Access Control (MAC) </a:t>
            </a:r>
            <a:r>
              <a:rPr lang="en-US" sz="1800" dirty="0" smtClean="0">
                <a:solidFill>
                  <a:srgbClr val="33CC33"/>
                </a:solidFill>
              </a:rPr>
              <a:t>layer, wireless oriented.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Cons: MAC layer </a:t>
            </a:r>
            <a:r>
              <a:rPr lang="en-US" sz="1800" dirty="0">
                <a:solidFill>
                  <a:srgbClr val="FF0000"/>
                </a:solidFill>
              </a:rPr>
              <a:t>c</a:t>
            </a:r>
            <a:r>
              <a:rPr lang="en-US" sz="1800" dirty="0" smtClean="0">
                <a:solidFill>
                  <a:srgbClr val="FF0000"/>
                </a:solidFill>
              </a:rPr>
              <a:t>hanges, performance bad in mixed environment.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Linux Traffic Control </a:t>
            </a:r>
            <a:r>
              <a:rPr lang="en-US" sz="1800" dirty="0"/>
              <a:t>[</a:t>
            </a:r>
            <a:r>
              <a:rPr lang="en-US" sz="1800" dirty="0" err="1"/>
              <a:t>Siemon</a:t>
            </a:r>
            <a:r>
              <a:rPr lang="en-US" sz="1800" dirty="0"/>
              <a:t>, 2013]</a:t>
            </a:r>
            <a:r>
              <a:rPr lang="en-US" sz="2000" dirty="0"/>
              <a:t>.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Traffic Control (TC) supports </a:t>
            </a:r>
            <a:r>
              <a:rPr lang="en-US" sz="1800" dirty="0"/>
              <a:t>FIFO, Token Bucket Filter (TBF), </a:t>
            </a:r>
            <a:r>
              <a:rPr lang="en-US" sz="1800" dirty="0" smtClean="0"/>
              <a:t>Credit based (CBQ) and </a:t>
            </a:r>
            <a:r>
              <a:rPr lang="en-US" sz="1800" dirty="0"/>
              <a:t>Stochastic Fair Queue (</a:t>
            </a:r>
            <a:r>
              <a:rPr lang="en-US" sz="1800" dirty="0" smtClean="0"/>
              <a:t>SFQ), etc.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00CC00"/>
                </a:solidFill>
              </a:rPr>
              <a:t>Pros:  more predictable usage of network when properly used.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Cons: complexity,  inappropriate used leading more divisive contention,  and TOS bits needed.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Active Queue Management (AQM</a:t>
            </a:r>
            <a:r>
              <a:rPr lang="en-US" sz="2000" dirty="0" smtClean="0"/>
              <a:t>) </a:t>
            </a:r>
            <a:r>
              <a:rPr lang="en-US" sz="1800" dirty="0"/>
              <a:t>[Chung, 2005], [Sharma, 2013</a:t>
            </a:r>
            <a:r>
              <a:rPr lang="en-US" sz="1800" dirty="0" smtClean="0"/>
              <a:t>].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Drop </a:t>
            </a:r>
            <a:r>
              <a:rPr lang="en-US" sz="1800" dirty="0"/>
              <a:t>or mark </a:t>
            </a:r>
            <a:r>
              <a:rPr lang="en-US" sz="1800" dirty="0" smtClean="0"/>
              <a:t>packets (ECN) </a:t>
            </a:r>
            <a:r>
              <a:rPr lang="en-US" sz="1800" dirty="0"/>
              <a:t>before the queue is </a:t>
            </a:r>
            <a:r>
              <a:rPr lang="en-US" sz="1800" dirty="0" smtClean="0"/>
              <a:t>full.</a:t>
            </a:r>
            <a:endParaRPr lang="en-US" sz="1800" dirty="0" smtClean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33CC33"/>
                </a:solidFill>
              </a:rPr>
              <a:t>Pros: </a:t>
            </a:r>
            <a:r>
              <a:rPr lang="en-US" sz="1800" dirty="0">
                <a:solidFill>
                  <a:srgbClr val="33CC33"/>
                </a:solidFill>
              </a:rPr>
              <a:t> </a:t>
            </a:r>
            <a:r>
              <a:rPr lang="en-US" sz="1800" dirty="0" smtClean="0">
                <a:solidFill>
                  <a:srgbClr val="33CC33"/>
                </a:solidFill>
              </a:rPr>
              <a:t>inform sender to slow down,  maintain a short queue length.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Cons: dropping may not be correct, ECN could not carry information such as available bandwidth.  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2" name="矩形 1"/>
          <p:cNvSpPr/>
          <p:nvPr/>
        </p:nvSpPr>
        <p:spPr bwMode="auto">
          <a:xfrm>
            <a:off x="1259632" y="2708920"/>
            <a:ext cx="7200800" cy="1872208"/>
          </a:xfrm>
          <a:prstGeom prst="rect">
            <a:avLst/>
          </a:prstGeom>
          <a:noFill/>
          <a:ln w="28575" cap="sq" cmpd="sng" algn="ctr">
            <a:solidFill>
              <a:srgbClr val="0066FF"/>
            </a:solidFill>
            <a:prstDash val="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7218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lassification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reatment </a:t>
            </a:r>
            <a:r>
              <a:rPr lang="en-US" dirty="0" err="1"/>
              <a:t>i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ccess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oint (</a:t>
            </a:r>
            <a:r>
              <a:rPr lang="en-US" dirty="0" smtClean="0">
                <a:solidFill>
                  <a:srgbClr val="C00000"/>
                </a:solidFill>
              </a:rPr>
              <a:t>CATNAP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FEF57-51D4-4E6B-8FB0-B5348A3BE10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9" name="内容占位符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7760366" cy="4491693"/>
          </a:xfrm>
          <a:prstGeom prst="rect">
            <a:avLst/>
          </a:prstGeom>
        </p:spPr>
      </p:pic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8137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2654" y="915793"/>
            <a:ext cx="172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DropTail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22654" y="3632448"/>
            <a:ext cx="172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CATNAP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1166"/>
            <a:ext cx="6091014" cy="6061184"/>
          </a:xfrm>
          <a:prstGeom prst="rect">
            <a:avLst/>
          </a:prstGeom>
        </p:spPr>
      </p:pic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9682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85212"/>
            <a:ext cx="4050273" cy="34839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625" y="11179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 Wireless Network Review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4910861" y="1214970"/>
            <a:ext cx="4211754" cy="47343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not reach claimed speed?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non-overlapping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MHz channels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802.11n using 40 MHz channel.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MIMO needs separate channels.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Crowded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space. 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APs as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 terminal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non-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devices.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wireless environment.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802.11 b/g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devices in use (cheaper!).</a:t>
            </a:r>
          </a:p>
          <a:p>
            <a:pPr lvl="1"/>
            <a:r>
              <a:rPr lang="en-US" sz="16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datarate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range.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802.11n performs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mixed environments.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5GHz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penetrating </a:t>
            </a:r>
            <a:r>
              <a:rPr lang="en-US" sz="1800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372100" y="49136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Throughput Comparison between 802.11 Standards [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Singha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2012]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3457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771968" y="1204940"/>
            <a:ext cx="188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Game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i="1" dirty="0" smtClean="0">
                <a:solidFill>
                  <a:srgbClr val="FF0000"/>
                </a:solidFill>
              </a:rPr>
              <a:t>VoIP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(time sensitive)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8076" y="4752211"/>
            <a:ext cx="187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File Transfer,</a:t>
            </a:r>
          </a:p>
          <a:p>
            <a:r>
              <a:rPr lang="en-US" sz="1600" b="1" i="1" dirty="0" smtClean="0">
                <a:solidFill>
                  <a:srgbClr val="C00000"/>
                </a:solidFill>
              </a:rPr>
              <a:t>P2P </a:t>
            </a:r>
            <a:r>
              <a:rPr lang="en-US" sz="1600" b="1" i="1" dirty="0">
                <a:solidFill>
                  <a:srgbClr val="C00000"/>
                </a:solidFill>
              </a:rPr>
              <a:t>F</a:t>
            </a:r>
            <a:r>
              <a:rPr lang="en-US" sz="1600" b="1" i="1" dirty="0" smtClean="0">
                <a:solidFill>
                  <a:srgbClr val="C00000"/>
                </a:solidFill>
              </a:rPr>
              <a:t>ile Sharing.</a:t>
            </a:r>
          </a:p>
          <a:p>
            <a:r>
              <a:rPr lang="en-US" sz="1600" b="1" i="1" dirty="0" smtClean="0">
                <a:solidFill>
                  <a:srgbClr val="C00000"/>
                </a:solidFill>
              </a:rPr>
              <a:t>(time insensitive)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85578" y="1349151"/>
            <a:ext cx="187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66FF"/>
                </a:solidFill>
              </a:rPr>
              <a:t>Video, VoIP </a:t>
            </a:r>
          </a:p>
          <a:p>
            <a:r>
              <a:rPr lang="en-US" sz="1600" i="1" dirty="0" smtClean="0">
                <a:solidFill>
                  <a:srgbClr val="0066FF"/>
                </a:solidFill>
              </a:rPr>
              <a:t>(UDP-based, loss-tolerant) </a:t>
            </a:r>
            <a:endParaRPr lang="en-US" sz="1600" i="1" dirty="0">
              <a:solidFill>
                <a:srgbClr val="0066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33934" y="4752212"/>
            <a:ext cx="172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66FF"/>
                </a:solidFill>
              </a:rPr>
              <a:t>File Transfer,</a:t>
            </a:r>
          </a:p>
          <a:p>
            <a:r>
              <a:rPr lang="en-US" sz="1600" i="1" dirty="0" smtClean="0">
                <a:solidFill>
                  <a:srgbClr val="0066FF"/>
                </a:solidFill>
              </a:rPr>
              <a:t>SSH</a:t>
            </a:r>
          </a:p>
          <a:p>
            <a:r>
              <a:rPr lang="en-US" sz="1600" i="1" dirty="0" smtClean="0">
                <a:solidFill>
                  <a:srgbClr val="0066FF"/>
                </a:solidFill>
              </a:rPr>
              <a:t>(TCP based, loss-sensitive)</a:t>
            </a:r>
            <a:endParaRPr lang="en-US" sz="1600" i="1" dirty="0">
              <a:solidFill>
                <a:srgbClr val="0066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38044" y="2946024"/>
            <a:ext cx="1004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6600"/>
                </a:solidFill>
              </a:rPr>
              <a:t>File </a:t>
            </a:r>
          </a:p>
          <a:p>
            <a:r>
              <a:rPr lang="en-US" sz="1600" i="1" dirty="0" smtClean="0">
                <a:solidFill>
                  <a:srgbClr val="006600"/>
                </a:solidFill>
              </a:rPr>
              <a:t>Transfer</a:t>
            </a:r>
            <a:endParaRPr lang="en-US" sz="1600" i="1" dirty="0">
              <a:solidFill>
                <a:srgbClr val="0066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6032" y="2920189"/>
            <a:ext cx="112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6600"/>
                </a:solidFill>
              </a:rPr>
              <a:t>Video </a:t>
            </a:r>
          </a:p>
          <a:p>
            <a:r>
              <a:rPr lang="en-US" sz="1600" i="1" dirty="0" smtClean="0">
                <a:solidFill>
                  <a:srgbClr val="006600"/>
                </a:solidFill>
              </a:rPr>
              <a:t>Streaming </a:t>
            </a:r>
            <a:endParaRPr lang="en-US" sz="1600" i="1" dirty="0">
              <a:solidFill>
                <a:srgbClr val="006600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538412" y="1628800"/>
            <a:ext cx="4341226" cy="3168352"/>
            <a:chOff x="2538412" y="1628800"/>
            <a:chExt cx="4341226" cy="3168352"/>
          </a:xfrm>
        </p:grpSpPr>
        <p:cxnSp>
          <p:nvCxnSpPr>
            <p:cNvPr id="14" name="直接箭头连接符 13"/>
            <p:cNvCxnSpPr/>
            <p:nvPr/>
          </p:nvCxnSpPr>
          <p:spPr bwMode="auto">
            <a:xfrm flipV="1">
              <a:off x="4499992" y="1628800"/>
              <a:ext cx="0" cy="1656184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箭头连接符 15"/>
            <p:cNvCxnSpPr/>
            <p:nvPr/>
          </p:nvCxnSpPr>
          <p:spPr bwMode="auto">
            <a:xfrm>
              <a:off x="4499992" y="3284984"/>
              <a:ext cx="2061988" cy="0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00CC00"/>
              </a:solidFill>
              <a:prstDash val="solid"/>
              <a:miter lim="800000"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箭头连接符 17"/>
            <p:cNvCxnSpPr/>
            <p:nvPr/>
          </p:nvCxnSpPr>
          <p:spPr bwMode="auto">
            <a:xfrm flipH="1">
              <a:off x="3059832" y="3284984"/>
              <a:ext cx="1440160" cy="1368003"/>
            </a:xfrm>
            <a:prstGeom prst="straightConnector1">
              <a:avLst/>
            </a:prstGeom>
            <a:solidFill>
              <a:schemeClr val="accent1"/>
            </a:solidFill>
            <a:ln w="25400" cap="sq" cmpd="sng" algn="ctr">
              <a:solidFill>
                <a:srgbClr val="0066FF"/>
              </a:solidFill>
              <a:prstDash val="solid"/>
              <a:miter lim="800000"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文本框 19"/>
            <p:cNvSpPr txBox="1"/>
            <p:nvPr/>
          </p:nvSpPr>
          <p:spPr>
            <a:xfrm>
              <a:off x="4797816" y="2846883"/>
              <a:ext cx="20818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6600"/>
                  </a:solidFill>
                </a:rPr>
                <a:t>Bandwidth</a:t>
              </a:r>
              <a:r>
                <a:rPr lang="en-US" sz="1400" b="1" i="1" dirty="0">
                  <a:solidFill>
                    <a:srgbClr val="006600"/>
                  </a:solidFill>
                </a:rPr>
                <a:t> </a:t>
              </a:r>
              <a:r>
                <a:rPr lang="en-US" sz="1400" b="1" i="1" dirty="0" smtClean="0">
                  <a:solidFill>
                    <a:srgbClr val="006600"/>
                  </a:solidFill>
                </a:rPr>
                <a:t>Eagerness</a:t>
              </a:r>
              <a:endParaRPr lang="en-US" sz="1400" b="1" i="1" dirty="0">
                <a:solidFill>
                  <a:srgbClr val="006600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71261" y="2519347"/>
              <a:ext cx="137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6600"/>
                  </a:solidFill>
                </a:rPr>
                <a:t>Interactivity</a:t>
              </a:r>
              <a:r>
                <a:rPr lang="en-US" sz="1400" b="1" i="1" u="sng" dirty="0" smtClean="0">
                  <a:solidFill>
                    <a:srgbClr val="006600"/>
                  </a:solidFill>
                </a:rPr>
                <a:t> </a:t>
              </a:r>
              <a:endParaRPr lang="en-US" sz="1400" b="1" i="1" u="sng" dirty="0">
                <a:solidFill>
                  <a:srgbClr val="006600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 bwMode="auto">
            <a:xfrm>
              <a:off x="2771800" y="3284984"/>
              <a:ext cx="1728192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00CC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4499992" y="3284984"/>
              <a:ext cx="0" cy="1512168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连接符 23"/>
            <p:cNvCxnSpPr/>
            <p:nvPr/>
          </p:nvCxnSpPr>
          <p:spPr bwMode="auto">
            <a:xfrm flipV="1">
              <a:off x="4499992" y="2132856"/>
              <a:ext cx="1224136" cy="1152128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0066FF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文本框 24"/>
            <p:cNvSpPr txBox="1"/>
            <p:nvPr/>
          </p:nvSpPr>
          <p:spPr>
            <a:xfrm>
              <a:off x="2538412" y="3432894"/>
              <a:ext cx="16534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6600"/>
                  </a:solidFill>
                </a:rPr>
                <a:t>Responsiveness</a:t>
              </a:r>
              <a:endParaRPr lang="en-US" sz="1400" b="1" i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492621" y="221913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FF"/>
                </a:solidFill>
              </a:rPr>
              <a:t>Non-response-based</a:t>
            </a:r>
            <a:endParaRPr lang="en-US" sz="1400" b="1" dirty="0">
              <a:solidFill>
                <a:srgbClr val="0066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82958" y="424285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66FF"/>
                </a:solidFill>
              </a:rPr>
              <a:t>R</a:t>
            </a:r>
            <a:r>
              <a:rPr lang="en-US" sz="1400" b="1" dirty="0" smtClean="0">
                <a:solidFill>
                  <a:srgbClr val="0066FF"/>
                </a:solidFill>
              </a:rPr>
              <a:t>esponse-based</a:t>
            </a:r>
            <a:endParaRPr lang="en-US" sz="1400" b="1" dirty="0">
              <a:solidFill>
                <a:srgbClr val="0066FF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80552" y="3332113"/>
            <a:ext cx="87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Greedy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61783" y="2977207"/>
            <a:ext cx="1362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</a:rPr>
              <a:t>Non-greedy</a:t>
            </a:r>
            <a:endParaRPr lang="en-US" sz="1400" b="1" dirty="0">
              <a:solidFill>
                <a:srgbClr val="0066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33453" y="1584350"/>
            <a:ext cx="109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Interactive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51528" y="4476329"/>
            <a:ext cx="109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Non-interactive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9967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7772400" cy="1296144"/>
          </a:xfrm>
        </p:spPr>
        <p:txBody>
          <a:bodyPr/>
          <a:lstStyle/>
          <a:p>
            <a:r>
              <a:rPr lang="en-US" dirty="0" smtClean="0"/>
              <a:t>Problems in Current Home Wireless Networks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484784"/>
            <a:ext cx="7772400" cy="4617566"/>
          </a:xfrm>
        </p:spPr>
        <p:txBody>
          <a:bodyPr/>
          <a:lstStyle/>
          <a:p>
            <a:r>
              <a:rPr lang="en-US" sz="2600" dirty="0" smtClean="0"/>
              <a:t>Residential </a:t>
            </a:r>
            <a:r>
              <a:rPr lang="en-US" sz="2600" dirty="0"/>
              <a:t>APs do </a:t>
            </a:r>
            <a:r>
              <a:rPr lang="en-US" sz="2600" dirty="0">
                <a:solidFill>
                  <a:srgbClr val="C00000"/>
                </a:solidFill>
              </a:rPr>
              <a:t>not</a:t>
            </a:r>
            <a:r>
              <a:rPr lang="en-US" sz="2600" dirty="0"/>
              <a:t> guarantee low transmission delays required by time sensitive applications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Residential </a:t>
            </a:r>
            <a:r>
              <a:rPr lang="en-US" sz="2600" dirty="0"/>
              <a:t>APs do </a:t>
            </a:r>
            <a:r>
              <a:rPr lang="en-US" sz="2600" dirty="0">
                <a:solidFill>
                  <a:srgbClr val="C00000"/>
                </a:solidFill>
              </a:rPr>
              <a:t>not</a:t>
            </a:r>
            <a:r>
              <a:rPr lang="en-US" sz="2600" dirty="0"/>
              <a:t> </a:t>
            </a:r>
            <a:r>
              <a:rPr lang="en-US" sz="2600" dirty="0" smtClean="0"/>
              <a:t>automatically provide traffic </a:t>
            </a:r>
            <a:r>
              <a:rPr lang="en-US" sz="2600" dirty="0"/>
              <a:t>classifications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Current QoS methods may </a:t>
            </a:r>
            <a:r>
              <a:rPr lang="en-US" sz="2600" dirty="0" smtClean="0">
                <a:solidFill>
                  <a:srgbClr val="C00000"/>
                </a:solidFill>
              </a:rPr>
              <a:t>not</a:t>
            </a:r>
            <a:r>
              <a:rPr lang="en-US" sz="2600" dirty="0" smtClean="0"/>
              <a:t> fit home wireless APs. </a:t>
            </a:r>
          </a:p>
          <a:p>
            <a:r>
              <a:rPr lang="en-US" sz="2600" dirty="0" smtClean="0"/>
              <a:t>By examples:	</a:t>
            </a:r>
          </a:p>
          <a:p>
            <a:pPr lvl="1"/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Generation Apple AirPort Extreme (</a:t>
            </a:r>
            <a:r>
              <a:rPr lang="en-US" sz="2000" dirty="0" smtClean="0"/>
              <a:t>A1521) -- no </a:t>
            </a:r>
            <a:r>
              <a:rPr lang="en-US" sz="2000" dirty="0" err="1" smtClean="0"/>
              <a:t>QoS</a:t>
            </a:r>
            <a:r>
              <a:rPr lang="en-US" sz="2000" dirty="0" smtClean="0"/>
              <a:t> support.</a:t>
            </a:r>
          </a:p>
          <a:p>
            <a:pPr lvl="1"/>
            <a:r>
              <a:rPr lang="en-US" sz="2000" dirty="0">
                <a:hlinkClick r:id="rId3"/>
              </a:rPr>
              <a:t>Cisco Wireless LAN Controller Configuration Guide.</a:t>
            </a:r>
            <a:r>
              <a:rPr lang="en-US" sz="2000" dirty="0"/>
              <a:t> </a:t>
            </a:r>
            <a:r>
              <a:rPr lang="en-US" sz="2000" dirty="0" smtClean="0"/>
              <a:t>-- (1072 page long user manual.)</a:t>
            </a: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sz="2600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4878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D215C2-AC39-42AE-95A1-D2BA7681254E}" type="slidenum">
              <a:rPr lang="en-US" sz="20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624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Outline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77" y="1268760"/>
            <a:ext cx="7772400" cy="45360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Introduction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800000"/>
                </a:solidFill>
              </a:rPr>
              <a:t>Treatment-Based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CATNAP by an Example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Experiments and Results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Future Work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Conclusions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5167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625" y="30167"/>
            <a:ext cx="7772400" cy="908298"/>
          </a:xfrm>
        </p:spPr>
        <p:txBody>
          <a:bodyPr/>
          <a:lstStyle/>
          <a:p>
            <a:r>
              <a:rPr lang="en-US" sz="2800" dirty="0" smtClean="0"/>
              <a:t>CATNAP</a:t>
            </a:r>
            <a:endParaRPr 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A67534-E104-4E78-B070-7E52CA66679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7" y="1479607"/>
            <a:ext cx="4440733" cy="41239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63417" y="1500064"/>
            <a:ext cx="97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 smtClean="0">
                <a:solidFill>
                  <a:srgbClr val="00CC00"/>
                </a:solidFill>
              </a:rPr>
              <a:t>Bandwidth</a:t>
            </a:r>
            <a:r>
              <a:rPr lang="en-US" sz="1200" b="1" i="1" u="sng" dirty="0" smtClean="0">
                <a:solidFill>
                  <a:srgbClr val="FFC000"/>
                </a:solidFill>
              </a:rPr>
              <a:t> </a:t>
            </a:r>
            <a:r>
              <a:rPr lang="en-US" sz="1200" b="1" i="1" u="sng" dirty="0" smtClean="0">
                <a:solidFill>
                  <a:srgbClr val="00CC00"/>
                </a:solidFill>
              </a:rPr>
              <a:t>Eagerness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9503" y="3897949"/>
            <a:ext cx="1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 smtClean="0">
                <a:solidFill>
                  <a:srgbClr val="FF0000"/>
                </a:solidFill>
              </a:rPr>
              <a:t>Interactivity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4054" y="588988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 smtClean="0">
                <a:solidFill>
                  <a:srgbClr val="0033CC"/>
                </a:solidFill>
              </a:rPr>
              <a:t>Responsiveness</a:t>
            </a:r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719535" y="3331682"/>
            <a:ext cx="147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Non-interactive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19535" y="4601113"/>
            <a:ext cx="1124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</a:t>
            </a:r>
            <a:r>
              <a:rPr lang="en-US" sz="1200" b="1" dirty="0" smtClean="0">
                <a:solidFill>
                  <a:srgbClr val="FF0000"/>
                </a:solidFill>
              </a:rPr>
              <a:t>nteractive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28993" y="5626101"/>
            <a:ext cx="141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</a:rPr>
              <a:t>Response-based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04134" y="5626101"/>
            <a:ext cx="1831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</a:rPr>
              <a:t>Non-response-based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16775" y="2060197"/>
            <a:ext cx="147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CC00"/>
                </a:solidFill>
              </a:rPr>
              <a:t>Greedy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87890" y="1492903"/>
            <a:ext cx="147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CC00"/>
                </a:solidFill>
              </a:rPr>
              <a:t>Non-Greedy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48148" y="2636912"/>
            <a:ext cx="139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FTP</a:t>
            </a:r>
          </a:p>
          <a:p>
            <a:r>
              <a:rPr lang="en-US" sz="1400" b="1" dirty="0" smtClean="0"/>
              <a:t>P2P, Email</a:t>
            </a:r>
            <a:endParaRPr lang="en-US" sz="14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3203848" y="50660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Telnet/SSH</a:t>
            </a:r>
          </a:p>
          <a:p>
            <a:r>
              <a:rPr lang="en-US" sz="1400" b="1" dirty="0" smtClean="0"/>
              <a:t>DNS, IM</a:t>
            </a:r>
            <a:endParaRPr lang="en-US" sz="1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5102296" y="161387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Streaming Video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50978" y="3867171"/>
            <a:ext cx="69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VoIP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93429" y="2718005"/>
            <a:ext cx="126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NFS w/UDP </a:t>
            </a:r>
          </a:p>
          <a:p>
            <a:r>
              <a:rPr lang="en-US" sz="1400" b="1" dirty="0" smtClean="0"/>
              <a:t>P2P w/UDP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247056" y="3536348"/>
            <a:ext cx="1452220" cy="1104870"/>
            <a:chOff x="3260864" y="3573016"/>
            <a:chExt cx="1398136" cy="1104870"/>
          </a:xfrm>
        </p:grpSpPr>
        <p:sp>
          <p:nvSpPr>
            <p:cNvPr id="23" name="文本框 22"/>
            <p:cNvSpPr txBox="1"/>
            <p:nvPr/>
          </p:nvSpPr>
          <p:spPr>
            <a:xfrm>
              <a:off x="3274541" y="3573016"/>
              <a:ext cx="1369468" cy="1104870"/>
            </a:xfrm>
            <a:prstGeom prst="rect">
              <a:avLst/>
            </a:prstGeom>
            <a:pattFill prst="trellis">
              <a:fgClr>
                <a:srgbClr val="00B0F0"/>
              </a:fgClr>
              <a:bgClr>
                <a:schemeClr val="bg1"/>
              </a:bgClr>
            </a:pattFill>
            <a:ln>
              <a:solidFill>
                <a:schemeClr val="accent1">
                  <a:alpha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b="1" dirty="0" smtClean="0"/>
                <a:t>Web</a:t>
              </a:r>
            </a:p>
          </p:txBody>
        </p:sp>
        <p:cxnSp>
          <p:nvCxnSpPr>
            <p:cNvPr id="25" name="直接连接符 24"/>
            <p:cNvCxnSpPr/>
            <p:nvPr/>
          </p:nvCxnSpPr>
          <p:spPr bwMode="auto">
            <a:xfrm>
              <a:off x="3260864" y="4149080"/>
              <a:ext cx="44704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连接符 26"/>
            <p:cNvCxnSpPr/>
            <p:nvPr/>
          </p:nvCxnSpPr>
          <p:spPr bwMode="auto">
            <a:xfrm>
              <a:off x="4211960" y="4149080"/>
              <a:ext cx="44704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文本框 28"/>
          <p:cNvSpPr txBox="1"/>
          <p:nvPr/>
        </p:nvSpPr>
        <p:spPr>
          <a:xfrm>
            <a:off x="4295157" y="4243787"/>
            <a:ext cx="1689101" cy="1094379"/>
          </a:xfrm>
          <a:prstGeom prst="rect">
            <a:avLst/>
          </a:prstGeom>
          <a:pattFill prst="weave">
            <a:fgClr>
              <a:srgbClr val="9966FF"/>
            </a:fgClr>
            <a:bgClr>
              <a:schemeClr val="bg1"/>
            </a:bgClr>
          </a:patt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/>
              <a:t>Game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721042" y="960983"/>
            <a:ext cx="1435134" cy="523801"/>
            <a:chOff x="4721042" y="960983"/>
            <a:chExt cx="1435134" cy="523801"/>
          </a:xfrm>
        </p:grpSpPr>
        <p:sp>
          <p:nvSpPr>
            <p:cNvPr id="33" name="右大括号 32"/>
            <p:cNvSpPr/>
            <p:nvPr/>
          </p:nvSpPr>
          <p:spPr bwMode="auto">
            <a:xfrm rot="16200000">
              <a:off x="5355303" y="683911"/>
              <a:ext cx="166612" cy="1435134"/>
            </a:xfrm>
            <a:prstGeom prst="rightBrace">
              <a:avLst>
                <a:gd name="adj1" fmla="val 36218"/>
                <a:gd name="adj2" fmla="val 50000"/>
              </a:avLst>
            </a:prstGeom>
            <a:noFill/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932040" y="960983"/>
              <a:ext cx="1052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66FF"/>
                  </a:solidFill>
                </a:rPr>
                <a:t>Limit Rate</a:t>
              </a:r>
              <a:endParaRPr lang="en-US" sz="2000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56176" y="980728"/>
            <a:ext cx="1435134" cy="513348"/>
            <a:chOff x="4721042" y="971436"/>
            <a:chExt cx="1435134" cy="513348"/>
          </a:xfrm>
        </p:grpSpPr>
        <p:sp>
          <p:nvSpPr>
            <p:cNvPr id="38" name="右大括号 37"/>
            <p:cNvSpPr/>
            <p:nvPr/>
          </p:nvSpPr>
          <p:spPr bwMode="auto">
            <a:xfrm rot="16200000">
              <a:off x="5355303" y="683911"/>
              <a:ext cx="166612" cy="1435134"/>
            </a:xfrm>
            <a:prstGeom prst="rightBrace">
              <a:avLst>
                <a:gd name="adj1" fmla="val 36218"/>
                <a:gd name="adj2" fmla="val 50000"/>
              </a:avLst>
            </a:prstGeom>
            <a:noFill/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824010" y="971436"/>
              <a:ext cx="1265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66FF"/>
                  </a:solidFill>
                </a:rPr>
                <a:t>Drop </a:t>
              </a:r>
              <a:r>
                <a:rPr lang="en-US" sz="1400" i="1" dirty="0">
                  <a:solidFill>
                    <a:srgbClr val="0066FF"/>
                  </a:solidFill>
                </a:rPr>
                <a:t>P</a:t>
              </a:r>
              <a:r>
                <a:rPr lang="en-US" sz="1400" i="1" dirty="0" smtClean="0">
                  <a:solidFill>
                    <a:srgbClr val="0066FF"/>
                  </a:solidFill>
                </a:rPr>
                <a:t>ackets</a:t>
              </a:r>
              <a:endParaRPr lang="en-US" sz="1400" i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40" name="右大括号 39"/>
          <p:cNvSpPr/>
          <p:nvPr/>
        </p:nvSpPr>
        <p:spPr bwMode="auto">
          <a:xfrm>
            <a:off x="7596336" y="1570173"/>
            <a:ext cx="211238" cy="1404262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32029" y="2032102"/>
            <a:ext cx="96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66FF"/>
                </a:solidFill>
              </a:rPr>
              <a:t>Delay</a:t>
            </a:r>
          </a:p>
          <a:p>
            <a:r>
              <a:rPr lang="en-US" sz="1400" i="1" dirty="0" smtClean="0">
                <a:solidFill>
                  <a:srgbClr val="0066FF"/>
                </a:solidFill>
              </a:rPr>
              <a:t>Packets</a:t>
            </a:r>
            <a:endParaRPr lang="en-US" sz="1400" i="1" dirty="0">
              <a:solidFill>
                <a:srgbClr val="0066FF"/>
              </a:solidFill>
            </a:endParaRPr>
          </a:p>
        </p:txBody>
      </p:sp>
      <p:sp>
        <p:nvSpPr>
          <p:cNvPr id="42" name="右大括号 41"/>
          <p:cNvSpPr/>
          <p:nvPr/>
        </p:nvSpPr>
        <p:spPr bwMode="auto">
          <a:xfrm>
            <a:off x="7596336" y="2996952"/>
            <a:ext cx="211238" cy="1447393"/>
          </a:xfrm>
          <a:prstGeom prst="righ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832029" y="3470181"/>
            <a:ext cx="96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66FF"/>
                </a:solidFill>
              </a:rPr>
              <a:t>Push</a:t>
            </a:r>
          </a:p>
          <a:p>
            <a:r>
              <a:rPr lang="en-US" sz="1400" i="1" dirty="0" smtClean="0">
                <a:solidFill>
                  <a:srgbClr val="0066FF"/>
                </a:solidFill>
              </a:rPr>
              <a:t>Packets</a:t>
            </a:r>
            <a:endParaRPr lang="en-US" sz="1400" i="1" dirty="0">
              <a:solidFill>
                <a:srgbClr val="0066FF"/>
              </a:solidFill>
            </a:endParaRPr>
          </a:p>
        </p:txBody>
      </p:sp>
      <p:sp>
        <p:nvSpPr>
          <p:cNvPr id="45" name="左大括号 44"/>
          <p:cNvSpPr/>
          <p:nvPr/>
        </p:nvSpPr>
        <p:spPr bwMode="auto">
          <a:xfrm rot="13897653">
            <a:off x="7225661" y="4334464"/>
            <a:ext cx="221010" cy="998254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472092" y="4766139"/>
            <a:ext cx="123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66FF"/>
                </a:solidFill>
              </a:rPr>
              <a:t>Reserve Bandwidth</a:t>
            </a:r>
            <a:endParaRPr lang="en-US" sz="1400" i="1" dirty="0">
              <a:solidFill>
                <a:srgbClr val="0066FF"/>
              </a:solidFill>
            </a:endParaRPr>
          </a:p>
        </p:txBody>
      </p:sp>
      <p:sp>
        <p:nvSpPr>
          <p:cNvPr id="4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2100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9" grpId="0" animBg="1"/>
      <p:bldP spid="40" grpId="0" animBg="1"/>
      <p:bldP spid="41" grpId="0"/>
      <p:bldP spid="42" grpId="0" animBg="1"/>
      <p:bldP spid="43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143000" y="44624"/>
            <a:ext cx="7772400" cy="792088"/>
          </a:xfrm>
        </p:spPr>
        <p:txBody>
          <a:bodyPr/>
          <a:lstStyle/>
          <a:p>
            <a:r>
              <a:rPr lang="en-US" dirty="0" smtClean="0"/>
              <a:t>Treatment Based Classification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908720"/>
            <a:ext cx="7772400" cy="5328592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66FF"/>
                </a:solidFill>
              </a:rPr>
              <a:t>Responsiveness</a:t>
            </a:r>
            <a:r>
              <a:rPr lang="en-US" sz="2000" dirty="0" smtClean="0">
                <a:solidFill>
                  <a:srgbClr val="0066FF"/>
                </a:solidFill>
              </a:rPr>
              <a:t>.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0066FF"/>
                </a:solidFill>
              </a:rPr>
              <a:t>Response-based:  </a:t>
            </a:r>
            <a:r>
              <a:rPr lang="en-US" sz="1800" dirty="0" smtClean="0"/>
              <a:t>loss sensitive applications.</a:t>
            </a:r>
          </a:p>
          <a:p>
            <a:pPr lvl="2">
              <a:defRPr/>
            </a:pPr>
            <a:r>
              <a:rPr lang="en-US" sz="1600" dirty="0" smtClean="0"/>
              <a:t>Dropping packets triggers retransmission. </a:t>
            </a:r>
          </a:p>
          <a:p>
            <a:pPr lvl="2">
              <a:defRPr/>
            </a:pPr>
            <a:r>
              <a:rPr lang="en-US" sz="1600" dirty="0" smtClean="0"/>
              <a:t>Modify advertised window size to slow down the sender. 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Non-r</a:t>
            </a:r>
            <a:r>
              <a:rPr lang="en-US" sz="1800" i="1" dirty="0" smtClean="0">
                <a:solidFill>
                  <a:srgbClr val="0066FF"/>
                </a:solidFill>
              </a:rPr>
              <a:t>esponse-based</a:t>
            </a:r>
            <a:r>
              <a:rPr lang="en-US" sz="1800" dirty="0" smtClean="0"/>
              <a:t>: loss tolerant applications.  </a:t>
            </a:r>
          </a:p>
          <a:p>
            <a:pPr lvl="2">
              <a:defRPr/>
            </a:pPr>
            <a:r>
              <a:rPr lang="en-US" sz="1600" dirty="0"/>
              <a:t>D</a:t>
            </a:r>
            <a:r>
              <a:rPr lang="en-US" sz="1600" dirty="0" smtClean="0"/>
              <a:t>ropping a small fraction of packets would NOT degrade their quality.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Interactivity</a:t>
            </a:r>
            <a:r>
              <a:rPr lang="en-US" sz="2000" dirty="0" smtClean="0">
                <a:solidFill>
                  <a:srgbClr val="FF0066"/>
                </a:solidFill>
              </a:rPr>
              <a:t>. 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FF0000"/>
                </a:solidFill>
              </a:rPr>
              <a:t>Interactive</a:t>
            </a:r>
            <a:r>
              <a:rPr lang="en-US" sz="1800" dirty="0" smtClean="0"/>
              <a:t>: delay sensitive applications.</a:t>
            </a:r>
          </a:p>
          <a:p>
            <a:pPr lvl="2">
              <a:defRPr/>
            </a:pPr>
            <a:r>
              <a:rPr lang="en-US" sz="1600" dirty="0" smtClean="0"/>
              <a:t>Push, cut-in-line.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FF0000"/>
                </a:solidFill>
              </a:rPr>
              <a:t>Non-Interactive</a:t>
            </a:r>
            <a:r>
              <a:rPr lang="en-US" sz="1800" dirty="0" smtClean="0"/>
              <a:t>: delay tolerant applications.</a:t>
            </a:r>
          </a:p>
          <a:p>
            <a:pPr lvl="2">
              <a:defRPr/>
            </a:pPr>
            <a:r>
              <a:rPr lang="en-US" sz="1600" dirty="0" smtClean="0"/>
              <a:t>Delay, lower its priority.</a:t>
            </a:r>
          </a:p>
          <a:p>
            <a:pPr>
              <a:defRPr/>
            </a:pPr>
            <a:r>
              <a:rPr lang="en-US" sz="2000" dirty="0" smtClean="0">
                <a:solidFill>
                  <a:srgbClr val="00CC00"/>
                </a:solidFill>
              </a:rPr>
              <a:t>Bandwidth eagerness.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00CC00"/>
                </a:solidFill>
              </a:rPr>
              <a:t>Greedy:</a:t>
            </a:r>
            <a:r>
              <a:rPr lang="en-US" sz="1800" dirty="0" smtClean="0"/>
              <a:t>  best-effort applications. </a:t>
            </a:r>
          </a:p>
          <a:p>
            <a:pPr lvl="2">
              <a:defRPr/>
            </a:pPr>
            <a:r>
              <a:rPr lang="en-US" sz="1600" dirty="0" smtClean="0"/>
              <a:t>Dropping or limited advertised window size. </a:t>
            </a:r>
          </a:p>
          <a:p>
            <a:pPr lvl="1">
              <a:defRPr/>
            </a:pPr>
            <a:r>
              <a:rPr lang="en-US" sz="1800" i="1" dirty="0" smtClean="0">
                <a:solidFill>
                  <a:srgbClr val="00CC00"/>
                </a:solidFill>
              </a:rPr>
              <a:t>Non-greedy: </a:t>
            </a:r>
            <a:r>
              <a:rPr lang="en-US" sz="1800" dirty="0" smtClean="0"/>
              <a:t>bandwidth requirement limited by itself. </a:t>
            </a:r>
          </a:p>
          <a:p>
            <a:pPr lvl="2">
              <a:defRPr/>
            </a:pPr>
            <a:r>
              <a:rPr lang="en-US" sz="1600" dirty="0" smtClean="0"/>
              <a:t>Reserve bandwidth for them.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4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9701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AD4F24-8135-4F56-BCE8-9C9E0CAFB84F}" type="slidenum">
              <a:rPr lang="en-US">
                <a:latin typeface="Times New Roman" panose="02020603050405020304" pitchFamily="18" charset="0"/>
              </a:rPr>
              <a:pPr/>
              <a:t>8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1115616" y="2780928"/>
            <a:ext cx="7488832" cy="1728192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34" y="1597783"/>
            <a:ext cx="6686550" cy="3120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26" y="1144445"/>
            <a:ext cx="6758558" cy="36141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9092" y="0"/>
            <a:ext cx="7772400" cy="908720"/>
          </a:xfrm>
        </p:spPr>
        <p:txBody>
          <a:bodyPr/>
          <a:lstStyle/>
          <a:p>
            <a:r>
              <a:rPr lang="en-US" sz="2800" dirty="0" smtClean="0"/>
              <a:t>Example:  A Remote Login Flow</a:t>
            </a:r>
            <a:endParaRPr 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67534-E104-4E78-B070-7E52CA6667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619672" y="4869160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 – 41th seconds, the user executed directory commands.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41- 57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seconds, the user opened a 100 MB+  file.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57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-65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seconds, no activity.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65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seconds, the user resumed directory operations.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2272841" y="1851647"/>
            <a:ext cx="2448272" cy="1584176"/>
          </a:xfrm>
          <a:prstGeom prst="ellipse">
            <a:avLst/>
          </a:prstGeom>
          <a:noFill/>
          <a:ln w="28575" cap="sq" cmpd="sng" algn="ctr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6660232" y="2204864"/>
            <a:ext cx="1152128" cy="1008112"/>
          </a:xfrm>
          <a:prstGeom prst="ellipse">
            <a:avLst/>
          </a:prstGeom>
          <a:noFill/>
          <a:ln w="28575" cap="sq" cmpd="sng" algn="ctr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4572000" y="3933056"/>
            <a:ext cx="648072" cy="579231"/>
          </a:xfrm>
          <a:prstGeom prst="ellipse">
            <a:avLst/>
          </a:prstGeom>
          <a:noFill/>
          <a:ln w="34925" cap="sq" cmpd="sng" algn="ctr">
            <a:solidFill>
              <a:srgbClr val="33CC33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6084168" y="3861048"/>
            <a:ext cx="648072" cy="579231"/>
          </a:xfrm>
          <a:prstGeom prst="ellipse">
            <a:avLst/>
          </a:prstGeom>
          <a:noFill/>
          <a:ln w="34925" cap="sq" cmpd="sng" algn="ctr">
            <a:solidFill>
              <a:srgbClr val="33CC33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5076825" cy="41592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 dirty="0" smtClean="0"/>
              <a:t>ICNC 2015, Anaheim, CA, </a:t>
            </a:r>
            <a:fld id="{FFD60AF2-0E7E-4A03-BD1C-0623FFEE9922}" type="datetime4">
              <a:rPr lang="en-US" sz="1600" smtClean="0"/>
              <a:pPr>
                <a:spcBef>
                  <a:spcPct val="0"/>
                </a:spcBef>
                <a:buFontTx/>
                <a:buNone/>
              </a:pPr>
              <a:t>February 15, 2015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7781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whitewashburn">
  <a:themeElements>
    <a:clrScheme name="whitewashburn 1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FFEFE7"/>
      </a:accent2>
      <a:accent3>
        <a:srgbClr val="FFFFFF"/>
      </a:accent3>
      <a:accent4>
        <a:srgbClr val="000000"/>
      </a:accent4>
      <a:accent5>
        <a:srgbClr val="DCDCDC"/>
      </a:accent5>
      <a:accent6>
        <a:srgbClr val="E7D9D1"/>
      </a:accent6>
      <a:hlink>
        <a:srgbClr val="820000"/>
      </a:hlink>
      <a:folHlink>
        <a:srgbClr val="FFEFA9"/>
      </a:folHlink>
    </a:clrScheme>
    <a:fontScheme name="whitewashbu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hitewashbu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washbur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820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washburn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820000"/>
        </a:hlink>
        <a:folHlink>
          <a:srgbClr val="FFE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10820</TotalTime>
  <Words>2743</Words>
  <Application>Microsoft Macintosh PowerPoint</Application>
  <PresentationFormat>On-screen Show (4:3)</PresentationFormat>
  <Paragraphs>431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whitewashburn</vt:lpstr>
      <vt:lpstr>Treatment-Based Classification for Residential  Wireless Networks</vt:lpstr>
      <vt:lpstr>Access Point as Central Point in Home</vt:lpstr>
      <vt:lpstr>IEEE 802.11 Wireless Network Review</vt:lpstr>
      <vt:lpstr>PowerPoint Presentation</vt:lpstr>
      <vt:lpstr>Problems in Current Home Wireless Networks</vt:lpstr>
      <vt:lpstr>Outline</vt:lpstr>
      <vt:lpstr>CATNAP</vt:lpstr>
      <vt:lpstr>Treatment Based Classification</vt:lpstr>
      <vt:lpstr>Example:  A Remote Login Flow</vt:lpstr>
      <vt:lpstr>Example:  Interactive Classifier w/ a Remote Login Flow</vt:lpstr>
      <vt:lpstr>PowerPoint Presentation</vt:lpstr>
      <vt:lpstr>Outline</vt:lpstr>
      <vt:lpstr>Simulation Setup </vt:lpstr>
      <vt:lpstr>Core Simulation Settings</vt:lpstr>
      <vt:lpstr>Applications in Simulation</vt:lpstr>
      <vt:lpstr>PowerPoint Presentation</vt:lpstr>
      <vt:lpstr>PowerPoint Presentation</vt:lpstr>
      <vt:lpstr>PowerPoint Presentation</vt:lpstr>
      <vt:lpstr>Future Work</vt:lpstr>
      <vt:lpstr>Conclusions</vt:lpstr>
      <vt:lpstr>PowerPoint Presentation</vt:lpstr>
      <vt:lpstr>PowerPoint Presentation</vt:lpstr>
      <vt:lpstr>References (1/3)</vt:lpstr>
      <vt:lpstr>References (2/3)</vt:lpstr>
      <vt:lpstr>References (3/3)</vt:lpstr>
      <vt:lpstr>Traffic Classification Methods</vt:lpstr>
      <vt:lpstr>Improve Quality of Service (QoS)</vt:lpstr>
      <vt:lpstr>Classification And Treatment iN Access Point (CATNAP)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Xiaoying Chen</cp:lastModifiedBy>
  <cp:revision>1094</cp:revision>
  <cp:lastPrinted>2014-04-30T23:47:28Z</cp:lastPrinted>
  <dcterms:created xsi:type="dcterms:W3CDTF">2004-01-21T20:05:10Z</dcterms:created>
  <dcterms:modified xsi:type="dcterms:W3CDTF">2015-02-15T23:45:29Z</dcterms:modified>
</cp:coreProperties>
</file>