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70" r:id="rId4"/>
    <p:sldId id="271" r:id="rId5"/>
    <p:sldId id="272" r:id="rId6"/>
    <p:sldId id="274" r:id="rId7"/>
    <p:sldId id="273" r:id="rId8"/>
    <p:sldId id="276" r:id="rId9"/>
    <p:sldId id="257" r:id="rId10"/>
    <p:sldId id="263" r:id="rId11"/>
    <p:sldId id="279" r:id="rId12"/>
    <p:sldId id="266" r:id="rId13"/>
    <p:sldId id="258" r:id="rId14"/>
    <p:sldId id="259" r:id="rId15"/>
    <p:sldId id="260" r:id="rId16"/>
    <p:sldId id="261" r:id="rId17"/>
    <p:sldId id="269" r:id="rId18"/>
    <p:sldId id="262" r:id="rId19"/>
    <p:sldId id="264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51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62C5-F16A-487C-9E8F-AF98BA5E3D2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BC18D-8B2C-406D-8F12-A05C026D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cloud-gam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 and David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Finkel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on Player Performance in Cloud-based Games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13th ACM Network and System Support for Games (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NetGames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Nagoya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Japan, December 4-5, 2014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://www.cs.wpi.edu/~claypool/papers/cloud-games/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EF9B-88E2-47A9-BBB2-383DD95BEF8B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F6F-4CA4-44C8-AFB9-C22546781227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FCE-BE6B-4F19-B9D6-E655B021EDAC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F24-5C45-4568-A466-8AA56304F557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9AE9-63CF-4B45-82D1-C8FCC22CD091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A0-8EE7-4978-8F26-C7FCD18E1039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3F6-E89B-4CD5-8DFB-70B7B5821870}" type="datetime1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35DB-BA7A-4491-A5FC-78D4175B5967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AFAC-E309-4517-A62B-E1A3A52C6D2D}" type="datetime1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68E-7A09-4E1C-832E-E59869920A51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3DB6-3AF6-4F69-8A59-3B7F599D37BA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4055-3D3C-4546-A3E0-DC72AA2E4BE7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Effects of Latency on Player Performance in Cloud-based Games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6631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 Claypool and David </a:t>
            </a:r>
            <a:r>
              <a:rPr lang="en-US" dirty="0" err="1" smtClean="0">
                <a:solidFill>
                  <a:schemeClr val="tx1"/>
                </a:solidFill>
              </a:rPr>
              <a:t>Finkel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claypool,dfinkel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}@cs.wpi.edu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Computer Science and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Interactive Media &amp; Game Development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7387" y="5363610"/>
            <a:ext cx="6099612" cy="914401"/>
            <a:chOff x="1524000" y="4800599"/>
            <a:chExt cx="6099612" cy="91440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4996190"/>
              <a:ext cx="4804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Worcester Polytechnic Institute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http://www.communityadvocate.com/wp-content/uploads/2012/02/wpi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00599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 smtClean="0"/>
              <a:t>Study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10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003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0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 Studies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	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Traditional network games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C00000"/>
                </a:solidFill>
              </a:rPr>
              <a:t>OnLive</a:t>
            </a:r>
            <a:r>
              <a:rPr lang="en-US" dirty="0" smtClean="0">
                <a:solidFill>
                  <a:srgbClr val="C00000"/>
                </a:solidFill>
              </a:rPr>
              <a:t> Crazy Taxi</a:t>
            </a:r>
            <a:r>
              <a:rPr lang="en-US" dirty="0" smtClean="0"/>
              <a:t>: 49 users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95%</a:t>
            </a:r>
            <a:r>
              <a:rPr lang="en-US" dirty="0" smtClean="0"/>
              <a:t> 18-22 years old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70% </a:t>
            </a:r>
            <a:r>
              <a:rPr lang="en-US" dirty="0" smtClean="0"/>
              <a:t>male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75% </a:t>
            </a:r>
            <a:r>
              <a:rPr lang="en-US" dirty="0" smtClean="0"/>
              <a:t>“average+” game playing experience</a:t>
            </a:r>
          </a:p>
          <a:p>
            <a:pPr>
              <a:buClr>
                <a:schemeClr val="tx1"/>
              </a:buClr>
            </a:pPr>
            <a:r>
              <a:rPr lang="en-US" dirty="0" err="1" smtClean="0">
                <a:solidFill>
                  <a:srgbClr val="0000FF"/>
                </a:solidFill>
              </a:rPr>
              <a:t>GamingAnywhere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Neverball</a:t>
            </a:r>
            <a:r>
              <a:rPr lang="en-US" dirty="0" smtClean="0"/>
              <a:t>: 34 users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100% </a:t>
            </a:r>
            <a:r>
              <a:rPr lang="en-US" dirty="0" smtClean="0"/>
              <a:t>18-22 years old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90% </a:t>
            </a:r>
            <a:r>
              <a:rPr lang="en-US" dirty="0" smtClean="0"/>
              <a:t>male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8000"/>
                </a:solidFill>
              </a:rPr>
              <a:t>100% </a:t>
            </a:r>
            <a:r>
              <a:rPr lang="en-US" dirty="0" smtClean="0"/>
              <a:t>“average+” game playing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QoE</a:t>
            </a:r>
            <a:r>
              <a:rPr lang="en-US" dirty="0" smtClean="0"/>
              <a:t> for </a:t>
            </a:r>
            <a:r>
              <a:rPr lang="en-US" dirty="0" err="1" smtClean="0"/>
              <a:t>OnLive</a:t>
            </a:r>
            <a:r>
              <a:rPr lang="en-US" dirty="0" smtClean="0"/>
              <a:t> Crazy Taxi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79" y="1017854"/>
            <a:ext cx="5792948" cy="415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" y="5410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Subjective opinions combined </a:t>
            </a:r>
            <a:r>
              <a:rPr lang="en-US" dirty="0" smtClean="0">
                <a:solidFill>
                  <a:srgbClr val="0070C0"/>
                </a:solidFill>
              </a:rPr>
              <a:t>[12]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62260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drop of </a:t>
            </a:r>
            <a:r>
              <a:rPr lang="en-US" dirty="0" smtClean="0">
                <a:solidFill>
                  <a:srgbClr val="008000"/>
                </a:solidFill>
              </a:rPr>
              <a:t>30%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008000"/>
                </a:solidFill>
              </a:rPr>
              <a:t>150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for </a:t>
            </a:r>
            <a:r>
              <a:rPr lang="en-US" dirty="0" err="1" smtClean="0"/>
              <a:t>GamingAnywhere</a:t>
            </a:r>
            <a:r>
              <a:rPr lang="en-US" dirty="0" smtClean="0"/>
              <a:t> </a:t>
            </a:r>
            <a:r>
              <a:rPr lang="en-US" dirty="0" err="1" smtClean="0"/>
              <a:t>Neverball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371600"/>
            <a:ext cx="523494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82" y="5218853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ranked for each test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Friedman test for correlation (p=0.002)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70333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drop of </a:t>
            </a:r>
            <a:r>
              <a:rPr lang="en-US" dirty="0" smtClean="0">
                <a:solidFill>
                  <a:srgbClr val="008000"/>
                </a:solidFill>
              </a:rPr>
              <a:t>40% </a:t>
            </a:r>
            <a:r>
              <a:rPr lang="en-US" dirty="0" smtClean="0"/>
              <a:t>over about </a:t>
            </a:r>
            <a:r>
              <a:rPr lang="en-US" dirty="0" smtClean="0">
                <a:solidFill>
                  <a:srgbClr val="008000"/>
                </a:solidFill>
              </a:rPr>
              <a:t>200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4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</a:t>
            </a:r>
            <a:r>
              <a:rPr lang="en-US" dirty="0" err="1" smtClean="0"/>
              <a:t>OnLive</a:t>
            </a:r>
            <a:r>
              <a:rPr lang="en-US" dirty="0" smtClean="0"/>
              <a:t> Crazy Taxi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334000" cy="38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82" y="5334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Points for delivering customers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61099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Score drop of </a:t>
            </a:r>
            <a:r>
              <a:rPr lang="en-US" dirty="0" smtClean="0">
                <a:solidFill>
                  <a:srgbClr val="008000"/>
                </a:solidFill>
              </a:rPr>
              <a:t>35%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008000"/>
                </a:solidFill>
              </a:rPr>
              <a:t>150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3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Times for </a:t>
            </a:r>
            <a:r>
              <a:rPr lang="en-US" dirty="0" err="1" smtClean="0"/>
              <a:t>GamingAnywhere</a:t>
            </a:r>
            <a:r>
              <a:rPr lang="en-US" dirty="0" smtClean="0"/>
              <a:t> </a:t>
            </a:r>
            <a:r>
              <a:rPr lang="en-US" dirty="0" err="1" smtClean="0"/>
              <a:t>Neverball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486400" cy="39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82" y="5410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to get marble to goal</a:t>
            </a:r>
          </a:p>
          <a:p>
            <a:r>
              <a:rPr lang="en-US" dirty="0" smtClean="0"/>
              <a:t>Mean with standard error</a:t>
            </a:r>
          </a:p>
          <a:p>
            <a:r>
              <a:rPr lang="en-US" dirty="0" smtClean="0"/>
              <a:t>Linear regression R</a:t>
            </a:r>
            <a:r>
              <a:rPr lang="en-US" baseline="30000" dirty="0" smtClean="0"/>
              <a:t>2</a:t>
            </a:r>
            <a:r>
              <a:rPr lang="en-US" dirty="0" smtClean="0"/>
              <a:t> 0.70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610999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increase of </a:t>
            </a:r>
            <a:r>
              <a:rPr lang="en-US" dirty="0" smtClean="0">
                <a:solidFill>
                  <a:srgbClr val="008000"/>
                </a:solidFill>
              </a:rPr>
              <a:t>35%</a:t>
            </a:r>
            <a:r>
              <a:rPr lang="en-US" dirty="0" smtClean="0"/>
              <a:t> over about </a:t>
            </a:r>
            <a:r>
              <a:rPr lang="en-US" dirty="0" smtClean="0">
                <a:solidFill>
                  <a:srgbClr val="008000"/>
                </a:solidFill>
              </a:rPr>
              <a:t>200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User Performance in Game Genres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1" y="1024467"/>
            <a:ext cx="571880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311" y="5334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games </a:t>
            </a:r>
            <a:r>
              <a:rPr lang="en-US" dirty="0" smtClean="0">
                <a:sym typeface="Wingdings" panose="05000000000000000000" pitchFamily="2" charset="2"/>
              </a:rPr>
              <a:t> Impact of latency depends upon perspective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[5]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First Person </a:t>
            </a:r>
            <a:r>
              <a:rPr lang="en-US" dirty="0" smtClean="0">
                <a:sym typeface="Wingdings" panose="05000000000000000000" pitchFamily="2" charset="2"/>
              </a:rPr>
              <a:t>most sensitive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Third Person </a:t>
            </a:r>
            <a:r>
              <a:rPr lang="en-US" dirty="0" smtClean="0">
                <a:sym typeface="Wingdings" panose="05000000000000000000" pitchFamily="2" charset="2"/>
              </a:rPr>
              <a:t>less sensitive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Omnipresent</a:t>
            </a:r>
            <a:r>
              <a:rPr lang="en-US" dirty="0" smtClean="0">
                <a:sym typeface="Wingdings" panose="05000000000000000000" pitchFamily="2" charset="2"/>
              </a:rPr>
              <a:t> least sensitive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07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User Performance in Game Genres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85" y="1088268"/>
            <a:ext cx="5817828" cy="39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1" y="544371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 objective measurements to performance degradation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0521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Cloud-based games most closely follow </a:t>
            </a:r>
            <a:r>
              <a:rPr lang="en-US" dirty="0" smtClean="0">
                <a:solidFill>
                  <a:srgbClr val="0000FF"/>
                </a:solidFill>
              </a:rPr>
              <a:t>first person avatar</a:t>
            </a:r>
          </a:p>
          <a:p>
            <a:r>
              <a:rPr lang="en-US" dirty="0" smtClean="0"/>
              <a:t>… Despite being </a:t>
            </a:r>
            <a:r>
              <a:rPr lang="en-US" dirty="0" smtClean="0">
                <a:solidFill>
                  <a:srgbClr val="008000"/>
                </a:solidFill>
              </a:rPr>
              <a:t>third person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674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Cloud-based games increasingly relevant</a:t>
            </a:r>
          </a:p>
          <a:p>
            <a:pPr lvl="1"/>
            <a:r>
              <a:rPr lang="en-US" dirty="0" smtClean="0"/>
              <a:t>Effects of </a:t>
            </a:r>
            <a:r>
              <a:rPr lang="en-US" i="1" dirty="0" smtClean="0"/>
              <a:t>latency</a:t>
            </a:r>
            <a:r>
              <a:rPr lang="en-US" dirty="0" smtClean="0"/>
              <a:t>?  Versus traditional network games?</a:t>
            </a:r>
          </a:p>
          <a:p>
            <a:r>
              <a:rPr lang="en-US" dirty="0"/>
              <a:t>T</a:t>
            </a:r>
            <a:r>
              <a:rPr lang="en-US" dirty="0" smtClean="0"/>
              <a:t>wo user studies on cloud-based games and latency</a:t>
            </a:r>
          </a:p>
          <a:p>
            <a:pPr lvl="1"/>
            <a:r>
              <a:rPr lang="en-US" dirty="0" smtClean="0"/>
              <a:t>Measure object (score) and subjective 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Comparison with traditional games</a:t>
            </a:r>
          </a:p>
          <a:p>
            <a:r>
              <a:rPr lang="en-US" dirty="0" smtClean="0"/>
              <a:t>Cloud-based games sensitive to modest latencies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25% </a:t>
            </a:r>
            <a:r>
              <a:rPr lang="en-US" dirty="0" smtClean="0"/>
              <a:t>degradation for each </a:t>
            </a:r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Most similar to </a:t>
            </a:r>
            <a:r>
              <a:rPr lang="en-US" dirty="0" smtClean="0">
                <a:solidFill>
                  <a:srgbClr val="0000FF"/>
                </a:solidFill>
              </a:rPr>
              <a:t>first person </a:t>
            </a:r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Even if genre more tolerant to latency in traditional games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Additional user studies, other genres</a:t>
            </a:r>
          </a:p>
          <a:p>
            <a:pPr lvl="1"/>
            <a:r>
              <a:rPr lang="en-US" dirty="0" smtClean="0"/>
              <a:t>Latency compensation for cloud-based games</a:t>
            </a:r>
          </a:p>
          <a:p>
            <a:pPr lvl="1"/>
            <a:r>
              <a:rPr lang="en-US" dirty="0" smtClean="0"/>
              <a:t>Effects of variation in latency (i.e., delay jitter)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"/>
          <p:cNvSpPr>
            <a:spLocks noChangeAspect="1" noEditPoints="1" noChangeArrowheads="1"/>
          </p:cNvSpPr>
          <p:nvPr/>
        </p:nvSpPr>
        <p:spPr bwMode="auto">
          <a:xfrm>
            <a:off x="5592664" y="3840034"/>
            <a:ext cx="2289920" cy="220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latinLnBrk="1" hangingPunct="1">
              <a:lnSpc>
                <a:spcPct val="160000"/>
              </a:lnSpc>
            </a:pPr>
            <a:endParaRPr kumimoji="1" lang="en-US" altLang="ko-KR" sz="1200" dirty="0">
              <a:ea typeface="굴림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74" y="152400"/>
            <a:ext cx="8229600" cy="1143000"/>
          </a:xfrm>
        </p:spPr>
        <p:txBody>
          <a:bodyPr/>
          <a:lstStyle/>
          <a:p>
            <a:r>
              <a:rPr lang="en-US" dirty="0" smtClean="0"/>
              <a:t>Cloud-based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Connectivity and capacity of networks growing</a:t>
            </a:r>
          </a:p>
          <a:p>
            <a:r>
              <a:rPr lang="en-US" dirty="0" smtClean="0"/>
              <a:t>Opportunity for cloud-based games</a:t>
            </a:r>
          </a:p>
          <a:p>
            <a:pPr lvl="1"/>
            <a:r>
              <a:rPr lang="en-US" dirty="0" smtClean="0"/>
              <a:t>Game processing on servers in cloud</a:t>
            </a:r>
          </a:p>
          <a:p>
            <a:pPr lvl="1"/>
            <a:r>
              <a:rPr lang="en-US" dirty="0" smtClean="0"/>
              <a:t>Stream game video down to client</a:t>
            </a:r>
          </a:p>
          <a:p>
            <a:pPr lvl="1"/>
            <a:r>
              <a:rPr lang="en-US" dirty="0" smtClean="0"/>
              <a:t>Client displays video, sends player input up to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</a:t>
            </a:fld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365704" y="4972167"/>
            <a:ext cx="366081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767169" y="4957024"/>
            <a:ext cx="533400" cy="627681"/>
            <a:chOff x="768" y="960"/>
            <a:chExt cx="912" cy="1042"/>
          </a:xfrm>
        </p:grpSpPr>
        <p:sp>
          <p:nvSpPr>
            <p:cNvPr id="14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74420" y="4351150"/>
            <a:ext cx="1291284" cy="1270947"/>
            <a:chOff x="5562600" y="3752850"/>
            <a:chExt cx="2857500" cy="2857500"/>
          </a:xfrm>
        </p:grpSpPr>
        <p:pic>
          <p:nvPicPr>
            <p:cNvPr id="11266" name="Picture 2" descr="http://www.polyvore.com/cgi/img-thing?.out=jpg&amp;size=l&amp;tid=588292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75285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0" y="4188584"/>
              <a:ext cx="2514599" cy="152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6734149" y="4115830"/>
            <a:ext cx="533400" cy="627681"/>
            <a:chOff x="768" y="960"/>
            <a:chExt cx="912" cy="1042"/>
          </a:xfrm>
        </p:grpSpPr>
        <p:sp>
          <p:nvSpPr>
            <p:cNvPr id="25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6026514" y="4668567"/>
            <a:ext cx="533400" cy="627681"/>
            <a:chOff x="768" y="960"/>
            <a:chExt cx="912" cy="1042"/>
          </a:xfrm>
        </p:grpSpPr>
        <p:sp>
          <p:nvSpPr>
            <p:cNvPr id="32" name="Rectangle 5" descr="25%"/>
            <p:cNvSpPr>
              <a:spLocks noChangeArrowheads="1"/>
            </p:cNvSpPr>
            <p:nvPr/>
          </p:nvSpPr>
          <p:spPr bwMode="auto">
            <a:xfrm>
              <a:off x="768" y="960"/>
              <a:ext cx="912" cy="1008"/>
            </a:xfrm>
            <a:prstGeom prst="rect">
              <a:avLst/>
            </a:prstGeom>
            <a:pattFill prst="pct25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768" y="1632"/>
              <a:ext cx="91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50" dirty="0"/>
                <a:t>Server</a:t>
              </a:r>
            </a:p>
          </p:txBody>
        </p:sp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984" y="1152"/>
              <a:ext cx="480" cy="480"/>
              <a:chOff x="1680" y="3456"/>
              <a:chExt cx="480" cy="480"/>
            </a:xfrm>
          </p:grpSpPr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680" y="3552"/>
                <a:ext cx="480" cy="33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0" cy="144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0" cy="144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01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90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90" y="4452204"/>
            <a:ext cx="495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 rot="10800000">
            <a:off x="2901089" y="4570265"/>
            <a:ext cx="609600" cy="1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http://www.clker.com/cliparts/U/2/w/h/l/f/mouse-pointer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2" y="5184161"/>
            <a:ext cx="1524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dns2.freepik.com/free-photo/game-controller_318-2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98" y="5146647"/>
            <a:ext cx="335018" cy="2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ight Arrow 47"/>
          <p:cNvSpPr/>
          <p:nvPr/>
        </p:nvSpPr>
        <p:spPr>
          <a:xfrm rot="10800000" flipH="1">
            <a:off x="3327541" y="5206018"/>
            <a:ext cx="609600" cy="10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1897" y="6074033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Client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126734" y="6074033"/>
            <a:ext cx="146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Servers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64910" y="5448980"/>
            <a:ext cx="930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Player input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010106" y="4100682"/>
            <a:ext cx="102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Game frames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6557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2775" y="1447800"/>
            <a:ext cx="4040188" cy="639762"/>
          </a:xfrm>
        </p:spPr>
        <p:txBody>
          <a:bodyPr/>
          <a:lstStyle/>
          <a:p>
            <a:r>
              <a:rPr lang="en-US" dirty="0" err="1" smtClean="0"/>
              <a:t>GamingAnywhere</a:t>
            </a:r>
            <a:r>
              <a:rPr lang="en-US" dirty="0" smtClean="0"/>
              <a:t> </a:t>
            </a:r>
            <a:r>
              <a:rPr lang="en-US" dirty="0" err="1" smtClean="0"/>
              <a:t>Neverball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" y="2087562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James </a:t>
            </a:r>
            <a:r>
              <a:rPr lang="en-US" dirty="0" err="1" smtClean="0"/>
              <a:t>Anouna</a:t>
            </a:r>
            <a:endParaRPr lang="en-US" dirty="0" smtClean="0"/>
          </a:p>
          <a:p>
            <a:r>
              <a:rPr lang="en-US" dirty="0" smtClean="0"/>
              <a:t>Zachary Estep</a:t>
            </a:r>
          </a:p>
          <a:p>
            <a:r>
              <a:rPr lang="en-US" dirty="0" smtClean="0"/>
              <a:t>Michael </a:t>
            </a:r>
            <a:r>
              <a:rPr lang="en-US" dirty="0"/>
              <a:t>French 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447800"/>
            <a:ext cx="4041775" cy="639762"/>
          </a:xfrm>
        </p:spPr>
        <p:txBody>
          <a:bodyPr/>
          <a:lstStyle/>
          <a:p>
            <a:r>
              <a:rPr lang="en-US" dirty="0" err="1" smtClean="0"/>
              <a:t>OnLive</a:t>
            </a:r>
            <a:r>
              <a:rPr lang="en-US" dirty="0" smtClean="0"/>
              <a:t> Crazy Taxi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087562"/>
            <a:ext cx="4041775" cy="3951288"/>
          </a:xfrm>
        </p:spPr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Dabrowski</a:t>
            </a:r>
            <a:endParaRPr lang="en-US" dirty="0" smtClean="0"/>
          </a:p>
          <a:p>
            <a:r>
              <a:rPr lang="en-US" dirty="0" err="1" smtClean="0"/>
              <a:t>Chrisitan</a:t>
            </a:r>
            <a:r>
              <a:rPr lang="en-US" dirty="0" smtClean="0"/>
              <a:t> Manuel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Smieja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6" descr="http://www.fimfiction-static.net/images/story_images/42420.jpg?1343925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179887"/>
            <a:ext cx="214312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media.desura.com/images/games/1/16/15647/neverball_boxsh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4933"/>
            <a:ext cx="1626403" cy="18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4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Effects of Latency on Player Performance in Cloud-based Games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6631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Mark Claypool and David </a:t>
            </a:r>
            <a:r>
              <a:rPr lang="en-US" dirty="0" err="1" smtClean="0">
                <a:solidFill>
                  <a:schemeClr val="tx1"/>
                </a:solidFill>
              </a:rPr>
              <a:t>Finkel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2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claypool,dfinkel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}@cs.wpi.edu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Computer Science and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Interactive Media &amp; Game Development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7387" y="5363610"/>
            <a:ext cx="6099612" cy="914401"/>
            <a:chOff x="1524000" y="4800599"/>
            <a:chExt cx="6099612" cy="91440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4996190"/>
              <a:ext cx="4804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Worcester Polytechnic Institute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http://www.communityadvocate.com/wp-content/uploads/2012/02/wpi_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00599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Cloud-based games</a:t>
            </a:r>
          </a:p>
          <a:p>
            <a:pPr lvl="1"/>
            <a:r>
              <a:rPr lang="en-US" dirty="0" smtClean="0"/>
              <a:t>Server controls content, helps prevent piracy</a:t>
            </a:r>
          </a:p>
          <a:p>
            <a:pPr lvl="1"/>
            <a:r>
              <a:rPr lang="en-US" dirty="0" smtClean="0"/>
              <a:t>Easy to distribute games to many players</a:t>
            </a:r>
          </a:p>
          <a:p>
            <a:pPr lvl="1"/>
            <a:r>
              <a:rPr lang="en-US" dirty="0" smtClean="0"/>
              <a:t>Client “thin”, so inexpensive (</a:t>
            </a:r>
            <a:r>
              <a:rPr lang="en-US" dirty="0" smtClean="0">
                <a:solidFill>
                  <a:srgbClr val="008000"/>
                </a:solidFill>
              </a:rPr>
              <a:t>$100 </a:t>
            </a:r>
            <a:r>
              <a:rPr lang="en-US" dirty="0" smtClean="0"/>
              <a:t>for </a:t>
            </a:r>
            <a:r>
              <a:rPr lang="en-US" dirty="0" err="1" smtClean="0"/>
              <a:t>OnLive</a:t>
            </a:r>
            <a:r>
              <a:rPr lang="en-US" dirty="0" smtClean="0"/>
              <a:t> console vs. </a:t>
            </a:r>
            <a:r>
              <a:rPr lang="en-US" dirty="0" smtClean="0">
                <a:solidFill>
                  <a:srgbClr val="008000"/>
                </a:solidFill>
              </a:rPr>
              <a:t>$400 </a:t>
            </a:r>
            <a:r>
              <a:rPr lang="en-US" dirty="0" smtClean="0"/>
              <a:t>for </a:t>
            </a:r>
            <a:r>
              <a:rPr lang="en-US" dirty="0" err="1" smtClean="0"/>
              <a:t>Playstation</a:t>
            </a:r>
            <a:r>
              <a:rPr lang="en-US" dirty="0" smtClean="0"/>
              <a:t> 4 console)</a:t>
            </a:r>
          </a:p>
          <a:p>
            <a:pPr lvl="1"/>
            <a:r>
              <a:rPr lang="en-US" dirty="0" smtClean="0"/>
              <a:t>Potentially less frequent client hardware upgrades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more downstream capacity than traditional network games (</a:t>
            </a:r>
            <a:r>
              <a:rPr lang="en-US" dirty="0" smtClean="0">
                <a:solidFill>
                  <a:srgbClr val="008000"/>
                </a:solidFill>
              </a:rPr>
              <a:t>5000</a:t>
            </a:r>
            <a:r>
              <a:rPr lang="en-US" dirty="0" smtClean="0"/>
              <a:t> Kb/s vs. </a:t>
            </a:r>
            <a:r>
              <a:rPr lang="en-US" dirty="0" smtClean="0">
                <a:solidFill>
                  <a:srgbClr val="008000"/>
                </a:solidFill>
              </a:rPr>
              <a:t>50</a:t>
            </a:r>
            <a:r>
              <a:rPr lang="en-US" dirty="0" smtClean="0"/>
              <a:t> Kb/s </a:t>
            </a:r>
            <a:r>
              <a:rPr lang="en-US" dirty="0" smtClean="0">
                <a:solidFill>
                  <a:srgbClr val="0070C0"/>
                </a:solidFill>
              </a:rPr>
              <a:t>[1]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Latency</a:t>
            </a:r>
            <a:r>
              <a:rPr lang="en-US" dirty="0" smtClean="0"/>
              <a:t> since player input requires round-trip to server before player sees effects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 and Interactive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Numerous studies on latency and interactive applications (e.g., VoIP)</a:t>
            </a:r>
          </a:p>
          <a:p>
            <a:pPr lvl="1"/>
            <a:r>
              <a:rPr lang="en-US" dirty="0" smtClean="0"/>
              <a:t>But interactions for games different</a:t>
            </a:r>
          </a:p>
          <a:p>
            <a:r>
              <a:rPr lang="en-US" dirty="0" smtClean="0"/>
              <a:t>Numerous studies on latency and network games (e.g., car </a:t>
            </a:r>
            <a:r>
              <a:rPr lang="en-US" dirty="0"/>
              <a:t>racing </a:t>
            </a:r>
            <a:r>
              <a:rPr lang="en-US" dirty="0">
                <a:solidFill>
                  <a:srgbClr val="0070C0"/>
                </a:solidFill>
              </a:rPr>
              <a:t>[2]</a:t>
            </a:r>
            <a:r>
              <a:rPr lang="en-US" dirty="0"/>
              <a:t>, role playing </a:t>
            </a:r>
            <a:r>
              <a:rPr lang="en-US" dirty="0">
                <a:solidFill>
                  <a:srgbClr val="0070C0"/>
                </a:solidFill>
              </a:rPr>
              <a:t>[3]</a:t>
            </a:r>
            <a:r>
              <a:rPr lang="en-US" dirty="0"/>
              <a:t>, first person shooter </a:t>
            </a:r>
            <a:r>
              <a:rPr lang="en-US" dirty="0">
                <a:solidFill>
                  <a:srgbClr val="0070C0"/>
                </a:solidFill>
              </a:rPr>
              <a:t>[4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But cloud-based has only thin client so results may differ</a:t>
            </a:r>
          </a:p>
          <a:p>
            <a:r>
              <a:rPr lang="en-US" dirty="0"/>
              <a:t>Some </a:t>
            </a:r>
            <a:r>
              <a:rPr lang="en-US" dirty="0" smtClean="0"/>
              <a:t>studies on latency </a:t>
            </a:r>
            <a:r>
              <a:rPr lang="en-US" dirty="0"/>
              <a:t>cloud-based games </a:t>
            </a:r>
            <a:r>
              <a:rPr lang="en-US" dirty="0" smtClean="0"/>
              <a:t>(e.g.,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>
                <a:solidFill>
                  <a:srgbClr val="0070C0"/>
                </a:solidFill>
              </a:rPr>
              <a:t>6]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[7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But do not measure impact on users</a:t>
            </a:r>
          </a:p>
          <a:p>
            <a:r>
              <a:rPr lang="en-US" dirty="0" smtClean="0"/>
              <a:t>Few studies on latency </a:t>
            </a:r>
            <a:r>
              <a:rPr lang="en-US" dirty="0"/>
              <a:t>cloud-based </a:t>
            </a:r>
            <a:r>
              <a:rPr lang="en-US" dirty="0" smtClean="0"/>
              <a:t>on users (e.g., </a:t>
            </a:r>
            <a:r>
              <a:rPr lang="en-US" dirty="0">
                <a:solidFill>
                  <a:srgbClr val="0070C0"/>
                </a:solidFill>
              </a:rPr>
              <a:t>[8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Still need more data</a:t>
            </a:r>
          </a:p>
          <a:p>
            <a:pPr lvl="1"/>
            <a:r>
              <a:rPr lang="en-US" dirty="0" smtClean="0"/>
              <a:t>But does not compare with traditional network games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compare to traditional network games </a:t>
            </a:r>
            <a:r>
              <a:rPr lang="en-US" dirty="0">
                <a:sym typeface="Wingdings" panose="05000000000000000000" pitchFamily="2" charset="2"/>
              </a:rPr>
              <a:t> inform developers of game and cloud </a:t>
            </a:r>
            <a:r>
              <a:rPr lang="en-US" dirty="0" smtClean="0">
                <a:sym typeface="Wingdings" panose="05000000000000000000" pitchFamily="2" charset="2"/>
              </a:rPr>
              <a:t>systems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4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 impact of latency on players in cloud-based games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Two </a:t>
            </a:r>
            <a:r>
              <a:rPr lang="en-US" dirty="0" smtClean="0"/>
              <a:t>separate user studies – </a:t>
            </a:r>
            <a:r>
              <a:rPr lang="en-US" dirty="0" smtClean="0">
                <a:solidFill>
                  <a:srgbClr val="008000"/>
                </a:solidFill>
              </a:rPr>
              <a:t>two</a:t>
            </a:r>
            <a:r>
              <a:rPr lang="en-US" dirty="0" smtClean="0"/>
              <a:t> games, </a:t>
            </a:r>
            <a:r>
              <a:rPr lang="en-US" dirty="0" smtClean="0">
                <a:solidFill>
                  <a:srgbClr val="008000"/>
                </a:solidFill>
              </a:rPr>
              <a:t>two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Users play games with controlled amounts of latency</a:t>
            </a:r>
          </a:p>
          <a:p>
            <a:r>
              <a:rPr lang="en-US" dirty="0" smtClean="0"/>
              <a:t>Measure objective (performance) and subjective (quality)</a:t>
            </a:r>
          </a:p>
          <a:p>
            <a:r>
              <a:rPr lang="en-US" dirty="0" smtClean="0"/>
              <a:t>Compare performance to traditional network games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Player performance degrades directly with increase in latency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latency means </a:t>
            </a:r>
            <a:r>
              <a:rPr lang="en-US" dirty="0" smtClean="0">
                <a:solidFill>
                  <a:srgbClr val="008000"/>
                </a:solidFill>
              </a:rPr>
              <a:t>25% </a:t>
            </a:r>
            <a:r>
              <a:rPr lang="en-US" dirty="0" smtClean="0"/>
              <a:t>decrease in performance</a:t>
            </a:r>
          </a:p>
          <a:p>
            <a:r>
              <a:rPr lang="en-US" dirty="0" smtClean="0"/>
              <a:t>Degradation similar to traditional first person network games</a:t>
            </a:r>
          </a:p>
          <a:p>
            <a:pPr lvl="1"/>
            <a:r>
              <a:rPr lang="en-US" dirty="0" smtClean="0"/>
              <a:t>Despite difference in genres!</a:t>
            </a:r>
          </a:p>
          <a:p>
            <a:r>
              <a:rPr lang="en-US" dirty="0" smtClean="0"/>
              <a:t>E.g., third person game latency tolerance:</a:t>
            </a:r>
          </a:p>
          <a:p>
            <a:pPr lvl="1"/>
            <a:r>
              <a:rPr lang="en-US" dirty="0" smtClean="0"/>
              <a:t>Traditional network game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8000"/>
                </a:solidFill>
              </a:rPr>
              <a:t>500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Cloud-based game </a:t>
            </a:r>
            <a:r>
              <a:rPr lang="en-US" dirty="0" smtClean="0">
                <a:sym typeface="Wingdings" panose="05000000000000000000" pitchFamily="2" charset="2"/>
              </a:rPr>
              <a:t> only </a:t>
            </a:r>
            <a:r>
              <a:rPr lang="en-US" dirty="0" smtClean="0">
                <a:solidFill>
                  <a:srgbClr val="008000"/>
                </a:solidFill>
              </a:rPr>
              <a:t>100 </a:t>
            </a:r>
            <a:r>
              <a:rPr lang="en-US" dirty="0" err="1" smtClean="0">
                <a:solidFill>
                  <a:srgbClr val="008000"/>
                </a:solidFill>
              </a:rPr>
              <a:t>ms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 Studies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OnLive</a:t>
            </a:r>
            <a:r>
              <a:rPr lang="en-US" dirty="0" smtClean="0"/>
              <a:t> console</a:t>
            </a:r>
          </a:p>
          <a:p>
            <a:r>
              <a:rPr lang="en-US" dirty="0" smtClean="0"/>
              <a:t>Connects to laptop configured as router</a:t>
            </a:r>
          </a:p>
          <a:p>
            <a:r>
              <a:rPr lang="en-US" dirty="0" err="1" smtClean="0"/>
              <a:t>Dummynet</a:t>
            </a:r>
            <a:r>
              <a:rPr lang="en-US" dirty="0" smtClean="0"/>
              <a:t> on router</a:t>
            </a:r>
          </a:p>
          <a:p>
            <a:pPr lvl="1"/>
            <a:r>
              <a:rPr lang="en-US" dirty="0" smtClean="0"/>
              <a:t>Control latency: </a:t>
            </a:r>
            <a:r>
              <a:rPr lang="en-US" dirty="0" smtClean="0">
                <a:solidFill>
                  <a:srgbClr val="008000"/>
                </a:solidFill>
              </a:rPr>
              <a:t>0-150ms</a:t>
            </a:r>
          </a:p>
          <a:p>
            <a:r>
              <a:rPr lang="en-US" dirty="0" smtClean="0"/>
              <a:t>Router connects to Internet then </a:t>
            </a:r>
            <a:r>
              <a:rPr lang="en-US" dirty="0" err="1" smtClean="0"/>
              <a:t>OnLive</a:t>
            </a:r>
            <a:r>
              <a:rPr lang="en-US" dirty="0" smtClean="0"/>
              <a:t> servers</a:t>
            </a:r>
          </a:p>
          <a:p>
            <a:r>
              <a:rPr lang="en-US" dirty="0" smtClean="0"/>
              <a:t>Users play Crazy Taxi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3</a:t>
            </a:r>
            <a:r>
              <a:rPr lang="en-US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person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Deliver customers for points</a:t>
            </a:r>
          </a:p>
          <a:p>
            <a:pPr lvl="1"/>
            <a:r>
              <a:rPr lang="en-US" dirty="0" smtClean="0"/>
              <a:t>About 12 minutes total</a:t>
            </a:r>
          </a:p>
          <a:p>
            <a:r>
              <a:rPr lang="en-US" dirty="0" smtClean="0"/>
              <a:t>Users volunteers from campus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124200" cy="19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fimfiction-static.net/images/story_images/42420.jpg?1343925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286000"/>
            <a:ext cx="214312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encrypted-tbn1.gstatic.com/images?q=tbn:ANd9GcRmHL3Q9IdLfWcajHN5vtu4T9-xdtyPL3RrRAOq6xUeFo1gIEN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98" y="1328791"/>
            <a:ext cx="2650605" cy="7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GamingAnywhere</a:t>
            </a:r>
            <a:r>
              <a:rPr lang="en-US" dirty="0" smtClean="0"/>
              <a:t> LAN</a:t>
            </a:r>
          </a:p>
          <a:p>
            <a:r>
              <a:rPr lang="en-US" dirty="0" smtClean="0"/>
              <a:t>Client connects to PC configured as router</a:t>
            </a:r>
          </a:p>
          <a:p>
            <a:r>
              <a:rPr lang="en-US" dirty="0" err="1" smtClean="0"/>
              <a:t>Dummynet</a:t>
            </a:r>
            <a:r>
              <a:rPr lang="en-US" dirty="0" smtClean="0"/>
              <a:t> on router</a:t>
            </a:r>
          </a:p>
          <a:p>
            <a:pPr lvl="1"/>
            <a:r>
              <a:rPr lang="en-US" dirty="0" smtClean="0"/>
              <a:t>Control latency: </a:t>
            </a:r>
            <a:r>
              <a:rPr lang="en-US" dirty="0" smtClean="0">
                <a:solidFill>
                  <a:srgbClr val="008000"/>
                </a:solidFill>
              </a:rPr>
              <a:t>0-200ms</a:t>
            </a:r>
          </a:p>
          <a:p>
            <a:r>
              <a:rPr lang="en-US" dirty="0" smtClean="0"/>
              <a:t>Router connects to server on LAN</a:t>
            </a:r>
          </a:p>
          <a:p>
            <a:r>
              <a:rPr lang="en-US" dirty="0" smtClean="0"/>
              <a:t>Users play </a:t>
            </a:r>
            <a:r>
              <a:rPr lang="en-US" dirty="0" err="1" smtClean="0"/>
              <a:t>Neverball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3</a:t>
            </a:r>
            <a:r>
              <a:rPr lang="en-US" baseline="30000" dirty="0" smtClean="0">
                <a:solidFill>
                  <a:srgbClr val="008000"/>
                </a:solidFill>
              </a:rPr>
              <a:t>rd</a:t>
            </a:r>
            <a:r>
              <a:rPr lang="en-US" dirty="0" smtClean="0">
                <a:solidFill>
                  <a:srgbClr val="008000"/>
                </a:solidFill>
              </a:rPr>
              <a:t> person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“Roll” marble to goal as fast as possible</a:t>
            </a:r>
          </a:p>
          <a:p>
            <a:pPr lvl="1"/>
            <a:r>
              <a:rPr lang="en-US" dirty="0" smtClean="0"/>
              <a:t>About 10 minutes total</a:t>
            </a:r>
          </a:p>
          <a:p>
            <a:r>
              <a:rPr lang="en-US" dirty="0" smtClean="0"/>
              <a:t>Users volunteers from campus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59" y="4192762"/>
            <a:ext cx="3103880" cy="19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media.desura.com/images/games/1/16/15647/neverball_boxsh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057400"/>
            <a:ext cx="1752600" cy="20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aminganywhere.org/img/ga_banner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77" y="1328791"/>
            <a:ext cx="4646845" cy="5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1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841</Words>
  <Application>Microsoft Office PowerPoint</Application>
  <PresentationFormat>On-screen Show (4:3)</PresentationFormat>
  <Paragraphs>188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Effects of Latency on Player Performance in Cloud-based Games</vt:lpstr>
      <vt:lpstr>Cloud-based Games</vt:lpstr>
      <vt:lpstr>Motivation and Challenges</vt:lpstr>
      <vt:lpstr>Latency and Interactive Applications</vt:lpstr>
      <vt:lpstr>Our Research</vt:lpstr>
      <vt:lpstr>Teasers</vt:lpstr>
      <vt:lpstr>Outline</vt:lpstr>
      <vt:lpstr>User Study 1</vt:lpstr>
      <vt:lpstr>User Study 2</vt:lpstr>
      <vt:lpstr>User Study Summary</vt:lpstr>
      <vt:lpstr>Outline</vt:lpstr>
      <vt:lpstr>Demographics</vt:lpstr>
      <vt:lpstr>QoE for OnLive Crazy Taxi</vt:lpstr>
      <vt:lpstr>QoE for GamingAnywhere Neverball</vt:lpstr>
      <vt:lpstr>Points for OnLive Crazy Taxi</vt:lpstr>
      <vt:lpstr>Times for GamingAnywhere Neverball </vt:lpstr>
      <vt:lpstr>User Performance in Game Genres</vt:lpstr>
      <vt:lpstr>User Performance in Game Genres</vt:lpstr>
      <vt:lpstr>Conclusion</vt:lpstr>
      <vt:lpstr>Acknowledgements</vt:lpstr>
      <vt:lpstr>The Effects of Latency on Player Performance in Cloud-based Games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Latency on Player Performance in Cloud-based Games</dc:title>
  <dc:creator>Mark Claypool</dc:creator>
  <dc:description>Mark Claypool and David Finkel. The Effects of Latency on Player Performance in Cloud-based Games, In Proceedings of the 13th ACM Network and System Support for Games (NetGames), Nagoya, Japan, December 4-5, 2014. Online at:http://www.cs.wpi.edu/~claypool/papers/cloud-games/</dc:description>
  <cp:lastModifiedBy>Mark Claypool</cp:lastModifiedBy>
  <cp:revision>46</cp:revision>
  <dcterms:created xsi:type="dcterms:W3CDTF">2014-11-15T14:32:53Z</dcterms:created>
  <dcterms:modified xsi:type="dcterms:W3CDTF">2015-03-18T23:20:19Z</dcterms:modified>
</cp:coreProperties>
</file>