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81" r:id="rId4"/>
    <p:sldId id="282" r:id="rId5"/>
    <p:sldId id="283" r:id="rId6"/>
    <p:sldId id="284" r:id="rId7"/>
    <p:sldId id="285" r:id="rId8"/>
    <p:sldId id="270" r:id="rId9"/>
    <p:sldId id="271" r:id="rId10"/>
    <p:sldId id="272" r:id="rId11"/>
    <p:sldId id="274" r:id="rId12"/>
    <p:sldId id="273" r:id="rId13"/>
    <p:sldId id="276" r:id="rId14"/>
    <p:sldId id="257" r:id="rId15"/>
    <p:sldId id="263" r:id="rId16"/>
    <p:sldId id="279" r:id="rId17"/>
    <p:sldId id="266" r:id="rId18"/>
    <p:sldId id="258" r:id="rId19"/>
    <p:sldId id="259" r:id="rId20"/>
    <p:sldId id="260" r:id="rId21"/>
    <p:sldId id="261" r:id="rId22"/>
    <p:sldId id="288" r:id="rId23"/>
    <p:sldId id="269" r:id="rId24"/>
    <p:sldId id="262" r:id="rId25"/>
    <p:sldId id="264" r:id="rId26"/>
    <p:sldId id="27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516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62C5-F16A-487C-9E8F-AF98BA5E3D2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BC18D-8B2C-406D-8F12-A05C026D3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cloud-game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cloud-games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 and David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Finkel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Effects of Latency on Player Performance in Cloud-based Games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13th ACM Network and System Support for Games (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NetGames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Nagoya, Japan, December 4-5, 2014.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at: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://www.cs.wpi.edu/~claypool/papers/cloud-games/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W. </a:t>
            </a:r>
            <a:r>
              <a:rPr lang="en-US" dirty="0" err="1" smtClean="0"/>
              <a:t>Cai</a:t>
            </a:r>
            <a:r>
              <a:rPr lang="en-US" dirty="0" smtClean="0"/>
              <a:t>, M. Chen, and V. Leung. “Toward Gaming as a Service”, </a:t>
            </a:r>
            <a:r>
              <a:rPr lang="en-US" i="1" dirty="0" smtClean="0"/>
              <a:t>IEEE Internet Computing</a:t>
            </a:r>
            <a:r>
              <a:rPr lang="en-US" dirty="0" smtClean="0"/>
              <a:t>, May/June,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W. </a:t>
            </a:r>
            <a:r>
              <a:rPr lang="en-US" dirty="0" err="1" smtClean="0"/>
              <a:t>Cai</a:t>
            </a:r>
            <a:r>
              <a:rPr lang="en-US" dirty="0" smtClean="0"/>
              <a:t>, M. Chen, and V. Leung. “Toward Gaming as a Service”, </a:t>
            </a:r>
            <a:r>
              <a:rPr lang="en-US" i="1" dirty="0" smtClean="0"/>
              <a:t>IEEE Internet Computing</a:t>
            </a:r>
            <a:r>
              <a:rPr lang="en-US" dirty="0" smtClean="0"/>
              <a:t>, May/June,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W. </a:t>
            </a:r>
            <a:r>
              <a:rPr lang="en-US" dirty="0" err="1" smtClean="0"/>
              <a:t>Cai</a:t>
            </a:r>
            <a:r>
              <a:rPr lang="en-US" dirty="0" smtClean="0"/>
              <a:t>, M. Chen, and V. Leung. “Toward Gaming as a Service”, </a:t>
            </a:r>
            <a:r>
              <a:rPr lang="en-US" i="1" dirty="0" smtClean="0"/>
              <a:t>IEEE Internet Computing</a:t>
            </a:r>
            <a:r>
              <a:rPr lang="en-US" dirty="0" smtClean="0"/>
              <a:t>, May/June,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W. </a:t>
            </a:r>
            <a:r>
              <a:rPr lang="en-US" dirty="0" err="1" smtClean="0"/>
              <a:t>Cai</a:t>
            </a:r>
            <a:r>
              <a:rPr lang="en-US" dirty="0" smtClean="0"/>
              <a:t>, M. Chen, and V. Leung. “Toward Gaming as a Service”, </a:t>
            </a:r>
            <a:r>
              <a:rPr lang="en-US" i="1" dirty="0" smtClean="0"/>
              <a:t>IEEE Internet Computing</a:t>
            </a:r>
            <a:r>
              <a:rPr lang="en-US" dirty="0" smtClean="0"/>
              <a:t>, May/June,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 and David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Finkel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Effects of Latency on Player Performance in Cloud-based Games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13th ACM Network and System Support for Games (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NetGames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Nagoya, Japan, December 4-5, 2014.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at: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://www.cs.wpi.edu/~claypool/papers/cloud-games/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EF9B-88E2-47A9-BBB2-383DD95BEF8B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F6F-4CA4-44C8-AFB9-C22546781227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EFCE-BE6B-4F19-B9D6-E655B021EDAC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F24-5C45-4568-A466-8AA56304F557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9AE9-63CF-4B45-82D1-C8FCC22CD091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A0-8EE7-4978-8F26-C7FCD18E1039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3F6-E89B-4CD5-8DFB-70B7B5821870}" type="datetime1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35DB-BA7A-4491-A5FC-78D4175B5967}" type="datetime1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AFAC-E309-4517-A62B-E1A3A52C6D2D}" type="datetime1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68E-7A09-4E1C-832E-E59869920A51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3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3DB6-3AF6-4F69-8A59-3B7F599D37BA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3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4055-3D3C-4546-A3E0-DC72AA2E4BE7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7QZmvD_yQKk?t=385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nhB7Klc2e0o?t=88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Effects of Latency on Player Performance in Cloud-based Games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6631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Mark Claypool and David </a:t>
            </a:r>
            <a:r>
              <a:rPr lang="en-US" dirty="0" err="1" smtClean="0">
                <a:solidFill>
                  <a:schemeClr val="tx1"/>
                </a:solidFill>
              </a:rPr>
              <a:t>Finkel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2194" y="5363610"/>
            <a:ext cx="6099612" cy="914401"/>
            <a:chOff x="1524000" y="4800599"/>
            <a:chExt cx="6099612" cy="914401"/>
          </a:xfrm>
        </p:grpSpPr>
        <p:sp>
          <p:nvSpPr>
            <p:cNvPr id="4" name="TextBox 3"/>
            <p:cNvSpPr txBox="1"/>
            <p:nvPr/>
          </p:nvSpPr>
          <p:spPr>
            <a:xfrm>
              <a:off x="2819400" y="4996190"/>
              <a:ext cx="4804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</a:rPr>
                <a:t>Worcester Polytechnic Institute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http://www.communityadvocate.com/wp-content/uploads/2012/02/wp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00599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In </a:t>
            </a:r>
            <a:r>
              <a:rPr lang="en-US" i="1" dirty="0"/>
              <a:t>Proceedings of the 13th ACM Network and System Support for Games (</a:t>
            </a:r>
            <a:r>
              <a:rPr lang="en-US" i="1" dirty="0" err="1"/>
              <a:t>NetGames</a:t>
            </a:r>
            <a:r>
              <a:rPr lang="en-US" i="1" dirty="0"/>
              <a:t>)</a:t>
            </a:r>
            <a:r>
              <a:rPr lang="en-US" dirty="0"/>
              <a:t>, </a:t>
            </a:r>
          </a:p>
          <a:p>
            <a:pPr algn="ctr">
              <a:defRPr/>
            </a:pPr>
            <a:r>
              <a:rPr lang="en-US" dirty="0"/>
              <a:t>Nagoya, Japan, December 4-5, 2014. </a:t>
            </a:r>
          </a:p>
        </p:txBody>
      </p:sp>
    </p:spTree>
    <p:extLst>
      <p:ext uri="{BB962C8B-B14F-4D97-AF65-F5344CB8AC3E}">
        <p14:creationId xmlns:p14="http://schemas.microsoft.com/office/powerpoint/2010/main" val="13408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Measure impact of latency on players in cloud-based games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C00000"/>
                </a:solidFill>
              </a:rPr>
              <a:t>Two </a:t>
            </a:r>
            <a:r>
              <a:rPr lang="en-US" dirty="0" smtClean="0"/>
              <a:t>separate user studies – </a:t>
            </a:r>
            <a:r>
              <a:rPr lang="en-US" dirty="0" smtClean="0">
                <a:solidFill>
                  <a:srgbClr val="008000"/>
                </a:solidFill>
              </a:rPr>
              <a:t>two</a:t>
            </a:r>
            <a:r>
              <a:rPr lang="en-US" dirty="0" smtClean="0"/>
              <a:t> games, </a:t>
            </a:r>
            <a:r>
              <a:rPr lang="en-US" dirty="0" smtClean="0">
                <a:solidFill>
                  <a:srgbClr val="008000"/>
                </a:solidFill>
              </a:rPr>
              <a:t>two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Users play games with controlled amounts of latency</a:t>
            </a:r>
          </a:p>
          <a:p>
            <a:r>
              <a:rPr lang="en-US" dirty="0" smtClean="0"/>
              <a:t>Measure </a:t>
            </a:r>
            <a:r>
              <a:rPr lang="en-US" dirty="0" smtClean="0">
                <a:solidFill>
                  <a:srgbClr val="0070C0"/>
                </a:solidFill>
              </a:rPr>
              <a:t>objective</a:t>
            </a:r>
            <a:r>
              <a:rPr lang="en-US" dirty="0" smtClean="0"/>
              <a:t> (performance) and </a:t>
            </a:r>
            <a:r>
              <a:rPr lang="en-US" dirty="0" smtClean="0">
                <a:solidFill>
                  <a:srgbClr val="0070C0"/>
                </a:solidFill>
              </a:rPr>
              <a:t>subjective</a:t>
            </a:r>
            <a:r>
              <a:rPr lang="en-US" dirty="0" smtClean="0"/>
              <a:t> (quality)</a:t>
            </a:r>
          </a:p>
          <a:p>
            <a:r>
              <a:rPr lang="en-US" dirty="0" smtClean="0"/>
              <a:t>Compare performance to traditional network games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Player performance degrades directly with increase in latency</a:t>
            </a:r>
          </a:p>
          <a:p>
            <a:pPr lvl="1"/>
            <a:r>
              <a:rPr lang="en-US" dirty="0" smtClean="0"/>
              <a:t>Every </a:t>
            </a:r>
            <a:r>
              <a:rPr lang="en-US" dirty="0" smtClean="0">
                <a:solidFill>
                  <a:srgbClr val="008000"/>
                </a:solidFill>
              </a:rPr>
              <a:t>100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latency means </a:t>
            </a:r>
            <a:r>
              <a:rPr lang="en-US" dirty="0" smtClean="0">
                <a:solidFill>
                  <a:srgbClr val="008000"/>
                </a:solidFill>
              </a:rPr>
              <a:t>25% </a:t>
            </a:r>
            <a:r>
              <a:rPr lang="en-US" dirty="0" smtClean="0"/>
              <a:t>decrease in performance</a:t>
            </a:r>
          </a:p>
          <a:p>
            <a:r>
              <a:rPr lang="en-US" dirty="0" smtClean="0"/>
              <a:t>Degradation similar to traditional </a:t>
            </a:r>
            <a:r>
              <a:rPr lang="en-US" dirty="0" smtClean="0">
                <a:solidFill>
                  <a:srgbClr val="0000FF"/>
                </a:solidFill>
              </a:rPr>
              <a:t>first person </a:t>
            </a:r>
            <a:r>
              <a:rPr lang="en-US" dirty="0" smtClean="0"/>
              <a:t>network games</a:t>
            </a:r>
          </a:p>
          <a:p>
            <a:pPr lvl="1"/>
            <a:r>
              <a:rPr lang="en-US" dirty="0" smtClean="0"/>
              <a:t>Despite difference in genres!</a:t>
            </a:r>
          </a:p>
          <a:p>
            <a:r>
              <a:rPr lang="en-US" dirty="0" smtClean="0"/>
              <a:t>E.g., third person game latency tolerance:</a:t>
            </a:r>
          </a:p>
          <a:p>
            <a:pPr lvl="1"/>
            <a:r>
              <a:rPr lang="en-US" dirty="0" smtClean="0"/>
              <a:t>Traditional network game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8000"/>
                </a:solidFill>
              </a:rPr>
              <a:t>500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Cloud-based game </a:t>
            </a:r>
            <a:r>
              <a:rPr lang="en-US" dirty="0" smtClean="0">
                <a:sym typeface="Wingdings" panose="05000000000000000000" pitchFamily="2" charset="2"/>
              </a:rPr>
              <a:t> only </a:t>
            </a:r>
            <a:r>
              <a:rPr lang="en-US" dirty="0" smtClean="0">
                <a:solidFill>
                  <a:srgbClr val="008000"/>
                </a:solidFill>
              </a:rPr>
              <a:t>100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User Studies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 smtClean="0"/>
              <a:t>OnLive</a:t>
            </a:r>
            <a:r>
              <a:rPr lang="en-US" dirty="0" smtClean="0"/>
              <a:t> console</a:t>
            </a:r>
          </a:p>
          <a:p>
            <a:r>
              <a:rPr lang="en-US" dirty="0" smtClean="0"/>
              <a:t>Connects to laptop configured as router</a:t>
            </a:r>
          </a:p>
          <a:p>
            <a:r>
              <a:rPr lang="en-US" dirty="0" err="1" smtClean="0"/>
              <a:t>Dummynet</a:t>
            </a:r>
            <a:r>
              <a:rPr lang="en-US" dirty="0" smtClean="0"/>
              <a:t> on router</a:t>
            </a:r>
          </a:p>
          <a:p>
            <a:pPr lvl="1"/>
            <a:r>
              <a:rPr lang="en-US" dirty="0" smtClean="0"/>
              <a:t>Control latency: </a:t>
            </a:r>
            <a:r>
              <a:rPr lang="en-US" dirty="0" smtClean="0">
                <a:solidFill>
                  <a:srgbClr val="008000"/>
                </a:solidFill>
              </a:rPr>
              <a:t>0-150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Router connects to Internet then </a:t>
            </a:r>
            <a:r>
              <a:rPr lang="en-US" dirty="0" err="1" smtClean="0"/>
              <a:t>OnLive</a:t>
            </a:r>
            <a:r>
              <a:rPr lang="en-US" dirty="0" smtClean="0"/>
              <a:t> servers</a:t>
            </a:r>
          </a:p>
          <a:p>
            <a:r>
              <a:rPr lang="en-US" dirty="0" smtClean="0"/>
              <a:t>Users play </a:t>
            </a:r>
            <a:r>
              <a:rPr lang="en-US" i="1" dirty="0" smtClean="0"/>
              <a:t>Crazy Taxi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3</a:t>
            </a:r>
            <a:r>
              <a:rPr lang="en-US" baseline="30000" dirty="0" smtClean="0">
                <a:solidFill>
                  <a:srgbClr val="008000"/>
                </a:solidFill>
              </a:rPr>
              <a:t>rd</a:t>
            </a:r>
            <a:r>
              <a:rPr lang="en-US" dirty="0" smtClean="0">
                <a:solidFill>
                  <a:srgbClr val="008000"/>
                </a:solidFill>
              </a:rPr>
              <a:t> person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Deliver customers for points</a:t>
            </a:r>
          </a:p>
          <a:p>
            <a:pPr lvl="1"/>
            <a:r>
              <a:rPr lang="en-US" dirty="0" smtClean="0"/>
              <a:t>About 12 minutes total</a:t>
            </a:r>
          </a:p>
          <a:p>
            <a:r>
              <a:rPr lang="en-US" dirty="0" smtClean="0"/>
              <a:t>Users volunteers from campus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124200" cy="19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fimfiction-static.net/images/story_images/42420.jpg?13439256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2286000"/>
            <a:ext cx="2143125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encrypted-tbn1.gstatic.com/images?q=tbn:ANd9GcRmHL3Q9IdLfWcajHN5vtu4T9-xdtyPL3RrRAOq6xUeFo1gIEN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98" y="1328791"/>
            <a:ext cx="2650605" cy="7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40513" y="6167194"/>
            <a:ext cx="311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youtu.be/7QZmvD_yQKk?t=385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52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 smtClean="0"/>
              <a:t>GamingAnywhere</a:t>
            </a:r>
            <a:r>
              <a:rPr lang="en-US" dirty="0" smtClean="0"/>
              <a:t> LAN</a:t>
            </a:r>
          </a:p>
          <a:p>
            <a:r>
              <a:rPr lang="en-US" dirty="0" smtClean="0"/>
              <a:t>Client connects to PC configured as router</a:t>
            </a:r>
          </a:p>
          <a:p>
            <a:r>
              <a:rPr lang="en-US" dirty="0" err="1" smtClean="0"/>
              <a:t>Dummynet</a:t>
            </a:r>
            <a:r>
              <a:rPr lang="en-US" dirty="0" smtClean="0"/>
              <a:t> on router</a:t>
            </a:r>
          </a:p>
          <a:p>
            <a:pPr lvl="1"/>
            <a:r>
              <a:rPr lang="en-US" dirty="0" smtClean="0"/>
              <a:t>Control latency: </a:t>
            </a:r>
            <a:r>
              <a:rPr lang="en-US" dirty="0" smtClean="0">
                <a:solidFill>
                  <a:srgbClr val="008000"/>
                </a:solidFill>
              </a:rPr>
              <a:t>0-200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Router connects to server on LAN</a:t>
            </a:r>
          </a:p>
          <a:p>
            <a:r>
              <a:rPr lang="en-US" dirty="0" smtClean="0"/>
              <a:t>Users play </a:t>
            </a:r>
            <a:r>
              <a:rPr lang="en-US" i="1" dirty="0" err="1" smtClean="0"/>
              <a:t>Neverball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3</a:t>
            </a:r>
            <a:r>
              <a:rPr lang="en-US" baseline="30000" dirty="0" smtClean="0">
                <a:solidFill>
                  <a:srgbClr val="008000"/>
                </a:solidFill>
              </a:rPr>
              <a:t>rd</a:t>
            </a:r>
            <a:r>
              <a:rPr lang="en-US" dirty="0" smtClean="0">
                <a:solidFill>
                  <a:srgbClr val="008000"/>
                </a:solidFill>
              </a:rPr>
              <a:t> person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“Roll” marble to goal as fast as possible</a:t>
            </a:r>
          </a:p>
          <a:p>
            <a:pPr lvl="1"/>
            <a:r>
              <a:rPr lang="en-US" dirty="0" smtClean="0"/>
              <a:t>About 10 minutes total</a:t>
            </a:r>
          </a:p>
          <a:p>
            <a:r>
              <a:rPr lang="en-US" dirty="0" smtClean="0"/>
              <a:t>Users volunteers from campus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59" y="4192762"/>
            <a:ext cx="3103880" cy="19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media.desura.com/images/games/1/16/15647/neverball_boxsho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057400"/>
            <a:ext cx="1752600" cy="20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aminganywhere.org/img/ga_banner1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77" y="1328791"/>
            <a:ext cx="4646845" cy="5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02856" y="6324599"/>
            <a:ext cx="288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youtu.be/nhB7Klc2e0o?t=88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181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15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003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40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User Studies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	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Subjective</a:t>
            </a:r>
          </a:p>
          <a:p>
            <a:pPr lvl="1"/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Traditional network games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C00000"/>
                </a:solidFill>
              </a:rPr>
              <a:t>OnLive</a:t>
            </a:r>
            <a:r>
              <a:rPr lang="en-US" dirty="0" smtClean="0">
                <a:solidFill>
                  <a:srgbClr val="C00000"/>
                </a:solidFill>
              </a:rPr>
              <a:t> Crazy Taxi</a:t>
            </a:r>
            <a:r>
              <a:rPr lang="en-US" dirty="0" smtClean="0"/>
              <a:t>: 49 users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95%</a:t>
            </a:r>
            <a:r>
              <a:rPr lang="en-US" dirty="0" smtClean="0"/>
              <a:t> 18-22 years old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70% </a:t>
            </a:r>
            <a:r>
              <a:rPr lang="en-US" dirty="0" smtClean="0"/>
              <a:t>male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75% </a:t>
            </a:r>
            <a:r>
              <a:rPr lang="en-US" dirty="0" smtClean="0"/>
              <a:t>“average+” game playing experience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0000FF"/>
                </a:solidFill>
              </a:rPr>
              <a:t>GamingAnywhere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Neverball</a:t>
            </a:r>
            <a:r>
              <a:rPr lang="en-US" dirty="0" smtClean="0"/>
              <a:t>: 34 users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100% </a:t>
            </a:r>
            <a:r>
              <a:rPr lang="en-US" dirty="0" smtClean="0"/>
              <a:t>18-22 years old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90% </a:t>
            </a:r>
            <a:r>
              <a:rPr lang="en-US" dirty="0" smtClean="0"/>
              <a:t>male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100% </a:t>
            </a:r>
            <a:r>
              <a:rPr lang="en-US" dirty="0" smtClean="0"/>
              <a:t>“average+” game playing experience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QoE</a:t>
            </a:r>
            <a:r>
              <a:rPr lang="en-US" dirty="0" smtClean="0"/>
              <a:t> for </a:t>
            </a:r>
            <a:r>
              <a:rPr lang="en-US" dirty="0" err="1" smtClean="0">
                <a:solidFill>
                  <a:srgbClr val="C00000"/>
                </a:solidFill>
              </a:rPr>
              <a:t>OnLive</a:t>
            </a:r>
            <a:r>
              <a:rPr lang="en-US" dirty="0" smtClean="0">
                <a:solidFill>
                  <a:srgbClr val="C00000"/>
                </a:solidFill>
              </a:rPr>
              <a:t> Crazy Taxi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79" y="1017854"/>
            <a:ext cx="5792948" cy="415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410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Subjective opinions combined </a:t>
            </a:r>
            <a:r>
              <a:rPr lang="en-US" sz="1200" dirty="0" smtClean="0">
                <a:solidFill>
                  <a:srgbClr val="0070C0"/>
                </a:solidFill>
              </a:rPr>
              <a:t>[</a:t>
            </a:r>
            <a:r>
              <a:rPr lang="en-US" sz="1200" dirty="0" err="1" smtClean="0">
                <a:solidFill>
                  <a:srgbClr val="0070C0"/>
                </a:solidFill>
              </a:rPr>
              <a:t>Clincy</a:t>
            </a:r>
            <a:r>
              <a:rPr lang="en-US" sz="1200" dirty="0" smtClean="0">
                <a:solidFill>
                  <a:srgbClr val="0070C0"/>
                </a:solidFill>
              </a:rPr>
              <a:t> and </a:t>
            </a:r>
            <a:r>
              <a:rPr lang="en-US" sz="1200" dirty="0" err="1" smtClean="0">
                <a:solidFill>
                  <a:srgbClr val="0070C0"/>
                </a:solidFill>
              </a:rPr>
              <a:t>Wilgor</a:t>
            </a:r>
            <a:r>
              <a:rPr lang="en-US" sz="1200" dirty="0" smtClean="0">
                <a:solidFill>
                  <a:srgbClr val="0070C0"/>
                </a:solidFill>
              </a:rPr>
              <a:t> ‘13]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Mean with standard error</a:t>
            </a:r>
          </a:p>
          <a:p>
            <a:r>
              <a:rPr lang="en-US" dirty="0" smtClean="0"/>
              <a:t>Linear regression R</a:t>
            </a:r>
            <a:r>
              <a:rPr lang="en-US" baseline="30000" dirty="0" smtClean="0"/>
              <a:t>2</a:t>
            </a:r>
            <a:r>
              <a:rPr lang="en-US" dirty="0" smtClean="0"/>
              <a:t> 0.92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562260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drop of </a:t>
            </a:r>
            <a:r>
              <a:rPr lang="en-US" dirty="0" smtClean="0">
                <a:solidFill>
                  <a:srgbClr val="008000"/>
                </a:solidFill>
              </a:rPr>
              <a:t>30%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008000"/>
                </a:solidFill>
              </a:rPr>
              <a:t>150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for </a:t>
            </a:r>
            <a:r>
              <a:rPr lang="en-US" dirty="0" err="1" smtClean="0">
                <a:solidFill>
                  <a:srgbClr val="0000FF"/>
                </a:solidFill>
              </a:rPr>
              <a:t>GamingAnywhere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Neverball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371600"/>
            <a:ext cx="523494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982" y="5218853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ranked for each test</a:t>
            </a:r>
          </a:p>
          <a:p>
            <a:r>
              <a:rPr lang="en-US" dirty="0" smtClean="0"/>
              <a:t>Mean with standard error</a:t>
            </a:r>
          </a:p>
          <a:p>
            <a:r>
              <a:rPr lang="en-US" dirty="0" smtClean="0"/>
              <a:t>Friedman test for correlation (p=0.002)</a:t>
            </a:r>
          </a:p>
          <a:p>
            <a:r>
              <a:rPr lang="en-US" dirty="0" smtClean="0"/>
              <a:t>Linear regression R</a:t>
            </a:r>
            <a:r>
              <a:rPr lang="en-US" baseline="30000" dirty="0" smtClean="0"/>
              <a:t>2</a:t>
            </a:r>
            <a:r>
              <a:rPr lang="en-US" dirty="0" smtClean="0"/>
              <a:t> 0.86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70333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drop of </a:t>
            </a:r>
            <a:r>
              <a:rPr lang="en-US" dirty="0" smtClean="0">
                <a:solidFill>
                  <a:srgbClr val="008000"/>
                </a:solidFill>
              </a:rPr>
              <a:t>40% </a:t>
            </a:r>
            <a:r>
              <a:rPr lang="en-US" dirty="0" smtClean="0"/>
              <a:t>over about </a:t>
            </a:r>
            <a:r>
              <a:rPr lang="en-US" dirty="0" smtClean="0">
                <a:solidFill>
                  <a:srgbClr val="008000"/>
                </a:solidFill>
              </a:rPr>
              <a:t>200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4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5592664" y="3840034"/>
            <a:ext cx="2289920" cy="2209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latinLnBrk="1" hangingPunct="1">
              <a:lnSpc>
                <a:spcPct val="160000"/>
              </a:lnSpc>
            </a:pPr>
            <a:endParaRPr kumimoji="1" lang="en-US" altLang="ko-KR" sz="1200" dirty="0"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74" y="152400"/>
            <a:ext cx="8229600" cy="1143000"/>
          </a:xfrm>
        </p:spPr>
        <p:txBody>
          <a:bodyPr/>
          <a:lstStyle/>
          <a:p>
            <a:r>
              <a:rPr lang="en-US" dirty="0" smtClean="0"/>
              <a:t>Cloud-based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Connectivity and capacity of networks growing</a:t>
            </a:r>
          </a:p>
          <a:p>
            <a:r>
              <a:rPr lang="en-US" dirty="0" smtClean="0"/>
              <a:t>Opportunity for cloud-based games</a:t>
            </a:r>
          </a:p>
          <a:p>
            <a:pPr lvl="1"/>
            <a:r>
              <a:rPr lang="en-US" dirty="0" smtClean="0"/>
              <a:t>Game processing on servers in cloud</a:t>
            </a:r>
          </a:p>
          <a:p>
            <a:pPr lvl="1"/>
            <a:r>
              <a:rPr lang="en-US" dirty="0" smtClean="0"/>
              <a:t>Stream game video down to client</a:t>
            </a:r>
          </a:p>
          <a:p>
            <a:pPr lvl="1"/>
            <a:r>
              <a:rPr lang="en-US" dirty="0" smtClean="0"/>
              <a:t>Client displays video, sends player input up to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</a:t>
            </a:fld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365704" y="4972167"/>
            <a:ext cx="366081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767169" y="4957024"/>
            <a:ext cx="533400" cy="627681"/>
            <a:chOff x="768" y="960"/>
            <a:chExt cx="912" cy="1042"/>
          </a:xfrm>
        </p:grpSpPr>
        <p:sp>
          <p:nvSpPr>
            <p:cNvPr id="14" name="Rectangle 5" descr="25%"/>
            <p:cNvSpPr>
              <a:spLocks noChangeArrowheads="1"/>
            </p:cNvSpPr>
            <p:nvPr/>
          </p:nvSpPr>
          <p:spPr bwMode="auto">
            <a:xfrm>
              <a:off x="768" y="960"/>
              <a:ext cx="912" cy="1008"/>
            </a:xfrm>
            <a:prstGeom prst="rect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50" dirty="0"/>
                <a:t>Server</a:t>
              </a:r>
            </a:p>
          </p:txBody>
        </p: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984" y="1152"/>
              <a:ext cx="480" cy="480"/>
              <a:chOff x="1680" y="3456"/>
              <a:chExt cx="480" cy="480"/>
            </a:xfrm>
          </p:grpSpPr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480" cy="33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0" cy="144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0" cy="14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074420" y="4351150"/>
            <a:ext cx="1291284" cy="1270947"/>
            <a:chOff x="5562600" y="3752850"/>
            <a:chExt cx="2857500" cy="2857500"/>
          </a:xfrm>
        </p:grpSpPr>
        <p:pic>
          <p:nvPicPr>
            <p:cNvPr id="11266" name="Picture 2" descr="http://www.polyvore.com/cgi/img-thing?.out=jpg&amp;size=l&amp;tid=588292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75285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50" y="4188584"/>
              <a:ext cx="2514599" cy="152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6734149" y="4115830"/>
            <a:ext cx="533400" cy="627681"/>
            <a:chOff x="768" y="960"/>
            <a:chExt cx="912" cy="1042"/>
          </a:xfrm>
        </p:grpSpPr>
        <p:sp>
          <p:nvSpPr>
            <p:cNvPr id="25" name="Rectangle 5" descr="25%"/>
            <p:cNvSpPr>
              <a:spLocks noChangeArrowheads="1"/>
            </p:cNvSpPr>
            <p:nvPr/>
          </p:nvSpPr>
          <p:spPr bwMode="auto">
            <a:xfrm>
              <a:off x="768" y="960"/>
              <a:ext cx="912" cy="1008"/>
            </a:xfrm>
            <a:prstGeom prst="rect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50" dirty="0"/>
                <a:t>Server</a:t>
              </a:r>
            </a:p>
          </p:txBody>
        </p:sp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984" y="1152"/>
              <a:ext cx="480" cy="480"/>
              <a:chOff x="1680" y="3456"/>
              <a:chExt cx="480" cy="480"/>
            </a:xfrm>
          </p:grpSpPr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480" cy="33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0" cy="144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0" cy="14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6026514" y="4668567"/>
            <a:ext cx="533400" cy="627681"/>
            <a:chOff x="768" y="960"/>
            <a:chExt cx="912" cy="1042"/>
          </a:xfrm>
        </p:grpSpPr>
        <p:sp>
          <p:nvSpPr>
            <p:cNvPr id="32" name="Rectangle 5" descr="25%"/>
            <p:cNvSpPr>
              <a:spLocks noChangeArrowheads="1"/>
            </p:cNvSpPr>
            <p:nvPr/>
          </p:nvSpPr>
          <p:spPr bwMode="auto">
            <a:xfrm>
              <a:off x="768" y="960"/>
              <a:ext cx="912" cy="1008"/>
            </a:xfrm>
            <a:prstGeom prst="rect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50" dirty="0"/>
                <a:t>Server</a:t>
              </a:r>
            </a:p>
          </p:txBody>
        </p:sp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984" y="1152"/>
              <a:ext cx="480" cy="480"/>
              <a:chOff x="1680" y="3456"/>
              <a:chExt cx="480" cy="480"/>
            </a:xfrm>
          </p:grpSpPr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480" cy="33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6" name="Oval 9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0" cy="144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0" cy="14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01" y="4452204"/>
            <a:ext cx="495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90" y="4452204"/>
            <a:ext cx="495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90" y="4452204"/>
            <a:ext cx="495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/>
          <p:cNvSpPr/>
          <p:nvPr/>
        </p:nvSpPr>
        <p:spPr>
          <a:xfrm rot="10800000">
            <a:off x="2901089" y="4570265"/>
            <a:ext cx="609600" cy="10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http://www.clker.com/cliparts/U/2/w/h/l/f/mouse-pointer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22" y="5184161"/>
            <a:ext cx="1524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cdns2.freepik.com/free-photo/game-controller_318-21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98" y="5146647"/>
            <a:ext cx="335018" cy="2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ight Arrow 47"/>
          <p:cNvSpPr/>
          <p:nvPr/>
        </p:nvSpPr>
        <p:spPr>
          <a:xfrm rot="10800000" flipH="1">
            <a:off x="3327541" y="5206018"/>
            <a:ext cx="609600" cy="10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51897" y="6074033"/>
            <a:ext cx="11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Client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126734" y="6074033"/>
            <a:ext cx="146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Servers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64910" y="5448980"/>
            <a:ext cx="930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Player input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010106" y="4100682"/>
            <a:ext cx="1023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Game frames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65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for </a:t>
            </a:r>
            <a:r>
              <a:rPr lang="en-US" dirty="0" err="1" smtClean="0">
                <a:solidFill>
                  <a:srgbClr val="C00000"/>
                </a:solidFill>
              </a:rPr>
              <a:t>OnLive</a:t>
            </a:r>
            <a:r>
              <a:rPr lang="en-US" dirty="0" smtClean="0">
                <a:solidFill>
                  <a:srgbClr val="C00000"/>
                </a:solidFill>
              </a:rPr>
              <a:t> Crazy Taxi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334000" cy="38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982" y="5334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Points for delivering customers</a:t>
            </a:r>
          </a:p>
          <a:p>
            <a:r>
              <a:rPr lang="en-US" dirty="0" smtClean="0"/>
              <a:t>Mean with standard error</a:t>
            </a:r>
          </a:p>
          <a:p>
            <a:r>
              <a:rPr lang="en-US" dirty="0" smtClean="0"/>
              <a:t>Linear regression R</a:t>
            </a:r>
            <a:r>
              <a:rPr lang="en-US" baseline="30000" dirty="0" smtClean="0"/>
              <a:t>2</a:t>
            </a:r>
            <a:r>
              <a:rPr lang="en-US" dirty="0" smtClean="0"/>
              <a:t> 0.87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61099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Score drop of </a:t>
            </a:r>
            <a:r>
              <a:rPr lang="en-US" dirty="0" smtClean="0">
                <a:solidFill>
                  <a:srgbClr val="008000"/>
                </a:solidFill>
              </a:rPr>
              <a:t>35%</a:t>
            </a:r>
            <a:r>
              <a:rPr lang="en-US" dirty="0" smtClean="0"/>
              <a:t> over </a:t>
            </a:r>
            <a:r>
              <a:rPr lang="en-US" dirty="0" smtClean="0">
                <a:solidFill>
                  <a:srgbClr val="008000"/>
                </a:solidFill>
              </a:rPr>
              <a:t>150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3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Times for </a:t>
            </a:r>
            <a:r>
              <a:rPr lang="en-US" dirty="0" err="1" smtClean="0">
                <a:solidFill>
                  <a:srgbClr val="0000FF"/>
                </a:solidFill>
              </a:rPr>
              <a:t>GamingAnywhere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Neverball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486400" cy="393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982" y="5410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to get marble to goal</a:t>
            </a:r>
          </a:p>
          <a:p>
            <a:r>
              <a:rPr lang="en-US" dirty="0" smtClean="0"/>
              <a:t>Mean with standard error</a:t>
            </a:r>
          </a:p>
          <a:p>
            <a:r>
              <a:rPr lang="en-US" dirty="0" smtClean="0"/>
              <a:t>Linear regression R</a:t>
            </a:r>
            <a:r>
              <a:rPr lang="en-US" baseline="30000" dirty="0" smtClean="0"/>
              <a:t>2</a:t>
            </a:r>
            <a:r>
              <a:rPr lang="en-US" dirty="0" smtClean="0"/>
              <a:t> 0.70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61099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increase of </a:t>
            </a:r>
            <a:r>
              <a:rPr lang="en-US" dirty="0" smtClean="0">
                <a:solidFill>
                  <a:srgbClr val="008000"/>
                </a:solidFill>
              </a:rPr>
              <a:t>35%</a:t>
            </a:r>
            <a:r>
              <a:rPr lang="en-US" dirty="0" smtClean="0"/>
              <a:t> over about </a:t>
            </a:r>
            <a:r>
              <a:rPr lang="en-US" dirty="0" smtClean="0">
                <a:solidFill>
                  <a:srgbClr val="008000"/>
                </a:solidFill>
              </a:rPr>
              <a:t>200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Game Perspectives</a:t>
            </a:r>
          </a:p>
        </p:txBody>
      </p:sp>
      <p:grpSp>
        <p:nvGrpSpPr>
          <p:cNvPr id="754704" name="Group 16"/>
          <p:cNvGrpSpPr>
            <a:grpSpLocks/>
          </p:cNvGrpSpPr>
          <p:nvPr/>
        </p:nvGrpSpPr>
        <p:grpSpPr bwMode="auto">
          <a:xfrm>
            <a:off x="1180306" y="1157287"/>
            <a:ext cx="2743200" cy="2503488"/>
            <a:chOff x="624" y="576"/>
            <a:chExt cx="1728" cy="1577"/>
          </a:xfrm>
        </p:grpSpPr>
        <p:pic>
          <p:nvPicPr>
            <p:cNvPr id="75469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576"/>
              <a:ext cx="172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4696" name="Text Box 8"/>
            <p:cNvSpPr txBox="1">
              <a:spLocks noChangeArrowheads="1"/>
            </p:cNvSpPr>
            <p:nvPr/>
          </p:nvSpPr>
          <p:spPr bwMode="auto">
            <a:xfrm>
              <a:off x="790" y="1920"/>
              <a:ext cx="1201" cy="233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anose="020F0502020204030204" pitchFamily="34" charset="0"/>
                </a:rPr>
                <a:t>First Person Linear</a:t>
              </a:r>
            </a:p>
          </p:txBody>
        </p:sp>
      </p:grpSp>
      <p:grpSp>
        <p:nvGrpSpPr>
          <p:cNvPr id="754705" name="Group 17"/>
          <p:cNvGrpSpPr>
            <a:grpSpLocks/>
          </p:cNvGrpSpPr>
          <p:nvPr/>
        </p:nvGrpSpPr>
        <p:grpSpPr bwMode="auto">
          <a:xfrm>
            <a:off x="5066506" y="1157287"/>
            <a:ext cx="2743200" cy="2489200"/>
            <a:chOff x="3072" y="576"/>
            <a:chExt cx="1728" cy="1568"/>
          </a:xfrm>
        </p:grpSpPr>
        <p:pic>
          <p:nvPicPr>
            <p:cNvPr id="75469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576"/>
              <a:ext cx="172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4698" name="Text Box 10"/>
            <p:cNvSpPr txBox="1">
              <a:spLocks noChangeArrowheads="1"/>
            </p:cNvSpPr>
            <p:nvPr/>
          </p:nvSpPr>
          <p:spPr bwMode="auto">
            <a:xfrm>
              <a:off x="3289" y="1911"/>
              <a:ext cx="1256" cy="233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9900"/>
                  </a:solidFill>
                  <a:latin typeface="Calibri" panose="020F0502020204030204" pitchFamily="34" charset="0"/>
                </a:rPr>
                <a:t>Third Person Linear</a:t>
              </a:r>
            </a:p>
          </p:txBody>
        </p:sp>
      </p:grpSp>
      <p:grpSp>
        <p:nvGrpSpPr>
          <p:cNvPr id="754706" name="Group 18"/>
          <p:cNvGrpSpPr>
            <a:grpSpLocks/>
          </p:cNvGrpSpPr>
          <p:nvPr/>
        </p:nvGrpSpPr>
        <p:grpSpPr bwMode="auto">
          <a:xfrm>
            <a:off x="5066506" y="3824286"/>
            <a:ext cx="2743200" cy="2482850"/>
            <a:chOff x="3048" y="2256"/>
            <a:chExt cx="1728" cy="1564"/>
          </a:xfrm>
        </p:grpSpPr>
        <p:sp>
          <p:nvSpPr>
            <p:cNvPr id="754699" name="Text Box 11"/>
            <p:cNvSpPr txBox="1">
              <a:spLocks noChangeArrowheads="1"/>
            </p:cNvSpPr>
            <p:nvPr/>
          </p:nvSpPr>
          <p:spPr bwMode="auto">
            <a:xfrm>
              <a:off x="3191" y="3587"/>
              <a:ext cx="1443" cy="233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9900"/>
                  </a:solidFill>
                  <a:latin typeface="Calibri" panose="020F0502020204030204" pitchFamily="34" charset="0"/>
                </a:rPr>
                <a:t>Third Person Isometric</a:t>
              </a:r>
            </a:p>
          </p:txBody>
        </p:sp>
        <p:pic>
          <p:nvPicPr>
            <p:cNvPr id="754700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" y="2256"/>
              <a:ext cx="172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54707" name="Group 19"/>
          <p:cNvGrpSpPr>
            <a:grpSpLocks/>
          </p:cNvGrpSpPr>
          <p:nvPr/>
        </p:nvGrpSpPr>
        <p:grpSpPr bwMode="auto">
          <a:xfrm>
            <a:off x="1218406" y="3824287"/>
            <a:ext cx="2743200" cy="2427288"/>
            <a:chOff x="624" y="2256"/>
            <a:chExt cx="1728" cy="1529"/>
          </a:xfrm>
        </p:grpSpPr>
        <p:pic>
          <p:nvPicPr>
            <p:cNvPr id="754702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2256"/>
              <a:ext cx="172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4703" name="Text Box 15"/>
            <p:cNvSpPr txBox="1">
              <a:spLocks noChangeArrowheads="1"/>
            </p:cNvSpPr>
            <p:nvPr/>
          </p:nvSpPr>
          <p:spPr bwMode="auto">
            <a:xfrm>
              <a:off x="1000" y="3552"/>
              <a:ext cx="890" cy="233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</a:rPr>
                <a:t>Omnipresent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7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User Performance in Game Genres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11" y="1024467"/>
            <a:ext cx="571880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311" y="5334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Traditional games </a:t>
            </a:r>
            <a:r>
              <a:rPr lang="en-US" dirty="0" smtClean="0">
                <a:sym typeface="Wingdings" panose="05000000000000000000" pitchFamily="2" charset="2"/>
              </a:rPr>
              <a:t> Impact of latency depends upon perspective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[5]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First Person </a:t>
            </a:r>
            <a:r>
              <a:rPr lang="en-US" dirty="0" smtClean="0">
                <a:sym typeface="Wingdings" panose="05000000000000000000" pitchFamily="2" charset="2"/>
              </a:rPr>
              <a:t>most sensitive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Third Person </a:t>
            </a:r>
            <a:r>
              <a:rPr lang="en-US" dirty="0" smtClean="0">
                <a:sym typeface="Wingdings" panose="05000000000000000000" pitchFamily="2" charset="2"/>
              </a:rPr>
              <a:t>less sensitive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Omnipresent</a:t>
            </a:r>
            <a:r>
              <a:rPr lang="en-US" dirty="0" smtClean="0">
                <a:sym typeface="Wingdings" panose="05000000000000000000" pitchFamily="2" charset="2"/>
              </a:rPr>
              <a:t> least sensitive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07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User Performance in Game Genres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85" y="1088268"/>
            <a:ext cx="5817828" cy="39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1" y="544371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 objective measurements to performance degradation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305213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Cloud-based games most closely follow </a:t>
            </a:r>
            <a:r>
              <a:rPr lang="en-US" dirty="0" smtClean="0">
                <a:solidFill>
                  <a:srgbClr val="0000FF"/>
                </a:solidFill>
              </a:rPr>
              <a:t>first person avatar</a:t>
            </a:r>
          </a:p>
          <a:p>
            <a:r>
              <a:rPr lang="en-US" dirty="0" smtClean="0"/>
              <a:t>… Despite being </a:t>
            </a:r>
            <a:r>
              <a:rPr lang="en-US" dirty="0" smtClean="0">
                <a:solidFill>
                  <a:srgbClr val="008000"/>
                </a:solidFill>
              </a:rPr>
              <a:t>third person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6743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Cloud-based games increasingly relevant</a:t>
            </a:r>
          </a:p>
          <a:p>
            <a:pPr lvl="1"/>
            <a:r>
              <a:rPr lang="en-US" dirty="0" smtClean="0"/>
              <a:t>Effects of </a:t>
            </a:r>
            <a:r>
              <a:rPr lang="en-US" i="1" dirty="0" smtClean="0"/>
              <a:t>latency</a:t>
            </a:r>
            <a:r>
              <a:rPr lang="en-US" dirty="0" smtClean="0"/>
              <a:t>?  Versus traditional network games?</a:t>
            </a:r>
          </a:p>
          <a:p>
            <a:r>
              <a:rPr lang="en-US" dirty="0"/>
              <a:t>T</a:t>
            </a:r>
            <a:r>
              <a:rPr lang="en-US" dirty="0" smtClean="0"/>
              <a:t>wo user studies on cloud-based games and latency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smtClean="0"/>
              <a:t>objective </a:t>
            </a:r>
            <a:r>
              <a:rPr lang="en-US" dirty="0" smtClean="0"/>
              <a:t>(score) and subjective (</a:t>
            </a:r>
            <a:r>
              <a:rPr lang="en-US" dirty="0" err="1" smtClean="0"/>
              <a:t>QoE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Comparison with traditional games</a:t>
            </a:r>
          </a:p>
          <a:p>
            <a:r>
              <a:rPr lang="en-US" dirty="0" smtClean="0"/>
              <a:t>Cloud-based games sensitive to modest latencies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25% </a:t>
            </a:r>
            <a:r>
              <a:rPr lang="en-US" dirty="0" smtClean="0"/>
              <a:t>degradation for each </a:t>
            </a:r>
            <a:r>
              <a:rPr lang="en-US" dirty="0" smtClean="0">
                <a:solidFill>
                  <a:srgbClr val="008000"/>
                </a:solidFill>
              </a:rPr>
              <a:t>100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Most similar to </a:t>
            </a:r>
            <a:r>
              <a:rPr lang="en-US" dirty="0" smtClean="0">
                <a:solidFill>
                  <a:srgbClr val="0000FF"/>
                </a:solidFill>
              </a:rPr>
              <a:t>first person </a:t>
            </a:r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Even if genre more tolerant to latency in traditional games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Additional user studies, other genres</a:t>
            </a:r>
          </a:p>
          <a:p>
            <a:pPr lvl="1"/>
            <a:r>
              <a:rPr lang="en-US" dirty="0" smtClean="0"/>
              <a:t>Latency compensation for cloud-based games</a:t>
            </a:r>
          </a:p>
          <a:p>
            <a:pPr lvl="1"/>
            <a:r>
              <a:rPr lang="en-US" dirty="0" smtClean="0"/>
              <a:t>Effects of variation in latency (i.e., delay jitter)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1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2775" y="1447800"/>
            <a:ext cx="4040188" cy="639762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GamingAnywhere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Neverball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" y="2087562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Anouna</a:t>
            </a:r>
            <a:endParaRPr lang="en-US" dirty="0" smtClean="0"/>
          </a:p>
          <a:p>
            <a:r>
              <a:rPr lang="en-US" dirty="0" smtClean="0"/>
              <a:t>Zachary Estep</a:t>
            </a:r>
          </a:p>
          <a:p>
            <a:r>
              <a:rPr lang="en-US" dirty="0" smtClean="0"/>
              <a:t>Michael </a:t>
            </a:r>
            <a:r>
              <a:rPr lang="en-US" dirty="0"/>
              <a:t>French 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447800"/>
            <a:ext cx="4041775" cy="639762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OnLive</a:t>
            </a:r>
            <a:r>
              <a:rPr lang="en-US" dirty="0" smtClean="0">
                <a:solidFill>
                  <a:srgbClr val="C00000"/>
                </a:solidFill>
              </a:rPr>
              <a:t> Crazy Taxi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087562"/>
            <a:ext cx="4041775" cy="3951288"/>
          </a:xfrm>
        </p:spPr>
        <p:txBody>
          <a:bodyPr/>
          <a:lstStyle/>
          <a:p>
            <a:r>
              <a:rPr lang="en-US" dirty="0" smtClean="0"/>
              <a:t>Robert </a:t>
            </a:r>
            <a:r>
              <a:rPr lang="en-US" dirty="0" err="1" smtClean="0"/>
              <a:t>Dabrowski</a:t>
            </a:r>
            <a:endParaRPr lang="en-US" dirty="0" smtClean="0"/>
          </a:p>
          <a:p>
            <a:r>
              <a:rPr lang="en-US" dirty="0" err="1" smtClean="0"/>
              <a:t>Chrisitan</a:t>
            </a:r>
            <a:r>
              <a:rPr lang="en-US" dirty="0" smtClean="0"/>
              <a:t> Manuel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Smieja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6" descr="http://www.fimfiction-static.net/images/story_images/42420.jpg?1343925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179887"/>
            <a:ext cx="2143125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media.desura.com/images/games/1/16/15647/neverball_boxsho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4933"/>
            <a:ext cx="1626403" cy="18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45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Effects of Latency on Player Performance in Cloud-based Games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6631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Mark Claypool and David </a:t>
            </a:r>
            <a:r>
              <a:rPr lang="en-US" dirty="0" err="1" smtClean="0">
                <a:solidFill>
                  <a:schemeClr val="tx1"/>
                </a:solidFill>
              </a:rPr>
              <a:t>Finkel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2194" y="5363610"/>
            <a:ext cx="6099612" cy="914401"/>
            <a:chOff x="1524000" y="4800599"/>
            <a:chExt cx="6099612" cy="914401"/>
          </a:xfrm>
        </p:grpSpPr>
        <p:sp>
          <p:nvSpPr>
            <p:cNvPr id="4" name="TextBox 3"/>
            <p:cNvSpPr txBox="1"/>
            <p:nvPr/>
          </p:nvSpPr>
          <p:spPr>
            <a:xfrm>
              <a:off x="2819400" y="4996190"/>
              <a:ext cx="4804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</a:rPr>
                <a:t>Worcester Polytechnic Institute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http://www.communityadvocate.com/wp-content/uploads/2012/02/wp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00599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In </a:t>
            </a:r>
            <a:r>
              <a:rPr lang="en-US" i="1" dirty="0"/>
              <a:t>Proceedings of the 13th ACM Network and System Support for Games (</a:t>
            </a:r>
            <a:r>
              <a:rPr lang="en-US" i="1" dirty="0" err="1"/>
              <a:t>NetGames</a:t>
            </a:r>
            <a:r>
              <a:rPr lang="en-US" i="1" dirty="0"/>
              <a:t>)</a:t>
            </a:r>
            <a:r>
              <a:rPr lang="en-US" dirty="0"/>
              <a:t>, </a:t>
            </a:r>
          </a:p>
          <a:p>
            <a:pPr algn="ctr">
              <a:defRPr/>
            </a:pPr>
            <a:r>
              <a:rPr lang="en-US" dirty="0"/>
              <a:t>Nagoya, Japan, December 4-5, 2014. </a:t>
            </a:r>
          </a:p>
        </p:txBody>
      </p:sp>
    </p:spTree>
    <p:extLst>
      <p:ext uri="{BB962C8B-B14F-4D97-AF65-F5344CB8AC3E}">
        <p14:creationId xmlns:p14="http://schemas.microsoft.com/office/powerpoint/2010/main" val="31643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Cloud-based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Potential elastic scalability</a:t>
            </a:r>
          </a:p>
          <a:p>
            <a:pPr lvl="1"/>
            <a:r>
              <a:rPr lang="en-US" dirty="0" smtClean="0"/>
              <a:t>Overcome processing and storage limitations of clients</a:t>
            </a:r>
          </a:p>
          <a:p>
            <a:pPr lvl="1"/>
            <a:r>
              <a:rPr lang="en-US" dirty="0" smtClean="0"/>
              <a:t>Avoid potential upfront costs for servers, while supporting demand</a:t>
            </a:r>
          </a:p>
          <a:p>
            <a:r>
              <a:rPr lang="en-US" dirty="0" smtClean="0"/>
              <a:t>Ease of deployment </a:t>
            </a:r>
          </a:p>
          <a:p>
            <a:pPr lvl="1"/>
            <a:r>
              <a:rPr lang="en-US" dirty="0" smtClean="0"/>
              <a:t>Client “thin”, so inexpensive (</a:t>
            </a:r>
            <a:r>
              <a:rPr lang="en-US" dirty="0" smtClean="0">
                <a:solidFill>
                  <a:srgbClr val="008000"/>
                </a:solidFill>
              </a:rPr>
              <a:t>$100 </a:t>
            </a:r>
            <a:r>
              <a:rPr lang="en-US" dirty="0" smtClean="0"/>
              <a:t>for OnLive console vs. </a:t>
            </a:r>
            <a:r>
              <a:rPr lang="en-US" dirty="0" smtClean="0">
                <a:solidFill>
                  <a:srgbClr val="008000"/>
                </a:solidFill>
              </a:rPr>
              <a:t>$400 </a:t>
            </a:r>
            <a:r>
              <a:rPr lang="en-US" dirty="0" smtClean="0"/>
              <a:t>for </a:t>
            </a:r>
            <a:r>
              <a:rPr lang="en-US" dirty="0" err="1" smtClean="0"/>
              <a:t>Playstation</a:t>
            </a:r>
            <a:r>
              <a:rPr lang="en-US" dirty="0" smtClean="0"/>
              <a:t> 4 console)</a:t>
            </a:r>
          </a:p>
          <a:p>
            <a:pPr lvl="1"/>
            <a:r>
              <a:rPr lang="en-US" dirty="0" smtClean="0"/>
              <a:t>Potentially less frequent client hardware upgrades</a:t>
            </a:r>
          </a:p>
          <a:p>
            <a:pPr lvl="1"/>
            <a:r>
              <a:rPr lang="en-US" dirty="0" smtClean="0"/>
              <a:t>Games for different platforms (e.g., Xbox and </a:t>
            </a:r>
            <a:r>
              <a:rPr lang="en-US" dirty="0" err="1" smtClean="0"/>
              <a:t>Playstation</a:t>
            </a:r>
            <a:r>
              <a:rPr lang="en-US" dirty="0" smtClean="0"/>
              <a:t>) on one device</a:t>
            </a:r>
          </a:p>
          <a:p>
            <a:r>
              <a:rPr lang="en-US" dirty="0" smtClean="0"/>
              <a:t>Piracy prevention</a:t>
            </a:r>
          </a:p>
          <a:p>
            <a:pPr lvl="1"/>
            <a:r>
              <a:rPr lang="en-US" dirty="0" smtClean="0"/>
              <a:t>Since game code is stored in cloud, server controls content and content cannot be copied</a:t>
            </a:r>
          </a:p>
          <a:p>
            <a:pPr lvl="1"/>
            <a:r>
              <a:rPr lang="en-US" dirty="0" smtClean="0"/>
              <a:t>Unlike other solutions (e.g., DRM), still easy </a:t>
            </a:r>
            <a:r>
              <a:rPr lang="en-US" dirty="0"/>
              <a:t>to distribute </a:t>
            </a:r>
            <a:r>
              <a:rPr lang="en-US" dirty="0" smtClean="0"/>
              <a:t>to players</a:t>
            </a:r>
          </a:p>
          <a:p>
            <a:r>
              <a:rPr lang="en-US" dirty="0" smtClean="0"/>
              <a:t>Click-to-play</a:t>
            </a:r>
          </a:p>
          <a:p>
            <a:pPr lvl="1"/>
            <a:r>
              <a:rPr lang="en-US" dirty="0" smtClean="0"/>
              <a:t>Game can be run without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2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dirty="0" smtClean="0"/>
              <a:t>Game - Modules </a:t>
            </a:r>
            <a:r>
              <a:rPr lang="en-US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165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Input (</a:t>
            </a:r>
            <a:r>
              <a:rPr lang="en-US" i="1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– receives </a:t>
            </a:r>
            <a:r>
              <a:rPr lang="en-US" dirty="0"/>
              <a:t>control messages from </a:t>
            </a:r>
            <a:r>
              <a:rPr lang="en-US" dirty="0" smtClean="0"/>
              <a:t>players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Game logic </a:t>
            </a:r>
            <a:r>
              <a:rPr lang="en-US" dirty="0" smtClean="0"/>
              <a:t>–  manages game content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Networking (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– exchanges data with server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Rendering (</a:t>
            </a:r>
            <a:r>
              <a:rPr lang="en-US" i="1" dirty="0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– renders game frames</a:t>
            </a:r>
          </a:p>
          <a:p>
            <a:r>
              <a:rPr lang="en-US" dirty="0" smtClean="0"/>
              <a:t>How to put in cloud?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600200"/>
            <a:ext cx="4826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6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dirty="0" smtClean="0"/>
              <a:t>Game - Modules </a:t>
            </a:r>
            <a:r>
              <a:rPr lang="en-US" dirty="0" smtClean="0"/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165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“Cuts”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All game logic on player, cloud only relay information (traditional network game)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Player only gets input and displays frames (remote rendering)</a:t>
            </a:r>
          </a:p>
          <a:p>
            <a:pPr marL="57150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Player gets input and renders frames (local rendering)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600200"/>
            <a:ext cx="4826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Game - Remote </a:t>
            </a:r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826000"/>
            <a:ext cx="4987770" cy="1249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E.g.,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rgbClr val="008000"/>
                </a:solidFill>
              </a:rPr>
              <a:t>Onlive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(commercial)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Gaming Anywhere </a:t>
            </a:r>
            <a:r>
              <a:rPr lang="en-US" dirty="0" smtClean="0"/>
              <a:t>(research)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Cloud Saucer Shoot</a:t>
            </a:r>
            <a:r>
              <a:rPr lang="en-US" dirty="0" smtClean="0"/>
              <a:t> (teaching)</a:t>
            </a:r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15" y="1219200"/>
            <a:ext cx="572436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9730" y="1524000"/>
            <a:ext cx="281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Cloud runs full, traditional game</a:t>
            </a:r>
          </a:p>
          <a:p>
            <a:r>
              <a:rPr lang="en-US" dirty="0" smtClean="0"/>
              <a:t>Captures video (“scrape” screen) and encode</a:t>
            </a:r>
          </a:p>
          <a:p>
            <a:r>
              <a:rPr lang="en-US" dirty="0" smtClean="0"/>
              <a:t>Client only needs capability to decode and play</a:t>
            </a:r>
          </a:p>
          <a:p>
            <a:pPr lvl="1"/>
            <a:r>
              <a:rPr lang="en-US" dirty="0" smtClean="0"/>
              <a:t>Relatively minor requirements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Bitrate requirements can be an issue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81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Game - Local </a:t>
            </a:r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Instead of video frames, send display instructions</a:t>
            </a:r>
          </a:p>
          <a:p>
            <a:pPr lvl="1"/>
            <a:r>
              <a:rPr lang="en-US" dirty="0" smtClean="0"/>
              <a:t>Potentially great bitrate savings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Challenge for instruction set: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ble to represent all images for all games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2939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518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 </a:t>
            </a:r>
            <a:r>
              <a:rPr lang="en-US" dirty="0" smtClean="0">
                <a:solidFill>
                  <a:srgbClr val="008000"/>
                </a:solidFill>
              </a:rPr>
              <a:t>Browser-based games (via HTML5 and/or </a:t>
            </a:r>
            <a:r>
              <a:rPr lang="en-US" dirty="0" err="1" smtClean="0">
                <a:solidFill>
                  <a:srgbClr val="008000"/>
                </a:solidFill>
              </a:rPr>
              <a:t>Javascript</a:t>
            </a:r>
            <a:r>
              <a:rPr lang="en-US" dirty="0" smtClean="0">
                <a:solidFill>
                  <a:srgbClr val="008000"/>
                </a:solidFill>
              </a:rPr>
              <a:t>), [De Winter et al., NOSSDAV ‘06]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Cloud Based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Requires more downstream capacity than traditional network games (</a:t>
            </a:r>
            <a:r>
              <a:rPr lang="en-US" dirty="0" smtClean="0">
                <a:solidFill>
                  <a:srgbClr val="008000"/>
                </a:solidFill>
              </a:rPr>
              <a:t>5000</a:t>
            </a:r>
            <a:r>
              <a:rPr lang="en-US" dirty="0" smtClean="0"/>
              <a:t> Kb/s vs. </a:t>
            </a:r>
            <a:r>
              <a:rPr lang="en-US" dirty="0" smtClean="0">
                <a:solidFill>
                  <a:srgbClr val="008000"/>
                </a:solidFill>
              </a:rPr>
              <a:t>50</a:t>
            </a:r>
            <a:r>
              <a:rPr lang="en-US" dirty="0" smtClean="0"/>
              <a:t> Kb/s </a:t>
            </a:r>
            <a:r>
              <a:rPr lang="en-US" dirty="0" smtClean="0">
                <a:solidFill>
                  <a:srgbClr val="0070C0"/>
                </a:solidFill>
              </a:rPr>
              <a:t>[Claypool et al. ‘14]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Latency</a:t>
            </a:r>
            <a:r>
              <a:rPr lang="en-US" dirty="0" smtClean="0"/>
              <a:t> since player input requires round-trip to server before player sees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Latency and Interactive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Many studies </a:t>
            </a:r>
            <a:r>
              <a:rPr lang="en-US" dirty="0" smtClean="0"/>
              <a:t>on latency and interactive applications (e.g., VoIP)</a:t>
            </a:r>
          </a:p>
          <a:p>
            <a:pPr lvl="1"/>
            <a:r>
              <a:rPr lang="en-US" dirty="0" smtClean="0"/>
              <a:t>But interactions for games different</a:t>
            </a:r>
          </a:p>
          <a:p>
            <a:r>
              <a:rPr lang="en-US" dirty="0" smtClean="0"/>
              <a:t>Numerous studies on latency and network games (e.g., car </a:t>
            </a:r>
            <a:r>
              <a:rPr lang="en-US" dirty="0"/>
              <a:t>racing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Pantel</a:t>
            </a:r>
            <a:r>
              <a:rPr lang="en-US" dirty="0" smtClean="0">
                <a:solidFill>
                  <a:srgbClr val="0070C0"/>
                </a:solidFill>
              </a:rPr>
              <a:t> and Wolf ‘02]</a:t>
            </a:r>
            <a:r>
              <a:rPr lang="en-US" dirty="0" smtClean="0"/>
              <a:t>, </a:t>
            </a:r>
            <a:r>
              <a:rPr lang="en-US" dirty="0"/>
              <a:t>role playing </a:t>
            </a:r>
            <a:r>
              <a:rPr lang="en-US" dirty="0" smtClean="0">
                <a:solidFill>
                  <a:srgbClr val="0070C0"/>
                </a:solidFill>
              </a:rPr>
              <a:t>[Fritsch ‘05]</a:t>
            </a:r>
            <a:r>
              <a:rPr lang="en-US" dirty="0" smtClean="0"/>
              <a:t>, </a:t>
            </a:r>
            <a:r>
              <a:rPr lang="en-US" dirty="0"/>
              <a:t>first person shooter </a:t>
            </a:r>
            <a:r>
              <a:rPr lang="en-US" dirty="0" smtClean="0">
                <a:solidFill>
                  <a:srgbClr val="0070C0"/>
                </a:solidFill>
              </a:rPr>
              <a:t>[Armitage ‘03]</a:t>
            </a:r>
            <a:r>
              <a:rPr lang="en-US" dirty="0" smtClean="0"/>
              <a:t>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But cloud-based has only thin client so results may differ</a:t>
            </a:r>
          </a:p>
          <a:p>
            <a:r>
              <a:rPr lang="en-US" dirty="0"/>
              <a:t>Some </a:t>
            </a:r>
            <a:r>
              <a:rPr lang="en-US" dirty="0" smtClean="0"/>
              <a:t>studies on latency </a:t>
            </a:r>
            <a:r>
              <a:rPr lang="en-US" dirty="0"/>
              <a:t>cloud-based games </a:t>
            </a:r>
            <a:r>
              <a:rPr lang="en-US" dirty="0" smtClean="0"/>
              <a:t>(e.g.,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Shea</a:t>
            </a:r>
            <a:r>
              <a:rPr lang="en-US" dirty="0" smtClean="0">
                <a:solidFill>
                  <a:srgbClr val="0070C0"/>
                </a:solidFill>
              </a:rPr>
              <a:t> et al. ‘13]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[Chen et al. ‘14]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But do not measure impact on </a:t>
            </a:r>
            <a:r>
              <a:rPr lang="en-US" dirty="0" smtClean="0"/>
              <a:t>players</a:t>
            </a:r>
            <a:endParaRPr lang="en-US" dirty="0"/>
          </a:p>
          <a:p>
            <a:r>
              <a:rPr lang="en-US" dirty="0" smtClean="0"/>
              <a:t>Few studies on latency </a:t>
            </a:r>
            <a:r>
              <a:rPr lang="en-US" dirty="0"/>
              <a:t>cloud-based </a:t>
            </a:r>
            <a:r>
              <a:rPr lang="en-US" dirty="0" smtClean="0"/>
              <a:t>on users (e.g.,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Jarshel</a:t>
            </a:r>
            <a:r>
              <a:rPr lang="en-US" dirty="0" smtClean="0">
                <a:solidFill>
                  <a:srgbClr val="0070C0"/>
                </a:solidFill>
              </a:rPr>
              <a:t> et al. ‘11]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Still need more data</a:t>
            </a:r>
          </a:p>
          <a:p>
            <a:pPr lvl="1"/>
            <a:r>
              <a:rPr lang="en-US" dirty="0" smtClean="0"/>
              <a:t>And no comparison </a:t>
            </a:r>
            <a:r>
              <a:rPr lang="en-US" dirty="0" smtClean="0"/>
              <a:t>with traditional network games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inform developers of game and cloud </a:t>
            </a:r>
            <a:r>
              <a:rPr lang="en-US" dirty="0" smtClean="0">
                <a:sym typeface="Wingdings" panose="05000000000000000000" pitchFamily="2" charset="2"/>
              </a:rPr>
              <a:t>systems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1176</Words>
  <Application>Microsoft Office PowerPoint</Application>
  <PresentationFormat>On-screen Show (4:3)</PresentationFormat>
  <Paragraphs>235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Effects of Latency on Player Performance in Cloud-based Games</vt:lpstr>
      <vt:lpstr>Cloud-based Games</vt:lpstr>
      <vt:lpstr>Why Cloud-based Games?</vt:lpstr>
      <vt:lpstr>Cloud Game - Modules (1 of 2)</vt:lpstr>
      <vt:lpstr>Cloud Game - Modules (2 of 2)</vt:lpstr>
      <vt:lpstr>Cloud Game - Remote Rendering</vt:lpstr>
      <vt:lpstr>Cloud Game - Local Rendering</vt:lpstr>
      <vt:lpstr>Challenges for Cloud Based Games</vt:lpstr>
      <vt:lpstr>Latency and Interactive Applications</vt:lpstr>
      <vt:lpstr>This Paper</vt:lpstr>
      <vt:lpstr>Teasers</vt:lpstr>
      <vt:lpstr>Outline</vt:lpstr>
      <vt:lpstr>User Study 1</vt:lpstr>
      <vt:lpstr>User Study 2</vt:lpstr>
      <vt:lpstr>User Study Summary</vt:lpstr>
      <vt:lpstr>Outline</vt:lpstr>
      <vt:lpstr>Demographics</vt:lpstr>
      <vt:lpstr>QoE for OnLive Crazy Taxi</vt:lpstr>
      <vt:lpstr>QoE for GamingAnywhere Neverball</vt:lpstr>
      <vt:lpstr>Points for OnLive Crazy Taxi</vt:lpstr>
      <vt:lpstr>Times for GamingAnywhere Neverball </vt:lpstr>
      <vt:lpstr>Game Perspectives</vt:lpstr>
      <vt:lpstr>User Performance in Game Genres</vt:lpstr>
      <vt:lpstr>User Performance in Game Genres</vt:lpstr>
      <vt:lpstr>Conclusion</vt:lpstr>
      <vt:lpstr>Acknowledgements</vt:lpstr>
      <vt:lpstr>The Effects of Latency on Player Performance in Cloud-based Games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Latency on Player Performance in Cloud-based Games</dc:title>
  <dc:creator>Mark Claypool</dc:creator>
  <dc:description>Mark Claypool and David Finkel. The Effects of Latency on Player Performance in Cloud-based Games, In Proceedings of the 13th ACM Network and System Support for Games (NetGames), Nagoya, Japan, December 4-5, 2014. Online at:http://www.cs.wpi.edu/~claypool/papers/cloud-games/</dc:description>
  <cp:lastModifiedBy>Mark Claypool</cp:lastModifiedBy>
  <cp:revision>62</cp:revision>
  <dcterms:created xsi:type="dcterms:W3CDTF">2014-11-15T14:32:53Z</dcterms:created>
  <dcterms:modified xsi:type="dcterms:W3CDTF">2016-02-01T10:27:32Z</dcterms:modified>
</cp:coreProperties>
</file>