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29" r:id="rId3"/>
    <p:sldId id="331" r:id="rId4"/>
    <p:sldId id="319" r:id="rId5"/>
    <p:sldId id="327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6"/>
    <p:restoredTop sz="95707"/>
  </p:normalViewPr>
  <p:slideViewPr>
    <p:cSldViewPr snapToGrid="0" snapToObjects="1">
      <p:cViewPr varScale="1">
        <p:scale>
          <a:sx n="107" d="100"/>
          <a:sy n="107" d="100"/>
        </p:scale>
        <p:origin x="1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B99B-EE54-8644-9685-58DA94D67F0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C5DD0-E585-4E49-BCFF-3926388E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Shengmei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advisor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Prof</a:t>
            </a:r>
            <a:r>
              <a:rPr lang="zh-CN" altLang="en-US" dirty="0"/>
              <a:t> </a:t>
            </a:r>
            <a:r>
              <a:rPr lang="en-US" altLang="zh-CN" dirty="0"/>
              <a:t>Mark</a:t>
            </a:r>
            <a:r>
              <a:rPr lang="zh-CN" altLang="en-US" dirty="0"/>
              <a:t> </a:t>
            </a:r>
            <a:r>
              <a:rPr lang="en-US" altLang="zh-CN" dirty="0"/>
              <a:t>Claypool,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gaming.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I’ll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/>
              <a:t> </a:t>
            </a:r>
            <a:r>
              <a:rPr lang="en-US" altLang="zh-CN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latencies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competitive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shooter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players.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3BCC-A3CB-B242-AB26-ED0949A63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common knowledge that decrease in  latency helps game players, and local latency is an important type of latency. It’s the time between mouse clicking and rendering on the screen. </a:t>
            </a:r>
          </a:p>
          <a:p>
            <a:endParaRPr lang="en-US" dirty="0"/>
          </a:p>
          <a:p>
            <a:r>
              <a:rPr lang="en-US" dirty="0"/>
              <a:t>Now if we upgrade the system to a high end gaming system, there would be shorter local latency. The question is how much does the upgrade help competitive fps players?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about affecting gamers, the 1</a:t>
            </a:r>
            <a:r>
              <a:rPr lang="en-US" baseline="30000" dirty="0"/>
              <a:t>st</a:t>
            </a:r>
            <a:r>
              <a:rPr lang="en-US" dirty="0"/>
              <a:t> aspect would be performance. This would affect your ranking in the game. </a:t>
            </a:r>
          </a:p>
          <a:p>
            <a:r>
              <a:rPr lang="en-US" dirty="0"/>
              <a:t>We have two matrix for performance, and they are weapon accuracy and in-game score. </a:t>
            </a:r>
          </a:p>
          <a:p>
            <a:endParaRPr lang="en-US" dirty="0"/>
          </a:p>
          <a:p>
            <a:r>
              <a:rPr lang="en-US" dirty="0"/>
              <a:t>We also want to know how would lower local latency help</a:t>
            </a:r>
            <a:r>
              <a:rPr lang="en-US" altLang="zh-CN" dirty="0"/>
              <a:t>s</a:t>
            </a:r>
            <a:r>
              <a:rPr lang="en-US" dirty="0"/>
              <a:t> players feeling, and player feeling is represented 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en-US" dirty="0"/>
              <a:t> quality of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5DD0-E585-4E49-BCFF-3926388EFF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total number of 43 users were recruited for the local latency study, and All the users are experienced gamers with over 100 hours in the game.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types of system would cause different local latencies.  The latency for gaming system are mainly in a range of 0 -100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en-US" dirty="0" err="1"/>
              <a:t>.</a:t>
            </a:r>
            <a:r>
              <a:rPr lang="en-US" dirty="0"/>
              <a:t> Normal PCs are like 100-200 </a:t>
            </a:r>
            <a:r>
              <a:rPr lang="en-US" dirty="0" err="1"/>
              <a:t>ms.</a:t>
            </a:r>
            <a:r>
              <a:rPr lang="en-US" dirty="0"/>
              <a:t> Consoles and TVs would have latencies even higher.  </a:t>
            </a:r>
          </a:p>
          <a:p>
            <a:endParaRPr lang="en-US" dirty="0"/>
          </a:p>
          <a:p>
            <a:r>
              <a:rPr lang="en-US" dirty="0"/>
              <a:t>The base local latency of the gaming system used in both of the studies was measured at 25 </a:t>
            </a:r>
            <a:r>
              <a:rPr lang="en-US" dirty="0" err="1"/>
              <a:t>ms.</a:t>
            </a:r>
            <a:r>
              <a:rPr lang="en-US" dirty="0"/>
              <a:t> For the local latency study, </a:t>
            </a:r>
          </a:p>
          <a:p>
            <a:endParaRPr lang="en-US" dirty="0"/>
          </a:p>
          <a:p>
            <a:r>
              <a:rPr lang="en-US" dirty="0"/>
              <a:t>There are 5 shuffled total latency for the rounds, and they are 25 50 75 100 and 125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network latency study, A total number of 25 users were recruited, and All the users are also experienced gamers with over 100 hours in the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Normally speaking, network latency from 0 to 100 indicates a good internet connection, moderate internet connection may have latency between 100 and 200 </a:t>
            </a:r>
            <a:r>
              <a:rPr lang="en-US" dirty="0" err="1"/>
              <a:t>ms.</a:t>
            </a:r>
            <a:r>
              <a:rPr lang="en-US" dirty="0"/>
              <a:t>  And bad internet connections would cause even higher network latency.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base round trip time for the LAN in the study was less than 1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4 shuffled total latency values for the rounds, and they are 25, 50, 100, 150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20FBA-1237-4496-96FD-9CDEF0A383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 some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denotes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versus</a:t>
            </a:r>
            <a:r>
              <a:rPr lang="zh-CN" altLang="en-US" dirty="0"/>
              <a:t> </a:t>
            </a:r>
            <a:r>
              <a:rPr lang="en-US" altLang="zh-CN" dirty="0"/>
              <a:t>latency.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x-axis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milliseconds,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y-axis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y-axis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125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/>
              <a:t>condition.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rectangles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values bounded by</a:t>
            </a:r>
            <a:r>
              <a:rPr lang="zh-CN" altLang="en-US" dirty="0"/>
              <a:t> </a:t>
            </a:r>
            <a:r>
              <a:rPr lang="en-US" altLang="zh-CN" dirty="0"/>
              <a:t>95%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interval.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dashed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denotes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values.</a:t>
            </a:r>
            <a:r>
              <a:rPr lang="zh-CN" altLang="en-US" dirty="0"/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 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Accuracy degrades linearly with local latency within low range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 decrease in local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accuracy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percent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by 8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axes and points are as in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the data is the score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accuracy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low p 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 also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degrades linearly with local latency within low range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A decrease in local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12 points. For reference, 12 points means 6 more kills in CSGO.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Based on the two graphs, we get the conclusion that player performance degrades linearly with local latency.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1661-961A-9244-8FA8-6307A11481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 overall measure of QoE, we compute the mean ratings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weighting all questions equally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graph, 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latency,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rating.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with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 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QoE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degrades linearly with local latency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 decrease in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QoE by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1.5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out of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1661-961A-9244-8FA8-6307A11481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 for your attention on the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3BCC-A3CB-B242-AB26-ED0949A63C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6E26-5D72-0949-89CB-F12280C9E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846A1-6AB9-624B-9442-A2E60BD04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07AD-09FA-EC4B-8F99-86194DF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B70D-34AE-5A44-B278-2A6D02665617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BCD4-61FB-1546-A40F-52933BCB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1919-065D-AB4D-9ACD-48375CF4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72A2-B735-C342-985F-68751E50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00931-6238-7B42-B640-70ABAF4FC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4B9F-BB98-8046-BEBF-CA70153F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143A-B593-6D48-B9BF-5C7587E9DBDF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1E6B-ACE2-5240-BB94-7D36FB2B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378D-2516-0147-9D88-BF126FB9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93AB8-5588-534A-8220-D8B518A99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57CC3-B549-044A-B104-301F1884B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5B42-E729-E04F-8CB8-0AB7DBC4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B9E5-7AF9-654C-A98B-B421B5C54791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01A6-7F31-984C-A535-9849A863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8D61A-B2E2-B04D-8B55-8BBEFEC2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1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CF15-70C2-3841-8DF9-01954224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B170-BE32-134F-87BE-E0BAF3DC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DDB6-061A-7F41-A583-95A46FA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131E-DB29-3645-AC2E-6C1166A9A73A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E12-1D56-B14C-9824-407C3796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D105-0E42-524A-A029-C0CE5975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7684-3837-1B47-A078-D7BDE2AF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6BF7-5692-1E45-847F-82FF2E61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5A7A-7F43-A541-A796-754BEF70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F52F-B792-444A-BCDD-D6BA981B4538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A58C-9A78-B545-BFB0-D204CE38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077A-77CF-A54F-9C1A-483D1444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5B2-2C51-C043-8E61-E550B20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E5E8-0489-FA4B-B1F8-627ACA1B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9DAC9-8187-0F44-8539-E0E360EDA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DDD6-D9DC-B941-B77E-94B2BD6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046B-5B56-0948-8867-2008A53171F4}" type="datetime1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7FAE-028B-DF4C-9A33-EBF947FD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ACF80-E041-FC49-A351-1ABBB138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C0A6-06CD-FD41-B432-6EBACD73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420E-E3D1-C340-B28A-704F453C0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F463-D6D0-FE46-BF52-AF0190014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D396-DC44-B644-82AA-CC732454C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EBE2D-59F5-CC41-B432-31F11F71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A74D6-7A2D-6242-9C51-CC99B646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4292-23F8-6B49-9A1F-45E4BFBE9391}" type="datetime1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AB4E3-DBF4-F845-91F1-C2DBAF1F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DA200-384D-D849-B11B-18A69E90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B89A-FD24-1142-AFB0-AE23DA49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89B8B-5732-0440-84E4-15DDA3CA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F2D8-1CA9-A247-8506-A3A38D955F96}" type="datetime1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8E325-A819-C249-86FB-56EE9793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2CC27-1C94-A749-A752-86B5D637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529FF-5F8C-3B42-8F77-8E208C79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1621-C55D-C541-8E91-70A6FC8FD817}" type="datetime1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18899-B20E-1C48-A8DA-21B2C9A8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8F752-6131-6345-B76C-C3D72D7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979F-C57C-7B4C-8B60-182996A2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467A-94F0-6740-B338-C1638C53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02F87-33E8-0A48-91CF-F2D59DC4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F3A3-7D38-CF49-BDF0-46935F84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C63A-003D-8847-9D9C-A04A1BE6D80A}" type="datetime1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BBCF-DE3C-A14F-8135-9473220E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D1774-CC01-F64E-A865-C64DFE36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DDF3-1511-6A44-98EA-E1FC0F5E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C6F0E-3EFE-BC45-8C9D-D4AE4431F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348B-7DEB-9249-8653-9A5C51BC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8F89-6E8A-CD4E-942D-84474E05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CFA2-84F5-4343-A18F-16548AC7BF55}" type="datetime1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2F453-5236-8840-8BF5-DF400D8C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8FDBD-D5CB-C240-8EFF-8CDDE43B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17239-81BE-DF4F-9449-0EE2738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D3549-8346-7840-B989-1F310748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A6F27-0F5F-4740-8815-6685613E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F232-A847-7C48-ABE5-83A14AA9730C}" type="datetime1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55AC-5500-0D46-91A0-98E540B08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A06A-D42F-7740-801D-CAC6B20B0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9A12-EFED-8E4C-A408-29872C8D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7592"/>
            <a:ext cx="12191999" cy="2910747"/>
          </a:xfrm>
        </p:spPr>
        <p:txBody>
          <a:bodyPr>
            <a:normAutofit/>
          </a:bodyPr>
          <a:lstStyle/>
          <a:p>
            <a:r>
              <a:rPr lang="en-US" dirty="0"/>
              <a:t>Lower is Better? The Effects of Local Latencies on Competitive First-Person Shooter Game Players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9857D-B8CF-364E-8C8E-B58C2323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5DB-29F9-0F4E-B069-4CB78CCFC60D}" type="slidenum">
              <a:rPr lang="en-US" sz="1600" smtClean="0">
                <a:solidFill>
                  <a:schemeClr val="tx1"/>
                </a:solidFill>
              </a:r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Google Shape;108;p1">
            <a:extLst>
              <a:ext uri="{FF2B5EF4-FFF2-40B4-BE49-F238E27FC236}">
                <a16:creationId xmlns:a16="http://schemas.microsoft.com/office/drawing/2014/main" id="{B8FC08F8-B85E-944A-B69C-AC96F94167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417" y="5903333"/>
            <a:ext cx="1905000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D6C8B8A8-B01C-394D-B965-2D41FD1E89E2}"/>
              </a:ext>
            </a:extLst>
          </p:cNvPr>
          <p:cNvSpPr txBox="1">
            <a:spLocks/>
          </p:cNvSpPr>
          <p:nvPr/>
        </p:nvSpPr>
        <p:spPr>
          <a:xfrm>
            <a:off x="1835185" y="3757785"/>
            <a:ext cx="3813464" cy="10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Shengmei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Liu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Claypool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07;p1">
            <a:extLst>
              <a:ext uri="{FF2B5EF4-FFF2-40B4-BE49-F238E27FC236}">
                <a16:creationId xmlns:a16="http://schemas.microsoft.com/office/drawing/2014/main" id="{402151B9-F05C-8C43-8B6D-CC11FDD1EF9C}"/>
              </a:ext>
            </a:extLst>
          </p:cNvPr>
          <p:cNvSpPr txBox="1">
            <a:spLocks/>
          </p:cNvSpPr>
          <p:nvPr/>
        </p:nvSpPr>
        <p:spPr>
          <a:xfrm>
            <a:off x="6882409" y="3122336"/>
            <a:ext cx="383685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 err="1">
                <a:solidFill>
                  <a:srgbClr val="4F81BD"/>
                </a:solidFill>
              </a:rPr>
              <a:t>Atsuo</a:t>
            </a:r>
            <a:r>
              <a:rPr lang="zh-CN" altLang="en-US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Kuwahara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Jamie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Sherman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James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Scovell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07;p1">
            <a:extLst>
              <a:ext uri="{FF2B5EF4-FFF2-40B4-BE49-F238E27FC236}">
                <a16:creationId xmlns:a16="http://schemas.microsoft.com/office/drawing/2014/main" id="{04642FAC-B292-784A-BC38-B0E3EEA6BEED}"/>
              </a:ext>
            </a:extLst>
          </p:cNvPr>
          <p:cNvSpPr txBox="1">
            <a:spLocks/>
          </p:cNvSpPr>
          <p:nvPr/>
        </p:nvSpPr>
        <p:spPr>
          <a:xfrm>
            <a:off x="1330731" y="4421987"/>
            <a:ext cx="48223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Worcester Polytechnic Institute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07;p1">
            <a:extLst>
              <a:ext uri="{FF2B5EF4-FFF2-40B4-BE49-F238E27FC236}">
                <a16:creationId xmlns:a16="http://schemas.microsoft.com/office/drawing/2014/main" id="{6D720D70-E16D-214E-9F72-3A0582ACBE17}"/>
              </a:ext>
            </a:extLst>
          </p:cNvPr>
          <p:cNvSpPr txBox="1">
            <a:spLocks/>
          </p:cNvSpPr>
          <p:nvPr/>
        </p:nvSpPr>
        <p:spPr>
          <a:xfrm>
            <a:off x="6740407" y="4421814"/>
            <a:ext cx="4120862" cy="11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Intel Corporation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94656-2505-5342-9800-E22161BC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44" y="5298114"/>
            <a:ext cx="1825788" cy="18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149AD-3814-5B48-8261-64DFC492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60F66BA5-82D0-BF4B-BC2E-5D7AF4C0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5" y="83539"/>
            <a:ext cx="526636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66B986-903B-9444-BFE8-DE189A9C918C}"/>
              </a:ext>
            </a:extLst>
          </p:cNvPr>
          <p:cNvGrpSpPr/>
          <p:nvPr/>
        </p:nvGrpSpPr>
        <p:grpSpPr>
          <a:xfrm>
            <a:off x="-4733913" y="7082574"/>
            <a:ext cx="4214812" cy="2075149"/>
            <a:chOff x="3729038" y="709257"/>
            <a:chExt cx="4214812" cy="20751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599AB0-3F39-CE4E-A9C8-46CA2DE916A3}"/>
                </a:ext>
              </a:extLst>
            </p:cNvPr>
            <p:cNvGrpSpPr/>
            <p:nvPr/>
          </p:nvGrpSpPr>
          <p:grpSpPr>
            <a:xfrm>
              <a:off x="3729038" y="709257"/>
              <a:ext cx="4214812" cy="1548167"/>
              <a:chOff x="990600" y="2964066"/>
              <a:chExt cx="6322920" cy="25716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A71BE26-0F3A-9148-9EAB-7B2C085B5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3775707"/>
                <a:ext cx="6322920" cy="175998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C8195-46FC-E64E-ADBE-DADA64E2A4C2}"/>
                  </a:ext>
                </a:extLst>
              </p:cNvPr>
              <p:cNvSpPr txBox="1"/>
              <p:nvPr/>
            </p:nvSpPr>
            <p:spPr>
              <a:xfrm>
                <a:off x="990600" y="2964066"/>
                <a:ext cx="1189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8000"/>
                    </a:solidFill>
                  </a:rPr>
                  <a:t>Mouse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6424B5-7B69-754A-AB0F-9449E03D715E}"/>
                  </a:ext>
                </a:extLst>
              </p:cNvPr>
              <p:cNvSpPr txBox="1"/>
              <p:nvPr/>
            </p:nvSpPr>
            <p:spPr>
              <a:xfrm>
                <a:off x="5413075" y="2990619"/>
                <a:ext cx="1226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Display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10662E-F305-1340-B29F-A47D97167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29076" y="2356120"/>
              <a:ext cx="3243262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396978-24A2-C94A-8AD4-420A0910CBB0}"/>
                </a:ext>
              </a:extLst>
            </p:cNvPr>
            <p:cNvSpPr txBox="1"/>
            <p:nvPr/>
          </p:nvSpPr>
          <p:spPr>
            <a:xfrm>
              <a:off x="4954907" y="2415074"/>
              <a:ext cx="1391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Local latency</a:t>
              </a:r>
            </a:p>
          </p:txBody>
        </p:sp>
      </p:grpSp>
      <p:sp>
        <p:nvSpPr>
          <p:cNvPr id="39" name="Down Arrow 38">
            <a:extLst>
              <a:ext uri="{FF2B5EF4-FFF2-40B4-BE49-F238E27FC236}">
                <a16:creationId xmlns:a16="http://schemas.microsoft.com/office/drawing/2014/main" id="{9E184AD1-C591-9941-B3F6-C1874D8976A7}"/>
              </a:ext>
            </a:extLst>
          </p:cNvPr>
          <p:cNvSpPr/>
          <p:nvPr/>
        </p:nvSpPr>
        <p:spPr>
          <a:xfrm>
            <a:off x="6016827" y="3032128"/>
            <a:ext cx="376151" cy="86208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0B0CC9-5276-8A4B-97DD-1EFF2FA2E740}"/>
              </a:ext>
            </a:extLst>
          </p:cNvPr>
          <p:cNvGrpSpPr/>
          <p:nvPr/>
        </p:nvGrpSpPr>
        <p:grpSpPr>
          <a:xfrm>
            <a:off x="3523508" y="5374334"/>
            <a:ext cx="5181117" cy="1347485"/>
            <a:chOff x="3523508" y="5374334"/>
            <a:chExt cx="5181117" cy="134748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0CDF97-00DB-B447-B395-8ED26116E811}"/>
                </a:ext>
              </a:extLst>
            </p:cNvPr>
            <p:cNvSpPr txBox="1"/>
            <p:nvPr/>
          </p:nvSpPr>
          <p:spPr>
            <a:xfrm>
              <a:off x="5110121" y="5602297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Quality of Experience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7CB5DC3-ECD6-4C41-8012-806BD3BBD585}"/>
                </a:ext>
              </a:extLst>
            </p:cNvPr>
            <p:cNvSpPr txBox="1"/>
            <p:nvPr/>
          </p:nvSpPr>
          <p:spPr>
            <a:xfrm>
              <a:off x="3523508" y="5398380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🤨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40C02D-41EC-D14A-9F79-609D5D7C8FAA}"/>
                </a:ext>
              </a:extLst>
            </p:cNvPr>
            <p:cNvSpPr txBox="1"/>
            <p:nvPr/>
          </p:nvSpPr>
          <p:spPr>
            <a:xfrm>
              <a:off x="7702211" y="5374334"/>
              <a:ext cx="10024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😃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CC66D30B-D834-5643-9B99-226ED8A6ED27}"/>
                </a:ext>
              </a:extLst>
            </p:cNvPr>
            <p:cNvSpPr/>
            <p:nvPr/>
          </p:nvSpPr>
          <p:spPr>
            <a:xfrm>
              <a:off x="5512188" y="5929023"/>
              <a:ext cx="138588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1FF324-0282-E94E-A590-1AD931C6D735}"/>
              </a:ext>
            </a:extLst>
          </p:cNvPr>
          <p:cNvGrpSpPr/>
          <p:nvPr/>
        </p:nvGrpSpPr>
        <p:grpSpPr>
          <a:xfrm>
            <a:off x="2603998" y="3744895"/>
            <a:ext cx="7720409" cy="1326593"/>
            <a:chOff x="2603998" y="3744895"/>
            <a:chExt cx="7720409" cy="132659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C25E35-D553-724C-8765-69DB51CC0656}"/>
                </a:ext>
              </a:extLst>
            </p:cNvPr>
            <p:cNvGrpSpPr/>
            <p:nvPr/>
          </p:nvGrpSpPr>
          <p:grpSpPr>
            <a:xfrm>
              <a:off x="2603998" y="4012155"/>
              <a:ext cx="4293849" cy="968695"/>
              <a:chOff x="2603998" y="4012155"/>
              <a:chExt cx="4293849" cy="968695"/>
            </a:xfrm>
          </p:grpSpPr>
          <p:pic>
            <p:nvPicPr>
              <p:cNvPr id="35" name="Picture 34" descr="A picture containing text, close&#10;&#10;Description automatically generated">
                <a:extLst>
                  <a:ext uri="{FF2B5EF4-FFF2-40B4-BE49-F238E27FC236}">
                    <a16:creationId xmlns:a16="http://schemas.microsoft.com/office/drawing/2014/main" id="{AC568345-2D98-F945-ADAD-E5C9B917A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998" y="4012155"/>
                <a:ext cx="1908036" cy="96869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F39438-7A56-3449-A65E-7D98C34EAB87}"/>
                  </a:ext>
                </a:extLst>
              </p:cNvPr>
              <p:cNvSpPr txBox="1"/>
              <p:nvPr/>
            </p:nvSpPr>
            <p:spPr>
              <a:xfrm>
                <a:off x="5420144" y="4106011"/>
                <a:ext cx="1391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Performance</a:t>
                </a:r>
              </a:p>
            </p:txBody>
          </p:sp>
          <p:sp>
            <p:nvSpPr>
              <p:cNvPr id="45" name="Right Arrow 44">
                <a:extLst>
                  <a:ext uri="{FF2B5EF4-FFF2-40B4-BE49-F238E27FC236}">
                    <a16:creationId xmlns:a16="http://schemas.microsoft.com/office/drawing/2014/main" id="{5B3BEAF6-E422-B644-A551-710452BB823A}"/>
                  </a:ext>
                </a:extLst>
              </p:cNvPr>
              <p:cNvSpPr/>
              <p:nvPr/>
            </p:nvSpPr>
            <p:spPr>
              <a:xfrm>
                <a:off x="5511959" y="4402376"/>
                <a:ext cx="138588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F666E3F0-82E9-E34F-8000-496CE75F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1820" y="3744895"/>
              <a:ext cx="2532587" cy="132659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7FACE-9845-3E4B-B390-77345A82030B}"/>
              </a:ext>
            </a:extLst>
          </p:cNvPr>
          <p:cNvSpPr/>
          <p:nvPr/>
        </p:nvSpPr>
        <p:spPr>
          <a:xfrm>
            <a:off x="2524580" y="1887415"/>
            <a:ext cx="441637" cy="21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399EB1-2141-744C-9244-475E0B9195E5}"/>
              </a:ext>
            </a:extLst>
          </p:cNvPr>
          <p:cNvSpPr/>
          <p:nvPr/>
        </p:nvSpPr>
        <p:spPr>
          <a:xfrm>
            <a:off x="2494100" y="2506262"/>
            <a:ext cx="441637" cy="111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C201A2-79FF-AB4F-9722-A5A1D0BDA11A}"/>
              </a:ext>
            </a:extLst>
          </p:cNvPr>
          <p:cNvSpPr/>
          <p:nvPr/>
        </p:nvSpPr>
        <p:spPr>
          <a:xfrm>
            <a:off x="9457893" y="1739693"/>
            <a:ext cx="441637" cy="21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1CABDB-36E4-7248-B953-A77F0CED85C7}"/>
              </a:ext>
            </a:extLst>
          </p:cNvPr>
          <p:cNvSpPr/>
          <p:nvPr/>
        </p:nvSpPr>
        <p:spPr>
          <a:xfrm>
            <a:off x="9330885" y="2273630"/>
            <a:ext cx="441637" cy="21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" descr="How Fast Does Your PC Really Need to Be?">
            <a:extLst>
              <a:ext uri="{FF2B5EF4-FFF2-40B4-BE49-F238E27FC236}">
                <a16:creationId xmlns:a16="http://schemas.microsoft.com/office/drawing/2014/main" id="{E298F4C4-BF52-6645-860C-2FAA71D1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4" y="1020577"/>
            <a:ext cx="3708015" cy="2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BBBC364-738A-704A-AF32-0738C4251EF9}"/>
              </a:ext>
            </a:extLst>
          </p:cNvPr>
          <p:cNvGrpSpPr/>
          <p:nvPr/>
        </p:nvGrpSpPr>
        <p:grpSpPr>
          <a:xfrm>
            <a:off x="2603998" y="1845664"/>
            <a:ext cx="1364191" cy="1644982"/>
            <a:chOff x="3022668" y="1682057"/>
            <a:chExt cx="1531965" cy="1817453"/>
          </a:xfrm>
        </p:grpSpPr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DA64FADF-8769-B243-ADEE-639E02EF26E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767976" y="1936749"/>
              <a:ext cx="1178041" cy="668658"/>
            </a:xfrm>
            <a:prstGeom prst="bentConnector3">
              <a:avLst>
                <a:gd name="adj1" fmla="val 99899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E46389-1C12-BF4E-88EA-0B806E8F91C6}"/>
                </a:ext>
              </a:extLst>
            </p:cNvPr>
            <p:cNvSpPr txBox="1"/>
            <p:nvPr/>
          </p:nvSpPr>
          <p:spPr>
            <a:xfrm>
              <a:off x="3029087" y="3099400"/>
              <a:ext cx="1525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Local latency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62A280-DBA0-C74E-8A9C-6C0138924DEA}"/>
              </a:ext>
            </a:extLst>
          </p:cNvPr>
          <p:cNvGrpSpPr/>
          <p:nvPr/>
        </p:nvGrpSpPr>
        <p:grpSpPr>
          <a:xfrm>
            <a:off x="5429659" y="835591"/>
            <a:ext cx="5720508" cy="2537622"/>
            <a:chOff x="5429659" y="835591"/>
            <a:chExt cx="5720508" cy="25376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28E81E6-A0B6-5645-BCCD-8C9065D076CE}"/>
                </a:ext>
              </a:extLst>
            </p:cNvPr>
            <p:cNvGrpSpPr/>
            <p:nvPr/>
          </p:nvGrpSpPr>
          <p:grpSpPr>
            <a:xfrm>
              <a:off x="5429659" y="1669422"/>
              <a:ext cx="1385888" cy="672773"/>
              <a:chOff x="5514975" y="1858459"/>
              <a:chExt cx="1385888" cy="672773"/>
            </a:xfrm>
          </p:grpSpPr>
          <p:sp>
            <p:nvSpPr>
              <p:cNvPr id="28" name="Right Arrow 27">
                <a:extLst>
                  <a:ext uri="{FF2B5EF4-FFF2-40B4-BE49-F238E27FC236}">
                    <a16:creationId xmlns:a16="http://schemas.microsoft.com/office/drawing/2014/main" id="{AD316701-55DA-A343-AB8F-43C5E75B209B}"/>
                  </a:ext>
                </a:extLst>
              </p:cNvPr>
              <p:cNvSpPr/>
              <p:nvPr/>
            </p:nvSpPr>
            <p:spPr>
              <a:xfrm>
                <a:off x="5514975" y="2161900"/>
                <a:ext cx="138588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FA468A-6B7C-9E47-B73F-675512062A46}"/>
                  </a:ext>
                </a:extLst>
              </p:cNvPr>
              <p:cNvSpPr txBox="1"/>
              <p:nvPr/>
            </p:nvSpPr>
            <p:spPr>
              <a:xfrm>
                <a:off x="5620293" y="1858459"/>
                <a:ext cx="997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Upgrade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C54C51-B268-5E4F-B741-D0580DF43EBD}"/>
                </a:ext>
              </a:extLst>
            </p:cNvPr>
            <p:cNvGrpSpPr/>
            <p:nvPr/>
          </p:nvGrpSpPr>
          <p:grpSpPr>
            <a:xfrm>
              <a:off x="7647663" y="835591"/>
              <a:ext cx="3502504" cy="2537622"/>
              <a:chOff x="7647663" y="835591"/>
              <a:chExt cx="3502504" cy="2537622"/>
            </a:xfrm>
          </p:grpSpPr>
          <p:pic>
            <p:nvPicPr>
              <p:cNvPr id="13" name="Picture 12" descr="A picture containing text, electronics, computer, keyboard&#10;&#10;Description automatically generated">
                <a:extLst>
                  <a:ext uri="{FF2B5EF4-FFF2-40B4-BE49-F238E27FC236}">
                    <a16:creationId xmlns:a16="http://schemas.microsoft.com/office/drawing/2014/main" id="{AFD6999C-C98A-0840-8E77-C2262CBFF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7663" y="835591"/>
                <a:ext cx="1934623" cy="2537622"/>
              </a:xfrm>
              <a:prstGeom prst="rect">
                <a:avLst/>
              </a:prstGeom>
            </p:spPr>
          </p:pic>
          <p:pic>
            <p:nvPicPr>
              <p:cNvPr id="15" name="Picture 14" descr="A black computer mouse&#10;&#10;Description automatically generated with medium confidence">
                <a:extLst>
                  <a:ext uri="{FF2B5EF4-FFF2-40B4-BE49-F238E27FC236}">
                    <a16:creationId xmlns:a16="http://schemas.microsoft.com/office/drawing/2014/main" id="{E8EEF649-5231-1844-A303-642489136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1430" y="2594819"/>
                <a:ext cx="661361" cy="747625"/>
              </a:xfrm>
              <a:prstGeom prst="rect">
                <a:avLst/>
              </a:prstGeom>
            </p:spPr>
          </p:pic>
          <p:pic>
            <p:nvPicPr>
              <p:cNvPr id="1026" name="Picture 2" descr="Titan Gaming PC | Custom Desktop Computer | VRLA Tech">
                <a:extLst>
                  <a:ext uri="{FF2B5EF4-FFF2-40B4-BE49-F238E27FC236}">
                    <a16:creationId xmlns:a16="http://schemas.microsoft.com/office/drawing/2014/main" id="{8BA1BC21-B2D2-824F-A606-2B24B6FB5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2286" y="918694"/>
                <a:ext cx="1567881" cy="1567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98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7F7D7-829F-4D52-B7A6-B64FC61B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317" y="6298797"/>
            <a:ext cx="2743200" cy="365125"/>
          </a:xfrm>
        </p:spPr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94E1C-691B-4981-ABA5-993D13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449"/>
            <a:ext cx="12192000" cy="11582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81A4-5A10-4C61-AA7E-8185905E3E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393" y="627584"/>
            <a:ext cx="10970683" cy="593566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Game customization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CN" sz="2200" dirty="0"/>
          </a:p>
          <a:p>
            <a:pPr marL="0" indent="0">
              <a:spcBef>
                <a:spcPts val="600"/>
              </a:spcBef>
              <a:buNone/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endParaRPr lang="en-US" altLang="zh-CN" sz="2200" dirty="0"/>
          </a:p>
          <a:p>
            <a:pPr marL="0" indent="0">
              <a:spcBef>
                <a:spcPts val="600"/>
              </a:spcBef>
              <a:buNone/>
            </a:pPr>
            <a:endParaRPr lang="en-US" altLang="zh-CN" sz="2200" dirty="0"/>
          </a:p>
          <a:p>
            <a:pPr>
              <a:spcBef>
                <a:spcPts val="600"/>
              </a:spcBef>
            </a:pPr>
            <a:r>
              <a:rPr lang="en-US" altLang="zh-CN" sz="2200" dirty="0"/>
              <a:t>Local latency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endParaRPr lang="en-US" altLang="zh-CN" sz="2200" dirty="0"/>
          </a:p>
          <a:p>
            <a:pPr marL="0" lvl="1" indent="0">
              <a:spcBef>
                <a:spcPts val="600"/>
              </a:spcBef>
              <a:buNone/>
            </a:pPr>
            <a:endParaRPr lang="en-US" sz="2200" dirty="0"/>
          </a:p>
          <a:p>
            <a:pPr marL="0" lvl="1" indent="0">
              <a:spcBef>
                <a:spcPts val="600"/>
              </a:spcBef>
              <a:buNone/>
            </a:pPr>
            <a:endParaRPr lang="en-US" sz="2200" dirty="0"/>
          </a:p>
          <a:p>
            <a:pPr marL="800100" lvl="2" indent="-342900">
              <a:spcBef>
                <a:spcPts val="600"/>
              </a:spcBef>
            </a:pPr>
            <a:r>
              <a:rPr lang="en-US" sz="2200" dirty="0"/>
              <a:t>Shuff</a:t>
            </a:r>
            <a:r>
              <a:rPr lang="en-US" altLang="zh-CN" sz="2200" dirty="0"/>
              <a:t>led added local</a:t>
            </a:r>
            <a:r>
              <a:rPr lang="en-US" sz="2200" dirty="0"/>
              <a:t> latency (0, 25, 50, </a:t>
            </a:r>
            <a:r>
              <a:rPr lang="en-US" altLang="zh-CN" sz="2200" dirty="0"/>
              <a:t>75, 100 </a:t>
            </a:r>
            <a:r>
              <a:rPr lang="en-US" sz="2200" dirty="0" err="1"/>
              <a:t>ms</a:t>
            </a:r>
            <a:r>
              <a:rPr lang="en-US" sz="2200" dirty="0"/>
              <a:t>)</a:t>
            </a:r>
            <a:r>
              <a:rPr lang="en-US" sz="2200" dirty="0">
                <a:solidFill>
                  <a:srgbClr val="0071C5"/>
                </a:solidFill>
              </a:rPr>
              <a:t> 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2200" dirty="0">
                <a:solidFill>
                  <a:srgbClr val="0071C5"/>
                </a:solidFill>
              </a:rPr>
              <a:t>Laptop</a:t>
            </a:r>
          </a:p>
          <a:p>
            <a:pPr marL="800100" lvl="2" indent="-342900">
              <a:spcBef>
                <a:spcPts val="600"/>
              </a:spcBef>
            </a:pPr>
            <a:r>
              <a:rPr lang="en-US" sz="2200" dirty="0"/>
              <a:t>Fully automate the process</a:t>
            </a:r>
            <a:endParaRPr lang="en-US" sz="2200" dirty="0">
              <a:solidFill>
                <a:srgbClr val="0071C5"/>
              </a:solidFill>
            </a:endParaRPr>
          </a:p>
          <a:p>
            <a:pPr marL="342900" lvl="1" indent="-342900">
              <a:spcBef>
                <a:spcPts val="600"/>
              </a:spcBef>
            </a:pPr>
            <a:r>
              <a:rPr lang="en-US" sz="2200" dirty="0">
                <a:solidFill>
                  <a:srgbClr val="0071C5"/>
                </a:solidFill>
              </a:rPr>
              <a:t>Questionnaires (Demographic, In-game surveys) 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43 Users (&gt; 100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hrs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in CSGO)</a:t>
            </a:r>
          </a:p>
          <a:p>
            <a:pPr marL="643459" lvl="1" indent="-342900">
              <a:spcBef>
                <a:spcPts val="600"/>
              </a:spcBef>
            </a:pPr>
            <a:endParaRPr lang="en-US" sz="2200" dirty="0">
              <a:solidFill>
                <a:srgbClr val="0071C5"/>
              </a:solidFill>
            </a:endParaRPr>
          </a:p>
          <a:p>
            <a:pPr marL="0" lvl="1" indent="0">
              <a:spcBef>
                <a:spcPts val="600"/>
              </a:spcBef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300559" lvl="1" indent="0">
              <a:spcBef>
                <a:spcPts val="600"/>
              </a:spcBef>
              <a:buNone/>
            </a:pPr>
            <a:endParaRPr lang="en-US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C9B9E5-25B2-3849-AE8E-2F8D5B8E598A}"/>
              </a:ext>
            </a:extLst>
          </p:cNvPr>
          <p:cNvGrpSpPr/>
          <p:nvPr/>
        </p:nvGrpSpPr>
        <p:grpSpPr>
          <a:xfrm>
            <a:off x="842674" y="3239960"/>
            <a:ext cx="9071007" cy="1317835"/>
            <a:chOff x="1620807" y="3761982"/>
            <a:chExt cx="9071007" cy="1317835"/>
          </a:xfrm>
        </p:grpSpPr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3A16319D-BCA3-3046-9AC3-40D07551FD62}"/>
                </a:ext>
              </a:extLst>
            </p:cNvPr>
            <p:cNvSpPr/>
            <p:nvPr/>
          </p:nvSpPr>
          <p:spPr>
            <a:xfrm>
              <a:off x="1788318" y="4416164"/>
              <a:ext cx="8615363" cy="2884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4B6622-69D3-A742-A35D-CB33FF4BF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5938" y="4183059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ED447F-9CDC-C14C-978C-952DC31ED522}"/>
                </a:ext>
              </a:extLst>
            </p:cNvPr>
            <p:cNvSpPr txBox="1"/>
            <p:nvPr/>
          </p:nvSpPr>
          <p:spPr>
            <a:xfrm>
              <a:off x="1620807" y="37740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2E21FA-1DA5-814A-AFC2-7EA0F799FC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6640" y="4168771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A29AA1-76B8-F34A-BD36-A954727D74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7342" y="4171946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246AB9C-E3AD-1640-874B-EB7BC39E32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28045" y="4171947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879B8A-FD4F-C64E-A1B1-17015466C7C2}"/>
                </a:ext>
              </a:extLst>
            </p:cNvPr>
            <p:cNvSpPr txBox="1"/>
            <p:nvPr/>
          </p:nvSpPr>
          <p:spPr>
            <a:xfrm>
              <a:off x="4041642" y="3774038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00147E-805C-AA43-8653-26B133417AD5}"/>
                </a:ext>
              </a:extLst>
            </p:cNvPr>
            <p:cNvSpPr txBox="1"/>
            <p:nvPr/>
          </p:nvSpPr>
          <p:spPr>
            <a:xfrm>
              <a:off x="6590769" y="37619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4F8135-5B74-EE41-8944-975F2E399180}"/>
                </a:ext>
              </a:extLst>
            </p:cNvPr>
            <p:cNvSpPr txBox="1"/>
            <p:nvPr/>
          </p:nvSpPr>
          <p:spPr>
            <a:xfrm>
              <a:off x="9207235" y="37740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C2AC97-E863-5146-99CD-8AA4D51390D2}"/>
                </a:ext>
              </a:extLst>
            </p:cNvPr>
            <p:cNvSpPr txBox="1"/>
            <p:nvPr/>
          </p:nvSpPr>
          <p:spPr>
            <a:xfrm>
              <a:off x="9955715" y="3975388"/>
              <a:ext cx="73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(ms)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4DFCE1-E690-DA4F-82DC-FDF0FB19526B}"/>
                </a:ext>
              </a:extLst>
            </p:cNvPr>
            <p:cNvSpPr txBox="1"/>
            <p:nvPr/>
          </p:nvSpPr>
          <p:spPr>
            <a:xfrm>
              <a:off x="2187339" y="4679707"/>
              <a:ext cx="1771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/>
                <a:t>Gaming system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84B714-DE97-D847-AD8E-A3AF5BDD8444}"/>
                </a:ext>
              </a:extLst>
            </p:cNvPr>
            <p:cNvSpPr txBox="1"/>
            <p:nvPr/>
          </p:nvSpPr>
          <p:spPr>
            <a:xfrm>
              <a:off x="4984569" y="4661485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/>
                <a:t>Normal PCs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4EB9196-5CF3-AE47-A469-068D81E2C4ED}"/>
                </a:ext>
              </a:extLst>
            </p:cNvPr>
            <p:cNvSpPr txBox="1"/>
            <p:nvPr/>
          </p:nvSpPr>
          <p:spPr>
            <a:xfrm>
              <a:off x="7409815" y="4661485"/>
              <a:ext cx="1991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Consoles, TV, etc.</a:t>
              </a:r>
              <a:endParaRPr lang="en-US" sz="20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452128-B607-9D4C-8C1E-1B9DC59B5067}"/>
              </a:ext>
            </a:extLst>
          </p:cNvPr>
          <p:cNvGrpSpPr/>
          <p:nvPr/>
        </p:nvGrpSpPr>
        <p:grpSpPr>
          <a:xfrm>
            <a:off x="1365142" y="2795044"/>
            <a:ext cx="495649" cy="1182970"/>
            <a:chOff x="2189409" y="3059963"/>
            <a:chExt cx="495649" cy="1479502"/>
          </a:xfrm>
        </p:grpSpPr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5FC01748-732A-4D43-99A7-328AEC699F31}"/>
                </a:ext>
              </a:extLst>
            </p:cNvPr>
            <p:cNvSpPr/>
            <p:nvPr/>
          </p:nvSpPr>
          <p:spPr>
            <a:xfrm>
              <a:off x="2317538" y="3561057"/>
              <a:ext cx="239392" cy="97840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7C9480B-CFFA-2A4D-A50E-1ECDBC517227}"/>
                </a:ext>
              </a:extLst>
            </p:cNvPr>
            <p:cNvSpPr txBox="1"/>
            <p:nvPr/>
          </p:nvSpPr>
          <p:spPr>
            <a:xfrm>
              <a:off x="2189409" y="3059963"/>
              <a:ext cx="495649" cy="517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25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4" descr="CSGO Update Log: All details about the Oct. 6 Update » TalkEsport">
            <a:extLst>
              <a:ext uri="{FF2B5EF4-FFF2-40B4-BE49-F238E27FC236}">
                <a16:creationId xmlns:a16="http://schemas.microsoft.com/office/drawing/2014/main" id="{69094393-5D13-A045-97A1-E8414297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4" y="1016398"/>
            <a:ext cx="2855791" cy="13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3FB4-F5B2-A944-B650-CBB0728B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29"/>
            <a:ext cx="1097280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Results (Player Performance)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A7D93-D495-274D-91D9-7303AC078C76}"/>
              </a:ext>
            </a:extLst>
          </p:cNvPr>
          <p:cNvSpPr/>
          <p:nvPr/>
        </p:nvSpPr>
        <p:spPr>
          <a:xfrm>
            <a:off x="6631866" y="3067050"/>
            <a:ext cx="26423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A3F133FE-D853-3243-A7D3-FF9B0F989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" y="1023298"/>
            <a:ext cx="5952046" cy="4464035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CCC5C0B3-83D3-0348-9627-197776098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362" y="941696"/>
            <a:ext cx="5952046" cy="44640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8DBF5A-4A53-3646-B60A-D6095C77D716}"/>
              </a:ext>
            </a:extLst>
          </p:cNvPr>
          <p:cNvSpPr/>
          <p:nvPr/>
        </p:nvSpPr>
        <p:spPr>
          <a:xfrm>
            <a:off x="318965" y="5593138"/>
            <a:ext cx="5454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Decrease in latency by 100 ms improves overall accuracy percent by 8.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C0AB4-14FD-7D43-A77A-9B9D42ABD57D}"/>
              </a:ext>
            </a:extLst>
          </p:cNvPr>
          <p:cNvSpPr/>
          <p:nvPr/>
        </p:nvSpPr>
        <p:spPr>
          <a:xfrm>
            <a:off x="6527368" y="5593139"/>
            <a:ext cx="566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Decrease in latency by 100 ms improves score by 12 points per 4 minutes of gameplay.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02FA48-7500-BE4E-AA61-F929DF5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3FB4-F5B2-A944-B650-CBB0728B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4" y="199181"/>
            <a:ext cx="1097280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Results (Quality of Experience)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1B79F71-AEA5-E94D-B9B7-A2B16EED2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97" y="1052093"/>
            <a:ext cx="5883860" cy="4412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0CAA43-5978-6F4E-A4A1-CB2413CF7600}"/>
              </a:ext>
            </a:extLst>
          </p:cNvPr>
          <p:cNvSpPr/>
          <p:nvPr/>
        </p:nvSpPr>
        <p:spPr>
          <a:xfrm>
            <a:off x="3288197" y="5784220"/>
            <a:ext cx="6505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Decrease in latency by 100 ms improves QoE by 1.5 out of 5.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13B90D-BDC0-2C4A-9909-C6C8FA02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9A12-EFED-8E4C-A408-29872C8D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69" y="1017564"/>
            <a:ext cx="937866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is Better? The Effects of Local Latencies on Competitive First-Person Shooter Game Players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9857D-B8CF-364E-8C8E-B58C2323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5DB-29F9-0F4E-B069-4CB78CCFC60D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Google Shape;108;p1">
            <a:extLst>
              <a:ext uri="{FF2B5EF4-FFF2-40B4-BE49-F238E27FC236}">
                <a16:creationId xmlns:a16="http://schemas.microsoft.com/office/drawing/2014/main" id="{B8FC08F8-B85E-944A-B69C-AC96F94167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417" y="5903333"/>
            <a:ext cx="1905000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D6C8B8A8-B01C-394D-B965-2D41FD1E89E2}"/>
              </a:ext>
            </a:extLst>
          </p:cNvPr>
          <p:cNvSpPr txBox="1">
            <a:spLocks/>
          </p:cNvSpPr>
          <p:nvPr/>
        </p:nvSpPr>
        <p:spPr>
          <a:xfrm>
            <a:off x="1835185" y="3757785"/>
            <a:ext cx="3813464" cy="10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Shengmei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Liu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Claypool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07;p1">
            <a:extLst>
              <a:ext uri="{FF2B5EF4-FFF2-40B4-BE49-F238E27FC236}">
                <a16:creationId xmlns:a16="http://schemas.microsoft.com/office/drawing/2014/main" id="{402151B9-F05C-8C43-8B6D-CC11FDD1EF9C}"/>
              </a:ext>
            </a:extLst>
          </p:cNvPr>
          <p:cNvSpPr txBox="1">
            <a:spLocks/>
          </p:cNvSpPr>
          <p:nvPr/>
        </p:nvSpPr>
        <p:spPr>
          <a:xfrm>
            <a:off x="6882409" y="3122336"/>
            <a:ext cx="383685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 err="1">
                <a:solidFill>
                  <a:srgbClr val="4F81BD"/>
                </a:solidFill>
              </a:rPr>
              <a:t>Atsuo</a:t>
            </a:r>
            <a:r>
              <a:rPr lang="zh-CN" altLang="en-US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Kuwahara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Jamie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Sherman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James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Scovell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07;p1">
            <a:extLst>
              <a:ext uri="{FF2B5EF4-FFF2-40B4-BE49-F238E27FC236}">
                <a16:creationId xmlns:a16="http://schemas.microsoft.com/office/drawing/2014/main" id="{04642FAC-B292-784A-BC38-B0E3EEA6BEED}"/>
              </a:ext>
            </a:extLst>
          </p:cNvPr>
          <p:cNvSpPr txBox="1">
            <a:spLocks/>
          </p:cNvSpPr>
          <p:nvPr/>
        </p:nvSpPr>
        <p:spPr>
          <a:xfrm>
            <a:off x="1330731" y="4421987"/>
            <a:ext cx="48223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Worcester Polytechnic Institute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07;p1">
            <a:extLst>
              <a:ext uri="{FF2B5EF4-FFF2-40B4-BE49-F238E27FC236}">
                <a16:creationId xmlns:a16="http://schemas.microsoft.com/office/drawing/2014/main" id="{6D720D70-E16D-214E-9F72-3A0582ACBE17}"/>
              </a:ext>
            </a:extLst>
          </p:cNvPr>
          <p:cNvSpPr txBox="1">
            <a:spLocks/>
          </p:cNvSpPr>
          <p:nvPr/>
        </p:nvSpPr>
        <p:spPr>
          <a:xfrm>
            <a:off x="6740407" y="4421814"/>
            <a:ext cx="4120862" cy="11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Intel Corporation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94656-2505-5342-9800-E22161BC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44" y="5298114"/>
            <a:ext cx="1825788" cy="18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22319</TotalTime>
  <Words>924</Words>
  <Application>Microsoft Macintosh PowerPoint</Application>
  <PresentationFormat>Widescreen</PresentationFormat>
  <Paragraphs>126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Intel Clear</vt:lpstr>
      <vt:lpstr>Arial</vt:lpstr>
      <vt:lpstr>Calibri</vt:lpstr>
      <vt:lpstr>Calibri Light</vt:lpstr>
      <vt:lpstr>Office Theme</vt:lpstr>
      <vt:lpstr>Lower is Better? The Effects of Local Latencies on Competitive First-Person Shooter Game Players</vt:lpstr>
      <vt:lpstr>Motivation</vt:lpstr>
      <vt:lpstr>User Study</vt:lpstr>
      <vt:lpstr>Results (Player Performance)</vt:lpstr>
      <vt:lpstr>Results (Quality of Experience)</vt:lpstr>
      <vt:lpstr>Lower is Better? The Effects of Local Latencies on Competitive First-Person Shooter Game Players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is Better? The Effects of Local Latencies on Competitive First-Person Shooter Game Players</dc:title>
  <dc:creator>Liu, Shengmei</dc:creator>
  <cp:lastModifiedBy>Liu, Shengmei</cp:lastModifiedBy>
  <cp:revision>195</cp:revision>
  <dcterms:created xsi:type="dcterms:W3CDTF">2021-03-18T05:36:02Z</dcterms:created>
  <dcterms:modified xsi:type="dcterms:W3CDTF">2021-09-17T01:00:37Z</dcterms:modified>
</cp:coreProperties>
</file>