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325" r:id="rId3"/>
    <p:sldId id="316" r:id="rId4"/>
    <p:sldId id="326" r:id="rId5"/>
    <p:sldId id="299" r:id="rId6"/>
    <p:sldId id="314" r:id="rId7"/>
    <p:sldId id="293" r:id="rId8"/>
    <p:sldId id="322" r:id="rId9"/>
    <p:sldId id="319" r:id="rId10"/>
    <p:sldId id="317" r:id="rId11"/>
    <p:sldId id="318" r:id="rId12"/>
    <p:sldId id="321" r:id="rId13"/>
    <p:sldId id="323" r:id="rId14"/>
    <p:sldId id="324" r:id="rId15"/>
    <p:sldId id="309" r:id="rId16"/>
    <p:sldId id="295" r:id="rId17"/>
    <p:sldId id="315" r:id="rId18"/>
    <p:sldId id="320" r:id="rId19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>
          <p15:clr>
            <a:srgbClr val="A4A3A4"/>
          </p15:clr>
        </p15:guide>
        <p15:guide id="2" orient="horz" pos="96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pos="288">
          <p15:clr>
            <a:srgbClr val="A4A3A4"/>
          </p15:clr>
        </p15:guide>
        <p15:guide id="5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9900"/>
    <a:srgbClr val="1CBBF2"/>
    <a:srgbClr val="FFA149"/>
    <a:srgbClr val="333399"/>
    <a:srgbClr val="33F8A7"/>
    <a:srgbClr val="FFFFFF"/>
    <a:srgbClr val="C4122F"/>
    <a:srgbClr val="D9CD95"/>
    <a:srgbClr val="46A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17" autoAdjust="0"/>
    <p:restoredTop sz="92857" autoAdjust="0"/>
  </p:normalViewPr>
  <p:slideViewPr>
    <p:cSldViewPr showGuides="1">
      <p:cViewPr varScale="1">
        <p:scale>
          <a:sx n="105" d="100"/>
          <a:sy n="105" d="100"/>
        </p:scale>
        <p:origin x="1701" y="39"/>
      </p:cViewPr>
      <p:guideLst>
        <p:guide orient="horz" pos="720"/>
        <p:guide orient="horz" pos="960"/>
        <p:guide orient="horz" pos="3888"/>
        <p:guide pos="288"/>
        <p:guide pos="54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449CD-19C8-44C0-A36B-1667EDB1312B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7A2D6-6A74-4789-8A27-67CDFFE8E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79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C511E-AA3B-43E3-B946-406AB5E4C4BB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4A049-8685-4352-9DC2-828F08FD5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5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23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57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99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19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38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079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69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space of the values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42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details of weapons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11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5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99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68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84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21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42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yWatermark-2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85590" y="2981885"/>
            <a:ext cx="3958410" cy="38761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6858000" cy="1524000"/>
          </a:xfrm>
        </p:spPr>
        <p:txBody>
          <a:bodyPr>
            <a:noAutofit/>
          </a:bodyPr>
          <a:lstStyle>
            <a:lvl1pPr>
              <a:defRPr sz="4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41648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2743200" cy="88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200" y="1524000"/>
            <a:ext cx="5867400" cy="46482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553200" y="1524000"/>
            <a:ext cx="2133600" cy="4648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93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5" y="1433513"/>
            <a:ext cx="401955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59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2">
    <p:bg>
      <p:bgPr>
        <a:solidFill>
          <a:srgbClr val="AB19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" y="986500"/>
            <a:ext cx="2743200" cy="88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6858000" cy="1524000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386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648" y="2980944"/>
            <a:ext cx="3959371" cy="387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66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eyWatermark-2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85590" y="2981885"/>
            <a:ext cx="3958410" cy="38761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215900" dist="76200" dir="5400000">
              <a:prstClr val="black">
                <a:alpha val="1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447800"/>
            <a:ext cx="6858000" cy="1676400"/>
          </a:xfrm>
        </p:spPr>
        <p:txBody>
          <a:bodyPr anchor="b" anchorCtr="0"/>
          <a:lstStyle>
            <a:lvl1pPr algn="l">
              <a:defRPr lang="en-US" sz="40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1242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105400" cy="30480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70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76400"/>
            <a:ext cx="36576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6576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496736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216400"/>
            <a:ext cx="3657600" cy="3955800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496736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216400"/>
            <a:ext cx="3657600" cy="3955800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91656"/>
            <a:ext cx="459297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1066800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2782" y="1524000"/>
            <a:ext cx="5294018" cy="46481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3917" y="1524000"/>
            <a:ext cx="2673657" cy="4648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359110" y="35814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33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6387664"/>
            <a:ext cx="457200" cy="39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1234966"/>
            <a:ext cx="86868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486400" y="6400800"/>
            <a:ext cx="3352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Worcester Polytechnic Institute</a:t>
            </a: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105400" cy="30480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2" r:id="rId2"/>
    <p:sldLayoutId id="2147483663" r:id="rId3"/>
    <p:sldLayoutId id="2147483695" r:id="rId4"/>
    <p:sldLayoutId id="2147483664" r:id="rId5"/>
    <p:sldLayoutId id="2147483665" r:id="rId6"/>
    <p:sldLayoutId id="2147483666" r:id="rId7"/>
    <p:sldLayoutId id="2147483667" r:id="rId8"/>
    <p:sldLayoutId id="2147483683" r:id="rId9"/>
    <p:sldLayoutId id="2147483696" r:id="rId10"/>
    <p:sldLayoutId id="2147483708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>
              <a:lumMod val="85000"/>
              <a:lumOff val="1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5000"/>
        </a:lnSpc>
        <a:spcBef>
          <a:spcPts val="1200"/>
        </a:spcBef>
        <a:buClr>
          <a:schemeClr val="bg2"/>
        </a:buClr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94360" indent="-27432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Verdana" pitchFamily="34" charset="0"/>
        <a:buChar char="─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6868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1430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Courier New" pitchFamily="49" charset="0"/>
        <a:buChar char="o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3716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png"/><Relationship Id="rId4" Type="http://schemas.openxmlformats.org/officeDocument/2006/relationships/image" Target="../media/image35.jpeg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2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9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703" y="2209800"/>
            <a:ext cx="8440614" cy="1524000"/>
          </a:xfrm>
        </p:spPr>
        <p:txBody>
          <a:bodyPr/>
          <a:lstStyle/>
          <a:p>
            <a:pPr algn="ctr"/>
            <a:r>
              <a:rPr lang="en-US" sz="2800" dirty="0"/>
              <a:t>The Effects of Network Latency on Counter-strike: Global Offensive Players</a:t>
            </a:r>
          </a:p>
        </p:txBody>
      </p:sp>
      <p:sp>
        <p:nvSpPr>
          <p:cNvPr id="9" name="Subtitle 7">
            <a:extLst>
              <a:ext uri="{FF2B5EF4-FFF2-40B4-BE49-F238E27FC236}">
                <a16:creationId xmlns:a16="http://schemas.microsoft.com/office/drawing/2014/main" id="{9179E240-1F10-EB8F-6571-C549A6CF4E2C}"/>
              </a:ext>
            </a:extLst>
          </p:cNvPr>
          <p:cNvSpPr txBox="1">
            <a:spLocks/>
          </p:cNvSpPr>
          <p:nvPr/>
        </p:nvSpPr>
        <p:spPr>
          <a:xfrm>
            <a:off x="427703" y="4648200"/>
            <a:ext cx="2514600" cy="98877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t" anchorCtr="0">
            <a:normAutofit/>
          </a:bodyPr>
          <a:lstStyle>
            <a:defPPr>
              <a:defRPr lang="en-US"/>
            </a:defPPr>
            <a:lvl1pPr indent="0" algn="ctr">
              <a:lnSpc>
                <a:spcPct val="95000"/>
              </a:lnSpc>
              <a:spcBef>
                <a:spcPts val="1200"/>
              </a:spcBef>
              <a:buClr>
                <a:schemeClr val="bg2"/>
              </a:buClr>
              <a:buFont typeface="Arial" pitchFamily="34" charset="0"/>
              <a:buNone/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indent="0" algn="ctr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Verdana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indent="0" algn="ctr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Wingdings" pitchFamily="2" charset="2"/>
              <a:buNone/>
              <a:defRPr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indent="0" algn="ctr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Courier New" pitchFamily="49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indent="0" algn="ctr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None/>
              <a:defRPr sz="1600" baseline="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indent="0" algn="ctr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1400" dirty="0"/>
              <a:t>Xiaokun Xu</a:t>
            </a:r>
          </a:p>
          <a:p>
            <a:r>
              <a:rPr lang="en-US" sz="1050" dirty="0"/>
              <a:t>PhD student of Computer Science</a:t>
            </a:r>
          </a:p>
          <a:p>
            <a:r>
              <a:rPr lang="en-US" sz="1050" dirty="0"/>
              <a:t>xxu11@wpi.edu</a:t>
            </a:r>
          </a:p>
        </p:txBody>
      </p:sp>
      <p:sp>
        <p:nvSpPr>
          <p:cNvPr id="10" name="Subtitle 7">
            <a:extLst>
              <a:ext uri="{FF2B5EF4-FFF2-40B4-BE49-F238E27FC236}">
                <a16:creationId xmlns:a16="http://schemas.microsoft.com/office/drawing/2014/main" id="{7636328F-841C-A2BB-D755-35FCFA03533A}"/>
              </a:ext>
            </a:extLst>
          </p:cNvPr>
          <p:cNvSpPr txBox="1">
            <a:spLocks/>
          </p:cNvSpPr>
          <p:nvPr/>
        </p:nvSpPr>
        <p:spPr>
          <a:xfrm>
            <a:off x="3399505" y="4648200"/>
            <a:ext cx="2514600" cy="988771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defPPr>
              <a:defRPr lang="en-US"/>
            </a:defPPr>
            <a:lvl1pPr indent="0" algn="ctr">
              <a:lnSpc>
                <a:spcPct val="95000"/>
              </a:lnSpc>
              <a:spcBef>
                <a:spcPts val="1200"/>
              </a:spcBef>
              <a:buClr>
                <a:schemeClr val="bg2"/>
              </a:buClr>
              <a:buFont typeface="Arial" pitchFamily="34" charset="0"/>
              <a:buNone/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indent="0" algn="ctr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Verdana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indent="0" algn="ctr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Wingdings" pitchFamily="2" charset="2"/>
              <a:buNone/>
              <a:defRPr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indent="0" algn="ctr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Courier New" pitchFamily="49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indent="0" algn="ctr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None/>
              <a:defRPr sz="1600" baseline="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indent="0" algn="ctr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1400" dirty="0"/>
              <a:t>Shengmei Liu</a:t>
            </a:r>
          </a:p>
          <a:p>
            <a:r>
              <a:rPr lang="en-US" sz="1050" dirty="0"/>
              <a:t>PhD student of Computer Science</a:t>
            </a:r>
          </a:p>
          <a:p>
            <a:r>
              <a:rPr lang="en-US" sz="1050" dirty="0"/>
              <a:t>sliu7@wpi.edu</a:t>
            </a:r>
          </a:p>
        </p:txBody>
      </p:sp>
      <p:sp>
        <p:nvSpPr>
          <p:cNvPr id="13" name="Subtitle 7">
            <a:extLst>
              <a:ext uri="{FF2B5EF4-FFF2-40B4-BE49-F238E27FC236}">
                <a16:creationId xmlns:a16="http://schemas.microsoft.com/office/drawing/2014/main" id="{B71B51E8-4245-FCA1-2909-ED25F18789D4}"/>
              </a:ext>
            </a:extLst>
          </p:cNvPr>
          <p:cNvSpPr txBox="1">
            <a:spLocks/>
          </p:cNvSpPr>
          <p:nvPr/>
        </p:nvSpPr>
        <p:spPr>
          <a:xfrm>
            <a:off x="6353717" y="4654389"/>
            <a:ext cx="2514600" cy="988771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defPPr>
              <a:defRPr lang="en-US"/>
            </a:defPPr>
            <a:lvl1pPr indent="0" algn="ctr">
              <a:lnSpc>
                <a:spcPct val="95000"/>
              </a:lnSpc>
              <a:spcBef>
                <a:spcPts val="1200"/>
              </a:spcBef>
              <a:buClr>
                <a:schemeClr val="bg2"/>
              </a:buClr>
              <a:buFont typeface="Arial" pitchFamily="34" charset="0"/>
              <a:buNone/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indent="0" algn="ctr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Verdana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indent="0" algn="ctr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Wingdings" pitchFamily="2" charset="2"/>
              <a:buNone/>
              <a:defRPr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indent="0" algn="ctr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Courier New" pitchFamily="49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indent="0" algn="ctr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None/>
              <a:defRPr sz="1600" baseline="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indent="0" algn="ctr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1400" dirty="0"/>
              <a:t>Mark Claypool</a:t>
            </a:r>
          </a:p>
          <a:p>
            <a:r>
              <a:rPr lang="en-US" sz="1050" dirty="0"/>
              <a:t>Professor of Computer Science</a:t>
            </a:r>
          </a:p>
          <a:p>
            <a:r>
              <a:rPr lang="en-US" sz="1050" dirty="0"/>
              <a:t>claypool@wpi.edu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9C79DA-A1E5-12F9-9C98-C85F27D927EA}"/>
              </a:ext>
            </a:extLst>
          </p:cNvPr>
          <p:cNvCxnSpPr>
            <a:cxnSpLocks/>
          </p:cNvCxnSpPr>
          <p:nvPr/>
        </p:nvCxnSpPr>
        <p:spPr>
          <a:xfrm>
            <a:off x="571500" y="1981200"/>
            <a:ext cx="8572500" cy="0"/>
          </a:xfrm>
          <a:prstGeom prst="line">
            <a:avLst/>
          </a:prstGeom>
          <a:ln w="38100">
            <a:solidFill>
              <a:srgbClr val="AB19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7EB51250-FCB3-2E68-9FF4-5ABE4BEEF3F7}"/>
              </a:ext>
            </a:extLst>
          </p:cNvPr>
          <p:cNvSpPr/>
          <p:nvPr/>
        </p:nvSpPr>
        <p:spPr bwMode="auto">
          <a:xfrm>
            <a:off x="1" y="838200"/>
            <a:ext cx="9144000" cy="1295400"/>
          </a:xfrm>
          <a:prstGeom prst="rect">
            <a:avLst/>
          </a:prstGeom>
          <a:solidFill>
            <a:schemeClr val="bg1">
              <a:alpha val="50196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3092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39CBC-3FA7-4C0F-B52E-C3F33DC32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Results – Accuracy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D1A76C-CA45-4E8E-8F6D-3033E1699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DFC4B411-D8B4-4EC4-9022-1381F0FC3C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7751" y="136662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1426"/>
            <a:ext cx="5105400" cy="382795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58DBF5A-4A53-3646-B60A-D6095C77D716}"/>
              </a:ext>
            </a:extLst>
          </p:cNvPr>
          <p:cNvSpPr/>
          <p:nvPr/>
        </p:nvSpPr>
        <p:spPr>
          <a:xfrm>
            <a:off x="5257800" y="2362200"/>
            <a:ext cx="35887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N</a:t>
            </a:r>
            <a:r>
              <a:rPr lang="en-US" dirty="0"/>
              <a:t>etwork latency has a 15% higher impact on accuracy</a:t>
            </a:r>
            <a:r>
              <a:rPr lang="zh-CN" altLang="en-US" dirty="0"/>
              <a:t> </a:t>
            </a:r>
            <a:r>
              <a:rPr lang="en-US" dirty="0"/>
              <a:t>for AK47 weapon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27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39CBC-3FA7-4C0F-B52E-C3F33DC32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Results - Player Movement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D1A76C-CA45-4E8E-8F6D-3033E1699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DFC4B411-D8B4-4EC4-9022-1381F0FC3C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7751" y="136662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57" y="1828800"/>
            <a:ext cx="5121303" cy="383988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58DBF5A-4A53-3646-B60A-D6095C77D716}"/>
              </a:ext>
            </a:extLst>
          </p:cNvPr>
          <p:cNvSpPr/>
          <p:nvPr/>
        </p:nvSpPr>
        <p:spPr>
          <a:xfrm>
            <a:off x="5334000" y="2286000"/>
            <a:ext cx="35887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N</a:t>
            </a:r>
            <a:r>
              <a:rPr lang="en-US" dirty="0"/>
              <a:t>etwork latency has a 20% higher impact on movement</a:t>
            </a:r>
            <a:r>
              <a:rPr lang="zh-CN" altLang="en-US" dirty="0"/>
              <a:t> </a:t>
            </a:r>
            <a:r>
              <a:rPr lang="en-US" dirty="0"/>
              <a:t>for AK47 weapon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3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39CBC-3FA7-4C0F-B52E-C3F33DC32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Results - QoE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D1A76C-CA45-4E8E-8F6D-3033E1699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DFC4B411-D8B4-4EC4-9022-1381F0FC3C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7751" y="136662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57800" y="2362200"/>
            <a:ext cx="38067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AK47</a:t>
            </a:r>
            <a:r>
              <a:rPr lang="zh-CN" altLang="en-US" sz="1600" dirty="0"/>
              <a:t>：</a:t>
            </a:r>
            <a:r>
              <a:rPr lang="en-US" altLang="zh-CN" sz="1600" dirty="0"/>
              <a:t>R^2=0.98</a:t>
            </a:r>
          </a:p>
          <a:p>
            <a:r>
              <a:rPr lang="en-US" altLang="zh-CN" sz="1600" dirty="0"/>
              <a:t>           </a:t>
            </a:r>
          </a:p>
          <a:p>
            <a:endParaRPr lang="en-US" sz="1600" dirty="0"/>
          </a:p>
          <a:p>
            <a:r>
              <a:rPr lang="en-US" sz="1600" dirty="0"/>
              <a:t>NOVA:  </a:t>
            </a:r>
            <a:r>
              <a:rPr lang="en-US" altLang="zh-CN" sz="1600" dirty="0"/>
              <a:t>R^2=</a:t>
            </a:r>
            <a:r>
              <a:rPr lang="en-US" sz="1600" dirty="0"/>
              <a:t>0.88</a:t>
            </a:r>
          </a:p>
          <a:p>
            <a:r>
              <a:rPr lang="en-US" sz="1600" dirty="0"/>
              <a:t>            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44DC1464-2135-4355-AB06-C2154A407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1200"/>
            <a:ext cx="4495800" cy="338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859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39CBC-3FA7-4C0F-B52E-C3F33DC32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D1A76C-CA45-4E8E-8F6D-3033E1699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DFC4B411-D8B4-4EC4-9022-1381F0FC3C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7751" y="136662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57A931-988C-3A43-8655-EF0E4CD64B74}"/>
              </a:ext>
            </a:extLst>
          </p:cNvPr>
          <p:cNvSpPr txBox="1"/>
          <p:nvPr/>
        </p:nvSpPr>
        <p:spPr>
          <a:xfrm>
            <a:off x="418619" y="1600200"/>
            <a:ext cx="8158264" cy="4648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Network latency degrades player performance</a:t>
            </a:r>
          </a:p>
          <a:p>
            <a:pPr marL="742950" lvl="1" indent="-285750">
              <a:buFontTx/>
              <a:buChar char="-"/>
            </a:pPr>
            <a:r>
              <a:rPr lang="en-US" sz="2000" dirty="0"/>
              <a:t>score decreases by as much as 15% for each 10 </a:t>
            </a:r>
            <a:r>
              <a:rPr lang="en-US" sz="2000" dirty="0" err="1"/>
              <a:t>ms</a:t>
            </a:r>
            <a:r>
              <a:rPr lang="en-US" sz="2000" dirty="0"/>
              <a:t> </a:t>
            </a:r>
          </a:p>
          <a:p>
            <a:pPr marL="742950" lvl="1" indent="-285750">
              <a:buFontTx/>
              <a:buChar char="-"/>
            </a:pPr>
            <a:r>
              <a:rPr lang="en-US" sz="2000" dirty="0"/>
              <a:t>degradation independent of player skill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Weapon characteristics determine impact of network latency</a:t>
            </a:r>
          </a:p>
          <a:p>
            <a:pPr marL="742950" lvl="1" indent="-285750">
              <a:buFontTx/>
              <a:buChar char="-"/>
            </a:pPr>
            <a:r>
              <a:rPr lang="en-US" sz="2000" dirty="0"/>
              <a:t>higher position weapons AK47 more effect by network latency than lower position weapons (NOVA)</a:t>
            </a:r>
          </a:p>
          <a:p>
            <a:pPr marL="742950" lvl="1" indent="-285750">
              <a:buFontTx/>
              <a:buChar char="-"/>
            </a:pPr>
            <a:endParaRPr lang="en-US" sz="2000" dirty="0"/>
          </a:p>
          <a:p>
            <a:pPr lvl="1"/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Quality of experience degrades with network latency, independent of weapons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QoE</a:t>
            </a:r>
            <a:r>
              <a:rPr lang="en-US" sz="2000" dirty="0"/>
              <a:t> decreases by as much as 13% for each 10 </a:t>
            </a:r>
            <a:r>
              <a:rPr lang="en-US" sz="2000" dirty="0" err="1"/>
              <a:t>ms</a:t>
            </a:r>
            <a:r>
              <a:rPr lang="en-US" sz="2000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85623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39CBC-3FA7-4C0F-B52E-C3F33DC32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D1A76C-CA45-4E8E-8F6D-3033E1699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DFC4B411-D8B4-4EC4-9022-1381F0FC3C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7751" y="136662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EAB92E-AAF2-F44B-8011-A93AF630D5C4}"/>
              </a:ext>
            </a:extLst>
          </p:cNvPr>
          <p:cNvSpPr txBox="1"/>
          <p:nvPr/>
        </p:nvSpPr>
        <p:spPr>
          <a:xfrm>
            <a:off x="428767" y="1366626"/>
            <a:ext cx="8458200" cy="47358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Additional weapons, e.g., sniper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Other games, e.g., </a:t>
            </a:r>
            <a:r>
              <a:rPr lang="en-US" sz="2000" dirty="0" err="1"/>
              <a:t>Valorant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Latency compensation</a:t>
            </a:r>
          </a:p>
        </p:txBody>
      </p:sp>
      <p:pic>
        <p:nvPicPr>
          <p:cNvPr id="7" name="Picture 2" descr="Overwatch (video game) - Wikipedia">
            <a:extLst>
              <a:ext uri="{FF2B5EF4-FFF2-40B4-BE49-F238E27FC236}">
                <a16:creationId xmlns:a16="http://schemas.microsoft.com/office/drawing/2014/main" id="{A5162073-0477-D81A-23DE-CE09F2C83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76" y="2975510"/>
            <a:ext cx="873360" cy="115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SGO Update Log: All details about the Oct. 6 Update » TalkEsport">
            <a:extLst>
              <a:ext uri="{FF2B5EF4-FFF2-40B4-BE49-F238E27FC236}">
                <a16:creationId xmlns:a16="http://schemas.microsoft.com/office/drawing/2014/main" id="{D04A72DF-09C8-1B98-1CBB-6147D4BC0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943" y="3270153"/>
            <a:ext cx="1592492" cy="82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VALORANT - Home | Facebook">
            <a:extLst>
              <a:ext uri="{FF2B5EF4-FFF2-40B4-BE49-F238E27FC236}">
                <a16:creationId xmlns:a16="http://schemas.microsoft.com/office/drawing/2014/main" id="{EE0E64B7-A408-8AB2-B9A1-5D4C855CC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642" y="3537800"/>
            <a:ext cx="1324693" cy="53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Esports Explained: Rainbow Six Siege | KemperLesnik">
            <a:extLst>
              <a:ext uri="{FF2B5EF4-FFF2-40B4-BE49-F238E27FC236}">
                <a16:creationId xmlns:a16="http://schemas.microsoft.com/office/drawing/2014/main" id="{7017AE43-4BBF-2872-2FE9-8D0A94FA1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551" y="3322847"/>
            <a:ext cx="1456649" cy="75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picture containing gun&#10;&#10;Description automatically generated">
            <a:extLst>
              <a:ext uri="{FF2B5EF4-FFF2-40B4-BE49-F238E27FC236}">
                <a16:creationId xmlns:a16="http://schemas.microsoft.com/office/drawing/2014/main" id="{7061E2A9-F906-C567-9876-2625804B1FC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4002"/>
          <a:stretch/>
        </p:blipFill>
        <p:spPr>
          <a:xfrm>
            <a:off x="838200" y="1734116"/>
            <a:ext cx="1667383" cy="663096"/>
          </a:xfrm>
          <a:prstGeom prst="rect">
            <a:avLst/>
          </a:prstGeom>
        </p:spPr>
      </p:pic>
      <p:pic>
        <p:nvPicPr>
          <p:cNvPr id="19" name="Picture 18" descr="A picture containing weapon, gun&#10;&#10;Description automatically generated">
            <a:extLst>
              <a:ext uri="{FF2B5EF4-FFF2-40B4-BE49-F238E27FC236}">
                <a16:creationId xmlns:a16="http://schemas.microsoft.com/office/drawing/2014/main" id="{1DA67639-67F8-5D11-4F22-655EC93102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9819" y="1964259"/>
            <a:ext cx="1179645" cy="478808"/>
          </a:xfrm>
          <a:prstGeom prst="rect">
            <a:avLst/>
          </a:prstGeom>
        </p:spPr>
      </p:pic>
      <p:pic>
        <p:nvPicPr>
          <p:cNvPr id="21" name="Picture 20" descr="A picture containing weapon, gun&#10;&#10;Description automatically generated">
            <a:extLst>
              <a:ext uri="{FF2B5EF4-FFF2-40B4-BE49-F238E27FC236}">
                <a16:creationId xmlns:a16="http://schemas.microsoft.com/office/drawing/2014/main" id="{17D668A9-730C-0357-A52F-E2FF46CEFB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60871" y="1939910"/>
            <a:ext cx="793992" cy="42386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3DE7885-B3EC-F7CE-595E-E9FA776BA4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1376" y="4558219"/>
            <a:ext cx="6172200" cy="186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08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701" y="2209800"/>
            <a:ext cx="8558035" cy="1524000"/>
          </a:xfrm>
        </p:spPr>
        <p:txBody>
          <a:bodyPr/>
          <a:lstStyle/>
          <a:p>
            <a:pPr algn="ctr"/>
            <a:r>
              <a:rPr lang="en-US" altLang="zh-CN" sz="4800" dirty="0"/>
              <a:t>Appendix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87664"/>
            <a:ext cx="535497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9EFE56F-74DB-7E55-363C-04021D19037A}"/>
              </a:ext>
            </a:extLst>
          </p:cNvPr>
          <p:cNvCxnSpPr>
            <a:cxnSpLocks/>
          </p:cNvCxnSpPr>
          <p:nvPr/>
        </p:nvCxnSpPr>
        <p:spPr>
          <a:xfrm>
            <a:off x="571500" y="1981200"/>
            <a:ext cx="8572500" cy="0"/>
          </a:xfrm>
          <a:prstGeom prst="line">
            <a:avLst/>
          </a:prstGeom>
          <a:ln w="38100">
            <a:solidFill>
              <a:srgbClr val="AB19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B74AF66-5F85-4371-7DB6-86106DB3F04D}"/>
              </a:ext>
            </a:extLst>
          </p:cNvPr>
          <p:cNvSpPr/>
          <p:nvPr/>
        </p:nvSpPr>
        <p:spPr bwMode="auto">
          <a:xfrm>
            <a:off x="1" y="838200"/>
            <a:ext cx="9144000" cy="1295400"/>
          </a:xfrm>
          <a:prstGeom prst="rect">
            <a:avLst/>
          </a:prstGeom>
          <a:solidFill>
            <a:schemeClr val="bg1">
              <a:alpha val="50196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34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5"/>
    </mc:Choice>
    <mc:Fallback xmlns="">
      <p:transition spd="slow" advTm="2665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39CBC-3FA7-4C0F-B52E-C3F33DC32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 Testbed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D1A76C-CA45-4E8E-8F6D-3033E1699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BC7343E-9155-44CD-8F18-62C5DB91A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544" y="432753"/>
            <a:ext cx="2676545" cy="246699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DE883CE-0282-48AD-9626-853A35A212A4}"/>
              </a:ext>
            </a:extLst>
          </p:cNvPr>
          <p:cNvGrpSpPr/>
          <p:nvPr/>
        </p:nvGrpSpPr>
        <p:grpSpPr>
          <a:xfrm>
            <a:off x="1281461" y="3256930"/>
            <a:ext cx="7238166" cy="2719401"/>
            <a:chOff x="1524000" y="3048000"/>
            <a:chExt cx="7238166" cy="271940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6A09C52-B083-4434-82C0-1FA4619459E9}"/>
                </a:ext>
              </a:extLst>
            </p:cNvPr>
            <p:cNvSpPr txBox="1"/>
            <p:nvPr/>
          </p:nvSpPr>
          <p:spPr>
            <a:xfrm>
              <a:off x="7881113" y="3182901"/>
              <a:ext cx="7184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PC</a:t>
              </a:r>
            </a:p>
          </p:txBody>
        </p:sp>
        <p:pic>
          <p:nvPicPr>
            <p:cNvPr id="25" name="Picture 28" descr="Image result for windows logo">
              <a:extLst>
                <a:ext uri="{FF2B5EF4-FFF2-40B4-BE49-F238E27FC236}">
                  <a16:creationId xmlns:a16="http://schemas.microsoft.com/office/drawing/2014/main" id="{192D1A3F-B75F-46ED-963D-DE50A5F9E6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0931" y="5243438"/>
              <a:ext cx="360364" cy="366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2F49BCA-8301-4D27-9E9B-4A40F0E926DC}"/>
                </a:ext>
              </a:extLst>
            </p:cNvPr>
            <p:cNvGrpSpPr/>
            <p:nvPr/>
          </p:nvGrpSpPr>
          <p:grpSpPr>
            <a:xfrm>
              <a:off x="6085544" y="3048000"/>
              <a:ext cx="2676622" cy="2719401"/>
              <a:chOff x="6215918" y="3429000"/>
              <a:chExt cx="2676622" cy="2719401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2F0EE4C5-20F7-481D-BE9F-33C25BBC986B}"/>
                  </a:ext>
                </a:extLst>
              </p:cNvPr>
              <p:cNvGrpSpPr/>
              <p:nvPr/>
            </p:nvGrpSpPr>
            <p:grpSpPr>
              <a:xfrm>
                <a:off x="6215918" y="3429000"/>
                <a:ext cx="2676622" cy="2719401"/>
                <a:chOff x="7727515" y="481729"/>
                <a:chExt cx="3320441" cy="3320441"/>
              </a:xfrm>
            </p:grpSpPr>
            <p:pic>
              <p:nvPicPr>
                <p:cNvPr id="29" name="Picture 10" descr="Image result for monitor and keyboard and pc">
                  <a:extLst>
                    <a:ext uri="{FF2B5EF4-FFF2-40B4-BE49-F238E27FC236}">
                      <a16:creationId xmlns:a16="http://schemas.microsoft.com/office/drawing/2014/main" id="{2C4131E9-282D-41CD-A007-78577C2F0E5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27515" y="481729"/>
                  <a:ext cx="3320441" cy="332044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" name="Picture 14" descr="Related image">
                  <a:extLst>
                    <a:ext uri="{FF2B5EF4-FFF2-40B4-BE49-F238E27FC236}">
                      <a16:creationId xmlns:a16="http://schemas.microsoft.com/office/drawing/2014/main" id="{64E2E7D2-AEBD-4FE5-A15A-A05FF6772BC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1399343">
                  <a:off x="7938109" y="1347788"/>
                  <a:ext cx="1675617" cy="94209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3074" name="Picture 2" descr="26 Cs Go Logo Png - Icon Logo Design">
                <a:extLst>
                  <a:ext uri="{FF2B5EF4-FFF2-40B4-BE49-F238E27FC236}">
                    <a16:creationId xmlns:a16="http://schemas.microsoft.com/office/drawing/2014/main" id="{CE58728E-8889-4866-8996-5DED86AD71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7000" y="4191000"/>
                <a:ext cx="1219200" cy="685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E3822F5-10D2-4B18-8CC5-6175A0F8C96E}"/>
                </a:ext>
              </a:extLst>
            </p:cNvPr>
            <p:cNvGrpSpPr/>
            <p:nvPr/>
          </p:nvGrpSpPr>
          <p:grpSpPr>
            <a:xfrm>
              <a:off x="1524000" y="3048000"/>
              <a:ext cx="2676622" cy="2719401"/>
              <a:chOff x="7727515" y="481729"/>
              <a:chExt cx="3320441" cy="3320441"/>
            </a:xfrm>
          </p:grpSpPr>
          <p:pic>
            <p:nvPicPr>
              <p:cNvPr id="38" name="Picture 10" descr="Image result for monitor and keyboard and pc">
                <a:extLst>
                  <a:ext uri="{FF2B5EF4-FFF2-40B4-BE49-F238E27FC236}">
                    <a16:creationId xmlns:a16="http://schemas.microsoft.com/office/drawing/2014/main" id="{7E71EA97-4C7B-4599-8AB5-CE9ED6502B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27515" y="481729"/>
                <a:ext cx="3320441" cy="33204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14" descr="Related image">
                <a:extLst>
                  <a:ext uri="{FF2B5EF4-FFF2-40B4-BE49-F238E27FC236}">
                    <a16:creationId xmlns:a16="http://schemas.microsoft.com/office/drawing/2014/main" id="{BE7B4EDE-0147-4CDA-AC07-02D33E8043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399343">
                <a:off x="7938109" y="1347788"/>
                <a:ext cx="1675617" cy="9420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076" name="Picture 4" descr="Counter-Strike: Global Offensive (2020) - Gameplay (PC HD) [1080p60FPS] -  YouTube">
              <a:extLst>
                <a:ext uri="{FF2B5EF4-FFF2-40B4-BE49-F238E27FC236}">
                  <a16:creationId xmlns:a16="http://schemas.microsoft.com/office/drawing/2014/main" id="{BC35F4E0-376F-4224-B0D9-DD8A777BFF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3972" y="3762744"/>
              <a:ext cx="1318545" cy="741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Arrow: Left-Right 3">
              <a:extLst>
                <a:ext uri="{FF2B5EF4-FFF2-40B4-BE49-F238E27FC236}">
                  <a16:creationId xmlns:a16="http://schemas.microsoft.com/office/drawing/2014/main" id="{BAF11F87-59DF-4EAB-B380-F20F1BAEB3A9}"/>
                </a:ext>
              </a:extLst>
            </p:cNvPr>
            <p:cNvSpPr/>
            <p:nvPr/>
          </p:nvSpPr>
          <p:spPr bwMode="auto">
            <a:xfrm>
              <a:off x="4233064" y="4193477"/>
              <a:ext cx="1808762" cy="228600"/>
            </a:xfrm>
            <a:prstGeom prst="leftRightArrow">
              <a:avLst/>
            </a:prstGeom>
            <a:solidFill>
              <a:schemeClr val="accent2"/>
            </a:solidFill>
            <a:ln w="127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1061CBB-A9E6-4A58-863E-EB5991BBBC10}"/>
                </a:ext>
              </a:extLst>
            </p:cNvPr>
            <p:cNvSpPr txBox="1"/>
            <p:nvPr/>
          </p:nvSpPr>
          <p:spPr>
            <a:xfrm>
              <a:off x="2223739" y="5357046"/>
              <a:ext cx="1143000" cy="3048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600" b="1" dirty="0"/>
                <a:t>Client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8DC638E-530B-402C-8EC9-0D1E8430BE29}"/>
                </a:ext>
              </a:extLst>
            </p:cNvPr>
            <p:cNvSpPr txBox="1"/>
            <p:nvPr/>
          </p:nvSpPr>
          <p:spPr>
            <a:xfrm>
              <a:off x="6847778" y="5408759"/>
              <a:ext cx="1143000" cy="3048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600" b="1" dirty="0"/>
                <a:t>Server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291DB57-B291-4E2E-AD90-48CAFE7013AB}"/>
              </a:ext>
            </a:extLst>
          </p:cNvPr>
          <p:cNvSpPr txBox="1"/>
          <p:nvPr/>
        </p:nvSpPr>
        <p:spPr>
          <a:xfrm>
            <a:off x="381834" y="1292024"/>
            <a:ext cx="407871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1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Machine Specifications</a:t>
            </a:r>
          </a:p>
          <a:p>
            <a:pPr marL="0" indent="0" algn="l">
              <a:buNone/>
            </a:pPr>
            <a:r>
              <a:rPr lang="en-US" sz="1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Processor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Intel i7-4790K CPU @4.00GHz x 8 cores</a:t>
            </a:r>
            <a:br>
              <a:rPr lang="en-US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en-US" sz="1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RAM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16 GB</a:t>
            </a:r>
            <a:br>
              <a:rPr lang="en-US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en-US" sz="1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Graphics card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Intel HD Graphics 4600, NVIDIA GeForce GTX 960</a:t>
            </a:r>
            <a:br>
              <a:rPr lang="en-US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en-US" sz="1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Mouse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Logitech G502 12k DPI, 1000 Hz</a:t>
            </a:r>
            <a:br>
              <a:rPr lang="en-US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en-US" sz="1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Monitor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Lenovo Legion 25", 16:9, AMD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FreeSync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240 Hz, 1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ms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Response Time</a:t>
            </a:r>
          </a:p>
          <a:p>
            <a:pPr marL="0" indent="0" algn="l">
              <a:buNone/>
            </a:pP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OS: 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Ubuntu 20.04 LTS, with Linux kernel version 5.4</a:t>
            </a: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8DC026-4610-4611-9A4A-08D2589DAC17}"/>
              </a:ext>
            </a:extLst>
          </p:cNvPr>
          <p:cNvSpPr txBox="1"/>
          <p:nvPr/>
        </p:nvSpPr>
        <p:spPr>
          <a:xfrm>
            <a:off x="4070759" y="4024351"/>
            <a:ext cx="1789061" cy="474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1400" dirty="0" err="1"/>
              <a:t>tc</a:t>
            </a:r>
            <a:r>
              <a:rPr lang="en-US" altLang="zh-CN" sz="1400" dirty="0"/>
              <a:t> (Traffic Control)</a:t>
            </a: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22128C-9733-4FC4-A549-1725848F7F20}"/>
              </a:ext>
            </a:extLst>
          </p:cNvPr>
          <p:cNvSpPr txBox="1"/>
          <p:nvPr/>
        </p:nvSpPr>
        <p:spPr>
          <a:xfrm>
            <a:off x="3915938" y="4681923"/>
            <a:ext cx="2033004" cy="2784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400" dirty="0"/>
              <a:t>Add network delay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E03E7B-EE20-4396-BCF9-3B8B3F29D5C7}"/>
              </a:ext>
            </a:extLst>
          </p:cNvPr>
          <p:cNvSpPr/>
          <p:nvPr/>
        </p:nvSpPr>
        <p:spPr bwMode="auto">
          <a:xfrm>
            <a:off x="990600" y="3581400"/>
            <a:ext cx="7924800" cy="2843847"/>
          </a:xfrm>
          <a:prstGeom prst="rect">
            <a:avLst/>
          </a:prstGeom>
          <a:noFill/>
          <a:ln w="57150" cap="sq" algn="ctr">
            <a:solidFill>
              <a:schemeClr val="tx2"/>
            </a:solidFill>
            <a:prstDash val="sysDash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5636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2DF63-5FDB-4D43-B499-528C5A93C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Gathered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B1DD7-EDB5-4245-AD9A-A504E8F2C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D764F36-0954-4E09-BC99-BAF4B6DEB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738" y="1524000"/>
            <a:ext cx="8362462" cy="4724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Raw data</a:t>
            </a:r>
          </a:p>
          <a:p>
            <a:pPr lvl="1"/>
            <a:r>
              <a:rPr lang="en-US" dirty="0"/>
              <a:t>Shots fired (from </a:t>
            </a:r>
            <a:r>
              <a:rPr lang="en-US" dirty="0" err="1"/>
              <a:t>evlag</a:t>
            </a:r>
            <a:r>
              <a:rPr lang="en-US" dirty="0"/>
              <a:t> log)</a:t>
            </a:r>
          </a:p>
          <a:p>
            <a:pPr lvl="1"/>
            <a:r>
              <a:rPr lang="en-US" dirty="0"/>
              <a:t>Shots hit </a:t>
            </a:r>
          </a:p>
          <a:p>
            <a:pPr lvl="1"/>
            <a:r>
              <a:rPr lang="en-US" dirty="0"/>
              <a:t>Kills</a:t>
            </a:r>
          </a:p>
          <a:p>
            <a:pPr lvl="1"/>
            <a:r>
              <a:rPr lang="en-US" dirty="0"/>
              <a:t>Assists</a:t>
            </a:r>
          </a:p>
          <a:p>
            <a:pPr lvl="1"/>
            <a:r>
              <a:rPr lang="en-US" dirty="0"/>
              <a:t>Network delay</a:t>
            </a:r>
          </a:p>
          <a:p>
            <a:r>
              <a:rPr lang="en-US" dirty="0"/>
              <a:t>Objective data – player performance</a:t>
            </a:r>
          </a:p>
          <a:p>
            <a:pPr lvl="1"/>
            <a:r>
              <a:rPr lang="en-US" dirty="0"/>
              <a:t>Accuracy: shots hit divided by shots fired</a:t>
            </a:r>
          </a:p>
          <a:p>
            <a:pPr lvl="1"/>
            <a:r>
              <a:rPr lang="en-US" dirty="0"/>
              <a:t>Score: 2×kills + assists</a:t>
            </a:r>
          </a:p>
          <a:p>
            <a:pPr lvl="1"/>
            <a:endParaRPr lang="en-US" dirty="0"/>
          </a:p>
          <a:p>
            <a:r>
              <a:rPr lang="en-US" dirty="0"/>
              <a:t>Subjective data – </a:t>
            </a:r>
            <a:r>
              <a:rPr lang="en-US" dirty="0" err="1"/>
              <a:t>QoE</a:t>
            </a:r>
            <a:endParaRPr lang="en-US" dirty="0"/>
          </a:p>
          <a:p>
            <a:pPr lvl="1"/>
            <a:r>
              <a:rPr lang="en-US" dirty="0"/>
              <a:t>Survey given after each round</a:t>
            </a:r>
          </a:p>
          <a:p>
            <a:pPr lvl="2"/>
            <a:r>
              <a:rPr lang="en-US" dirty="0"/>
              <a:t>E.g., “Rate the quality of the previous game round”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246EF43-B81C-42B1-BA21-B10BBFD8C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737" y="274269"/>
            <a:ext cx="1703520" cy="95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876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39CBC-3FA7-4C0F-B52E-C3F33DC32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Results - Skill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D1A76C-CA45-4E8E-8F6D-3033E1699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DFC4B411-D8B4-4EC4-9022-1381F0FC3C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7751" y="136662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65963"/>
            <a:ext cx="4206113" cy="31536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66" y="1365963"/>
            <a:ext cx="4174308" cy="312983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99C0AB4-14FD-7D43-A77A-9B9D42ABD57D}"/>
              </a:ext>
            </a:extLst>
          </p:cNvPr>
          <p:cNvSpPr/>
          <p:nvPr/>
        </p:nvSpPr>
        <p:spPr>
          <a:xfrm>
            <a:off x="437984" y="4953000"/>
            <a:ext cx="40160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N</a:t>
            </a:r>
            <a:r>
              <a:rPr lang="en-US" dirty="0"/>
              <a:t>etwork latency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about</a:t>
            </a:r>
            <a:r>
              <a:rPr lang="zh-CN" altLang="en-US" dirty="0"/>
              <a:t> </a:t>
            </a:r>
            <a:r>
              <a:rPr lang="en-US" altLang="zh-CN" dirty="0"/>
              <a:t>?X</a:t>
            </a:r>
            <a:r>
              <a:rPr lang="zh-CN" altLang="en-US" dirty="0"/>
              <a:t> </a:t>
            </a:r>
            <a:r>
              <a:rPr lang="en-US" altLang="zh-CN" dirty="0"/>
              <a:t>impact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higher</a:t>
            </a:r>
            <a:r>
              <a:rPr lang="zh-CN" altLang="en-US" dirty="0"/>
              <a:t> </a:t>
            </a:r>
            <a:r>
              <a:rPr lang="en-US" altLang="zh-CN" dirty="0"/>
              <a:t>skill</a:t>
            </a:r>
            <a:r>
              <a:rPr lang="zh-CN" altLang="en-US" dirty="0"/>
              <a:t> </a:t>
            </a:r>
            <a:r>
              <a:rPr lang="en-US" altLang="zh-CN" dirty="0"/>
              <a:t>players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lower</a:t>
            </a:r>
            <a:r>
              <a:rPr lang="zh-CN" altLang="en-US" dirty="0"/>
              <a:t> </a:t>
            </a:r>
            <a:r>
              <a:rPr lang="en-US" altLang="zh-CN" dirty="0"/>
              <a:t>skill</a:t>
            </a:r>
            <a:r>
              <a:rPr lang="zh-CN" altLang="en-US" dirty="0"/>
              <a:t> </a:t>
            </a:r>
            <a:r>
              <a:rPr lang="en-US" altLang="zh-CN" dirty="0"/>
              <a:t>players for AK47</a:t>
            </a:r>
            <a:r>
              <a:rPr lang="en-US" dirty="0"/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9C0AB4-14FD-7D43-A77A-9B9D42ABD57D}"/>
              </a:ext>
            </a:extLst>
          </p:cNvPr>
          <p:cNvSpPr/>
          <p:nvPr/>
        </p:nvSpPr>
        <p:spPr>
          <a:xfrm>
            <a:off x="4635574" y="4952999"/>
            <a:ext cx="40160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N</a:t>
            </a:r>
            <a:r>
              <a:rPr lang="en-US" dirty="0"/>
              <a:t>etwork latency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about</a:t>
            </a:r>
            <a:r>
              <a:rPr lang="zh-CN" altLang="en-US" dirty="0"/>
              <a:t> </a:t>
            </a:r>
            <a:r>
              <a:rPr lang="en-US" altLang="zh-CN" dirty="0"/>
              <a:t>?X</a:t>
            </a:r>
            <a:r>
              <a:rPr lang="zh-CN" altLang="en-US" dirty="0"/>
              <a:t> </a:t>
            </a:r>
            <a:r>
              <a:rPr lang="en-US" altLang="zh-CN" dirty="0"/>
              <a:t>impact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higher</a:t>
            </a:r>
            <a:r>
              <a:rPr lang="zh-CN" altLang="en-US" dirty="0"/>
              <a:t> </a:t>
            </a:r>
            <a:r>
              <a:rPr lang="en-US" altLang="zh-CN" dirty="0"/>
              <a:t>skill</a:t>
            </a:r>
            <a:r>
              <a:rPr lang="zh-CN" altLang="en-US" dirty="0"/>
              <a:t> </a:t>
            </a:r>
            <a:r>
              <a:rPr lang="en-US" altLang="zh-CN" dirty="0"/>
              <a:t>players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lower</a:t>
            </a:r>
            <a:r>
              <a:rPr lang="zh-CN" altLang="en-US" dirty="0"/>
              <a:t> </a:t>
            </a:r>
            <a:r>
              <a:rPr lang="en-US" altLang="zh-CN" dirty="0"/>
              <a:t>skill</a:t>
            </a:r>
            <a:r>
              <a:rPr lang="zh-CN" altLang="en-US" dirty="0"/>
              <a:t> </a:t>
            </a:r>
            <a:r>
              <a:rPr lang="en-US" altLang="zh-CN" dirty="0"/>
              <a:t>players for Nova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93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B5ABC-9F07-41A2-89D9-70AB3BDFC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BAF4A-395D-436D-8D55-E4639C259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Down Arrow 38">
            <a:extLst>
              <a:ext uri="{FF2B5EF4-FFF2-40B4-BE49-F238E27FC236}">
                <a16:creationId xmlns:a16="http://schemas.microsoft.com/office/drawing/2014/main" id="{A2D996F7-AE62-C773-62D3-D313B177C809}"/>
              </a:ext>
            </a:extLst>
          </p:cNvPr>
          <p:cNvSpPr/>
          <p:nvPr/>
        </p:nvSpPr>
        <p:spPr>
          <a:xfrm>
            <a:off x="4601242" y="2661555"/>
            <a:ext cx="338247" cy="990727"/>
          </a:xfrm>
          <a:prstGeom prst="downArrow">
            <a:avLst/>
          </a:prstGeom>
          <a:solidFill>
            <a:srgbClr val="008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2A0A862-BE2B-CBDD-86AB-99732481804C}"/>
              </a:ext>
            </a:extLst>
          </p:cNvPr>
          <p:cNvGrpSpPr/>
          <p:nvPr/>
        </p:nvGrpSpPr>
        <p:grpSpPr>
          <a:xfrm>
            <a:off x="340981" y="1435276"/>
            <a:ext cx="3714341" cy="1717978"/>
            <a:chOff x="1" y="949022"/>
            <a:chExt cx="5110120" cy="2032190"/>
          </a:xfrm>
        </p:grpSpPr>
        <p:pic>
          <p:nvPicPr>
            <p:cNvPr id="11" name="Picture 10" descr="Diagram&#10;&#10;Description automatically generated with low confidence">
              <a:extLst>
                <a:ext uri="{FF2B5EF4-FFF2-40B4-BE49-F238E27FC236}">
                  <a16:creationId xmlns:a16="http://schemas.microsoft.com/office/drawing/2014/main" id="{C239DB7A-7600-F42C-5BC4-840203FDE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949022"/>
              <a:ext cx="5110120" cy="203219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8389A77-AC81-A626-A8EB-1E6ACCA2715C}"/>
                </a:ext>
              </a:extLst>
            </p:cNvPr>
            <p:cNvSpPr/>
            <p:nvPr/>
          </p:nvSpPr>
          <p:spPr>
            <a:xfrm>
              <a:off x="2524580" y="1887415"/>
              <a:ext cx="441637" cy="216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9F09EE0-1A42-1CCF-0763-CA5F7037CD79}"/>
                </a:ext>
              </a:extLst>
            </p:cNvPr>
            <p:cNvSpPr/>
            <p:nvPr/>
          </p:nvSpPr>
          <p:spPr>
            <a:xfrm>
              <a:off x="2494100" y="2506262"/>
              <a:ext cx="441637" cy="1116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42B2F50-5AF4-92A2-D2DE-BDE84E4FF27F}"/>
                </a:ext>
              </a:extLst>
            </p:cNvPr>
            <p:cNvSpPr txBox="1"/>
            <p:nvPr/>
          </p:nvSpPr>
          <p:spPr>
            <a:xfrm>
              <a:off x="2355989" y="2439421"/>
              <a:ext cx="913469" cy="327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/>
                <a:t>50</a:t>
              </a:r>
              <a:r>
                <a:rPr lang="zh-CN" altLang="en-US" sz="1200" dirty="0"/>
                <a:t> </a:t>
              </a:r>
              <a:r>
                <a:rPr lang="en-US" altLang="zh-CN" sz="1200" dirty="0" err="1"/>
                <a:t>ms</a:t>
              </a:r>
              <a:endParaRPr lang="en-US" sz="12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0174A44-D86F-5D22-AA6B-21C235873158}"/>
                </a:ext>
              </a:extLst>
            </p:cNvPr>
            <p:cNvSpPr txBox="1"/>
            <p:nvPr/>
          </p:nvSpPr>
          <p:spPr>
            <a:xfrm>
              <a:off x="2351558" y="1788197"/>
              <a:ext cx="913469" cy="327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/>
                <a:t>40</a:t>
              </a:r>
              <a:r>
                <a:rPr lang="zh-CN" altLang="en-US" sz="1200" dirty="0"/>
                <a:t> </a:t>
              </a:r>
              <a:r>
                <a:rPr lang="en-US" altLang="zh-CN" sz="1200" dirty="0" err="1"/>
                <a:t>ms</a:t>
              </a:r>
              <a:endParaRPr lang="en-US" sz="12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BFEE1B4-85FA-BD03-318F-FD0217696680}"/>
              </a:ext>
            </a:extLst>
          </p:cNvPr>
          <p:cNvGrpSpPr/>
          <p:nvPr/>
        </p:nvGrpSpPr>
        <p:grpSpPr>
          <a:xfrm>
            <a:off x="3989690" y="1555650"/>
            <a:ext cx="4720932" cy="1597474"/>
            <a:chOff x="4961157" y="955132"/>
            <a:chExt cx="6392643" cy="196137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FFD5FB0-D255-AEE4-DFA8-9849FC2E49E6}"/>
                </a:ext>
              </a:extLst>
            </p:cNvPr>
            <p:cNvGrpSpPr/>
            <p:nvPr/>
          </p:nvGrpSpPr>
          <p:grpSpPr>
            <a:xfrm>
              <a:off x="4961157" y="1671870"/>
              <a:ext cx="2288285" cy="670325"/>
              <a:chOff x="5046473" y="1860907"/>
              <a:chExt cx="2288285" cy="670325"/>
            </a:xfrm>
          </p:grpSpPr>
          <p:sp>
            <p:nvSpPr>
              <p:cNvPr id="27" name="Right Arrow 27">
                <a:extLst>
                  <a:ext uri="{FF2B5EF4-FFF2-40B4-BE49-F238E27FC236}">
                    <a16:creationId xmlns:a16="http://schemas.microsoft.com/office/drawing/2014/main" id="{E7FD2E98-2D79-AF8D-19FA-156E4D74B17F}"/>
                  </a:ext>
                </a:extLst>
              </p:cNvPr>
              <p:cNvSpPr/>
              <p:nvPr/>
            </p:nvSpPr>
            <p:spPr>
              <a:xfrm>
                <a:off x="5514975" y="2161900"/>
                <a:ext cx="1385888" cy="369332"/>
              </a:xfrm>
              <a:prstGeom prst="rightArrow">
                <a:avLst/>
              </a:prstGeom>
              <a:solidFill>
                <a:schemeClr val="accent3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2C13C49-AEE4-DCE6-83FF-7E084EFAA287}"/>
                  </a:ext>
                </a:extLst>
              </p:cNvPr>
              <p:cNvSpPr txBox="1"/>
              <p:nvPr/>
            </p:nvSpPr>
            <p:spPr>
              <a:xfrm>
                <a:off x="5046473" y="1860907"/>
                <a:ext cx="2288285" cy="340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Network upgrade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1711CD8-FA23-371C-0B3F-34EA755FE09B}"/>
                </a:ext>
              </a:extLst>
            </p:cNvPr>
            <p:cNvGrpSpPr/>
            <p:nvPr/>
          </p:nvGrpSpPr>
          <p:grpSpPr>
            <a:xfrm>
              <a:off x="7794174" y="955132"/>
              <a:ext cx="3559626" cy="1961378"/>
              <a:chOff x="7794174" y="955132"/>
              <a:chExt cx="3559626" cy="1961378"/>
            </a:xfrm>
          </p:grpSpPr>
          <p:pic>
            <p:nvPicPr>
              <p:cNvPr id="19" name="Picture 18" descr="Icon&#10;&#10;Description automatically generated">
                <a:extLst>
                  <a:ext uri="{FF2B5EF4-FFF2-40B4-BE49-F238E27FC236}">
                    <a16:creationId xmlns:a16="http://schemas.microsoft.com/office/drawing/2014/main" id="{1F8E8D8D-79BE-D29B-BCDB-30F52494B2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94174" y="1654997"/>
                <a:ext cx="1385888" cy="1261513"/>
              </a:xfrm>
              <a:prstGeom prst="rect">
                <a:avLst/>
              </a:prstGeom>
            </p:spPr>
          </p:pic>
          <p:pic>
            <p:nvPicPr>
              <p:cNvPr id="20" name="Picture 19" descr="Icon&#10;&#10;Description automatically generated">
                <a:extLst>
                  <a:ext uri="{FF2B5EF4-FFF2-40B4-BE49-F238E27FC236}">
                    <a16:creationId xmlns:a16="http://schemas.microsoft.com/office/drawing/2014/main" id="{EC958371-0440-02A9-67CA-D319E1FFA3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34698" y="1654996"/>
                <a:ext cx="919102" cy="1261513"/>
              </a:xfrm>
              <a:prstGeom prst="rect">
                <a:avLst/>
              </a:prstGeom>
            </p:spPr>
          </p:pic>
          <p:pic>
            <p:nvPicPr>
              <p:cNvPr id="21" name="Picture 20" descr="A picture containing text, clock&#10;&#10;Description automatically generated">
                <a:extLst>
                  <a:ext uri="{FF2B5EF4-FFF2-40B4-BE49-F238E27FC236}">
                    <a16:creationId xmlns:a16="http://schemas.microsoft.com/office/drawing/2014/main" id="{AB720A8C-5C37-5F97-08A5-8F9224A6D1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58113" y="1704440"/>
                <a:ext cx="1225965" cy="825500"/>
              </a:xfrm>
              <a:prstGeom prst="rect">
                <a:avLst/>
              </a:prstGeom>
            </p:spPr>
          </p:pic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9673D2A-AE62-8C32-8FF6-332922A9B772}"/>
                  </a:ext>
                </a:extLst>
              </p:cNvPr>
              <p:cNvSpPr/>
              <p:nvPr/>
            </p:nvSpPr>
            <p:spPr>
              <a:xfrm>
                <a:off x="9457893" y="1739693"/>
                <a:ext cx="441637" cy="2169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6729AA5-ABDB-BB38-B9F1-34CF7E70A80B}"/>
                  </a:ext>
                </a:extLst>
              </p:cNvPr>
              <p:cNvSpPr txBox="1"/>
              <p:nvPr/>
            </p:nvSpPr>
            <p:spPr>
              <a:xfrm>
                <a:off x="9308895" y="1634226"/>
                <a:ext cx="899078" cy="340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/>
                  <a:t>20</a:t>
                </a:r>
                <a:r>
                  <a:rPr lang="zh-CN" altLang="en-US" sz="1200" dirty="0"/>
                  <a:t> </a:t>
                </a:r>
                <a:r>
                  <a:rPr lang="en-US" altLang="zh-CN" sz="1200" dirty="0" err="1"/>
                  <a:t>ms</a:t>
                </a:r>
                <a:endParaRPr lang="en-US" sz="1200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D667885-8A2D-ABBE-3103-72DA99640E2F}"/>
                  </a:ext>
                </a:extLst>
              </p:cNvPr>
              <p:cNvSpPr/>
              <p:nvPr/>
            </p:nvSpPr>
            <p:spPr>
              <a:xfrm>
                <a:off x="9330885" y="2273630"/>
                <a:ext cx="441637" cy="2169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986C378-AC28-2D4A-63A9-70E0FE3D609F}"/>
                  </a:ext>
                </a:extLst>
              </p:cNvPr>
              <p:cNvSpPr txBox="1"/>
              <p:nvPr/>
            </p:nvSpPr>
            <p:spPr>
              <a:xfrm>
                <a:off x="9330683" y="2234435"/>
                <a:ext cx="899078" cy="340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/>
                  <a:t>25</a:t>
                </a:r>
                <a:r>
                  <a:rPr lang="zh-CN" altLang="en-US" sz="1200" dirty="0"/>
                  <a:t> </a:t>
                </a:r>
                <a:r>
                  <a:rPr lang="en-US" altLang="zh-CN" sz="1200" dirty="0" err="1"/>
                  <a:t>ms</a:t>
                </a:r>
                <a:endParaRPr lang="en-US" sz="1200" dirty="0"/>
              </a:p>
            </p:txBody>
          </p: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4FE76C59-4566-3C12-57CC-A90AE5233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92154" y="955132"/>
                <a:ext cx="701797" cy="690100"/>
              </a:xfrm>
              <a:prstGeom prst="rect">
                <a:avLst/>
              </a:prstGeom>
            </p:spPr>
          </p:pic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41798CF-EA88-08F4-34CD-78C4B9704E77}"/>
              </a:ext>
            </a:extLst>
          </p:cNvPr>
          <p:cNvGrpSpPr/>
          <p:nvPr/>
        </p:nvGrpSpPr>
        <p:grpSpPr>
          <a:xfrm>
            <a:off x="3731522" y="3556464"/>
            <a:ext cx="4045941" cy="2916359"/>
            <a:chOff x="5342207" y="3265442"/>
            <a:chExt cx="4045941" cy="2916359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64AA38A-F7DA-3736-A736-7B9C6F187F1A}"/>
                </a:ext>
              </a:extLst>
            </p:cNvPr>
            <p:cNvGrpSpPr/>
            <p:nvPr/>
          </p:nvGrpSpPr>
          <p:grpSpPr>
            <a:xfrm>
              <a:off x="5342207" y="3265442"/>
              <a:ext cx="4045941" cy="2916359"/>
              <a:chOff x="5342207" y="3265442"/>
              <a:chExt cx="4045941" cy="2916359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BCCF3982-CC46-9D4A-EBE6-5665A25CDE3F}"/>
                  </a:ext>
                </a:extLst>
              </p:cNvPr>
              <p:cNvGrpSpPr/>
              <p:nvPr/>
            </p:nvGrpSpPr>
            <p:grpSpPr>
              <a:xfrm>
                <a:off x="5342207" y="4858362"/>
                <a:ext cx="3769600" cy="1323439"/>
                <a:chOff x="5223673" y="6036053"/>
                <a:chExt cx="3769600" cy="1323439"/>
              </a:xfrm>
            </p:grpSpPr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5F89D8A3-79BC-6394-7A72-1D79E4E114E8}"/>
                    </a:ext>
                  </a:extLst>
                </p:cNvPr>
                <p:cNvSpPr txBox="1"/>
                <p:nvPr/>
              </p:nvSpPr>
              <p:spPr>
                <a:xfrm>
                  <a:off x="5223673" y="6580839"/>
                  <a:ext cx="210576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Quality of Experience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12B8AF31-A011-1F25-B14E-6E232C027656}"/>
                    </a:ext>
                  </a:extLst>
                </p:cNvPr>
                <p:cNvSpPr txBox="1"/>
                <p:nvPr/>
              </p:nvSpPr>
              <p:spPr>
                <a:xfrm>
                  <a:off x="7990859" y="6036053"/>
                  <a:ext cx="1002414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0" dirty="0"/>
                    <a:t>😃</a:t>
                  </a:r>
                </a:p>
              </p:txBody>
            </p:sp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C9703D8-B6B3-D9E1-6336-2091A82CF5E3}"/>
                  </a:ext>
                </a:extLst>
              </p:cNvPr>
              <p:cNvSpPr txBox="1"/>
              <p:nvPr/>
            </p:nvSpPr>
            <p:spPr>
              <a:xfrm>
                <a:off x="5486720" y="3712296"/>
                <a:ext cx="13184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Performance</a:t>
                </a:r>
              </a:p>
            </p:txBody>
          </p:sp>
          <p:sp>
            <p:nvSpPr>
              <p:cNvPr id="34" name="Right Arrow 44">
                <a:extLst>
                  <a:ext uri="{FF2B5EF4-FFF2-40B4-BE49-F238E27FC236}">
                    <a16:creationId xmlns:a16="http://schemas.microsoft.com/office/drawing/2014/main" id="{7E00F3CB-AD9E-2BC5-EDDE-8A4F29DEA8CA}"/>
                  </a:ext>
                </a:extLst>
              </p:cNvPr>
              <p:cNvSpPr/>
              <p:nvPr/>
            </p:nvSpPr>
            <p:spPr>
              <a:xfrm rot="20284415">
                <a:off x="5522113" y="4177706"/>
                <a:ext cx="1717876" cy="352730"/>
              </a:xfrm>
              <a:prstGeom prst="rightArrow">
                <a:avLst/>
              </a:prstGeom>
              <a:solidFill>
                <a:schemeClr val="accent3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5" name="Graphic 34" descr="Upward trend with solid fill">
                <a:extLst>
                  <a:ext uri="{FF2B5EF4-FFF2-40B4-BE49-F238E27FC236}">
                    <a16:creationId xmlns:a16="http://schemas.microsoft.com/office/drawing/2014/main" id="{972423E8-6C9A-43F9-E28E-4E8750FD08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8092255" y="3265442"/>
                <a:ext cx="1295893" cy="1295893"/>
              </a:xfrm>
              <a:prstGeom prst="rect">
                <a:avLst/>
              </a:prstGeom>
            </p:spPr>
          </p:pic>
        </p:grpSp>
        <p:sp>
          <p:nvSpPr>
            <p:cNvPr id="31" name="Right Arrow 48">
              <a:extLst>
                <a:ext uri="{FF2B5EF4-FFF2-40B4-BE49-F238E27FC236}">
                  <a16:creationId xmlns:a16="http://schemas.microsoft.com/office/drawing/2014/main" id="{217B6FF6-7D9F-5F21-1487-8A6EB1F0ADB2}"/>
                </a:ext>
              </a:extLst>
            </p:cNvPr>
            <p:cNvSpPr/>
            <p:nvPr/>
          </p:nvSpPr>
          <p:spPr>
            <a:xfrm rot="1421105">
              <a:off x="5509996" y="4855611"/>
              <a:ext cx="1717876" cy="352730"/>
            </a:xfrm>
            <a:prstGeom prst="rightArrow">
              <a:avLst/>
            </a:prstGeom>
            <a:solidFill>
              <a:schemeClr val="accent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D891326-474E-7891-4848-EA8D6157EBBF}"/>
              </a:ext>
            </a:extLst>
          </p:cNvPr>
          <p:cNvGrpSpPr/>
          <p:nvPr/>
        </p:nvGrpSpPr>
        <p:grpSpPr>
          <a:xfrm>
            <a:off x="4007412" y="1309395"/>
            <a:ext cx="1689067" cy="824649"/>
            <a:chOff x="-76199" y="2438400"/>
            <a:chExt cx="3486072" cy="2066135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96F8014C-9A3E-5901-9F99-7B5758744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76199" y="2438400"/>
              <a:ext cx="3486072" cy="2066135"/>
            </a:xfrm>
            <a:prstGeom prst="rect">
              <a:avLst/>
            </a:prstGeom>
          </p:spPr>
        </p:pic>
        <p:pic>
          <p:nvPicPr>
            <p:cNvPr id="41" name="Picture 2" descr="Subspace">
              <a:extLst>
                <a:ext uri="{FF2B5EF4-FFF2-40B4-BE49-F238E27FC236}">
                  <a16:creationId xmlns:a16="http://schemas.microsoft.com/office/drawing/2014/main" id="{D51D0F69-A130-88E5-DC3F-D42BF42D90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1" y="2644460"/>
              <a:ext cx="3330232" cy="1654015"/>
            </a:xfrm>
            <a:prstGeom prst="rect">
              <a:avLst/>
            </a:prstGeom>
            <a:noFill/>
          </p:spPr>
        </p:pic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F740BE6B-F94C-2895-A8A3-E78AAF33834B}"/>
              </a:ext>
            </a:extLst>
          </p:cNvPr>
          <p:cNvSpPr txBox="1"/>
          <p:nvPr/>
        </p:nvSpPr>
        <p:spPr>
          <a:xfrm>
            <a:off x="4824955" y="2939003"/>
            <a:ext cx="976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/>
              <a:t>Weapons</a:t>
            </a:r>
            <a:endParaRPr lang="en-US" sz="1200" b="1" dirty="0"/>
          </a:p>
        </p:txBody>
      </p:sp>
      <p:sp>
        <p:nvSpPr>
          <p:cNvPr id="45" name="Right Arrow 27">
            <a:extLst>
              <a:ext uri="{FF2B5EF4-FFF2-40B4-BE49-F238E27FC236}">
                <a16:creationId xmlns:a16="http://schemas.microsoft.com/office/drawing/2014/main" id="{9DF2D037-7AB6-637D-1033-01DC645DE857}"/>
              </a:ext>
            </a:extLst>
          </p:cNvPr>
          <p:cNvSpPr/>
          <p:nvPr/>
        </p:nvSpPr>
        <p:spPr>
          <a:xfrm rot="5400000">
            <a:off x="6735231" y="3134993"/>
            <a:ext cx="718092" cy="300808"/>
          </a:xfrm>
          <a:prstGeom prst="rightArrow">
            <a:avLst/>
          </a:prstGeom>
          <a:solidFill>
            <a:srgbClr val="008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885BCBF-BA92-6BC8-05E2-3CC3148F59BF}"/>
              </a:ext>
            </a:extLst>
          </p:cNvPr>
          <p:cNvGrpSpPr/>
          <p:nvPr/>
        </p:nvGrpSpPr>
        <p:grpSpPr>
          <a:xfrm>
            <a:off x="741382" y="3428587"/>
            <a:ext cx="2532587" cy="2558286"/>
            <a:chOff x="2435478" y="3712296"/>
            <a:chExt cx="2532587" cy="2558286"/>
          </a:xfrm>
        </p:grpSpPr>
        <p:pic>
          <p:nvPicPr>
            <p:cNvPr id="4" name="Picture 3" descr="A picture containing text, close&#10;&#10;Description automatically generated">
              <a:extLst>
                <a:ext uri="{FF2B5EF4-FFF2-40B4-BE49-F238E27FC236}">
                  <a16:creationId xmlns:a16="http://schemas.microsoft.com/office/drawing/2014/main" id="{9C0314B1-8416-3258-6390-A1D346C8C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81788" y="3712296"/>
              <a:ext cx="1908036" cy="968695"/>
            </a:xfrm>
            <a:prstGeom prst="rect">
              <a:avLst/>
            </a:prstGeom>
          </p:spPr>
        </p:pic>
        <p:pic>
          <p:nvPicPr>
            <p:cNvPr id="6" name="Picture 5" descr="A picture containing text, monitor, electronics, screen&#10;&#10;Description automatically generated">
              <a:extLst>
                <a:ext uri="{FF2B5EF4-FFF2-40B4-BE49-F238E27FC236}">
                  <a16:creationId xmlns:a16="http://schemas.microsoft.com/office/drawing/2014/main" id="{643CD8A7-3A32-424C-4E2D-9478DF32F6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435478" y="4943989"/>
              <a:ext cx="2532587" cy="1326593"/>
            </a:xfrm>
            <a:prstGeom prst="rect">
              <a:avLst/>
            </a:prstGeom>
          </p:spPr>
        </p:pic>
      </p:grpSp>
      <p:pic>
        <p:nvPicPr>
          <p:cNvPr id="38" name="Picture 2" descr="Life of an online gamer; playing the wheel of fortune | The Financial  Express">
            <a:extLst>
              <a:ext uri="{FF2B5EF4-FFF2-40B4-BE49-F238E27FC236}">
                <a16:creationId xmlns:a16="http://schemas.microsoft.com/office/drawing/2014/main" id="{10922983-6AF1-DCB5-ACF9-4A9541A5A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03" y="3352800"/>
            <a:ext cx="3022527" cy="274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48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3" grpId="0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B5ABC-9F07-41A2-89D9-70AB3BDFC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BAF4A-395D-436D-8D55-E4639C259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F459AB9-1451-31D9-226F-79F4E02E6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  <a:p>
            <a:pPr lvl="1"/>
            <a:r>
              <a:rPr lang="en-US" dirty="0"/>
              <a:t>Game selection</a:t>
            </a:r>
          </a:p>
          <a:p>
            <a:pPr lvl="1"/>
            <a:r>
              <a:rPr lang="en-US" dirty="0"/>
              <a:t>Game setting</a:t>
            </a:r>
          </a:p>
          <a:p>
            <a:pPr lvl="1"/>
            <a:r>
              <a:rPr lang="en-US" dirty="0"/>
              <a:t>Map setting</a:t>
            </a:r>
          </a:p>
          <a:p>
            <a:pPr lvl="1"/>
            <a:r>
              <a:rPr lang="en-US" dirty="0"/>
              <a:t>User study procedure</a:t>
            </a:r>
          </a:p>
          <a:p>
            <a:r>
              <a:rPr lang="en-US" dirty="0"/>
              <a:t>Analysis</a:t>
            </a:r>
          </a:p>
          <a:p>
            <a:pPr lvl="1"/>
            <a:r>
              <a:rPr lang="en-US" dirty="0"/>
              <a:t>Demographic</a:t>
            </a:r>
          </a:p>
          <a:p>
            <a:pPr lvl="1"/>
            <a:r>
              <a:rPr lang="en-US" dirty="0"/>
              <a:t>Results</a:t>
            </a:r>
          </a:p>
          <a:p>
            <a:r>
              <a:rPr lang="en-US" dirty="0"/>
              <a:t>Conclusion</a:t>
            </a:r>
          </a:p>
          <a:p>
            <a:r>
              <a:rPr lang="en-US" dirty="0"/>
              <a:t>Future work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227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B5ABC-9F07-41A2-89D9-70AB3BDFC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Counter-strike: Global Offensive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8663C-EB82-447D-86B4-A15DFF620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Popular first-person shooter game</a:t>
            </a:r>
          </a:p>
          <a:p>
            <a:r>
              <a:rPr lang="en-US" dirty="0"/>
              <a:t>Top-10 current most popular PC game</a:t>
            </a:r>
          </a:p>
          <a:p>
            <a:r>
              <a:rPr lang="en-US" dirty="0"/>
              <a:t>24 million monthly active user</a:t>
            </a:r>
          </a:p>
          <a:p>
            <a:r>
              <a:rPr lang="en-US" dirty="0"/>
              <a:t>Over $100 million in total prize pools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BAF4A-395D-436D-8D55-E4639C259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7EFD785-B673-4495-9281-78DD07CD6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642338"/>
            <a:ext cx="1703520" cy="95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SGO Update Log: All details about the Oct. 6 Update » TalkEsport">
            <a:extLst>
              <a:ext uri="{FF2B5EF4-FFF2-40B4-BE49-F238E27FC236}">
                <a16:creationId xmlns:a16="http://schemas.microsoft.com/office/drawing/2014/main" id="{686B7569-AAAF-4A7C-A61C-090647060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48" y="4390121"/>
            <a:ext cx="2583797" cy="121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77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2DF63-5FDB-4D43-B499-528C5A93C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</a:t>
            </a:r>
            <a:r>
              <a:rPr lang="en-US" altLang="zh-CN" dirty="0"/>
              <a:t>Settings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B1DD7-EDB5-4245-AD9A-A504E8F2C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40960A-F388-456E-8EE3-3CA006469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737" y="274269"/>
            <a:ext cx="1703520" cy="95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804D35-FFBA-4D9C-8CE5-5F827873A679}"/>
              </a:ext>
            </a:extLst>
          </p:cNvPr>
          <p:cNvSpPr txBox="1">
            <a:spLocks/>
          </p:cNvSpPr>
          <p:nvPr/>
        </p:nvSpPr>
        <p:spPr>
          <a:xfrm>
            <a:off x="449826" y="1321998"/>
            <a:ext cx="8229600" cy="545980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74320" indent="-27432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bg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94360" indent="-27432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Verdana" pitchFamily="34" charset="0"/>
              <a:buChar char="─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86868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1430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3716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Game customization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dirty="0"/>
              <a:t>Deathmatch</a:t>
            </a:r>
            <a:r>
              <a:rPr lang="zh-CN" altLang="en-US" dirty="0"/>
              <a:t> </a:t>
            </a:r>
            <a:r>
              <a:rPr lang="en-US" altLang="zh-CN" dirty="0"/>
              <a:t>FFA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dirty="0"/>
              <a:t>Single</a:t>
            </a:r>
            <a:r>
              <a:rPr lang="zh-CN" altLang="en-US" dirty="0"/>
              <a:t> </a:t>
            </a:r>
            <a:r>
              <a:rPr lang="en-US" altLang="zh-CN" dirty="0"/>
              <a:t>player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20</a:t>
            </a:r>
            <a:r>
              <a:rPr lang="zh-CN" altLang="en-US" dirty="0"/>
              <a:t> </a:t>
            </a:r>
            <a:r>
              <a:rPr lang="en-US" altLang="zh-CN" dirty="0"/>
              <a:t>bots (difficulty “Hard”)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dirty="0"/>
              <a:t>3.5</a:t>
            </a:r>
            <a:r>
              <a:rPr lang="zh-CN" altLang="en-US" dirty="0"/>
              <a:t> </a:t>
            </a:r>
            <a:r>
              <a:rPr lang="en-US" altLang="zh-CN" dirty="0"/>
              <a:t>mins</a:t>
            </a:r>
            <a:r>
              <a:rPr lang="zh-CN" altLang="en-US" dirty="0"/>
              <a:t> </a:t>
            </a:r>
            <a:r>
              <a:rPr lang="en-US" altLang="zh-CN" dirty="0"/>
              <a:t>per</a:t>
            </a:r>
            <a:r>
              <a:rPr lang="zh-CN" altLang="en-US" dirty="0"/>
              <a:t> </a:t>
            </a:r>
            <a:r>
              <a:rPr lang="en-US" altLang="zh-CN" dirty="0"/>
              <a:t>round</a:t>
            </a:r>
          </a:p>
          <a:p>
            <a:r>
              <a:rPr lang="en-US" altLang="zh-CN" sz="2400" dirty="0"/>
              <a:t>Network</a:t>
            </a:r>
            <a:r>
              <a:rPr lang="zh-CN" altLang="en-US" sz="2400" dirty="0"/>
              <a:t> </a:t>
            </a:r>
            <a:r>
              <a:rPr lang="en-US" altLang="zh-CN" sz="2400" dirty="0"/>
              <a:t>latency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dirty="0"/>
              <a:t>Shuff</a:t>
            </a:r>
            <a:r>
              <a:rPr lang="en-US" altLang="zh-CN" dirty="0"/>
              <a:t>led</a:t>
            </a:r>
            <a:r>
              <a:rPr lang="en-US" dirty="0"/>
              <a:t> </a:t>
            </a:r>
            <a:r>
              <a:rPr lang="en-US" altLang="zh-CN" dirty="0"/>
              <a:t>total</a:t>
            </a:r>
            <a:r>
              <a:rPr lang="en-US" dirty="0"/>
              <a:t> </a:t>
            </a:r>
            <a:r>
              <a:rPr lang="en-US" altLang="zh-CN" dirty="0"/>
              <a:t>network</a:t>
            </a:r>
            <a:r>
              <a:rPr lang="en-US" dirty="0"/>
              <a:t> latencies</a:t>
            </a:r>
          </a:p>
        </p:txBody>
      </p:sp>
      <p:sp>
        <p:nvSpPr>
          <p:cNvPr id="83" name="Right Arrow 45">
            <a:extLst>
              <a:ext uri="{FF2B5EF4-FFF2-40B4-BE49-F238E27FC236}">
                <a16:creationId xmlns:a16="http://schemas.microsoft.com/office/drawing/2014/main" id="{F34EA2B2-05F1-4853-80EB-BBA10E6778E0}"/>
              </a:ext>
            </a:extLst>
          </p:cNvPr>
          <p:cNvSpPr/>
          <p:nvPr/>
        </p:nvSpPr>
        <p:spPr>
          <a:xfrm>
            <a:off x="1447373" y="4599687"/>
            <a:ext cx="6091468" cy="251468"/>
          </a:xfrm>
          <a:prstGeom prst="righ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94332E32-76F6-446F-9C0F-C8B1F37EA9E8}"/>
              </a:ext>
            </a:extLst>
          </p:cNvPr>
          <p:cNvCxnSpPr>
            <a:cxnSpLocks/>
          </p:cNvCxnSpPr>
          <p:nvPr/>
        </p:nvCxnSpPr>
        <p:spPr>
          <a:xfrm flipH="1" flipV="1">
            <a:off x="1445214" y="4404894"/>
            <a:ext cx="2159" cy="276821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205670BA-839C-46D3-B89A-5DA045E44FC6}"/>
              </a:ext>
            </a:extLst>
          </p:cNvPr>
          <p:cNvSpPr txBox="1"/>
          <p:nvPr/>
        </p:nvSpPr>
        <p:spPr>
          <a:xfrm>
            <a:off x="1295400" y="4063097"/>
            <a:ext cx="308606" cy="3857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63E091A-C218-4DF4-84BC-70E03BC781B1}"/>
              </a:ext>
            </a:extLst>
          </p:cNvPr>
          <p:cNvSpPr txBox="1"/>
          <p:nvPr/>
        </p:nvSpPr>
        <p:spPr>
          <a:xfrm>
            <a:off x="6249817" y="4180203"/>
            <a:ext cx="854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(ms)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0B7726A-EFD8-442F-8D29-5F62F5B57376}"/>
              </a:ext>
            </a:extLst>
          </p:cNvPr>
          <p:cNvSpPr txBox="1"/>
          <p:nvPr/>
        </p:nvSpPr>
        <p:spPr>
          <a:xfrm>
            <a:off x="1653511" y="4830098"/>
            <a:ext cx="1345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</a:rPr>
              <a:t>Very Good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</a:rPr>
              <a:t> 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69382D6-2BB0-4B11-A118-7FCF3C46C52A}"/>
              </a:ext>
            </a:extLst>
          </p:cNvPr>
          <p:cNvSpPr txBox="1"/>
          <p:nvPr/>
        </p:nvSpPr>
        <p:spPr>
          <a:xfrm>
            <a:off x="3684873" y="4829106"/>
            <a:ext cx="808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</a:rPr>
              <a:t>Good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</a:rPr>
              <a:t> 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</a:endParaRPr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B5DC883F-5626-418C-B0E2-E520F77CD164}"/>
              </a:ext>
            </a:extLst>
          </p:cNvPr>
          <p:cNvCxnSpPr>
            <a:cxnSpLocks/>
          </p:cNvCxnSpPr>
          <p:nvPr/>
        </p:nvCxnSpPr>
        <p:spPr>
          <a:xfrm>
            <a:off x="2066754" y="4414055"/>
            <a:ext cx="0" cy="258898"/>
          </a:xfrm>
          <a:prstGeom prst="straightConnector1">
            <a:avLst/>
          </a:prstGeom>
          <a:noFill/>
          <a:ln w="381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2305389D-6D50-4265-A90F-773E006487E9}"/>
              </a:ext>
            </a:extLst>
          </p:cNvPr>
          <p:cNvSpPr txBox="1"/>
          <p:nvPr/>
        </p:nvSpPr>
        <p:spPr>
          <a:xfrm>
            <a:off x="1730093" y="4064242"/>
            <a:ext cx="643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</a:rPr>
              <a:t>12.5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F0F62480-C133-4C53-BDA6-46E1F128BFFE}"/>
              </a:ext>
            </a:extLst>
          </p:cNvPr>
          <p:cNvCxnSpPr>
            <a:cxnSpLocks/>
          </p:cNvCxnSpPr>
          <p:nvPr/>
        </p:nvCxnSpPr>
        <p:spPr>
          <a:xfrm>
            <a:off x="2734178" y="4404684"/>
            <a:ext cx="2480" cy="256871"/>
          </a:xfrm>
          <a:prstGeom prst="straightConnector1">
            <a:avLst/>
          </a:prstGeom>
          <a:noFill/>
          <a:ln w="381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83834E11-7F22-4851-B3F1-95A967012B8F}"/>
              </a:ext>
            </a:extLst>
          </p:cNvPr>
          <p:cNvSpPr txBox="1"/>
          <p:nvPr/>
        </p:nvSpPr>
        <p:spPr>
          <a:xfrm>
            <a:off x="2502980" y="405711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</a:rPr>
              <a:t>25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AE8C1AA2-7300-4623-88ED-5D7D753873FF}"/>
              </a:ext>
            </a:extLst>
          </p:cNvPr>
          <p:cNvCxnSpPr>
            <a:cxnSpLocks/>
          </p:cNvCxnSpPr>
          <p:nvPr/>
        </p:nvCxnSpPr>
        <p:spPr>
          <a:xfrm>
            <a:off x="3993563" y="4385110"/>
            <a:ext cx="0" cy="276819"/>
          </a:xfrm>
          <a:prstGeom prst="straightConnector1">
            <a:avLst/>
          </a:prstGeom>
          <a:noFill/>
          <a:ln w="381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35A5725F-E712-4AE4-A593-064CE4D4131F}"/>
              </a:ext>
            </a:extLst>
          </p:cNvPr>
          <p:cNvSpPr txBox="1"/>
          <p:nvPr/>
        </p:nvSpPr>
        <p:spPr>
          <a:xfrm>
            <a:off x="3771385" y="404877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</a:rPr>
              <a:t>50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470A823-9B64-410D-B41D-72142E048474}"/>
              </a:ext>
            </a:extLst>
          </p:cNvPr>
          <p:cNvCxnSpPr>
            <a:cxnSpLocks/>
          </p:cNvCxnSpPr>
          <p:nvPr/>
        </p:nvCxnSpPr>
        <p:spPr>
          <a:xfrm>
            <a:off x="5709020" y="4385110"/>
            <a:ext cx="0" cy="301686"/>
          </a:xfrm>
          <a:prstGeom prst="straightConnector1">
            <a:avLst/>
          </a:prstGeom>
          <a:noFill/>
          <a:ln w="381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1D1F2EC-5364-47B9-9A66-4B91057F310E}"/>
              </a:ext>
            </a:extLst>
          </p:cNvPr>
          <p:cNvSpPr txBox="1"/>
          <p:nvPr/>
        </p:nvSpPr>
        <p:spPr>
          <a:xfrm>
            <a:off x="5484530" y="4032400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kern="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等线" panose="02010600030101010101" pitchFamily="2" charset="-122"/>
              </a:rPr>
              <a:t>100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4AC01FF-4873-4F3E-B011-8D16126143E4}"/>
              </a:ext>
            </a:extLst>
          </p:cNvPr>
          <p:cNvSpPr txBox="1"/>
          <p:nvPr/>
        </p:nvSpPr>
        <p:spPr>
          <a:xfrm>
            <a:off x="5196852" y="4839451"/>
            <a:ext cx="1287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</a:rPr>
              <a:t>Moderate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</a:rPr>
              <a:t> 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2DDA2E4-333E-465E-9BA8-DD974F507773}"/>
              </a:ext>
            </a:extLst>
          </p:cNvPr>
          <p:cNvSpPr txBox="1"/>
          <p:nvPr/>
        </p:nvSpPr>
        <p:spPr>
          <a:xfrm>
            <a:off x="2998751" y="5240867"/>
            <a:ext cx="2286000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dirty="0"/>
              <a:t>Internet Connection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5F483F-A1AA-A98B-80CB-F27BE15492AA}"/>
              </a:ext>
            </a:extLst>
          </p:cNvPr>
          <p:cNvGrpSpPr/>
          <p:nvPr/>
        </p:nvGrpSpPr>
        <p:grpSpPr>
          <a:xfrm>
            <a:off x="4000206" y="2514600"/>
            <a:ext cx="4762794" cy="1398168"/>
            <a:chOff x="1524000" y="3048000"/>
            <a:chExt cx="7238166" cy="279650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F400-FB85-B85E-81D9-B02E2D5FE58E}"/>
                </a:ext>
              </a:extLst>
            </p:cNvPr>
            <p:cNvSpPr txBox="1"/>
            <p:nvPr/>
          </p:nvSpPr>
          <p:spPr>
            <a:xfrm>
              <a:off x="7881113" y="3182901"/>
              <a:ext cx="7184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PC</a:t>
              </a:r>
            </a:p>
          </p:txBody>
        </p:sp>
        <p:pic>
          <p:nvPicPr>
            <p:cNvPr id="6" name="Picture 28" descr="Image result for windows logo">
              <a:extLst>
                <a:ext uri="{FF2B5EF4-FFF2-40B4-BE49-F238E27FC236}">
                  <a16:creationId xmlns:a16="http://schemas.microsoft.com/office/drawing/2014/main" id="{9C5C06D2-1CA7-220C-3B7D-53702025BD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0931" y="5243438"/>
              <a:ext cx="360364" cy="366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60D74CE-8F42-8458-37BF-02652F9014FF}"/>
                </a:ext>
              </a:extLst>
            </p:cNvPr>
            <p:cNvGrpSpPr/>
            <p:nvPr/>
          </p:nvGrpSpPr>
          <p:grpSpPr>
            <a:xfrm>
              <a:off x="6085544" y="3048000"/>
              <a:ext cx="2676622" cy="2719401"/>
              <a:chOff x="6215918" y="3429000"/>
              <a:chExt cx="2676622" cy="2719401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302EE1B4-7A14-163E-B6C1-2B0A0B160BC0}"/>
                  </a:ext>
                </a:extLst>
              </p:cNvPr>
              <p:cNvGrpSpPr/>
              <p:nvPr/>
            </p:nvGrpSpPr>
            <p:grpSpPr>
              <a:xfrm>
                <a:off x="6215918" y="3429000"/>
                <a:ext cx="2676622" cy="2719401"/>
                <a:chOff x="7727515" y="481729"/>
                <a:chExt cx="3320441" cy="3320441"/>
              </a:xfrm>
            </p:grpSpPr>
            <p:pic>
              <p:nvPicPr>
                <p:cNvPr id="19" name="Picture 10" descr="Image result for monitor and keyboard and pc">
                  <a:extLst>
                    <a:ext uri="{FF2B5EF4-FFF2-40B4-BE49-F238E27FC236}">
                      <a16:creationId xmlns:a16="http://schemas.microsoft.com/office/drawing/2014/main" id="{5AF916A9-51E0-F89D-B4D6-26E78E90145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27515" y="481729"/>
                  <a:ext cx="3320441" cy="332044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" name="Picture 14" descr="Related image">
                  <a:extLst>
                    <a:ext uri="{FF2B5EF4-FFF2-40B4-BE49-F238E27FC236}">
                      <a16:creationId xmlns:a16="http://schemas.microsoft.com/office/drawing/2014/main" id="{B2214595-54A5-C345-1B3C-079B1643FE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1399343">
                  <a:off x="7938109" y="1347788"/>
                  <a:ext cx="1675617" cy="94209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8" name="Picture 2" descr="26 Cs Go Logo Png - Icon Logo Design">
                <a:extLst>
                  <a:ext uri="{FF2B5EF4-FFF2-40B4-BE49-F238E27FC236}">
                    <a16:creationId xmlns:a16="http://schemas.microsoft.com/office/drawing/2014/main" id="{346ACDA0-9943-CB20-418B-9A83A2D831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7000" y="4191000"/>
                <a:ext cx="1219200" cy="685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FDCE245-9C2B-E460-E424-20A9B10845C5}"/>
                </a:ext>
              </a:extLst>
            </p:cNvPr>
            <p:cNvGrpSpPr/>
            <p:nvPr/>
          </p:nvGrpSpPr>
          <p:grpSpPr>
            <a:xfrm>
              <a:off x="1524000" y="3048000"/>
              <a:ext cx="2676622" cy="2719401"/>
              <a:chOff x="7727515" y="481729"/>
              <a:chExt cx="3320441" cy="3320441"/>
            </a:xfrm>
          </p:grpSpPr>
          <p:pic>
            <p:nvPicPr>
              <p:cNvPr id="14" name="Picture 10" descr="Image result for monitor and keyboard and pc">
                <a:extLst>
                  <a:ext uri="{FF2B5EF4-FFF2-40B4-BE49-F238E27FC236}">
                    <a16:creationId xmlns:a16="http://schemas.microsoft.com/office/drawing/2014/main" id="{1D5E1463-83DE-2D92-E256-625C7CD650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27515" y="481729"/>
                <a:ext cx="3320441" cy="33204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4" descr="Related image">
                <a:extLst>
                  <a:ext uri="{FF2B5EF4-FFF2-40B4-BE49-F238E27FC236}">
                    <a16:creationId xmlns:a16="http://schemas.microsoft.com/office/drawing/2014/main" id="{2E4127BA-7DCC-CF8A-CA96-595BF9FE07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399343">
                <a:off x="7938109" y="1347788"/>
                <a:ext cx="1675617" cy="9420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" name="Picture 4" descr="Counter-Strike: Global Offensive (2020) - Gameplay (PC HD) [1080p60FPS] -  YouTube">
              <a:extLst>
                <a:ext uri="{FF2B5EF4-FFF2-40B4-BE49-F238E27FC236}">
                  <a16:creationId xmlns:a16="http://schemas.microsoft.com/office/drawing/2014/main" id="{D8EF4E7B-A36B-90AD-E19A-567726342D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3972" y="3762744"/>
              <a:ext cx="1318545" cy="741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Arrow: Left-Right 10">
              <a:extLst>
                <a:ext uri="{FF2B5EF4-FFF2-40B4-BE49-F238E27FC236}">
                  <a16:creationId xmlns:a16="http://schemas.microsoft.com/office/drawing/2014/main" id="{5BAEFE53-8ABD-FCDB-BC1B-873096DD9DC3}"/>
                </a:ext>
              </a:extLst>
            </p:cNvPr>
            <p:cNvSpPr/>
            <p:nvPr/>
          </p:nvSpPr>
          <p:spPr bwMode="auto">
            <a:xfrm>
              <a:off x="4233064" y="4193477"/>
              <a:ext cx="1808762" cy="228600"/>
            </a:xfrm>
            <a:prstGeom prst="leftRightArrow">
              <a:avLst/>
            </a:prstGeom>
            <a:solidFill>
              <a:schemeClr val="accent2"/>
            </a:solidFill>
            <a:ln w="127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6BE9D89-49B5-71CB-EE9B-C252A62E3124}"/>
                </a:ext>
              </a:extLst>
            </p:cNvPr>
            <p:cNvSpPr txBox="1"/>
            <p:nvPr/>
          </p:nvSpPr>
          <p:spPr>
            <a:xfrm>
              <a:off x="1874402" y="5452307"/>
              <a:ext cx="1576441" cy="392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400" b="1" dirty="0"/>
                <a:t>Client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78347AE-C9CF-F8E3-A477-ECF9A922E821}"/>
                </a:ext>
              </a:extLst>
            </p:cNvPr>
            <p:cNvSpPr txBox="1"/>
            <p:nvPr/>
          </p:nvSpPr>
          <p:spPr>
            <a:xfrm>
              <a:off x="6847778" y="5347438"/>
              <a:ext cx="1751802" cy="36612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400" b="1" dirty="0"/>
                <a:t>Server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3FC35EC-115D-246A-571E-69D7B05B5FFE}"/>
              </a:ext>
            </a:extLst>
          </p:cNvPr>
          <p:cNvSpPr txBox="1"/>
          <p:nvPr/>
        </p:nvSpPr>
        <p:spPr>
          <a:xfrm>
            <a:off x="5609972" y="2854647"/>
            <a:ext cx="1568125" cy="2418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1050" dirty="0" err="1"/>
              <a:t>tc</a:t>
            </a:r>
            <a:r>
              <a:rPr lang="en-US" altLang="zh-CN" sz="1050" dirty="0"/>
              <a:t> (Traffic Control)</a:t>
            </a:r>
            <a:endParaRPr lang="en-US" sz="105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C1B434-82CD-99C3-6B66-21C3DD42D1B5}"/>
              </a:ext>
            </a:extLst>
          </p:cNvPr>
          <p:cNvSpPr txBox="1"/>
          <p:nvPr/>
        </p:nvSpPr>
        <p:spPr>
          <a:xfrm>
            <a:off x="5669319" y="3205884"/>
            <a:ext cx="1467282" cy="2159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050" dirty="0"/>
              <a:t>Add network delay</a:t>
            </a:r>
          </a:p>
        </p:txBody>
      </p:sp>
    </p:spTree>
    <p:extLst>
      <p:ext uri="{BB962C8B-B14F-4D97-AF65-F5344CB8AC3E}">
        <p14:creationId xmlns:p14="http://schemas.microsoft.com/office/powerpoint/2010/main" val="235104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5" grpId="0"/>
      <p:bldP spid="92" grpId="0"/>
      <p:bldP spid="93" grpId="0"/>
      <p:bldP spid="94" grpId="0"/>
      <p:bldP spid="105" grpId="0"/>
      <p:bldP spid="103" grpId="0"/>
      <p:bldP spid="101" grpId="0"/>
      <p:bldP spid="34" grpId="0"/>
      <p:bldP spid="56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F951B49-308B-4B37-9279-9E9AF7306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984" y="1276171"/>
            <a:ext cx="3133969" cy="26100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72DF63-5FDB-4D43-B499-528C5A93C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</a:t>
            </a:r>
            <a:r>
              <a:rPr lang="en-US" altLang="zh-CN" dirty="0"/>
              <a:t>Settings</a:t>
            </a:r>
            <a:r>
              <a:rPr lang="en-US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B1DD7-EDB5-4245-AD9A-A504E8F2C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D764F36-0954-4E09-BC99-BAF4B6DEB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738" y="1524000"/>
            <a:ext cx="8362462" cy="4724400"/>
          </a:xfrm>
        </p:spPr>
        <p:txBody>
          <a:bodyPr>
            <a:normAutofit/>
          </a:bodyPr>
          <a:lstStyle/>
          <a:p>
            <a:r>
              <a:rPr lang="en-US" dirty="0"/>
              <a:t>Map: Mirage</a:t>
            </a:r>
          </a:p>
          <a:p>
            <a:pPr lvl="1"/>
            <a:r>
              <a:rPr lang="en-US" dirty="0"/>
              <a:t>Most popular</a:t>
            </a:r>
          </a:p>
          <a:p>
            <a:pPr lvl="1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smallest (focuses combat)</a:t>
            </a:r>
          </a:p>
          <a:p>
            <a:r>
              <a:rPr lang="en-US" dirty="0"/>
              <a:t>Weapons: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CBAE031-3180-4D3E-9575-F18A928E8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26" y="2934088"/>
            <a:ext cx="2600569" cy="195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0383610-41A0-428E-87A4-30057F7E5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215" y="3010628"/>
            <a:ext cx="2667000" cy="200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09FCD3-352C-416C-8820-CA39A6864F08}"/>
              </a:ext>
            </a:extLst>
          </p:cNvPr>
          <p:cNvSpPr txBox="1"/>
          <p:nvPr/>
        </p:nvSpPr>
        <p:spPr>
          <a:xfrm>
            <a:off x="497814" y="4550343"/>
            <a:ext cx="3659971" cy="1747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800" dirty="0"/>
              <a:t>AK 47</a:t>
            </a:r>
          </a:p>
          <a:p>
            <a:pPr marL="285750" indent="-285750">
              <a:buFontTx/>
              <a:buChar char="-"/>
            </a:pPr>
            <a:r>
              <a:rPr lang="en-US" altLang="zh-CN" dirty="0"/>
              <a:t>Damage: 35</a:t>
            </a:r>
          </a:p>
          <a:p>
            <a:pPr marL="285750" indent="-285750">
              <a:buFontTx/>
              <a:buChar char="-"/>
            </a:pPr>
            <a:r>
              <a:rPr lang="en-US" altLang="zh-CN" dirty="0"/>
              <a:t>Fire Rate: 600 RPM</a:t>
            </a:r>
          </a:p>
          <a:p>
            <a:pPr marL="285750" indent="-285750">
              <a:buFontTx/>
              <a:buChar char="-"/>
            </a:pPr>
            <a:r>
              <a:rPr lang="en-US" altLang="zh-CN" dirty="0"/>
              <a:t>Magazine capacity: 30/90</a:t>
            </a:r>
          </a:p>
          <a:p>
            <a:pPr marL="285750" indent="-285750">
              <a:buFontTx/>
              <a:buChar char="-"/>
            </a:pPr>
            <a:r>
              <a:rPr lang="en-US" altLang="zh-CN" dirty="0"/>
              <a:t>Accurate Range:21.74m</a:t>
            </a:r>
          </a:p>
          <a:p>
            <a:pPr marL="285750" indent="-285750">
              <a:buFontTx/>
              <a:buChar char="-"/>
            </a:pPr>
            <a:r>
              <a:rPr lang="en-US" altLang="zh-CN" dirty="0"/>
              <a:t>Reload Time: 2.43 seconds</a:t>
            </a:r>
          </a:p>
          <a:p>
            <a:pPr algn="ctr"/>
            <a:endParaRPr lang="en-US" sz="1600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7CA3BE85-A342-48AD-9D8A-F0C0E6621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737" y="274269"/>
            <a:ext cx="1703520" cy="95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C10B62-2B4D-4822-98E2-9F9F274C061D}"/>
              </a:ext>
            </a:extLst>
          </p:cNvPr>
          <p:cNvSpPr txBox="1"/>
          <p:nvPr/>
        </p:nvSpPr>
        <p:spPr>
          <a:xfrm>
            <a:off x="4563894" y="4555939"/>
            <a:ext cx="4580106" cy="1747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800" dirty="0"/>
              <a:t>NOVA</a:t>
            </a:r>
          </a:p>
          <a:p>
            <a:pPr marL="285750" indent="-285750">
              <a:buFontTx/>
              <a:buChar char="-"/>
            </a:pPr>
            <a:r>
              <a:rPr lang="en-US" altLang="zh-CN" dirty="0"/>
              <a:t>Damage: 26 (1 pellet), 234 (1 shot)</a:t>
            </a:r>
          </a:p>
          <a:p>
            <a:pPr marL="285750" indent="-285750">
              <a:buFontTx/>
              <a:buChar char="-"/>
            </a:pPr>
            <a:r>
              <a:rPr lang="en-US" altLang="zh-CN" dirty="0"/>
              <a:t>Fire Rate: 68 RPM</a:t>
            </a:r>
          </a:p>
          <a:p>
            <a:pPr marL="285750" indent="-285750">
              <a:buFontTx/>
              <a:buChar char="-"/>
            </a:pPr>
            <a:r>
              <a:rPr lang="en-US" altLang="zh-CN" dirty="0"/>
              <a:t>Magazine capacity: 8/32</a:t>
            </a:r>
          </a:p>
          <a:p>
            <a:pPr marL="285750" indent="-285750">
              <a:buFontTx/>
              <a:buChar char="-"/>
            </a:pPr>
            <a:r>
              <a:rPr lang="en-US" altLang="zh-CN" dirty="0"/>
              <a:t>Accurate Range:3.2m.</a:t>
            </a:r>
          </a:p>
          <a:p>
            <a:pPr marL="285750" indent="-285750">
              <a:buFontTx/>
              <a:buChar char="-"/>
            </a:pPr>
            <a:r>
              <a:rPr lang="en-US" altLang="zh-CN" dirty="0"/>
              <a:t>Reload Time: 1.8 seconds</a:t>
            </a: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6968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39CBC-3FA7-4C0F-B52E-C3F33DC32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Procedure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D1A76C-CA45-4E8E-8F6D-3033E1699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Google Shape;74;p14">
            <a:extLst>
              <a:ext uri="{FF2B5EF4-FFF2-40B4-BE49-F238E27FC236}">
                <a16:creationId xmlns:a16="http://schemas.microsoft.com/office/drawing/2014/main" id="{03F38184-A054-4400-B634-6409E4E178AB}"/>
              </a:ext>
            </a:extLst>
          </p:cNvPr>
          <p:cNvSpPr/>
          <p:nvPr/>
        </p:nvSpPr>
        <p:spPr>
          <a:xfrm>
            <a:off x="2240354" y="1723505"/>
            <a:ext cx="1889700" cy="475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Screener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/>
              <a:t>Select qualified participants</a:t>
            </a:r>
            <a:endParaRPr sz="1100" dirty="0"/>
          </a:p>
        </p:txBody>
      </p:sp>
      <p:sp>
        <p:nvSpPr>
          <p:cNvPr id="10" name="Google Shape;75;p14">
            <a:extLst>
              <a:ext uri="{FF2B5EF4-FFF2-40B4-BE49-F238E27FC236}">
                <a16:creationId xmlns:a16="http://schemas.microsoft.com/office/drawing/2014/main" id="{564DBE51-4038-4AD3-9DD5-644EC5198FCB}"/>
              </a:ext>
            </a:extLst>
          </p:cNvPr>
          <p:cNvSpPr/>
          <p:nvPr/>
        </p:nvSpPr>
        <p:spPr>
          <a:xfrm>
            <a:off x="4597456" y="1777830"/>
            <a:ext cx="2016632" cy="3669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Consent</a:t>
            </a:r>
            <a:endParaRPr sz="1000" dirty="0"/>
          </a:p>
        </p:txBody>
      </p:sp>
      <p:sp>
        <p:nvSpPr>
          <p:cNvPr id="11" name="Google Shape;76;p14">
            <a:extLst>
              <a:ext uri="{FF2B5EF4-FFF2-40B4-BE49-F238E27FC236}">
                <a16:creationId xmlns:a16="http://schemas.microsoft.com/office/drawing/2014/main" id="{45BACC58-789B-4383-89C1-1682DD5ED214}"/>
              </a:ext>
            </a:extLst>
          </p:cNvPr>
          <p:cNvSpPr/>
          <p:nvPr/>
        </p:nvSpPr>
        <p:spPr>
          <a:xfrm>
            <a:off x="4597455" y="2288288"/>
            <a:ext cx="2016633" cy="4375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Setup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/>
              <a:t>Set machines, in campus lab</a:t>
            </a:r>
            <a:endParaRPr sz="1100" dirty="0"/>
          </a:p>
        </p:txBody>
      </p:sp>
      <p:sp>
        <p:nvSpPr>
          <p:cNvPr id="12" name="Google Shape;78;p14">
            <a:extLst>
              <a:ext uri="{FF2B5EF4-FFF2-40B4-BE49-F238E27FC236}">
                <a16:creationId xmlns:a16="http://schemas.microsoft.com/office/drawing/2014/main" id="{8645825D-7AAB-4E08-86DF-E42F576EA11F}"/>
              </a:ext>
            </a:extLst>
          </p:cNvPr>
          <p:cNvSpPr/>
          <p:nvPr/>
        </p:nvSpPr>
        <p:spPr>
          <a:xfrm>
            <a:off x="4597454" y="5264346"/>
            <a:ext cx="2016634" cy="7554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Closing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/>
              <a:t>Collect data and pay participants gift card or credits</a:t>
            </a:r>
            <a:endParaRPr sz="1100" dirty="0"/>
          </a:p>
        </p:txBody>
      </p:sp>
      <p:sp>
        <p:nvSpPr>
          <p:cNvPr id="13" name="Google Shape;79;p14">
            <a:extLst>
              <a:ext uri="{FF2B5EF4-FFF2-40B4-BE49-F238E27FC236}">
                <a16:creationId xmlns:a16="http://schemas.microsoft.com/office/drawing/2014/main" id="{BC4A50A3-EBA4-4134-8D5B-EBF538CCA852}"/>
              </a:ext>
            </a:extLst>
          </p:cNvPr>
          <p:cNvSpPr/>
          <p:nvPr/>
        </p:nvSpPr>
        <p:spPr>
          <a:xfrm>
            <a:off x="4597456" y="2904327"/>
            <a:ext cx="2016632" cy="5895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Pre-Play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/>
              <a:t>Demographics</a:t>
            </a:r>
            <a:endParaRPr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/>
              <a:t>Reaction Time tes</a:t>
            </a:r>
            <a:r>
              <a:rPr lang="en" sz="1200" dirty="0"/>
              <a:t>t</a:t>
            </a:r>
            <a:endParaRPr sz="1200" dirty="0"/>
          </a:p>
        </p:txBody>
      </p:sp>
      <p:sp>
        <p:nvSpPr>
          <p:cNvPr id="14" name="Google Shape;80;p14">
            <a:extLst>
              <a:ext uri="{FF2B5EF4-FFF2-40B4-BE49-F238E27FC236}">
                <a16:creationId xmlns:a16="http://schemas.microsoft.com/office/drawing/2014/main" id="{FDDB82A3-3C78-42DC-BF35-4737335C5326}"/>
              </a:ext>
            </a:extLst>
          </p:cNvPr>
          <p:cNvSpPr/>
          <p:nvPr/>
        </p:nvSpPr>
        <p:spPr>
          <a:xfrm>
            <a:off x="4597456" y="3672354"/>
            <a:ext cx="2016632" cy="7496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Play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/>
              <a:t>Scripts for auto-run</a:t>
            </a:r>
            <a:endParaRPr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/>
              <a:t>Latency control</a:t>
            </a:r>
            <a:endParaRPr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/>
              <a:t>game log</a:t>
            </a:r>
            <a:endParaRPr sz="1100" dirty="0"/>
          </a:p>
        </p:txBody>
      </p:sp>
      <p:sp>
        <p:nvSpPr>
          <p:cNvPr id="15" name="Google Shape;81;p14">
            <a:extLst>
              <a:ext uri="{FF2B5EF4-FFF2-40B4-BE49-F238E27FC236}">
                <a16:creationId xmlns:a16="http://schemas.microsoft.com/office/drawing/2014/main" id="{AF4DC654-D8B2-4EEF-B58B-FFB1DE0A9724}"/>
              </a:ext>
            </a:extLst>
          </p:cNvPr>
          <p:cNvSpPr/>
          <p:nvPr/>
        </p:nvSpPr>
        <p:spPr>
          <a:xfrm>
            <a:off x="4597454" y="4600494"/>
            <a:ext cx="2016634" cy="4853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QOE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/>
              <a:t>QOE Survey</a:t>
            </a:r>
            <a:endParaRPr sz="1100" dirty="0"/>
          </a:p>
        </p:txBody>
      </p:sp>
      <p:cxnSp>
        <p:nvCxnSpPr>
          <p:cNvPr id="16" name="Google Shape;82;p14">
            <a:extLst>
              <a:ext uri="{FF2B5EF4-FFF2-40B4-BE49-F238E27FC236}">
                <a16:creationId xmlns:a16="http://schemas.microsoft.com/office/drawing/2014/main" id="{76A23D3E-CB56-49F7-AEAF-D8D4CE7BB2C3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5605772" y="2144730"/>
            <a:ext cx="0" cy="14355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" name="Google Shape;83;p14">
            <a:extLst>
              <a:ext uri="{FF2B5EF4-FFF2-40B4-BE49-F238E27FC236}">
                <a16:creationId xmlns:a16="http://schemas.microsoft.com/office/drawing/2014/main" id="{C9E1EA11-C249-437F-A62D-12C4FE18094C}"/>
              </a:ext>
            </a:extLst>
          </p:cNvPr>
          <p:cNvCxnSpPr>
            <a:cxnSpLocks/>
            <a:stCxn id="11" idx="2"/>
            <a:endCxn id="13" idx="0"/>
          </p:cNvCxnSpPr>
          <p:nvPr/>
        </p:nvCxnSpPr>
        <p:spPr>
          <a:xfrm>
            <a:off x="5605772" y="2725862"/>
            <a:ext cx="0" cy="17846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" name="Google Shape;84;p14">
            <a:extLst>
              <a:ext uri="{FF2B5EF4-FFF2-40B4-BE49-F238E27FC236}">
                <a16:creationId xmlns:a16="http://schemas.microsoft.com/office/drawing/2014/main" id="{B47D6439-0921-4489-A4CE-F43691A598D4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4130054" y="1961280"/>
            <a:ext cx="467402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" name="Google Shape;85;p14">
            <a:extLst>
              <a:ext uri="{FF2B5EF4-FFF2-40B4-BE49-F238E27FC236}">
                <a16:creationId xmlns:a16="http://schemas.microsoft.com/office/drawing/2014/main" id="{3047DA40-06BC-48DE-8C4B-C007C3F67CDC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>
            <a:off x="5605772" y="3493889"/>
            <a:ext cx="0" cy="17846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" name="Google Shape;86;p14">
            <a:extLst>
              <a:ext uri="{FF2B5EF4-FFF2-40B4-BE49-F238E27FC236}">
                <a16:creationId xmlns:a16="http://schemas.microsoft.com/office/drawing/2014/main" id="{B6E9CAAC-5B4D-471E-8230-6AD6DCEDB347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 flipH="1">
            <a:off x="5605771" y="4422029"/>
            <a:ext cx="1" cy="17846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" name="Google Shape;87;p14">
            <a:extLst>
              <a:ext uri="{FF2B5EF4-FFF2-40B4-BE49-F238E27FC236}">
                <a16:creationId xmlns:a16="http://schemas.microsoft.com/office/drawing/2014/main" id="{12AA9F81-1E75-48B0-A256-6FB652971D73}"/>
              </a:ext>
            </a:extLst>
          </p:cNvPr>
          <p:cNvCxnSpPr>
            <a:cxnSpLocks/>
            <a:stCxn id="15" idx="2"/>
            <a:endCxn id="12" idx="0"/>
          </p:cNvCxnSpPr>
          <p:nvPr/>
        </p:nvCxnSpPr>
        <p:spPr>
          <a:xfrm>
            <a:off x="5605771" y="5085880"/>
            <a:ext cx="0" cy="17846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" name="Google Shape;88;p14">
            <a:extLst>
              <a:ext uri="{FF2B5EF4-FFF2-40B4-BE49-F238E27FC236}">
                <a16:creationId xmlns:a16="http://schemas.microsoft.com/office/drawing/2014/main" id="{3DBC8377-EB14-4EA5-A800-11C737E359A9}"/>
              </a:ext>
            </a:extLst>
          </p:cNvPr>
          <p:cNvSpPr/>
          <p:nvPr/>
        </p:nvSpPr>
        <p:spPr>
          <a:xfrm>
            <a:off x="2240354" y="2512772"/>
            <a:ext cx="1889700" cy="3669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Unqualified</a:t>
            </a:r>
            <a:endParaRPr sz="1000"/>
          </a:p>
        </p:txBody>
      </p:sp>
      <p:cxnSp>
        <p:nvCxnSpPr>
          <p:cNvPr id="23" name="Google Shape;89;p14">
            <a:extLst>
              <a:ext uri="{FF2B5EF4-FFF2-40B4-BE49-F238E27FC236}">
                <a16:creationId xmlns:a16="http://schemas.microsoft.com/office/drawing/2014/main" id="{2B2D5988-F925-4F0A-A42C-95C570259252}"/>
              </a:ext>
            </a:extLst>
          </p:cNvPr>
          <p:cNvCxnSpPr>
            <a:cxnSpLocks/>
            <a:stCxn id="9" idx="2"/>
            <a:endCxn id="22" idx="0"/>
          </p:cNvCxnSpPr>
          <p:nvPr/>
        </p:nvCxnSpPr>
        <p:spPr>
          <a:xfrm>
            <a:off x="3185204" y="2199055"/>
            <a:ext cx="0" cy="31371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" name="Google Shape;90;p14">
            <a:extLst>
              <a:ext uri="{FF2B5EF4-FFF2-40B4-BE49-F238E27FC236}">
                <a16:creationId xmlns:a16="http://schemas.microsoft.com/office/drawing/2014/main" id="{0035A6FC-2D1A-4E04-A39F-0E42999F6FB6}"/>
              </a:ext>
            </a:extLst>
          </p:cNvPr>
          <p:cNvSpPr txBox="1"/>
          <p:nvPr/>
        </p:nvSpPr>
        <p:spPr>
          <a:xfrm>
            <a:off x="4156711" y="1685072"/>
            <a:ext cx="467401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 dirty="0">
                <a:solidFill>
                  <a:srgbClr val="009900"/>
                </a:solidFill>
              </a:rPr>
              <a:t>Yes</a:t>
            </a:r>
            <a:endParaRPr sz="900" b="1" dirty="0">
              <a:solidFill>
                <a:srgbClr val="009900"/>
              </a:solidFill>
            </a:endParaRPr>
          </a:p>
        </p:txBody>
      </p:sp>
      <p:sp>
        <p:nvSpPr>
          <p:cNvPr id="25" name="Google Shape;91;p14">
            <a:extLst>
              <a:ext uri="{FF2B5EF4-FFF2-40B4-BE49-F238E27FC236}">
                <a16:creationId xmlns:a16="http://schemas.microsoft.com/office/drawing/2014/main" id="{92C7B1CE-1B6D-4385-A6F5-BD67617913D0}"/>
              </a:ext>
            </a:extLst>
          </p:cNvPr>
          <p:cNvSpPr txBox="1"/>
          <p:nvPr/>
        </p:nvSpPr>
        <p:spPr>
          <a:xfrm>
            <a:off x="3224591" y="2221472"/>
            <a:ext cx="37470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 dirty="0">
                <a:solidFill>
                  <a:srgbClr val="FF0000"/>
                </a:solidFill>
              </a:rPr>
              <a:t>No</a:t>
            </a:r>
            <a:endParaRPr sz="1050" b="1" dirty="0">
              <a:solidFill>
                <a:srgbClr val="FF0000"/>
              </a:solidFill>
            </a:endParaRP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616FE033-3B2F-40B8-B0A9-D2945DFDF79E}"/>
              </a:ext>
            </a:extLst>
          </p:cNvPr>
          <p:cNvSpPr/>
          <p:nvPr/>
        </p:nvSpPr>
        <p:spPr>
          <a:xfrm>
            <a:off x="6649174" y="3834802"/>
            <a:ext cx="228597" cy="9906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7" name="Google Shape;77;p14">
            <a:extLst>
              <a:ext uri="{FF2B5EF4-FFF2-40B4-BE49-F238E27FC236}">
                <a16:creationId xmlns:a16="http://schemas.microsoft.com/office/drawing/2014/main" id="{F7BA65C7-BB62-4EB8-BC0E-824C1309FBAA}"/>
              </a:ext>
            </a:extLst>
          </p:cNvPr>
          <p:cNvSpPr txBox="1"/>
          <p:nvPr/>
        </p:nvSpPr>
        <p:spPr>
          <a:xfrm>
            <a:off x="6934200" y="3930007"/>
            <a:ext cx="2244885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Repeat </a:t>
            </a:r>
            <a:r>
              <a:rPr lang="en" sz="1600" b="1" dirty="0"/>
              <a:t>Play </a:t>
            </a:r>
            <a:r>
              <a:rPr lang="en" sz="1600" dirty="0"/>
              <a:t>with different latency and for </a:t>
            </a:r>
            <a:r>
              <a:rPr lang="en" sz="1600" b="1" dirty="0"/>
              <a:t>60 minutes </a:t>
            </a:r>
            <a:r>
              <a:rPr lang="en" sz="1600" dirty="0"/>
              <a:t>for each participant</a:t>
            </a:r>
            <a:endParaRPr sz="1600" dirty="0"/>
          </a:p>
        </p:txBody>
      </p:sp>
      <p:pic>
        <p:nvPicPr>
          <p:cNvPr id="3076" name="Picture 4" descr="Image result for user icon">
            <a:extLst>
              <a:ext uri="{FF2B5EF4-FFF2-40B4-BE49-F238E27FC236}">
                <a16:creationId xmlns:a16="http://schemas.microsoft.com/office/drawing/2014/main" id="{5F9B3883-9FE6-4B52-A2FD-5094FE044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970" y="3694074"/>
            <a:ext cx="2048059" cy="204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9052A9-317F-6643-8DA8-5F80AD23275B}"/>
              </a:ext>
            </a:extLst>
          </p:cNvPr>
          <p:cNvSpPr txBox="1"/>
          <p:nvPr/>
        </p:nvSpPr>
        <p:spPr>
          <a:xfrm>
            <a:off x="5377293" y="3668192"/>
            <a:ext cx="1134237" cy="3407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 dirty="0"/>
              <a:t>3.5 minutes</a:t>
            </a:r>
          </a:p>
        </p:txBody>
      </p:sp>
    </p:spTree>
    <p:extLst>
      <p:ext uri="{BB962C8B-B14F-4D97-AF65-F5344CB8AC3E}">
        <p14:creationId xmlns:p14="http://schemas.microsoft.com/office/powerpoint/2010/main" val="365952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2" grpId="0" animBg="1"/>
      <p:bldP spid="24" grpId="0"/>
      <p:bldP spid="25" grpId="0"/>
      <p:bldP spid="26" grpId="0" animBg="1"/>
      <p:bldP spid="27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39CBC-3FA7-4C0F-B52E-C3F33DC32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D1A76C-CA45-4E8E-8F6D-3033E1699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5EE4080-42D1-4E28-8B57-607BAD9280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817624"/>
              </p:ext>
            </p:extLst>
          </p:nvPr>
        </p:nvGraphicFramePr>
        <p:xfrm>
          <a:off x="457200" y="2307349"/>
          <a:ext cx="8595946" cy="224330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871546">
                  <a:extLst>
                    <a:ext uri="{9D8B030D-6E8A-4147-A177-3AD203B41FA5}">
                      <a16:colId xmlns:a16="http://schemas.microsoft.com/office/drawing/2014/main" val="3113893875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2111671137"/>
                    </a:ext>
                  </a:extLst>
                </a:gridCol>
              </a:tblGrid>
              <a:tr h="3495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Number of People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69511421"/>
                  </a:ext>
                </a:extLst>
              </a:tr>
              <a:tr h="3697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Gender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 Females, 37 males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4270280"/>
                  </a:ext>
                </a:extLst>
              </a:tr>
              <a:tr h="392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Age (years)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17-25, Average: </a:t>
                      </a:r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125584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CS:GO hours (hours)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50-7000, Average:  </a:t>
                      </a:r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2109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9256766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CS:GO self rating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Average: </a:t>
                      </a:r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3.3</a:t>
                      </a:r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(1-5, 1 is low, 5 is high)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4238491"/>
                  </a:ext>
                </a:extLst>
              </a:tr>
              <a:tr h="3697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Reaction Time (</a:t>
                      </a:r>
                      <a:r>
                        <a:rPr lang="en-US" sz="16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ms</a:t>
                      </a:r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Min:191, Max:244, Average: </a:t>
                      </a:r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4803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4859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6" y="1752599"/>
            <a:ext cx="5206004" cy="39033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E39CBC-3FA7-4C0F-B52E-C3F33DC32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Results - Score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D1A76C-CA45-4E8E-8F6D-3033E1699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DFC4B411-D8B4-4EC4-9022-1381F0FC3C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7751" y="136662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8DBF5A-4A53-3646-B60A-D6095C77D716}"/>
              </a:ext>
            </a:extLst>
          </p:cNvPr>
          <p:cNvSpPr/>
          <p:nvPr/>
        </p:nvSpPr>
        <p:spPr>
          <a:xfrm>
            <a:off x="5257800" y="2362200"/>
            <a:ext cx="35887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N</a:t>
            </a:r>
            <a:r>
              <a:rPr lang="en-US" dirty="0"/>
              <a:t>etwork latency has a 12% higher impact on Score</a:t>
            </a:r>
            <a:r>
              <a:rPr lang="zh-CN" altLang="en-US" dirty="0"/>
              <a:t> </a:t>
            </a:r>
            <a:r>
              <a:rPr lang="en-US" dirty="0"/>
              <a:t>for AK47 weapon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122FF5-CBBA-D140-9777-1EB045AC34B4}"/>
              </a:ext>
            </a:extLst>
          </p:cNvPr>
          <p:cNvSpPr txBox="1"/>
          <p:nvPr/>
        </p:nvSpPr>
        <p:spPr>
          <a:xfrm>
            <a:off x="2231571" y="881743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6461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a9083da47ed50cf307069546a324011c47d9b3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PI-White">
  <a:themeElements>
    <a:clrScheme name="Custom 56">
      <a:dk1>
        <a:sysClr val="windowText" lastClr="000000"/>
      </a:dk1>
      <a:lt1>
        <a:sysClr val="window" lastClr="FFFFFF"/>
      </a:lt1>
      <a:dk2>
        <a:srgbClr val="6D6D6D"/>
      </a:dk2>
      <a:lt2>
        <a:srgbClr val="AB192D"/>
      </a:lt2>
      <a:accent1>
        <a:srgbClr val="AB192D"/>
      </a:accent1>
      <a:accent2>
        <a:srgbClr val="B2B7BB"/>
      </a:accent2>
      <a:accent3>
        <a:srgbClr val="2C6A8C"/>
      </a:accent3>
      <a:accent4>
        <a:srgbClr val="B7A079"/>
      </a:accent4>
      <a:accent5>
        <a:srgbClr val="46A0DC"/>
      </a:accent5>
      <a:accent6>
        <a:srgbClr val="6D6D6D"/>
      </a:accent6>
      <a:hlink>
        <a:srgbClr val="46A0DC"/>
      </a:hlink>
      <a:folHlink>
        <a:srgbClr val="808DA9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 bwMode="auto">
        <a:solidFill>
          <a:schemeClr val="accent2"/>
        </a:solidFill>
        <a:ln w="12700" cap="sq" algn="ctr">
          <a:solidFill>
            <a:schemeClr val="tx2"/>
          </a:solidFill>
          <a:miter lim="800000"/>
          <a:headEnd/>
          <a:tailEnd/>
        </a:ln>
        <a:effectLst/>
      </a:spPr>
      <a:bodyPr wrap="none" anchor="ctr"/>
      <a:lstStyle>
        <a:defPPr algn="ctr">
          <a:defRPr sz="1600" dirty="0" smtClean="0">
            <a:solidFill>
              <a:schemeClr val="bg1"/>
            </a:solidFill>
            <a:latin typeface="+mn-lt"/>
          </a:defRPr>
        </a:defPPr>
      </a:lstStyle>
    </a:spDef>
    <a:txDef>
      <a:spPr>
        <a:noFill/>
      </a:spPr>
      <a:bodyPr wrap="none" rtlCol="0">
        <a:noAutofit/>
      </a:bodyPr>
      <a:lstStyle>
        <a:defPPr algn="ctr">
          <a:defRPr sz="1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WPI_2012White</Template>
  <TotalTime>3267</TotalTime>
  <Words>732</Words>
  <Application>Microsoft Office PowerPoint</Application>
  <PresentationFormat>On-screen Show (4:3)</PresentationFormat>
  <Paragraphs>213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Courier New</vt:lpstr>
      <vt:lpstr>Times New Roman</vt:lpstr>
      <vt:lpstr>Verdana</vt:lpstr>
      <vt:lpstr>Wingdings</vt:lpstr>
      <vt:lpstr>WPI-White</vt:lpstr>
      <vt:lpstr>The Effects of Network Latency on Counter-strike: Global Offensive Players</vt:lpstr>
      <vt:lpstr>Motivation</vt:lpstr>
      <vt:lpstr>Outline</vt:lpstr>
      <vt:lpstr>Counter-strike: Global Offensive</vt:lpstr>
      <vt:lpstr>Game Settings</vt:lpstr>
      <vt:lpstr>Map Settings </vt:lpstr>
      <vt:lpstr>User Procedure</vt:lpstr>
      <vt:lpstr>Demographic</vt:lpstr>
      <vt:lpstr>Results - Score</vt:lpstr>
      <vt:lpstr>Results – Accuracy</vt:lpstr>
      <vt:lpstr>Results - Player Movement</vt:lpstr>
      <vt:lpstr>Results - QoE</vt:lpstr>
      <vt:lpstr>Conclusion</vt:lpstr>
      <vt:lpstr>Future Work</vt:lpstr>
      <vt:lpstr>Appendix</vt:lpstr>
      <vt:lpstr>Setup Testbed</vt:lpstr>
      <vt:lpstr>Data Gathered</vt:lpstr>
      <vt:lpstr>Results - Skill</vt:lpstr>
    </vt:vector>
  </TitlesOfParts>
  <Company>CCC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Title, Verdana Bold 40pt</dc:title>
  <dc:creator>Choi, Yejee</dc:creator>
  <cp:lastModifiedBy>xiaokun xu</cp:lastModifiedBy>
  <cp:revision>59</cp:revision>
  <dcterms:created xsi:type="dcterms:W3CDTF">2016-10-10T17:55:03Z</dcterms:created>
  <dcterms:modified xsi:type="dcterms:W3CDTF">2022-09-01T04:12:25Z</dcterms:modified>
</cp:coreProperties>
</file>