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1"/>
  </p:notesMasterIdLst>
  <p:sldIdLst>
    <p:sldId id="257" r:id="rId3"/>
    <p:sldId id="387" r:id="rId4"/>
    <p:sldId id="391" r:id="rId5"/>
    <p:sldId id="325" r:id="rId6"/>
    <p:sldId id="388" r:id="rId7"/>
    <p:sldId id="327" r:id="rId8"/>
    <p:sldId id="273" r:id="rId9"/>
    <p:sldId id="3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75286"/>
  </p:normalViewPr>
  <p:slideViewPr>
    <p:cSldViewPr snapToGrid="0" snapToObjects="1">
      <p:cViewPr varScale="1">
        <p:scale>
          <a:sx n="77" d="100"/>
          <a:sy n="77" d="100"/>
        </p:scale>
        <p:origin x="17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BF813-0052-7A48-9300-97EC04785234}" type="datetimeFigureOut">
              <a:rPr lang="en-US" smtClean="0"/>
              <a:t>4/30/21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B6F97-27B0-C54D-AFA4-6CD7FE2EB6D7}" type="slidenum">
              <a:rPr lang="en-US" smtClean="0"/>
              <a:t>‹#›</a:t>
            </a:fld>
            <a:endParaRPr lang="en-US"/>
          </a:p>
        </p:txBody>
      </p:sp>
    </p:spTree>
    <p:extLst>
      <p:ext uri="{BB962C8B-B14F-4D97-AF65-F5344CB8AC3E}">
        <p14:creationId xmlns:p14="http://schemas.microsoft.com/office/powerpoint/2010/main" val="310876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Hi</a:t>
            </a:r>
            <a:r>
              <a:rPr lang="zh-CN" altLang="en-US" dirty="0"/>
              <a:t> </a:t>
            </a:r>
            <a:r>
              <a:rPr lang="en-US" altLang="zh-CN" dirty="0"/>
              <a:t>my</a:t>
            </a:r>
            <a:r>
              <a:rPr lang="zh-CN" altLang="en-US" dirty="0"/>
              <a:t> </a:t>
            </a:r>
            <a:r>
              <a:rPr lang="en-US" altLang="zh-CN" dirty="0"/>
              <a:t>name</a:t>
            </a:r>
            <a:r>
              <a:rPr lang="zh-CN" altLang="en-US" dirty="0"/>
              <a:t> </a:t>
            </a:r>
            <a:r>
              <a:rPr lang="en-US" altLang="zh-CN" dirty="0"/>
              <a:t>is</a:t>
            </a:r>
            <a:r>
              <a:rPr lang="zh-CN" altLang="en-US" dirty="0"/>
              <a:t> </a:t>
            </a:r>
            <a:r>
              <a:rPr lang="en-US" altLang="zh-CN" dirty="0" err="1"/>
              <a:t>Shengmei</a:t>
            </a:r>
            <a:r>
              <a:rPr lang="en-US" altLang="zh-CN" dirty="0"/>
              <a:t>.</a:t>
            </a:r>
            <a:r>
              <a:rPr lang="zh-CN" altLang="en-US" dirty="0"/>
              <a:t> </a:t>
            </a:r>
            <a:r>
              <a:rPr lang="en-US" altLang="zh-CN" dirty="0"/>
              <a:t>My</a:t>
            </a:r>
            <a:r>
              <a:rPr lang="zh-CN" altLang="en-US" dirty="0"/>
              <a:t> </a:t>
            </a:r>
            <a:r>
              <a:rPr lang="en-US" altLang="zh-CN" dirty="0"/>
              <a:t>advisor</a:t>
            </a:r>
            <a:r>
              <a:rPr lang="zh-CN" altLang="en-US" dirty="0"/>
              <a:t> </a:t>
            </a:r>
            <a:r>
              <a:rPr lang="en-US" altLang="zh-CN" dirty="0"/>
              <a:t>is</a:t>
            </a:r>
            <a:r>
              <a:rPr lang="zh-CN" altLang="en-US" dirty="0"/>
              <a:t> </a:t>
            </a:r>
            <a:r>
              <a:rPr lang="en-US" altLang="zh-CN" dirty="0"/>
              <a:t>Prof</a:t>
            </a:r>
            <a:r>
              <a:rPr lang="zh-CN" altLang="en-US" dirty="0"/>
              <a:t> </a:t>
            </a:r>
            <a:r>
              <a:rPr lang="en-US" altLang="zh-CN" dirty="0"/>
              <a:t>Mark</a:t>
            </a:r>
            <a:r>
              <a:rPr lang="zh-CN" altLang="en-US" dirty="0"/>
              <a:t> </a:t>
            </a:r>
            <a:r>
              <a:rPr lang="en-US" altLang="zh-CN" dirty="0"/>
              <a:t>Claypool,</a:t>
            </a:r>
            <a:r>
              <a:rPr lang="zh-CN" altLang="en-US" dirty="0"/>
              <a:t> </a:t>
            </a:r>
            <a:r>
              <a:rPr lang="en-US" altLang="zh-CN" dirty="0"/>
              <a:t>and</a:t>
            </a:r>
            <a:r>
              <a:rPr lang="zh-CN" altLang="en-US" dirty="0"/>
              <a:t> </a:t>
            </a:r>
            <a:r>
              <a:rPr lang="en-US" altLang="zh-CN" dirty="0"/>
              <a:t>my</a:t>
            </a:r>
            <a:r>
              <a:rPr lang="zh-CN" altLang="en-US" dirty="0"/>
              <a:t> </a:t>
            </a:r>
            <a:r>
              <a:rPr lang="en-US" altLang="zh-CN" dirty="0"/>
              <a:t>research</a:t>
            </a:r>
            <a:r>
              <a:rPr lang="zh-CN" altLang="en-US" dirty="0"/>
              <a:t> </a:t>
            </a:r>
            <a:r>
              <a:rPr lang="en-US" altLang="zh-CN" dirty="0"/>
              <a:t>area</a:t>
            </a:r>
            <a:r>
              <a:rPr lang="zh-CN" altLang="en-US" dirty="0"/>
              <a:t> </a:t>
            </a:r>
            <a:r>
              <a:rPr lang="en-US" altLang="zh-CN" dirty="0"/>
              <a:t>focus</a:t>
            </a:r>
            <a:r>
              <a:rPr lang="zh-CN" altLang="en-US" dirty="0"/>
              <a:t> </a:t>
            </a:r>
            <a:r>
              <a:rPr lang="en-US" altLang="zh-CN" dirty="0"/>
              <a:t>on</a:t>
            </a:r>
            <a:r>
              <a:rPr lang="zh-CN" altLang="en-US" dirty="0"/>
              <a:t> </a:t>
            </a:r>
            <a:r>
              <a:rPr lang="en-US" altLang="zh-CN" dirty="0"/>
              <a:t>latency</a:t>
            </a:r>
            <a:r>
              <a:rPr lang="zh-CN" altLang="en-US" dirty="0"/>
              <a:t> </a:t>
            </a:r>
            <a:r>
              <a:rPr lang="en-US" altLang="zh-CN" dirty="0"/>
              <a:t>and</a:t>
            </a:r>
            <a:r>
              <a:rPr lang="zh-CN" altLang="en-US" dirty="0"/>
              <a:t> </a:t>
            </a:r>
            <a:r>
              <a:rPr lang="en-US" altLang="zh-CN" dirty="0"/>
              <a:t>gaming.</a:t>
            </a:r>
            <a:r>
              <a:rPr lang="zh-CN" altLang="en-US" dirty="0"/>
              <a:t> </a:t>
            </a:r>
            <a:r>
              <a:rPr lang="en-US" altLang="zh-CN" dirty="0"/>
              <a:t> </a:t>
            </a:r>
          </a:p>
          <a:p>
            <a:r>
              <a:rPr lang="en-US" altLang="zh-CN" dirty="0"/>
              <a:t>Today</a:t>
            </a:r>
            <a:r>
              <a:rPr lang="zh-CN" altLang="en-US" dirty="0"/>
              <a:t> </a:t>
            </a:r>
            <a:r>
              <a:rPr lang="en-US" altLang="zh-CN" dirty="0"/>
              <a:t>I’ll</a:t>
            </a:r>
            <a:r>
              <a:rPr lang="zh-CN" altLang="en-US" dirty="0"/>
              <a:t> </a:t>
            </a:r>
            <a:r>
              <a:rPr lang="en-US" altLang="zh-CN" dirty="0"/>
              <a:t>present</a:t>
            </a:r>
            <a:r>
              <a:rPr lang="zh-CN" altLang="en-US" dirty="0"/>
              <a:t> </a:t>
            </a:r>
            <a:r>
              <a:rPr lang="en-US" altLang="zh-CN" dirty="0"/>
              <a:t>the</a:t>
            </a:r>
            <a:r>
              <a:rPr lang="zh-CN" altLang="en-US" dirty="0"/>
              <a:t> </a:t>
            </a:r>
            <a:r>
              <a:rPr lang="en-US" altLang="zh-CN" dirty="0"/>
              <a:t>results</a:t>
            </a:r>
            <a:r>
              <a:rPr lang="zh-CN" altLang="en-US"/>
              <a:t> </a:t>
            </a:r>
            <a:r>
              <a:rPr lang="en-US" altLang="zh-CN"/>
              <a:t>regarding</a:t>
            </a:r>
            <a:r>
              <a:rPr lang="zh-CN" altLang="en-US" dirty="0"/>
              <a:t> </a:t>
            </a:r>
            <a:r>
              <a:rPr lang="en-US" altLang="zh-CN" dirty="0"/>
              <a:t>the</a:t>
            </a:r>
            <a:r>
              <a:rPr lang="zh-CN" altLang="en-US" dirty="0"/>
              <a:t> </a:t>
            </a:r>
            <a:r>
              <a:rPr lang="en-US" altLang="zh-CN" dirty="0"/>
              <a:t>effects</a:t>
            </a:r>
            <a:r>
              <a:rPr lang="zh-CN" altLang="en-US" dirty="0"/>
              <a:t> </a:t>
            </a:r>
            <a:r>
              <a:rPr lang="en-US" altLang="zh-CN" dirty="0"/>
              <a:t>of</a:t>
            </a:r>
            <a:r>
              <a:rPr lang="zh-CN" altLang="en-US" dirty="0"/>
              <a:t> </a:t>
            </a:r>
            <a:r>
              <a:rPr lang="en-US" altLang="zh-CN" dirty="0"/>
              <a:t>local</a:t>
            </a:r>
            <a:r>
              <a:rPr lang="zh-CN" altLang="en-US" dirty="0"/>
              <a:t> </a:t>
            </a:r>
            <a:r>
              <a:rPr lang="en-US" altLang="zh-CN" dirty="0"/>
              <a:t>latencies</a:t>
            </a:r>
            <a:r>
              <a:rPr lang="zh-CN" altLang="en-US" dirty="0"/>
              <a:t> </a:t>
            </a:r>
            <a:r>
              <a:rPr lang="en-US" altLang="zh-CN" dirty="0"/>
              <a:t>on</a:t>
            </a:r>
            <a:r>
              <a:rPr lang="zh-CN" altLang="en-US" dirty="0"/>
              <a:t> </a:t>
            </a:r>
            <a:r>
              <a:rPr lang="en-US" altLang="zh-CN" dirty="0"/>
              <a:t>competitive</a:t>
            </a:r>
            <a:r>
              <a:rPr lang="zh-CN" altLang="en-US" dirty="0"/>
              <a:t> </a:t>
            </a:r>
            <a:r>
              <a:rPr lang="en-US" altLang="zh-CN" dirty="0"/>
              <a:t>first</a:t>
            </a:r>
            <a:r>
              <a:rPr lang="zh-CN" altLang="en-US" dirty="0"/>
              <a:t> </a:t>
            </a:r>
            <a:r>
              <a:rPr lang="en-US" altLang="zh-CN" dirty="0"/>
              <a:t>person</a:t>
            </a:r>
            <a:r>
              <a:rPr lang="zh-CN" altLang="en-US" dirty="0"/>
              <a:t> </a:t>
            </a:r>
            <a:r>
              <a:rPr lang="en-US" altLang="zh-CN" dirty="0"/>
              <a:t>shooter</a:t>
            </a:r>
            <a:r>
              <a:rPr lang="zh-CN" altLang="en-US" dirty="0"/>
              <a:t> </a:t>
            </a:r>
            <a:r>
              <a:rPr lang="en-US" altLang="zh-CN" dirty="0"/>
              <a:t>game</a:t>
            </a:r>
            <a:r>
              <a:rPr lang="zh-CN" altLang="en-US" dirty="0"/>
              <a:t> </a:t>
            </a:r>
            <a:r>
              <a:rPr lang="en-US" altLang="zh-CN" dirty="0"/>
              <a:t>players.</a:t>
            </a:r>
            <a:r>
              <a:rPr lang="zh-CN" altLang="en-US" dirty="0"/>
              <a:t> </a:t>
            </a:r>
            <a:r>
              <a:rPr lang="en-US" altLang="zh-CN"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53BCC-A3CB-B242-AB26-ED0949A63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00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We</a:t>
            </a:r>
            <a:r>
              <a:rPr lang="zh-CN" altLang="en-US" dirty="0"/>
              <a:t> </a:t>
            </a:r>
            <a:r>
              <a:rPr lang="en-US" altLang="zh-CN" dirty="0"/>
              <a:t>already</a:t>
            </a:r>
            <a:r>
              <a:rPr lang="zh-CN" altLang="en-US" dirty="0"/>
              <a:t> </a:t>
            </a:r>
            <a:r>
              <a:rPr lang="en-US" altLang="zh-CN" dirty="0"/>
              <a:t>know</a:t>
            </a:r>
            <a:r>
              <a:rPr lang="zh-CN" altLang="en-US" dirty="0"/>
              <a:t> </a:t>
            </a:r>
            <a:r>
              <a:rPr lang="en-US" altLang="zh-CN" dirty="0"/>
              <a:t>that</a:t>
            </a:r>
            <a:r>
              <a:rPr lang="zh-CN" altLang="en-US" dirty="0"/>
              <a:t> </a:t>
            </a:r>
            <a:r>
              <a:rPr lang="en-US" altLang="zh-CN" dirty="0"/>
              <a:t>the</a:t>
            </a:r>
            <a:r>
              <a:rPr lang="zh-CN" altLang="en-US" dirty="0"/>
              <a:t> </a:t>
            </a:r>
            <a:r>
              <a:rPr lang="en-US" altLang="zh-CN" dirty="0"/>
              <a:t>network</a:t>
            </a:r>
            <a:r>
              <a:rPr lang="zh-CN" altLang="en-US" dirty="0"/>
              <a:t> </a:t>
            </a:r>
            <a:r>
              <a:rPr lang="en-US" altLang="zh-CN" dirty="0"/>
              <a:t>latency</a:t>
            </a:r>
            <a:r>
              <a:rPr lang="zh-CN" altLang="en-US" dirty="0"/>
              <a:t> </a:t>
            </a:r>
            <a:r>
              <a:rPr lang="en-US" altLang="zh-CN" dirty="0"/>
              <a:t>is</a:t>
            </a:r>
            <a:r>
              <a:rPr lang="zh-CN" altLang="en-US" dirty="0"/>
              <a:t> </a:t>
            </a:r>
            <a:r>
              <a:rPr lang="en-US" altLang="zh-CN" dirty="0"/>
              <a:t>the</a:t>
            </a:r>
            <a:r>
              <a:rPr lang="zh-CN" altLang="en-US" dirty="0"/>
              <a:t> </a:t>
            </a:r>
            <a:r>
              <a:rPr lang="en-US" altLang="zh-CN" dirty="0"/>
              <a:t>RTT</a:t>
            </a:r>
            <a:r>
              <a:rPr lang="zh-CN" altLang="en-US" dirty="0"/>
              <a:t> </a:t>
            </a:r>
            <a:r>
              <a:rPr lang="en-US" altLang="zh-CN" dirty="0"/>
              <a:t>between</a:t>
            </a:r>
            <a:r>
              <a:rPr lang="zh-CN" altLang="en-US" dirty="0"/>
              <a:t> </a:t>
            </a:r>
            <a:r>
              <a:rPr lang="en-US" altLang="zh-CN" dirty="0"/>
              <a:t>the</a:t>
            </a:r>
            <a:r>
              <a:rPr lang="zh-CN" altLang="en-US" dirty="0"/>
              <a:t> </a:t>
            </a:r>
            <a:r>
              <a:rPr lang="en-US" altLang="zh-CN" dirty="0"/>
              <a:t>client</a:t>
            </a:r>
            <a:r>
              <a:rPr lang="zh-CN" altLang="en-US" dirty="0"/>
              <a:t> </a:t>
            </a:r>
            <a:r>
              <a:rPr lang="en-US" altLang="zh-CN" dirty="0"/>
              <a:t>and</a:t>
            </a:r>
            <a:r>
              <a:rPr lang="zh-CN" altLang="en-US" dirty="0"/>
              <a:t> </a:t>
            </a:r>
            <a:r>
              <a:rPr lang="en-US" altLang="zh-CN" dirty="0"/>
              <a:t>server.</a:t>
            </a:r>
            <a:r>
              <a:rPr lang="zh-CN" altLang="en-US" dirty="0"/>
              <a:t>  </a:t>
            </a:r>
            <a:r>
              <a:rPr lang="en-US" altLang="zh-CN" dirty="0"/>
              <a:t>Local</a:t>
            </a:r>
            <a:r>
              <a:rPr lang="zh-CN" altLang="en-US" dirty="0"/>
              <a:t> </a:t>
            </a:r>
            <a:r>
              <a:rPr lang="en-US" altLang="zh-CN" dirty="0"/>
              <a:t>latency</a:t>
            </a:r>
            <a:r>
              <a:rPr lang="zh-CN" altLang="en-US" dirty="0"/>
              <a:t> </a:t>
            </a:r>
            <a:r>
              <a:rPr lang="en-US" altLang="zh-CN" dirty="0"/>
              <a:t>denotes</a:t>
            </a:r>
            <a:r>
              <a:rPr lang="zh-CN" altLang="en-US" dirty="0"/>
              <a:t> </a:t>
            </a:r>
            <a:r>
              <a:rPr lang="en-US" altLang="zh-CN" dirty="0"/>
              <a:t>the</a:t>
            </a:r>
            <a:r>
              <a:rPr lang="zh-CN" altLang="en-US" dirty="0"/>
              <a:t> </a:t>
            </a:r>
            <a:r>
              <a:rPr lang="en-US" altLang="zh-CN" dirty="0"/>
              <a:t>system</a:t>
            </a:r>
            <a:r>
              <a:rPr lang="zh-CN" altLang="en-US" dirty="0"/>
              <a:t> </a:t>
            </a:r>
            <a:r>
              <a:rPr lang="en-US" altLang="zh-CN" dirty="0"/>
              <a:t>latency</a:t>
            </a:r>
            <a:r>
              <a:rPr lang="zh-CN" altLang="en-US" dirty="0"/>
              <a:t> </a:t>
            </a:r>
            <a:r>
              <a:rPr lang="en-US" altLang="zh-CN" dirty="0"/>
              <a:t>on</a:t>
            </a:r>
            <a:r>
              <a:rPr lang="zh-CN" altLang="en-US" dirty="0"/>
              <a:t> </a:t>
            </a:r>
            <a:r>
              <a:rPr lang="en-US" altLang="zh-CN" dirty="0"/>
              <a:t>the</a:t>
            </a:r>
            <a:r>
              <a:rPr lang="zh-CN" altLang="en-US" dirty="0"/>
              <a:t> </a:t>
            </a:r>
            <a:r>
              <a:rPr lang="en-US" altLang="zh-CN" dirty="0"/>
              <a:t>client</a:t>
            </a:r>
            <a:r>
              <a:rPr lang="zh-CN" altLang="en-US" dirty="0"/>
              <a:t> </a:t>
            </a:r>
            <a:r>
              <a:rPr lang="en-US" altLang="zh-CN" dirty="0"/>
              <a:t>side,</a:t>
            </a:r>
            <a:r>
              <a:rPr lang="zh-CN" altLang="en-US" dirty="0"/>
              <a:t> </a:t>
            </a:r>
            <a:r>
              <a:rPr lang="en-US" altLang="zh-CN" dirty="0"/>
              <a:t>which</a:t>
            </a:r>
            <a:r>
              <a:rPr lang="zh-CN" altLang="en-US" dirty="0"/>
              <a:t> </a:t>
            </a:r>
            <a:r>
              <a:rPr lang="en-US" altLang="zh-CN" dirty="0"/>
              <a:t>mainly</a:t>
            </a:r>
            <a:r>
              <a:rPr lang="zh-CN" altLang="en-US" dirty="0"/>
              <a:t> </a:t>
            </a:r>
            <a:r>
              <a:rPr lang="en-US" altLang="zh-CN" dirty="0"/>
              <a:t>from</a:t>
            </a:r>
            <a:r>
              <a:rPr lang="zh-CN" altLang="en-US" dirty="0"/>
              <a:t> </a:t>
            </a:r>
            <a:r>
              <a:rPr lang="en-US" altLang="zh-CN" dirty="0"/>
              <a:t>the</a:t>
            </a:r>
            <a:r>
              <a:rPr lang="zh-CN" altLang="en-US" dirty="0"/>
              <a:t> </a:t>
            </a:r>
            <a:r>
              <a:rPr lang="en-US" altLang="zh-CN" dirty="0"/>
              <a:t>input</a:t>
            </a:r>
            <a:r>
              <a:rPr lang="zh-CN" altLang="en-US" dirty="0"/>
              <a:t> </a:t>
            </a:r>
            <a:r>
              <a:rPr lang="en-US" altLang="zh-CN" dirty="0"/>
              <a:t>devices,</a:t>
            </a:r>
            <a:r>
              <a:rPr lang="zh-CN" altLang="en-US" dirty="0"/>
              <a:t> </a:t>
            </a:r>
            <a:r>
              <a:rPr lang="en-US" altLang="zh-CN" dirty="0"/>
              <a:t>like</a:t>
            </a:r>
            <a:r>
              <a:rPr lang="zh-CN" altLang="en-US" dirty="0"/>
              <a:t> </a:t>
            </a:r>
            <a:r>
              <a:rPr lang="en-US" altLang="zh-CN" dirty="0"/>
              <a:t>the</a:t>
            </a:r>
            <a:r>
              <a:rPr lang="zh-CN" altLang="en-US" dirty="0"/>
              <a:t> </a:t>
            </a:r>
            <a:r>
              <a:rPr lang="en-US" altLang="zh-CN" dirty="0"/>
              <a:t>mouse</a:t>
            </a:r>
            <a:r>
              <a:rPr lang="zh-CN" altLang="en-US" dirty="0"/>
              <a:t> </a:t>
            </a:r>
            <a:r>
              <a:rPr lang="en-US" altLang="zh-CN" dirty="0"/>
              <a:t>and</a:t>
            </a:r>
            <a:r>
              <a:rPr lang="zh-CN" altLang="en-US" dirty="0"/>
              <a:t> </a:t>
            </a:r>
            <a:r>
              <a:rPr lang="en-US" altLang="zh-CN" dirty="0"/>
              <a:t>keyboard,</a:t>
            </a:r>
            <a:r>
              <a:rPr lang="zh-CN" altLang="en-US" dirty="0"/>
              <a:t> </a:t>
            </a:r>
            <a:r>
              <a:rPr lang="en-US" altLang="zh-CN" dirty="0"/>
              <a:t>and</a:t>
            </a:r>
            <a:r>
              <a:rPr lang="zh-CN" altLang="en-US" dirty="0"/>
              <a:t> </a:t>
            </a:r>
            <a:r>
              <a:rPr lang="en-US" altLang="zh-CN" dirty="0"/>
              <a:t>also</a:t>
            </a:r>
            <a:r>
              <a:rPr lang="zh-CN" altLang="en-US" dirty="0"/>
              <a:t> </a:t>
            </a:r>
            <a:r>
              <a:rPr lang="en-US" altLang="zh-CN" dirty="0"/>
              <a:t>the</a:t>
            </a:r>
            <a:r>
              <a:rPr lang="zh-CN" altLang="en-US" dirty="0"/>
              <a:t> </a:t>
            </a:r>
            <a:r>
              <a:rPr lang="en-US" altLang="zh-CN" dirty="0"/>
              <a:t>software</a:t>
            </a:r>
            <a:r>
              <a:rPr lang="zh-CN" altLang="en-US" dirty="0"/>
              <a:t> </a:t>
            </a:r>
            <a:r>
              <a:rPr lang="en-US" altLang="zh-CN" dirty="0"/>
              <a:t>and</a:t>
            </a:r>
            <a:r>
              <a:rPr lang="zh-CN" altLang="en-US" dirty="0"/>
              <a:t> </a:t>
            </a:r>
            <a:r>
              <a:rPr lang="en-US" altLang="zh-CN" dirty="0"/>
              <a:t>display.</a:t>
            </a:r>
            <a:r>
              <a:rPr lang="zh-CN" altLang="en-US" dirty="0"/>
              <a:t>  </a:t>
            </a:r>
            <a:endParaRPr lang="en-US" altLang="zh-CN" dirty="0"/>
          </a:p>
          <a:p>
            <a:endParaRPr lang="en-US" dirty="0"/>
          </a:p>
          <a:p>
            <a:r>
              <a:rPr lang="en-US" altLang="zh-CN" dirty="0"/>
              <a:t>We</a:t>
            </a:r>
            <a:r>
              <a:rPr lang="zh-CN" altLang="en-US" dirty="0"/>
              <a:t> </a:t>
            </a:r>
            <a:r>
              <a:rPr lang="en-US" altLang="zh-CN" dirty="0"/>
              <a:t>compare</a:t>
            </a:r>
            <a:r>
              <a:rPr lang="zh-CN" altLang="en-US" dirty="0"/>
              <a:t> </a:t>
            </a:r>
            <a:r>
              <a:rPr lang="en-US" altLang="zh-CN" dirty="0"/>
              <a:t>the</a:t>
            </a:r>
            <a:r>
              <a:rPr lang="zh-CN" altLang="en-US" dirty="0"/>
              <a:t> </a:t>
            </a:r>
            <a:r>
              <a:rPr lang="en-US" altLang="zh-CN" dirty="0"/>
              <a:t>results</a:t>
            </a:r>
            <a:r>
              <a:rPr lang="zh-CN" altLang="en-US" dirty="0"/>
              <a:t> </a:t>
            </a:r>
            <a:r>
              <a:rPr lang="en-US" altLang="zh-CN" dirty="0"/>
              <a:t>of</a:t>
            </a:r>
            <a:r>
              <a:rPr lang="zh-CN" altLang="en-US" dirty="0"/>
              <a:t> </a:t>
            </a:r>
            <a:r>
              <a:rPr lang="en-US" altLang="zh-CN" dirty="0"/>
              <a:t>this</a:t>
            </a:r>
            <a:r>
              <a:rPr lang="zh-CN" altLang="en-US" dirty="0"/>
              <a:t> </a:t>
            </a:r>
            <a:r>
              <a:rPr lang="en-US" altLang="zh-CN" dirty="0"/>
              <a:t>study</a:t>
            </a:r>
            <a:r>
              <a:rPr lang="zh-CN" altLang="en-US" dirty="0"/>
              <a:t> </a:t>
            </a:r>
            <a:r>
              <a:rPr lang="en-US" altLang="zh-CN" dirty="0"/>
              <a:t>with</a:t>
            </a:r>
            <a:r>
              <a:rPr lang="zh-CN" altLang="en-US" dirty="0"/>
              <a:t> </a:t>
            </a:r>
            <a:r>
              <a:rPr lang="en-US" altLang="zh-CN" dirty="0"/>
              <a:t>a</a:t>
            </a:r>
            <a:r>
              <a:rPr lang="zh-CN" altLang="en-US" dirty="0"/>
              <a:t> </a:t>
            </a:r>
            <a:r>
              <a:rPr lang="en-US" altLang="zh-CN" dirty="0"/>
              <a:t>previously</a:t>
            </a:r>
            <a:r>
              <a:rPr lang="zh-CN" altLang="en-US" dirty="0"/>
              <a:t> </a:t>
            </a:r>
            <a:r>
              <a:rPr lang="en-US" altLang="zh-CN" dirty="0"/>
              <a:t>conducted</a:t>
            </a:r>
            <a:r>
              <a:rPr lang="zh-CN" altLang="en-US" dirty="0"/>
              <a:t> </a:t>
            </a:r>
            <a:r>
              <a:rPr lang="en-US" altLang="zh-CN" dirty="0"/>
              <a:t>local</a:t>
            </a:r>
            <a:r>
              <a:rPr lang="zh-CN" altLang="en-US" dirty="0"/>
              <a:t> </a:t>
            </a:r>
            <a:r>
              <a:rPr lang="en-US" altLang="zh-CN" dirty="0"/>
              <a:t>latency</a:t>
            </a:r>
            <a:r>
              <a:rPr lang="zh-CN" altLang="en-US" dirty="0"/>
              <a:t> </a:t>
            </a:r>
            <a:r>
              <a:rPr lang="en-US" altLang="zh-CN" dirty="0"/>
              <a:t>study</a:t>
            </a:r>
            <a:r>
              <a:rPr lang="zh-CN" altLang="en-US" dirty="0"/>
              <a:t> </a:t>
            </a:r>
            <a:r>
              <a:rPr lang="en-US" altLang="zh-CN" dirty="0"/>
              <a:t>on</a:t>
            </a:r>
            <a:r>
              <a:rPr lang="zh-CN" altLang="en-US" dirty="0"/>
              <a:t> </a:t>
            </a:r>
            <a:r>
              <a:rPr lang="en-US" altLang="zh-CN" dirty="0"/>
              <a:t>competitive</a:t>
            </a:r>
            <a:r>
              <a:rPr lang="zh-CN" altLang="en-US" dirty="0"/>
              <a:t> </a:t>
            </a:r>
            <a:r>
              <a:rPr lang="en-US" altLang="zh-CN" dirty="0"/>
              <a:t>gamers.</a:t>
            </a:r>
            <a:r>
              <a:rPr lang="zh-CN" altLang="en-US" dirty="0"/>
              <a:t> </a:t>
            </a:r>
            <a:r>
              <a:rPr lang="en-US" altLang="zh-CN" dirty="0"/>
              <a:t>The game and flow are the same as this study, but vary local latencies instead of network latency. There was no network latency in that study, and the base local latency is also at 25 </a:t>
            </a:r>
            <a:r>
              <a:rPr lang="en-US" altLang="zh-CN" dirty="0" err="1"/>
              <a:t>ms.</a:t>
            </a:r>
            <a:r>
              <a:rPr lang="en-US" altLang="zh-CN"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D24FE-FCA3-0E4C-BB14-67EC1E6C25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04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impact of local latency on gamers, we designed a user study. </a:t>
            </a:r>
          </a:p>
          <a:p>
            <a:r>
              <a:rPr lang="en-US" dirty="0"/>
              <a:t>The game for the study was CSGO. We customized the game, so the game mode is Deathmatch FFA, and the goal for players</a:t>
            </a:r>
          </a:p>
          <a:p>
            <a:r>
              <a:rPr lang="en-US" dirty="0"/>
              <a:t> is to kill as many as they can. We have log files to record all the game data. </a:t>
            </a:r>
          </a:p>
          <a:p>
            <a:endParaRPr lang="en-US" dirty="0"/>
          </a:p>
          <a:p>
            <a:r>
              <a:rPr lang="en-US" dirty="0"/>
              <a:t>The game flow was self-contained. All the users need to do was to double click on the only button on the desktop, and the flow will be loaded automatically. </a:t>
            </a:r>
          </a:p>
          <a:p>
            <a:endParaRPr lang="en-US" dirty="0"/>
          </a:p>
          <a:p>
            <a:r>
              <a:rPr lang="en-US" dirty="0"/>
              <a:t>After each round of game, players answers 4 questions about their experience and feelings. After completing all the games, players fill out a demographic questionnaire.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total number of 43 users were recruited and they are all experience</a:t>
            </a:r>
            <a:r>
              <a:rPr lang="en-US" altLang="zh-CN" dirty="0"/>
              <a:t>d</a:t>
            </a:r>
            <a:r>
              <a:rPr lang="en-US" dirty="0"/>
              <a:t> CSGO players with over 100 </a:t>
            </a:r>
            <a:r>
              <a:rPr lang="en-US" dirty="0" err="1"/>
              <a:t>hrs</a:t>
            </a:r>
            <a:r>
              <a:rPr lang="en-US" dirty="0"/>
              <a:t> in the game.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20FBA-1237-4496-96FD-9CDEF0A383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14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system cause different local latencies.  The latency for gaming system are mainly in a range of 0 -100</a:t>
            </a:r>
            <a:r>
              <a:rPr lang="zh-CN" altLang="en-US" dirty="0"/>
              <a:t> </a:t>
            </a:r>
            <a:r>
              <a:rPr lang="en-US" altLang="zh-CN" dirty="0" err="1"/>
              <a:t>ms</a:t>
            </a:r>
            <a:r>
              <a:rPr lang="en-US" dirty="0" err="1"/>
              <a:t>.</a:t>
            </a:r>
            <a:r>
              <a:rPr lang="en-US" dirty="0"/>
              <a:t> Normal PCs are like 100-200 </a:t>
            </a:r>
            <a:r>
              <a:rPr lang="en-US" dirty="0" err="1"/>
              <a:t>ms.</a:t>
            </a:r>
            <a:r>
              <a:rPr lang="en-US" dirty="0"/>
              <a:t> Consoles and TVs would have latencies even higher.  </a:t>
            </a:r>
          </a:p>
          <a:p>
            <a:endParaRPr lang="en-US" dirty="0"/>
          </a:p>
          <a:p>
            <a:r>
              <a:rPr lang="en-US" dirty="0"/>
              <a:t>The local latency of the gaming system used in the study was measured at 25 </a:t>
            </a:r>
            <a:r>
              <a:rPr lang="en-US" dirty="0" err="1"/>
              <a:t>ms.</a:t>
            </a:r>
            <a:r>
              <a:rPr lang="en-US" dirty="0"/>
              <a:t> There are 5 shuffled latency value added to the rounds, and they are 0 25 50 75 and 100 </a:t>
            </a:r>
            <a:r>
              <a:rPr lang="en-US" dirty="0" err="1"/>
              <a:t>ms.</a:t>
            </a:r>
            <a:r>
              <a:rPr lang="en-US" dirty="0"/>
              <a:t> </a:t>
            </a:r>
          </a:p>
          <a:p>
            <a:endParaRPr lang="en-US" dirty="0"/>
          </a:p>
          <a:p>
            <a:r>
              <a:rPr lang="en-US" dirty="0"/>
              <a:t>The game flow was self-contained. All the users need to do was to double click on the only button on the desktop, and the flow will be loaded automatically. </a:t>
            </a:r>
          </a:p>
          <a:p>
            <a:endParaRPr lang="en-US" dirty="0"/>
          </a:p>
          <a:p>
            <a:r>
              <a:rPr lang="en-US" dirty="0"/>
              <a:t>After each round of game, players answers 4 questions about their experience and feelings. After completing all the games, players fill out a demographic questionnaire.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total number of 43 users were recruited and they are all experience</a:t>
            </a:r>
            <a:r>
              <a:rPr lang="en-US" altLang="zh-CN" dirty="0"/>
              <a:t>d</a:t>
            </a:r>
            <a:r>
              <a:rPr lang="en-US" dirty="0"/>
              <a:t> CSGO players with over 100 </a:t>
            </a:r>
            <a:r>
              <a:rPr lang="en-US" dirty="0" err="1"/>
              <a:t>hrs</a:t>
            </a:r>
            <a:r>
              <a:rPr lang="en-US" dirty="0"/>
              <a:t> in the game.  </a:t>
            </a:r>
          </a:p>
          <a:p>
            <a:endParaRPr lang="en-US" dirty="0"/>
          </a:p>
        </p:txBody>
      </p:sp>
      <p:sp>
        <p:nvSpPr>
          <p:cNvPr id="4" name="Slide Number Placeholder 3"/>
          <p:cNvSpPr>
            <a:spLocks noGrp="1"/>
          </p:cNvSpPr>
          <p:nvPr>
            <p:ph type="sldNum" sz="quarter" idx="5"/>
          </p:nvPr>
        </p:nvSpPr>
        <p:spPr/>
        <p:txBody>
          <a:bodyPr/>
          <a:lstStyle/>
          <a:p>
            <a:fld id="{47E20FBA-1237-4496-96FD-9CDEF0A38372}" type="slidenum">
              <a:rPr lang="en-US" smtClean="0"/>
              <a:t>4</a:t>
            </a:fld>
            <a:endParaRPr lang="en-US"/>
          </a:p>
        </p:txBody>
      </p:sp>
    </p:spTree>
    <p:extLst>
      <p:ext uri="{BB962C8B-B14F-4D97-AF65-F5344CB8AC3E}">
        <p14:creationId xmlns:p14="http://schemas.microsoft.com/office/powerpoint/2010/main" val="242284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graph</a:t>
            </a:r>
            <a:r>
              <a:rPr lang="zh-CN" altLang="en-US" dirty="0"/>
              <a:t> </a:t>
            </a:r>
            <a:r>
              <a:rPr lang="en-US" altLang="zh-CN" dirty="0"/>
              <a:t>on</a:t>
            </a:r>
            <a:r>
              <a:rPr lang="zh-CN" altLang="en-US" dirty="0"/>
              <a:t> </a:t>
            </a:r>
            <a:r>
              <a:rPr lang="en-US" altLang="zh-CN" dirty="0"/>
              <a:t>the</a:t>
            </a:r>
            <a:r>
              <a:rPr lang="zh-CN" altLang="en-US" dirty="0"/>
              <a:t> </a:t>
            </a:r>
            <a:r>
              <a:rPr lang="en-US" altLang="zh-CN" dirty="0"/>
              <a:t>left</a:t>
            </a:r>
            <a:r>
              <a:rPr lang="zh-CN" altLang="en-US" dirty="0"/>
              <a:t> </a:t>
            </a:r>
            <a:r>
              <a:rPr lang="en-US" altLang="zh-CN" dirty="0"/>
              <a:t>is</a:t>
            </a:r>
            <a:r>
              <a:rPr lang="zh-CN" altLang="en-US" dirty="0"/>
              <a:t> </a:t>
            </a:r>
            <a:r>
              <a:rPr lang="en-US" altLang="zh-CN" dirty="0"/>
              <a:t>for</a:t>
            </a:r>
            <a:r>
              <a:rPr lang="zh-CN" altLang="en-US" dirty="0"/>
              <a:t> </a:t>
            </a:r>
            <a:r>
              <a:rPr lang="en-US" altLang="zh-CN" dirty="0"/>
              <a:t>accuracy.</a:t>
            </a:r>
            <a:r>
              <a:rPr lang="zh-CN" altLang="en-US" dirty="0"/>
              <a:t> </a:t>
            </a:r>
            <a:r>
              <a:rPr lang="en-US" altLang="zh-CN" dirty="0"/>
              <a:t>The</a:t>
            </a:r>
            <a:r>
              <a:rPr lang="zh-CN" altLang="en-US" dirty="0"/>
              <a:t> </a:t>
            </a:r>
            <a:r>
              <a:rPr lang="en-US" altLang="zh-CN" dirty="0"/>
              <a:t>x</a:t>
            </a:r>
            <a:r>
              <a:rPr lang="zh-CN" altLang="en-US" dirty="0"/>
              <a:t> </a:t>
            </a:r>
            <a:r>
              <a:rPr lang="en-US" altLang="zh-CN" dirty="0"/>
              <a:t>axis</a:t>
            </a:r>
            <a:r>
              <a:rPr lang="zh-CN" altLang="en-US" dirty="0"/>
              <a:t> </a:t>
            </a:r>
            <a:r>
              <a:rPr lang="en-US" altLang="zh-CN" dirty="0"/>
              <a:t>is</a:t>
            </a:r>
            <a:r>
              <a:rPr lang="zh-CN" altLang="en-US" dirty="0"/>
              <a:t> </a:t>
            </a:r>
            <a:r>
              <a:rPr lang="en-US" altLang="zh-CN" dirty="0"/>
              <a:t>the</a:t>
            </a:r>
            <a:r>
              <a:rPr lang="zh-CN" altLang="en-US" dirty="0"/>
              <a:t> </a:t>
            </a:r>
            <a:r>
              <a:rPr lang="en-US" altLang="zh-CN" dirty="0"/>
              <a:t>total</a:t>
            </a:r>
            <a:r>
              <a:rPr lang="zh-CN" altLang="en-US" dirty="0"/>
              <a:t> </a:t>
            </a:r>
            <a:r>
              <a:rPr lang="en-US" altLang="zh-CN" dirty="0"/>
              <a:t>latency, it equals to l</a:t>
            </a:r>
            <a:r>
              <a:rPr lang="en-US" sz="1200" b="0" i="0" kern="1200" dirty="0">
                <a:solidFill>
                  <a:schemeClr val="tx1"/>
                </a:solidFill>
                <a:effectLst/>
                <a:latin typeface="+mn-lt"/>
                <a:ea typeface="+mn-ea"/>
                <a:cs typeface="+mn-cs"/>
              </a:rPr>
              <a:t>ocal latency plus network latency</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y axis is the weapon accuracy (percent) increase from the 125ms total latency condition.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blue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for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network</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latency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data</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and</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black</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for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local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latency</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data.</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slope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of</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black</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much</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steeper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than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blue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i="1" dirty="0">
                <a:solidFill>
                  <a:schemeClr val="accent1">
                    <a:lumMod val="75000"/>
                  </a:schemeClr>
                </a:solidFill>
              </a:rPr>
              <a:t>A</a:t>
            </a:r>
            <a:r>
              <a:rPr lang="en-US" sz="1200" i="1" dirty="0">
                <a:solidFill>
                  <a:schemeClr val="accent1">
                    <a:lumMod val="75000"/>
                  </a:schemeClr>
                </a:solidFill>
              </a:rPr>
              <a:t>ccuracy is impacted 200% more by local latency than by network latency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graph</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on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right</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for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score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per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minute.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black</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still</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steeper</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than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blue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line.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From</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slope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we</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can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learn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that</a:t>
            </a:r>
            <a:r>
              <a:rPr lang="zh-CN" altLang="en-US" sz="1200" b="0" i="0" kern="1200" dirty="0">
                <a:solidFill>
                  <a:schemeClr val="tx1"/>
                </a:solidFill>
                <a:effectLst/>
                <a:latin typeface="+mn-lt"/>
                <a:ea typeface="+mn-ea"/>
                <a:cs typeface="+mn-cs"/>
              </a:rPr>
              <a:t> </a:t>
            </a:r>
            <a:r>
              <a:rPr lang="en-US" altLang="zh-CN" sz="1200" i="1" dirty="0">
                <a:solidFill>
                  <a:schemeClr val="accent1">
                    <a:lumMod val="75000"/>
                  </a:schemeClr>
                </a:solidFill>
              </a:rPr>
              <a:t>Score</a:t>
            </a:r>
            <a:r>
              <a:rPr lang="zh-CN" altLang="en-US" sz="1200" i="1" dirty="0">
                <a:solidFill>
                  <a:schemeClr val="accent1">
                    <a:lumMod val="75000"/>
                  </a:schemeClr>
                </a:solidFill>
              </a:rPr>
              <a:t> </a:t>
            </a:r>
            <a:r>
              <a:rPr lang="en-US" sz="1200" i="1" dirty="0">
                <a:solidFill>
                  <a:schemeClr val="accent1">
                    <a:lumMod val="75000"/>
                  </a:schemeClr>
                </a:solidFill>
              </a:rPr>
              <a:t>impacted </a:t>
            </a:r>
            <a:r>
              <a:rPr lang="en-US" altLang="zh-CN" sz="1200" i="1" dirty="0">
                <a:solidFill>
                  <a:schemeClr val="accent1">
                    <a:lumMod val="75000"/>
                  </a:schemeClr>
                </a:solidFill>
              </a:rPr>
              <a:t>50</a:t>
            </a:r>
            <a:r>
              <a:rPr lang="en-US" sz="1200" i="1" dirty="0">
                <a:solidFill>
                  <a:schemeClr val="accent1">
                    <a:lumMod val="75000"/>
                  </a:schemeClr>
                </a:solidFill>
              </a:rPr>
              <a:t>% more by local latency than by network latency</a:t>
            </a:r>
            <a:r>
              <a:rPr lang="en-US" altLang="zh-CN" sz="1200" i="1" dirty="0">
                <a:solidFill>
                  <a:schemeClr val="accent1">
                    <a:lumMod val="75000"/>
                  </a:schemeClr>
                </a:solidFill>
              </a:rPr>
              <a:t>.</a:t>
            </a:r>
            <a:r>
              <a:rPr lang="zh-CN" altLang="en-US" sz="1200" i="1" dirty="0">
                <a:solidFill>
                  <a:schemeClr val="accent1">
                    <a:lumMod val="75000"/>
                  </a:schemeClr>
                </a:solidFill>
              </a:rPr>
              <a:t> </a:t>
            </a:r>
            <a:endParaRPr lang="en-US" altLang="zh-CN" sz="1200" i="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i="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1" dirty="0">
                <a:solidFill>
                  <a:schemeClr val="accent1">
                    <a:lumMod val="75000"/>
                  </a:schemeClr>
                </a:solidFill>
              </a:rPr>
              <a:t>Based</a:t>
            </a:r>
            <a:r>
              <a:rPr lang="zh-CN" altLang="en-US" sz="1200" i="1" dirty="0">
                <a:solidFill>
                  <a:schemeClr val="accent1">
                    <a:lumMod val="75000"/>
                  </a:schemeClr>
                </a:solidFill>
              </a:rPr>
              <a:t> </a:t>
            </a:r>
            <a:r>
              <a:rPr lang="en-US" altLang="zh-CN" sz="1200" i="1" dirty="0">
                <a:solidFill>
                  <a:schemeClr val="accent1">
                    <a:lumMod val="75000"/>
                  </a:schemeClr>
                </a:solidFill>
              </a:rPr>
              <a:t>on</a:t>
            </a:r>
            <a:r>
              <a:rPr lang="zh-CN" altLang="en-US" sz="1200" i="1" dirty="0">
                <a:solidFill>
                  <a:schemeClr val="accent1">
                    <a:lumMod val="75000"/>
                  </a:schemeClr>
                </a:solidFill>
              </a:rPr>
              <a:t> </a:t>
            </a:r>
            <a:r>
              <a:rPr lang="en-US" altLang="zh-CN" sz="1200" i="1" dirty="0">
                <a:solidFill>
                  <a:schemeClr val="accent1">
                    <a:lumMod val="75000"/>
                  </a:schemeClr>
                </a:solidFill>
              </a:rPr>
              <a:t>these</a:t>
            </a:r>
            <a:r>
              <a:rPr lang="zh-CN" altLang="en-US" sz="1200" i="1" dirty="0">
                <a:solidFill>
                  <a:schemeClr val="accent1">
                    <a:lumMod val="75000"/>
                  </a:schemeClr>
                </a:solidFill>
              </a:rPr>
              <a:t> </a:t>
            </a:r>
            <a:r>
              <a:rPr lang="en-US" altLang="zh-CN" sz="1200" i="1" dirty="0">
                <a:solidFill>
                  <a:schemeClr val="accent1">
                    <a:lumMod val="75000"/>
                  </a:schemeClr>
                </a:solidFill>
              </a:rPr>
              <a:t>2</a:t>
            </a:r>
            <a:r>
              <a:rPr lang="zh-CN" altLang="en-US" sz="1200" i="1" dirty="0">
                <a:solidFill>
                  <a:schemeClr val="accent1">
                    <a:lumMod val="75000"/>
                  </a:schemeClr>
                </a:solidFill>
              </a:rPr>
              <a:t> </a:t>
            </a:r>
            <a:r>
              <a:rPr lang="en-US" altLang="zh-CN" sz="1200" i="1" dirty="0">
                <a:solidFill>
                  <a:schemeClr val="accent1">
                    <a:lumMod val="75000"/>
                  </a:schemeClr>
                </a:solidFill>
              </a:rPr>
              <a:t>graphs</a:t>
            </a:r>
            <a:r>
              <a:rPr lang="zh-CN" altLang="en-US" sz="1200" i="1" dirty="0">
                <a:solidFill>
                  <a:schemeClr val="accent1">
                    <a:lumMod val="75000"/>
                  </a:schemeClr>
                </a:solidFill>
              </a:rPr>
              <a:t> </a:t>
            </a:r>
            <a:r>
              <a:rPr lang="en-US" altLang="zh-CN" sz="1200" i="1" dirty="0">
                <a:solidFill>
                  <a:schemeClr val="accent1">
                    <a:lumMod val="75000"/>
                  </a:schemeClr>
                </a:solidFill>
              </a:rPr>
              <a:t>we</a:t>
            </a:r>
            <a:r>
              <a:rPr lang="zh-CN" altLang="en-US" sz="1200" i="1" dirty="0">
                <a:solidFill>
                  <a:schemeClr val="accent1">
                    <a:lumMod val="75000"/>
                  </a:schemeClr>
                </a:solidFill>
              </a:rPr>
              <a:t> </a:t>
            </a:r>
            <a:r>
              <a:rPr lang="en-US" altLang="zh-CN" sz="1200" i="1" dirty="0">
                <a:solidFill>
                  <a:schemeClr val="accent1">
                    <a:lumMod val="75000"/>
                  </a:schemeClr>
                </a:solidFill>
              </a:rPr>
              <a:t>can</a:t>
            </a:r>
            <a:r>
              <a:rPr lang="zh-CN" altLang="en-US" sz="1200" i="1" dirty="0">
                <a:solidFill>
                  <a:schemeClr val="accent1">
                    <a:lumMod val="75000"/>
                  </a:schemeClr>
                </a:solidFill>
              </a:rPr>
              <a:t> </a:t>
            </a:r>
            <a:r>
              <a:rPr lang="en-US" altLang="zh-CN" sz="1200" i="1" dirty="0">
                <a:solidFill>
                  <a:schemeClr val="accent1">
                    <a:lumMod val="75000"/>
                  </a:schemeClr>
                </a:solidFill>
              </a:rPr>
              <a:t>conclude</a:t>
            </a:r>
            <a:r>
              <a:rPr lang="zh-CN" altLang="en-US" sz="1200" i="1" dirty="0">
                <a:solidFill>
                  <a:schemeClr val="accent1">
                    <a:lumMod val="75000"/>
                  </a:schemeClr>
                </a:solidFill>
              </a:rPr>
              <a:t> </a:t>
            </a:r>
            <a:r>
              <a:rPr lang="en-US" altLang="zh-CN" sz="1200" i="1" dirty="0">
                <a:solidFill>
                  <a:schemeClr val="accent1">
                    <a:lumMod val="75000"/>
                  </a:schemeClr>
                </a:solidFill>
              </a:rPr>
              <a:t>that</a:t>
            </a:r>
            <a:r>
              <a:rPr lang="zh-CN" altLang="en-US" sz="1200" i="1" dirty="0">
                <a:solidFill>
                  <a:schemeClr val="accent1">
                    <a:lumMod val="75000"/>
                  </a:schemeClr>
                </a:solidFill>
              </a:rPr>
              <a:t> </a:t>
            </a:r>
            <a:r>
              <a:rPr lang="en-US" altLang="zh-CN" sz="1200" i="1" dirty="0">
                <a:solidFill>
                  <a:schemeClr val="accent1">
                    <a:lumMod val="75000"/>
                  </a:schemeClr>
                </a:solidFill>
              </a:rPr>
              <a:t>local</a:t>
            </a:r>
            <a:r>
              <a:rPr lang="zh-CN" altLang="en-US" sz="1200" i="1" dirty="0">
                <a:solidFill>
                  <a:schemeClr val="accent1">
                    <a:lumMod val="75000"/>
                  </a:schemeClr>
                </a:solidFill>
              </a:rPr>
              <a:t> </a:t>
            </a:r>
            <a:r>
              <a:rPr lang="en-US" altLang="zh-CN" sz="1200" i="1" dirty="0">
                <a:solidFill>
                  <a:schemeClr val="accent1">
                    <a:lumMod val="75000"/>
                  </a:schemeClr>
                </a:solidFill>
              </a:rPr>
              <a:t>latency</a:t>
            </a:r>
            <a:r>
              <a:rPr lang="zh-CN" altLang="en-US" sz="1200" i="1" dirty="0">
                <a:solidFill>
                  <a:schemeClr val="accent1">
                    <a:lumMod val="75000"/>
                  </a:schemeClr>
                </a:solidFill>
              </a:rPr>
              <a:t> </a:t>
            </a:r>
            <a:r>
              <a:rPr lang="en-US" altLang="zh-CN" sz="1200" i="1" dirty="0" err="1">
                <a:solidFill>
                  <a:schemeClr val="accent1">
                    <a:lumMod val="75000"/>
                  </a:schemeClr>
                </a:solidFill>
              </a:rPr>
              <a:t>i</a:t>
            </a:r>
            <a:r>
              <a:rPr lang="zh-CN" altLang="en-US" sz="1200" i="1" dirty="0">
                <a:solidFill>
                  <a:schemeClr val="accent1">
                    <a:lumMod val="75000"/>
                  </a:schemeClr>
                </a:solidFill>
              </a:rPr>
              <a:t> </a:t>
            </a:r>
            <a:r>
              <a:rPr lang="en-US" altLang="zh-CN" sz="1200" i="1" dirty="0">
                <a:solidFill>
                  <a:schemeClr val="accent1">
                    <a:lumMod val="75000"/>
                  </a:schemeClr>
                </a:solidFill>
              </a:rPr>
              <a:t>affects players performance more.</a:t>
            </a:r>
            <a:endParaRPr lang="en-US" sz="1200" i="1"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accent1">
                  <a:lumMod val="75000"/>
                </a:schemeClr>
              </a:solidFill>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D24FE-FCA3-0E4C-BB14-67EC1E6C25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65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already</a:t>
            </a:r>
            <a:r>
              <a:rPr lang="zh-CN" altLang="en-US" dirty="0"/>
              <a:t> </a:t>
            </a:r>
            <a:r>
              <a:rPr lang="en-US" altLang="zh-CN" dirty="0"/>
              <a:t>know</a:t>
            </a:r>
            <a:r>
              <a:rPr lang="zh-CN" altLang="en-US" dirty="0"/>
              <a:t> </a:t>
            </a:r>
            <a:r>
              <a:rPr lang="en-US" altLang="zh-CN" dirty="0"/>
              <a:t>that</a:t>
            </a:r>
            <a:r>
              <a:rPr lang="zh-CN" altLang="en-US" dirty="0"/>
              <a:t> </a:t>
            </a:r>
            <a:r>
              <a:rPr lang="en-US" altLang="zh-CN" dirty="0"/>
              <a:t>local</a:t>
            </a:r>
            <a:r>
              <a:rPr lang="zh-CN" altLang="en-US" dirty="0"/>
              <a:t> </a:t>
            </a:r>
            <a:r>
              <a:rPr lang="en-US" altLang="zh-CN" dirty="0"/>
              <a:t>latency</a:t>
            </a:r>
            <a:r>
              <a:rPr lang="zh-CN" altLang="en-US" dirty="0"/>
              <a:t> </a:t>
            </a:r>
            <a:r>
              <a:rPr lang="en-US" altLang="zh-CN" dirty="0"/>
              <a:t>affects</a:t>
            </a:r>
            <a:r>
              <a:rPr lang="zh-CN" altLang="en-US" dirty="0"/>
              <a:t> </a:t>
            </a:r>
            <a:r>
              <a:rPr lang="en-US" altLang="zh-CN" dirty="0"/>
              <a:t>performance</a:t>
            </a:r>
            <a:r>
              <a:rPr lang="zh-CN" altLang="en-US" dirty="0"/>
              <a:t> </a:t>
            </a:r>
            <a:r>
              <a:rPr lang="en-US" altLang="zh-CN" dirty="0"/>
              <a:t>more,</a:t>
            </a:r>
            <a:r>
              <a:rPr lang="zh-CN" altLang="en-US" dirty="0"/>
              <a:t> </a:t>
            </a:r>
            <a:r>
              <a:rPr lang="en-US" altLang="zh-CN" dirty="0"/>
              <a:t>will</a:t>
            </a:r>
            <a:r>
              <a:rPr lang="zh-CN" altLang="en-US" dirty="0"/>
              <a:t> </a:t>
            </a:r>
            <a:r>
              <a:rPr lang="en-US" altLang="zh-CN" dirty="0"/>
              <a:t>it</a:t>
            </a:r>
            <a:r>
              <a:rPr lang="zh-CN" altLang="en-US" dirty="0"/>
              <a:t> </a:t>
            </a:r>
            <a:r>
              <a:rPr lang="en-US" altLang="zh-CN" dirty="0"/>
              <a:t>also</a:t>
            </a:r>
            <a:r>
              <a:rPr lang="zh-CN" altLang="en-US" dirty="0"/>
              <a:t> </a:t>
            </a:r>
            <a:r>
              <a:rPr lang="en-US" altLang="zh-CN" dirty="0"/>
              <a:t>affect</a:t>
            </a:r>
            <a:r>
              <a:rPr lang="zh-CN" altLang="en-US" dirty="0"/>
              <a:t> </a:t>
            </a:r>
            <a:r>
              <a:rPr lang="en-US" altLang="zh-CN" dirty="0"/>
              <a:t>QoE</a:t>
            </a:r>
            <a:r>
              <a:rPr lang="zh-CN" altLang="en-US" dirty="0"/>
              <a:t> </a:t>
            </a:r>
            <a:r>
              <a:rPr lang="en-US" altLang="zh-CN" dirty="0"/>
              <a:t>more?</a:t>
            </a:r>
            <a:r>
              <a:rPr lang="zh-CN" altLang="en-US" dirty="0"/>
              <a:t> </a:t>
            </a:r>
            <a:r>
              <a:rPr lang="en-US" altLang="zh-CN" dirty="0"/>
              <a:t>This</a:t>
            </a:r>
            <a:r>
              <a:rPr lang="zh-CN" altLang="en-US" dirty="0"/>
              <a:t> </a:t>
            </a:r>
            <a:r>
              <a:rPr lang="en-US" altLang="zh-CN" dirty="0"/>
              <a:t>graph</a:t>
            </a:r>
            <a:r>
              <a:rPr lang="zh-CN" altLang="en-US" dirty="0"/>
              <a:t> </a:t>
            </a:r>
            <a:r>
              <a:rPr lang="en-US" altLang="zh-CN" dirty="0"/>
              <a:t>is</a:t>
            </a:r>
            <a:r>
              <a:rPr lang="zh-CN" altLang="en-US" dirty="0"/>
              <a:t> </a:t>
            </a:r>
            <a:r>
              <a:rPr lang="en-US" altLang="zh-CN" dirty="0"/>
              <a:t>the</a:t>
            </a:r>
            <a:r>
              <a:rPr lang="zh-CN" altLang="en-US" dirty="0"/>
              <a:t> </a:t>
            </a:r>
            <a:r>
              <a:rPr lang="en-US" altLang="zh-CN" dirty="0"/>
              <a:t>same</a:t>
            </a:r>
            <a:r>
              <a:rPr lang="zh-CN" altLang="en-US" dirty="0"/>
              <a:t> </a:t>
            </a:r>
            <a:r>
              <a:rPr lang="en-US" altLang="zh-CN" dirty="0"/>
              <a:t>as</a:t>
            </a:r>
            <a:r>
              <a:rPr lang="zh-CN" altLang="en-US" dirty="0"/>
              <a:t> </a:t>
            </a:r>
            <a:r>
              <a:rPr lang="en-US" altLang="zh-CN" dirty="0"/>
              <a:t>last</a:t>
            </a:r>
            <a:r>
              <a:rPr lang="zh-CN" altLang="en-US" dirty="0"/>
              <a:t> </a:t>
            </a:r>
            <a:r>
              <a:rPr lang="en-US" altLang="zh-CN" dirty="0"/>
              <a:t>graph,</a:t>
            </a:r>
            <a:r>
              <a:rPr lang="zh-CN" altLang="en-US" dirty="0"/>
              <a:t> </a:t>
            </a:r>
            <a:r>
              <a:rPr lang="en-US" altLang="zh-CN" dirty="0"/>
              <a:t>but</a:t>
            </a:r>
            <a:r>
              <a:rPr lang="zh-CN" altLang="en-US" dirty="0"/>
              <a:t> </a:t>
            </a:r>
            <a:r>
              <a:rPr lang="en-US" altLang="zh-CN" dirty="0"/>
              <a:t>we</a:t>
            </a:r>
            <a:r>
              <a:rPr lang="zh-CN" altLang="en-US" dirty="0"/>
              <a:t> </a:t>
            </a:r>
            <a:r>
              <a:rPr lang="en-US" altLang="zh-CN" dirty="0"/>
              <a:t>also</a:t>
            </a:r>
            <a:r>
              <a:rPr lang="zh-CN" altLang="en-US" dirty="0"/>
              <a:t> </a:t>
            </a:r>
            <a:r>
              <a:rPr lang="en-US" altLang="zh-CN" dirty="0"/>
              <a:t>put</a:t>
            </a:r>
            <a:r>
              <a:rPr lang="zh-CN" altLang="en-US" dirty="0"/>
              <a:t> </a:t>
            </a:r>
            <a:r>
              <a:rPr lang="en-US" altLang="zh-CN" dirty="0"/>
              <a:t>in</a:t>
            </a:r>
            <a:r>
              <a:rPr lang="zh-CN" altLang="en-US" dirty="0"/>
              <a:t> </a:t>
            </a:r>
            <a:r>
              <a:rPr lang="en-US" altLang="zh-CN" dirty="0"/>
              <a:t>the</a:t>
            </a:r>
            <a:r>
              <a:rPr lang="zh-CN" altLang="en-US" dirty="0"/>
              <a:t> </a:t>
            </a:r>
            <a:r>
              <a:rPr lang="en-US" altLang="zh-CN" dirty="0"/>
              <a:t>local</a:t>
            </a:r>
            <a:r>
              <a:rPr lang="zh-CN" altLang="en-US" dirty="0"/>
              <a:t> </a:t>
            </a:r>
            <a:r>
              <a:rPr lang="en-US" altLang="zh-CN" dirty="0"/>
              <a:t>latency</a:t>
            </a:r>
            <a:r>
              <a:rPr lang="zh-CN" altLang="en-US" dirty="0"/>
              <a:t> </a:t>
            </a:r>
            <a:r>
              <a:rPr lang="en-US" altLang="zh-CN" dirty="0"/>
              <a:t>data.</a:t>
            </a:r>
            <a:r>
              <a:rPr lang="zh-CN" altLang="en-US" dirty="0"/>
              <a:t> </a:t>
            </a:r>
            <a:r>
              <a:rPr lang="en-US" altLang="zh-CN" dirty="0"/>
              <a:t>The</a:t>
            </a:r>
            <a:r>
              <a:rPr lang="zh-CN" altLang="en-US" dirty="0"/>
              <a:t> </a:t>
            </a:r>
            <a:r>
              <a:rPr lang="en-US" altLang="zh-CN" dirty="0"/>
              <a:t>green</a:t>
            </a:r>
            <a:r>
              <a:rPr lang="zh-CN" altLang="en-US" dirty="0"/>
              <a:t> </a:t>
            </a:r>
            <a:r>
              <a:rPr lang="en-US" altLang="zh-CN" dirty="0"/>
              <a:t>line</a:t>
            </a:r>
            <a:r>
              <a:rPr lang="zh-CN" altLang="en-US" dirty="0"/>
              <a:t> </a:t>
            </a:r>
            <a:r>
              <a:rPr lang="en-US" altLang="zh-CN" dirty="0"/>
              <a:t>is</a:t>
            </a:r>
            <a:r>
              <a:rPr lang="zh-CN" altLang="en-US" dirty="0"/>
              <a:t> </a:t>
            </a:r>
            <a:r>
              <a:rPr lang="en-US" altLang="zh-CN" dirty="0"/>
              <a:t>for</a:t>
            </a:r>
            <a:r>
              <a:rPr lang="zh-CN" altLang="en-US" dirty="0"/>
              <a:t> </a:t>
            </a:r>
            <a:r>
              <a:rPr lang="en-US" altLang="zh-CN" dirty="0"/>
              <a:t>network</a:t>
            </a:r>
            <a:r>
              <a:rPr lang="zh-CN" altLang="en-US" dirty="0"/>
              <a:t> </a:t>
            </a:r>
            <a:r>
              <a:rPr lang="en-US" altLang="zh-CN" dirty="0"/>
              <a:t>latency</a:t>
            </a:r>
            <a:r>
              <a:rPr lang="zh-CN" altLang="en-US" dirty="0"/>
              <a:t> </a:t>
            </a:r>
            <a:r>
              <a:rPr lang="en-US" altLang="zh-CN" dirty="0"/>
              <a:t>and</a:t>
            </a:r>
            <a:r>
              <a:rPr lang="zh-CN" altLang="en-US" dirty="0"/>
              <a:t> </a:t>
            </a:r>
            <a:r>
              <a:rPr lang="en-US" altLang="zh-CN" dirty="0"/>
              <a:t>black</a:t>
            </a:r>
            <a:r>
              <a:rPr lang="zh-CN" altLang="en-US" dirty="0"/>
              <a:t> </a:t>
            </a:r>
            <a:r>
              <a:rPr lang="en-US" altLang="zh-CN" dirty="0"/>
              <a:t>line</a:t>
            </a:r>
            <a:r>
              <a:rPr lang="zh-CN" altLang="en-US" dirty="0"/>
              <a:t> </a:t>
            </a:r>
            <a:r>
              <a:rPr lang="en-US" altLang="zh-CN" dirty="0"/>
              <a:t>is</a:t>
            </a:r>
            <a:r>
              <a:rPr lang="zh-CN" altLang="en-US" dirty="0"/>
              <a:t> </a:t>
            </a:r>
            <a:r>
              <a:rPr lang="en-US" altLang="zh-CN" dirty="0"/>
              <a:t>for</a:t>
            </a:r>
            <a:r>
              <a:rPr lang="zh-CN" altLang="en-US" dirty="0"/>
              <a:t> </a:t>
            </a:r>
            <a:r>
              <a:rPr lang="en-US" altLang="zh-CN" dirty="0"/>
              <a:t>local</a:t>
            </a:r>
            <a:r>
              <a:rPr lang="zh-CN" altLang="en-US" dirty="0"/>
              <a:t> </a:t>
            </a:r>
            <a:r>
              <a:rPr lang="en-US" altLang="zh-CN" dirty="0"/>
              <a:t>latency.</a:t>
            </a:r>
            <a:r>
              <a:rPr lang="zh-CN" altLang="en-US" dirty="0"/>
              <a:t> </a:t>
            </a:r>
            <a:r>
              <a:rPr lang="en-US" altLang="zh-CN" dirty="0"/>
              <a:t>The</a:t>
            </a:r>
            <a:r>
              <a:rPr lang="zh-CN" altLang="en-US" dirty="0"/>
              <a:t> </a:t>
            </a:r>
            <a:r>
              <a:rPr lang="en-US" altLang="zh-CN" dirty="0"/>
              <a:t>slopes</a:t>
            </a:r>
            <a:r>
              <a:rPr lang="zh-CN" altLang="en-US" dirty="0"/>
              <a:t> </a:t>
            </a:r>
            <a:r>
              <a:rPr lang="en-US" altLang="zh-CN" dirty="0"/>
              <a:t>depict</a:t>
            </a:r>
            <a:r>
              <a:rPr lang="zh-CN" altLang="en-US" dirty="0"/>
              <a:t> </a:t>
            </a:r>
            <a:r>
              <a:rPr lang="en-US" altLang="zh-CN" dirty="0"/>
              <a:t>that</a:t>
            </a:r>
            <a:r>
              <a:rPr lang="zh-CN" altLang="en-US" dirty="0"/>
              <a:t> </a:t>
            </a:r>
            <a:r>
              <a:rPr lang="en-US" dirty="0"/>
              <a:t>QoE impacted</a:t>
            </a:r>
            <a:r>
              <a:rPr lang="zh-CN" altLang="en-US" dirty="0"/>
              <a:t> </a:t>
            </a:r>
            <a:r>
              <a:rPr lang="en-US" altLang="zh-CN" dirty="0"/>
              <a:t>114%</a:t>
            </a:r>
            <a:r>
              <a:rPr lang="en-US" dirty="0"/>
              <a:t> more by local latency than by network latency</a:t>
            </a:r>
            <a:r>
              <a:rPr lang="en-US" altLang="zh-CN" dirty="0"/>
              <a:t>.</a:t>
            </a:r>
            <a:r>
              <a:rPr lang="zh-CN" altLang="en-US" dirty="0"/>
              <a:t> </a:t>
            </a:r>
            <a:r>
              <a:rPr lang="en-US" altLang="zh-CN" dirty="0"/>
              <a:t>Thus</a:t>
            </a:r>
            <a:r>
              <a:rPr lang="zh-CN" altLang="en-US" dirty="0"/>
              <a:t> </a:t>
            </a:r>
            <a:r>
              <a:rPr lang="en-US" altLang="zh-CN" dirty="0"/>
              <a:t>local</a:t>
            </a:r>
            <a:r>
              <a:rPr lang="zh-CN" altLang="en-US" dirty="0"/>
              <a:t> </a:t>
            </a:r>
            <a:r>
              <a:rPr lang="en-US" altLang="zh-CN" dirty="0"/>
              <a:t>latency</a:t>
            </a:r>
            <a:r>
              <a:rPr lang="zh-CN" altLang="en-US" dirty="0"/>
              <a:t> </a:t>
            </a:r>
            <a:r>
              <a:rPr lang="en-US" altLang="zh-CN" dirty="0"/>
              <a:t>has</a:t>
            </a:r>
            <a:r>
              <a:rPr lang="zh-CN" altLang="en-US" dirty="0"/>
              <a:t> </a:t>
            </a:r>
            <a:r>
              <a:rPr lang="en-US" altLang="zh-CN" dirty="0"/>
              <a:t>higher</a:t>
            </a:r>
            <a:r>
              <a:rPr lang="zh-CN" altLang="en-US" dirty="0"/>
              <a:t> </a:t>
            </a:r>
            <a:r>
              <a:rPr lang="en-US" altLang="zh-CN" dirty="0"/>
              <a:t>impact</a:t>
            </a:r>
            <a:r>
              <a:rPr lang="zh-CN" altLang="en-US" dirty="0"/>
              <a:t> </a:t>
            </a:r>
            <a:r>
              <a:rPr lang="en-US" altLang="zh-CN" dirty="0"/>
              <a:t>on</a:t>
            </a:r>
            <a:r>
              <a:rPr lang="zh-CN" altLang="en-US" dirty="0"/>
              <a:t> </a:t>
            </a:r>
            <a:r>
              <a:rPr lang="en-US" altLang="zh-CN" dirty="0"/>
              <a:t>both</a:t>
            </a:r>
            <a:r>
              <a:rPr lang="zh-CN" altLang="en-US" dirty="0"/>
              <a:t> </a:t>
            </a:r>
            <a:r>
              <a:rPr lang="en-US" altLang="zh-CN" dirty="0"/>
              <a:t>performance</a:t>
            </a:r>
            <a:r>
              <a:rPr lang="zh-CN" altLang="en-US" dirty="0"/>
              <a:t> </a:t>
            </a:r>
            <a:r>
              <a:rPr lang="en-US" altLang="zh-CN" dirty="0"/>
              <a:t>and</a:t>
            </a:r>
            <a:r>
              <a:rPr lang="zh-CN" altLang="en-US" dirty="0"/>
              <a:t> </a:t>
            </a:r>
            <a:r>
              <a:rPr lang="en-US" altLang="zh-CN" dirty="0"/>
              <a:t>QoE</a:t>
            </a:r>
            <a:r>
              <a:rPr lang="zh-CN" altLang="en-US" dirty="0"/>
              <a:t> </a:t>
            </a:r>
            <a:r>
              <a:rPr lang="en-US" altLang="zh-CN" dirty="0"/>
              <a:t>than</a:t>
            </a:r>
            <a:r>
              <a:rPr lang="zh-CN" altLang="en-US" dirty="0"/>
              <a:t> </a:t>
            </a:r>
            <a:r>
              <a:rPr lang="en-US" altLang="zh-CN" dirty="0"/>
              <a:t>network</a:t>
            </a:r>
            <a:r>
              <a:rPr lang="zh-CN" altLang="en-US" dirty="0"/>
              <a:t> </a:t>
            </a:r>
            <a:r>
              <a:rPr lang="en-US" altLang="zh-CN" dirty="0"/>
              <a:t>latency.</a:t>
            </a:r>
            <a:r>
              <a:rPr lang="zh-CN" altLang="en-US"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53BCC-A3CB-B242-AB26-ED0949A63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8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9139942-85F4-3A42-838C-9D809ED418C0}" type="slidenum">
              <a:rPr lang="en-US" smtClean="0"/>
              <a:t>7</a:t>
            </a:fld>
            <a:endParaRPr lang="en-US"/>
          </a:p>
        </p:txBody>
      </p:sp>
    </p:spTree>
    <p:extLst>
      <p:ext uri="{BB962C8B-B14F-4D97-AF65-F5344CB8AC3E}">
        <p14:creationId xmlns:p14="http://schemas.microsoft.com/office/powerpoint/2010/main" val="343472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Hi</a:t>
            </a:r>
            <a:r>
              <a:rPr lang="zh-CN" altLang="en-US" dirty="0"/>
              <a:t> </a:t>
            </a:r>
            <a:r>
              <a:rPr lang="en-US" altLang="zh-CN" dirty="0"/>
              <a:t>my</a:t>
            </a:r>
            <a:r>
              <a:rPr lang="zh-CN" altLang="en-US" dirty="0"/>
              <a:t> </a:t>
            </a:r>
            <a:r>
              <a:rPr lang="en-US" altLang="zh-CN" dirty="0"/>
              <a:t>name</a:t>
            </a:r>
            <a:r>
              <a:rPr lang="zh-CN" altLang="en-US" dirty="0"/>
              <a:t> </a:t>
            </a:r>
            <a:r>
              <a:rPr lang="en-US" altLang="zh-CN" dirty="0"/>
              <a:t>is</a:t>
            </a:r>
            <a:r>
              <a:rPr lang="zh-CN" altLang="en-US" dirty="0"/>
              <a:t> </a:t>
            </a:r>
            <a:r>
              <a:rPr lang="en-US" altLang="zh-CN" dirty="0" err="1"/>
              <a:t>Shengmei</a:t>
            </a:r>
            <a:r>
              <a:rPr lang="en-US" altLang="zh-CN" dirty="0"/>
              <a:t>.</a:t>
            </a:r>
            <a:r>
              <a:rPr lang="zh-CN" altLang="en-US" dirty="0"/>
              <a:t> </a:t>
            </a:r>
            <a:r>
              <a:rPr lang="en-US" altLang="zh-CN" dirty="0"/>
              <a:t>My</a:t>
            </a:r>
            <a:r>
              <a:rPr lang="zh-CN" altLang="en-US" dirty="0"/>
              <a:t> </a:t>
            </a:r>
            <a:r>
              <a:rPr lang="en-US" altLang="zh-CN" dirty="0"/>
              <a:t>advisor</a:t>
            </a:r>
            <a:r>
              <a:rPr lang="zh-CN" altLang="en-US" dirty="0"/>
              <a:t> </a:t>
            </a:r>
            <a:r>
              <a:rPr lang="en-US" altLang="zh-CN" dirty="0"/>
              <a:t>is</a:t>
            </a:r>
            <a:r>
              <a:rPr lang="zh-CN" altLang="en-US" dirty="0"/>
              <a:t> </a:t>
            </a:r>
            <a:r>
              <a:rPr lang="en-US" altLang="zh-CN" dirty="0"/>
              <a:t>Prof</a:t>
            </a:r>
            <a:r>
              <a:rPr lang="zh-CN" altLang="en-US" dirty="0"/>
              <a:t> </a:t>
            </a:r>
            <a:r>
              <a:rPr lang="en-US" altLang="zh-CN" dirty="0"/>
              <a:t>Mark</a:t>
            </a:r>
            <a:r>
              <a:rPr lang="zh-CN" altLang="en-US" dirty="0"/>
              <a:t> </a:t>
            </a:r>
            <a:r>
              <a:rPr lang="en-US" altLang="zh-CN" dirty="0"/>
              <a:t>Claypool,</a:t>
            </a:r>
            <a:r>
              <a:rPr lang="zh-CN" altLang="en-US" dirty="0"/>
              <a:t> </a:t>
            </a:r>
            <a:r>
              <a:rPr lang="en-US" altLang="zh-CN" dirty="0"/>
              <a:t>and</a:t>
            </a:r>
            <a:r>
              <a:rPr lang="zh-CN" altLang="en-US" dirty="0"/>
              <a:t> </a:t>
            </a:r>
            <a:r>
              <a:rPr lang="en-US" altLang="zh-CN" dirty="0"/>
              <a:t>my</a:t>
            </a:r>
            <a:r>
              <a:rPr lang="zh-CN" altLang="en-US" dirty="0"/>
              <a:t> </a:t>
            </a:r>
            <a:r>
              <a:rPr lang="en-US" altLang="zh-CN" dirty="0"/>
              <a:t>research</a:t>
            </a:r>
            <a:r>
              <a:rPr lang="zh-CN" altLang="en-US" dirty="0"/>
              <a:t> </a:t>
            </a:r>
            <a:r>
              <a:rPr lang="en-US" altLang="zh-CN" dirty="0"/>
              <a:t>area</a:t>
            </a:r>
            <a:r>
              <a:rPr lang="zh-CN" altLang="en-US" dirty="0"/>
              <a:t> </a:t>
            </a:r>
            <a:r>
              <a:rPr lang="en-US" altLang="zh-CN" dirty="0"/>
              <a:t>focus</a:t>
            </a:r>
            <a:r>
              <a:rPr lang="zh-CN" altLang="en-US" dirty="0"/>
              <a:t> </a:t>
            </a:r>
            <a:r>
              <a:rPr lang="en-US" altLang="zh-CN" dirty="0"/>
              <a:t>on</a:t>
            </a:r>
            <a:r>
              <a:rPr lang="zh-CN" altLang="en-US" dirty="0"/>
              <a:t> </a:t>
            </a:r>
            <a:r>
              <a:rPr lang="en-US" altLang="zh-CN" dirty="0"/>
              <a:t>latency</a:t>
            </a:r>
            <a:r>
              <a:rPr lang="zh-CN" altLang="en-US" dirty="0"/>
              <a:t> </a:t>
            </a:r>
            <a:r>
              <a:rPr lang="en-US" altLang="zh-CN" dirty="0"/>
              <a:t>and</a:t>
            </a:r>
            <a:r>
              <a:rPr lang="zh-CN" altLang="en-US" dirty="0"/>
              <a:t> </a:t>
            </a:r>
            <a:r>
              <a:rPr lang="en-US" altLang="zh-CN" dirty="0"/>
              <a:t>gaming.</a:t>
            </a:r>
            <a:r>
              <a:rPr lang="zh-CN" altLang="en-US" dirty="0"/>
              <a:t> </a:t>
            </a:r>
            <a:r>
              <a:rPr lang="en-US" altLang="zh-CN" dirty="0"/>
              <a:t> </a:t>
            </a:r>
          </a:p>
          <a:p>
            <a:r>
              <a:rPr lang="en-US" altLang="zh-CN" dirty="0"/>
              <a:t>Today</a:t>
            </a:r>
            <a:r>
              <a:rPr lang="zh-CN" altLang="en-US" dirty="0"/>
              <a:t> </a:t>
            </a:r>
            <a:r>
              <a:rPr lang="en-US" altLang="zh-CN" dirty="0"/>
              <a:t>I’ll</a:t>
            </a:r>
            <a:r>
              <a:rPr lang="zh-CN" altLang="en-US" dirty="0"/>
              <a:t> </a:t>
            </a:r>
            <a:r>
              <a:rPr lang="en-US" altLang="zh-CN" dirty="0"/>
              <a:t>present</a:t>
            </a:r>
            <a:r>
              <a:rPr lang="zh-CN" altLang="en-US" dirty="0"/>
              <a:t> </a:t>
            </a:r>
            <a:r>
              <a:rPr lang="en-US" altLang="zh-CN" dirty="0"/>
              <a:t>the</a:t>
            </a:r>
            <a:r>
              <a:rPr lang="zh-CN" altLang="en-US" dirty="0"/>
              <a:t> </a:t>
            </a:r>
            <a:r>
              <a:rPr lang="en-US" altLang="zh-CN" dirty="0"/>
              <a:t>results</a:t>
            </a:r>
            <a:r>
              <a:rPr lang="zh-CN" altLang="en-US"/>
              <a:t> </a:t>
            </a:r>
            <a:r>
              <a:rPr lang="en-US" altLang="zh-CN"/>
              <a:t>regarding</a:t>
            </a:r>
            <a:r>
              <a:rPr lang="zh-CN" altLang="en-US" dirty="0"/>
              <a:t> </a:t>
            </a:r>
            <a:r>
              <a:rPr lang="en-US" altLang="zh-CN" dirty="0"/>
              <a:t>the</a:t>
            </a:r>
            <a:r>
              <a:rPr lang="zh-CN" altLang="en-US" dirty="0"/>
              <a:t> </a:t>
            </a:r>
            <a:r>
              <a:rPr lang="en-US" altLang="zh-CN" dirty="0"/>
              <a:t>effects</a:t>
            </a:r>
            <a:r>
              <a:rPr lang="zh-CN" altLang="en-US" dirty="0"/>
              <a:t> </a:t>
            </a:r>
            <a:r>
              <a:rPr lang="en-US" altLang="zh-CN" dirty="0"/>
              <a:t>of</a:t>
            </a:r>
            <a:r>
              <a:rPr lang="zh-CN" altLang="en-US" dirty="0"/>
              <a:t> </a:t>
            </a:r>
            <a:r>
              <a:rPr lang="en-US" altLang="zh-CN" dirty="0"/>
              <a:t>local</a:t>
            </a:r>
            <a:r>
              <a:rPr lang="zh-CN" altLang="en-US" dirty="0"/>
              <a:t> </a:t>
            </a:r>
            <a:r>
              <a:rPr lang="en-US" altLang="zh-CN" dirty="0"/>
              <a:t>latencies</a:t>
            </a:r>
            <a:r>
              <a:rPr lang="zh-CN" altLang="en-US" dirty="0"/>
              <a:t> </a:t>
            </a:r>
            <a:r>
              <a:rPr lang="en-US" altLang="zh-CN" dirty="0"/>
              <a:t>on</a:t>
            </a:r>
            <a:r>
              <a:rPr lang="zh-CN" altLang="en-US" dirty="0"/>
              <a:t> </a:t>
            </a:r>
            <a:r>
              <a:rPr lang="en-US" altLang="zh-CN" dirty="0"/>
              <a:t>competitive</a:t>
            </a:r>
            <a:r>
              <a:rPr lang="zh-CN" altLang="en-US" dirty="0"/>
              <a:t> </a:t>
            </a:r>
            <a:r>
              <a:rPr lang="en-US" altLang="zh-CN" dirty="0"/>
              <a:t>first</a:t>
            </a:r>
            <a:r>
              <a:rPr lang="zh-CN" altLang="en-US" dirty="0"/>
              <a:t> </a:t>
            </a:r>
            <a:r>
              <a:rPr lang="en-US" altLang="zh-CN" dirty="0"/>
              <a:t>person</a:t>
            </a:r>
            <a:r>
              <a:rPr lang="zh-CN" altLang="en-US" dirty="0"/>
              <a:t> </a:t>
            </a:r>
            <a:r>
              <a:rPr lang="en-US" altLang="zh-CN" dirty="0"/>
              <a:t>shooter</a:t>
            </a:r>
            <a:r>
              <a:rPr lang="zh-CN" altLang="en-US" dirty="0"/>
              <a:t> </a:t>
            </a:r>
            <a:r>
              <a:rPr lang="en-US" altLang="zh-CN" dirty="0"/>
              <a:t>game</a:t>
            </a:r>
            <a:r>
              <a:rPr lang="zh-CN" altLang="en-US" dirty="0"/>
              <a:t> </a:t>
            </a:r>
            <a:r>
              <a:rPr lang="en-US" altLang="zh-CN" dirty="0"/>
              <a:t>players.</a:t>
            </a:r>
            <a:r>
              <a:rPr lang="zh-CN" altLang="en-US" dirty="0"/>
              <a:t> </a:t>
            </a:r>
            <a:r>
              <a:rPr lang="en-US" altLang="zh-CN"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53BCC-A3CB-B242-AB26-ED0949A63C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9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6E26-5D72-0949-89CB-F12280C9E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846A1-6AB9-624B-9442-A2E60BD04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0007AD-09FA-EC4B-8F99-86194DF6C0FA}"/>
              </a:ext>
            </a:extLst>
          </p:cNvPr>
          <p:cNvSpPr>
            <a:spLocks noGrp="1"/>
          </p:cNvSpPr>
          <p:nvPr>
            <p:ph type="dt" sz="half" idx="10"/>
          </p:nvPr>
        </p:nvSpPr>
        <p:spPr/>
        <p:txBody>
          <a:bodyPr/>
          <a:lstStyle/>
          <a:p>
            <a:fld id="{2FDEB70D-34AE-5A44-B278-2A6D02665617}" type="datetime1">
              <a:rPr lang="en-US" smtClean="0"/>
              <a:t>4/30/21</a:t>
            </a:fld>
            <a:endParaRPr lang="en-US"/>
          </a:p>
        </p:txBody>
      </p:sp>
      <p:sp>
        <p:nvSpPr>
          <p:cNvPr id="5" name="Footer Placeholder 4">
            <a:extLst>
              <a:ext uri="{FF2B5EF4-FFF2-40B4-BE49-F238E27FC236}">
                <a16:creationId xmlns:a16="http://schemas.microsoft.com/office/drawing/2014/main" id="{F9C9BCD4-61FB-1546-A40F-52933BCBD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E1919-065D-AB4D-9ACD-48375CF44EAD}"/>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38435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72A2-B735-C342-985F-68751E506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00931-6238-7B42-B640-70ABAF4FC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B4B9F-BB98-8046-BEBF-CA70153FFE78}"/>
              </a:ext>
            </a:extLst>
          </p:cNvPr>
          <p:cNvSpPr>
            <a:spLocks noGrp="1"/>
          </p:cNvSpPr>
          <p:nvPr>
            <p:ph type="dt" sz="half" idx="10"/>
          </p:nvPr>
        </p:nvSpPr>
        <p:spPr/>
        <p:txBody>
          <a:bodyPr/>
          <a:lstStyle/>
          <a:p>
            <a:fld id="{C525143A-B593-6D48-B9BF-5C7587E9DBDF}" type="datetime1">
              <a:rPr lang="en-US" smtClean="0"/>
              <a:t>4/30/21</a:t>
            </a:fld>
            <a:endParaRPr lang="en-US"/>
          </a:p>
        </p:txBody>
      </p:sp>
      <p:sp>
        <p:nvSpPr>
          <p:cNvPr id="5" name="Footer Placeholder 4">
            <a:extLst>
              <a:ext uri="{FF2B5EF4-FFF2-40B4-BE49-F238E27FC236}">
                <a16:creationId xmlns:a16="http://schemas.microsoft.com/office/drawing/2014/main" id="{6E8E1E6B-ACE2-5240-BB94-7D36FB2B5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A378D-2516-0147-9D88-BF126FB93863}"/>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51165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93AB8-5588-534A-8220-D8B518A99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57CC3-B549-044A-B104-301F1884BF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45B42-E729-E04F-8CB8-0AB7DBC4A292}"/>
              </a:ext>
            </a:extLst>
          </p:cNvPr>
          <p:cNvSpPr>
            <a:spLocks noGrp="1"/>
          </p:cNvSpPr>
          <p:nvPr>
            <p:ph type="dt" sz="half" idx="10"/>
          </p:nvPr>
        </p:nvSpPr>
        <p:spPr/>
        <p:txBody>
          <a:bodyPr/>
          <a:lstStyle/>
          <a:p>
            <a:fld id="{EB84B9E5-7AF9-654C-A98B-B421B5C54791}" type="datetime1">
              <a:rPr lang="en-US" smtClean="0"/>
              <a:t>4/30/21</a:t>
            </a:fld>
            <a:endParaRPr lang="en-US"/>
          </a:p>
        </p:txBody>
      </p:sp>
      <p:sp>
        <p:nvSpPr>
          <p:cNvPr id="5" name="Footer Placeholder 4">
            <a:extLst>
              <a:ext uri="{FF2B5EF4-FFF2-40B4-BE49-F238E27FC236}">
                <a16:creationId xmlns:a16="http://schemas.microsoft.com/office/drawing/2014/main" id="{107201A6-7F31-984C-A535-9849A8631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8D61A-B2E2-B04D-8B55-8BBEFEC2B326}"/>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41410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CCFB6-3D68-442A-B2D4-1BE5BDC8AFF6}"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316249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15F2-5ADF-6C4A-B9D3-0A79A8F6A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84F62C-DE87-A44D-9B11-BB2E8B471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F7FDA7-98A6-8141-B006-0B09D8987E41}"/>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FBC1AB9F-69FE-DB47-9A90-1345509D9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B3440-ED6E-B541-B51B-F0F40749CD98}"/>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1294145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0452-104E-B046-B949-FB4850F8E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FDB2C-A41A-2F41-B83D-8704054085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2AFF6-DBC5-A440-A4DF-3BB367746A5F}"/>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5ACF7861-8427-9843-95BE-DAD8462CB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1C13A-BAF4-3E4B-A0D0-5FFE4329CBF8}"/>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124663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2BC6-2C04-2B48-A5FC-2DF8B8FC2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09B041-1C65-A041-8E9F-168E57DD6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8822D-3B0C-F145-9FA2-42A2B00FA887}"/>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0945794F-61E8-F843-A25A-4AA12E114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FE685-3C55-BC41-8F68-76696C20A9B5}"/>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198847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FFB7-B9A8-0140-95EC-6E2416153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77F21-0F94-3E4A-AEC9-19AA64779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762FD-F4EA-8D4F-95EF-9E02E218E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B60B3-4DFB-0946-B55C-EEF276B6FE84}"/>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6" name="Footer Placeholder 5">
            <a:extLst>
              <a:ext uri="{FF2B5EF4-FFF2-40B4-BE49-F238E27FC236}">
                <a16:creationId xmlns:a16="http://schemas.microsoft.com/office/drawing/2014/main" id="{D9772429-A163-8A43-BB21-1F3E33237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9848F-026C-A74B-9B16-C622AB2ACA56}"/>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103243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E5F6-9DC5-8941-859A-8EE8DC647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E85EC-2C41-7E49-B6FF-F27B063DB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D6492-B8F3-BF42-947D-FF40273CB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EDAFA5-DF63-514E-9A2C-D09B4A7EE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1CB7D9-38FF-3E49-8D18-64F1DE9D53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4756D0-292A-374D-B0E6-4B9A12392E96}"/>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8" name="Footer Placeholder 7">
            <a:extLst>
              <a:ext uri="{FF2B5EF4-FFF2-40B4-BE49-F238E27FC236}">
                <a16:creationId xmlns:a16="http://schemas.microsoft.com/office/drawing/2014/main" id="{0F503AF4-1DA7-804A-A50E-6DD5347AD8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ECA99A-7206-A346-B8EB-B9F8FFA92ADF}"/>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3883793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82D6-0100-674B-9D64-4375ABDA8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42487-0892-D744-84C4-48FBE1AF76E5}"/>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4" name="Footer Placeholder 3">
            <a:extLst>
              <a:ext uri="{FF2B5EF4-FFF2-40B4-BE49-F238E27FC236}">
                <a16:creationId xmlns:a16="http://schemas.microsoft.com/office/drawing/2014/main" id="{3680CD9F-9191-C943-829B-8D2D1417B3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9DA2D5-E1F4-B140-9955-71ECA9369189}"/>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376922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99D70-B49E-BA4C-8B8E-2AEB8F0B24A4}"/>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3" name="Footer Placeholder 2">
            <a:extLst>
              <a:ext uri="{FF2B5EF4-FFF2-40B4-BE49-F238E27FC236}">
                <a16:creationId xmlns:a16="http://schemas.microsoft.com/office/drawing/2014/main" id="{4C500498-F942-484F-AC34-A5B486231B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5895E-F8E3-3942-A98B-5DFD85A334DB}"/>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99363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CF15-70C2-3841-8DF9-019542245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FB170-BE32-134F-87BE-E0BAF3DC0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DDB6-061A-7F41-A583-95A46FAE1838}"/>
              </a:ext>
            </a:extLst>
          </p:cNvPr>
          <p:cNvSpPr>
            <a:spLocks noGrp="1"/>
          </p:cNvSpPr>
          <p:nvPr>
            <p:ph type="dt" sz="half" idx="10"/>
          </p:nvPr>
        </p:nvSpPr>
        <p:spPr/>
        <p:txBody>
          <a:bodyPr/>
          <a:lstStyle/>
          <a:p>
            <a:fld id="{11E8131E-DB29-3645-AC2E-6C1166A9A73A}" type="datetime1">
              <a:rPr lang="en-US" smtClean="0"/>
              <a:t>4/30/21</a:t>
            </a:fld>
            <a:endParaRPr lang="en-US"/>
          </a:p>
        </p:txBody>
      </p:sp>
      <p:sp>
        <p:nvSpPr>
          <p:cNvPr id="5" name="Footer Placeholder 4">
            <a:extLst>
              <a:ext uri="{FF2B5EF4-FFF2-40B4-BE49-F238E27FC236}">
                <a16:creationId xmlns:a16="http://schemas.microsoft.com/office/drawing/2014/main" id="{C6783E12-1D56-B14C-9824-407C3796D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AD105-0E42-524A-A029-C0CE597512EE}"/>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44205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C3A2-BBB5-C146-85F6-199EF2DA7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F42DA2-744D-7747-B6EC-D421271CA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7E6DF-AA76-EF43-914A-880286FB0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165BA-9F91-3040-ADA9-352D3E770E83}"/>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6" name="Footer Placeholder 5">
            <a:extLst>
              <a:ext uri="{FF2B5EF4-FFF2-40B4-BE49-F238E27FC236}">
                <a16:creationId xmlns:a16="http://schemas.microsoft.com/office/drawing/2014/main" id="{383D2532-2485-D442-BE2E-540B0F8BD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EBE0F-10E9-AB42-96C6-D01DB9115474}"/>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88040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5A02-8B8A-6A4F-B71F-2B1A68284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B7315-24F7-A448-BC1D-31DB331FF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73E4B3-773F-164B-9918-1CC470DBA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F667D-D012-474D-B7A7-20690DD1237C}"/>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6" name="Footer Placeholder 5">
            <a:extLst>
              <a:ext uri="{FF2B5EF4-FFF2-40B4-BE49-F238E27FC236}">
                <a16:creationId xmlns:a16="http://schemas.microsoft.com/office/drawing/2014/main" id="{612E9100-5350-DF4E-83CD-7EF72C71B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53B24-2ACD-334E-8DA0-6C3DA40433B9}"/>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2250840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8584-65B1-1C46-8473-8CD55A854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E4569E-EABA-8549-A36F-D0F44DF87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B931B-D004-2842-B19F-9110DE1FE042}"/>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9200B0B6-7894-1B4F-9878-6A315052A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5AC8A-1916-3A41-AEE6-51CBB4D3E2DA}"/>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2854239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46F27-1AE7-DB41-B834-2E42D0A67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EE7A5-BA03-9A4E-9F5F-C49346005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739F9-7ECB-6045-900E-0C4924DF641A}"/>
              </a:ext>
            </a:extLst>
          </p:cNvPr>
          <p:cNvSpPr>
            <a:spLocks noGrp="1"/>
          </p:cNvSpPr>
          <p:nvPr>
            <p:ph type="dt" sz="half" idx="10"/>
          </p:nvPr>
        </p:nvSpPr>
        <p:spPr/>
        <p:txBody>
          <a:body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CBE5B04C-E86C-0043-BE53-EF67A8D08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5F5E6-A799-3A49-8D96-9CD27E63A522}"/>
              </a:ext>
            </a:extLst>
          </p:cNvPr>
          <p:cNvSpPr>
            <a:spLocks noGrp="1"/>
          </p:cNvSpPr>
          <p:nvPr>
            <p:ph type="sldNum" sz="quarter" idx="12"/>
          </p:nvPr>
        </p:nvSpPr>
        <p:spPr/>
        <p:txBody>
          <a:bodyPr/>
          <a:lstStyle/>
          <a:p>
            <a:fld id="{A9C83161-8C26-AF4C-8F13-DF4D93E53BB7}" type="slidenum">
              <a:rPr lang="en-US" smtClean="0"/>
              <a:t>‹#›</a:t>
            </a:fld>
            <a:endParaRPr lang="en-US"/>
          </a:p>
        </p:txBody>
      </p:sp>
    </p:spTree>
    <p:extLst>
      <p:ext uri="{BB962C8B-B14F-4D97-AF65-F5344CB8AC3E}">
        <p14:creationId xmlns:p14="http://schemas.microsoft.com/office/powerpoint/2010/main" val="3361649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9CCFB6-3D68-442A-B2D4-1BE5BDC8AFF6}"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4716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7684-3837-1B47-A078-D7BDE2AFF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BB6BF7-5692-1E45-847F-82FF2E612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C5A7A-7F43-A541-A796-754BEF7097A2}"/>
              </a:ext>
            </a:extLst>
          </p:cNvPr>
          <p:cNvSpPr>
            <a:spLocks noGrp="1"/>
          </p:cNvSpPr>
          <p:nvPr>
            <p:ph type="dt" sz="half" idx="10"/>
          </p:nvPr>
        </p:nvSpPr>
        <p:spPr/>
        <p:txBody>
          <a:bodyPr/>
          <a:lstStyle/>
          <a:p>
            <a:fld id="{05D3F52F-B792-444A-BCDD-D6BA981B4538}" type="datetime1">
              <a:rPr lang="en-US" smtClean="0"/>
              <a:t>4/30/21</a:t>
            </a:fld>
            <a:endParaRPr lang="en-US"/>
          </a:p>
        </p:txBody>
      </p:sp>
      <p:sp>
        <p:nvSpPr>
          <p:cNvPr id="5" name="Footer Placeholder 4">
            <a:extLst>
              <a:ext uri="{FF2B5EF4-FFF2-40B4-BE49-F238E27FC236}">
                <a16:creationId xmlns:a16="http://schemas.microsoft.com/office/drawing/2014/main" id="{2BD9A58C-9A78-B545-BFB0-D204CE385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6077A-77CF-A54F-9C1A-483D14440781}"/>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20339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A5B2-2C51-C043-8E61-E550B2064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3E5E8-0489-FA4B-B1F8-627ACA1BD2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09DAC9-8187-0F44-8539-E0E360EDA1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DD6-D9DC-B941-B77E-94B2BD6DCE7C}"/>
              </a:ext>
            </a:extLst>
          </p:cNvPr>
          <p:cNvSpPr>
            <a:spLocks noGrp="1"/>
          </p:cNvSpPr>
          <p:nvPr>
            <p:ph type="dt" sz="half" idx="10"/>
          </p:nvPr>
        </p:nvSpPr>
        <p:spPr/>
        <p:txBody>
          <a:bodyPr/>
          <a:lstStyle/>
          <a:p>
            <a:fld id="{8043046B-5B56-0948-8867-2008A53171F4}" type="datetime1">
              <a:rPr lang="en-US" smtClean="0"/>
              <a:t>4/30/21</a:t>
            </a:fld>
            <a:endParaRPr lang="en-US"/>
          </a:p>
        </p:txBody>
      </p:sp>
      <p:sp>
        <p:nvSpPr>
          <p:cNvPr id="6" name="Footer Placeholder 5">
            <a:extLst>
              <a:ext uri="{FF2B5EF4-FFF2-40B4-BE49-F238E27FC236}">
                <a16:creationId xmlns:a16="http://schemas.microsoft.com/office/drawing/2014/main" id="{45047FAE-028B-DF4C-9A33-EBF947FDD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ACF80-E041-FC49-A351-1ABBB138C6B8}"/>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00587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C0A6-06CD-FD41-B432-6EBACD731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D420E-E3D1-C340-B28A-704F453C0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FF463-D6D0-FE46-BF52-AF0190014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5D396-DC44-B644-82AA-CC732454C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6EBE2D-59F5-CC41-B432-31F11F718D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A74D6-7A2D-6242-9C51-CC99B646F867}"/>
              </a:ext>
            </a:extLst>
          </p:cNvPr>
          <p:cNvSpPr>
            <a:spLocks noGrp="1"/>
          </p:cNvSpPr>
          <p:nvPr>
            <p:ph type="dt" sz="half" idx="10"/>
          </p:nvPr>
        </p:nvSpPr>
        <p:spPr/>
        <p:txBody>
          <a:bodyPr/>
          <a:lstStyle/>
          <a:p>
            <a:fld id="{1F114292-23F8-6B49-9A1F-45E4BFBE9391}" type="datetime1">
              <a:rPr lang="en-US" smtClean="0"/>
              <a:t>4/30/21</a:t>
            </a:fld>
            <a:endParaRPr lang="en-US"/>
          </a:p>
        </p:txBody>
      </p:sp>
      <p:sp>
        <p:nvSpPr>
          <p:cNvPr id="8" name="Footer Placeholder 7">
            <a:extLst>
              <a:ext uri="{FF2B5EF4-FFF2-40B4-BE49-F238E27FC236}">
                <a16:creationId xmlns:a16="http://schemas.microsoft.com/office/drawing/2014/main" id="{099AB4E3-DBF4-F845-91F1-C2DBAF1F0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5DA200-384D-D849-B11B-18A69E90C402}"/>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2986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B89A-FD24-1142-AFB0-AE23DA492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89B8B-5732-0440-84E4-15DDA3CAF6B5}"/>
              </a:ext>
            </a:extLst>
          </p:cNvPr>
          <p:cNvSpPr>
            <a:spLocks noGrp="1"/>
          </p:cNvSpPr>
          <p:nvPr>
            <p:ph type="dt" sz="half" idx="10"/>
          </p:nvPr>
        </p:nvSpPr>
        <p:spPr/>
        <p:txBody>
          <a:bodyPr/>
          <a:lstStyle/>
          <a:p>
            <a:fld id="{D6FBF2D8-1CA9-A247-8506-A3A38D955F96}" type="datetime1">
              <a:rPr lang="en-US" smtClean="0"/>
              <a:t>4/30/21</a:t>
            </a:fld>
            <a:endParaRPr lang="en-US"/>
          </a:p>
        </p:txBody>
      </p:sp>
      <p:sp>
        <p:nvSpPr>
          <p:cNvPr id="4" name="Footer Placeholder 3">
            <a:extLst>
              <a:ext uri="{FF2B5EF4-FFF2-40B4-BE49-F238E27FC236}">
                <a16:creationId xmlns:a16="http://schemas.microsoft.com/office/drawing/2014/main" id="{4D28E325-A819-C249-86FB-56EE97934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2CC27-1C94-A749-A752-86B5D63756BF}"/>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105735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529FF-5F8C-3B42-8F77-8E208C79DAF8}"/>
              </a:ext>
            </a:extLst>
          </p:cNvPr>
          <p:cNvSpPr>
            <a:spLocks noGrp="1"/>
          </p:cNvSpPr>
          <p:nvPr>
            <p:ph type="dt" sz="half" idx="10"/>
          </p:nvPr>
        </p:nvSpPr>
        <p:spPr/>
        <p:txBody>
          <a:bodyPr/>
          <a:lstStyle/>
          <a:p>
            <a:fld id="{CA921621-C55D-C541-8E91-70A6FC8FD817}" type="datetime1">
              <a:rPr lang="en-US" smtClean="0"/>
              <a:t>4/30/21</a:t>
            </a:fld>
            <a:endParaRPr lang="en-US"/>
          </a:p>
        </p:txBody>
      </p:sp>
      <p:sp>
        <p:nvSpPr>
          <p:cNvPr id="3" name="Footer Placeholder 2">
            <a:extLst>
              <a:ext uri="{FF2B5EF4-FFF2-40B4-BE49-F238E27FC236}">
                <a16:creationId xmlns:a16="http://schemas.microsoft.com/office/drawing/2014/main" id="{0FC18899-B20E-1C48-A8DA-21B2C9A8E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28F752-6131-6345-B76C-C3D72D7A3DFA}"/>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94185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979F-C57C-7B4C-8B60-182996A29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32467A-94F0-6740-B338-C1638C532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B02F87-33E8-0A48-91CF-F2D59DC4E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5F3A3-7D38-CF49-BDF0-46935F84F27F}"/>
              </a:ext>
            </a:extLst>
          </p:cNvPr>
          <p:cNvSpPr>
            <a:spLocks noGrp="1"/>
          </p:cNvSpPr>
          <p:nvPr>
            <p:ph type="dt" sz="half" idx="10"/>
          </p:nvPr>
        </p:nvSpPr>
        <p:spPr/>
        <p:txBody>
          <a:bodyPr/>
          <a:lstStyle/>
          <a:p>
            <a:fld id="{93D5C63A-003D-8847-9D9C-A04A1BE6D80A}" type="datetime1">
              <a:rPr lang="en-US" smtClean="0"/>
              <a:t>4/30/21</a:t>
            </a:fld>
            <a:endParaRPr lang="en-US"/>
          </a:p>
        </p:txBody>
      </p:sp>
      <p:sp>
        <p:nvSpPr>
          <p:cNvPr id="6" name="Footer Placeholder 5">
            <a:extLst>
              <a:ext uri="{FF2B5EF4-FFF2-40B4-BE49-F238E27FC236}">
                <a16:creationId xmlns:a16="http://schemas.microsoft.com/office/drawing/2014/main" id="{C185BBCF-DE3C-A14F-8135-9473220E6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D1774-CC01-F64E-A865-C64DFE36549F}"/>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315322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DDF3-1511-6A44-98EA-E1FC0F5E2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8C6F0E-3EFE-BC45-8C9D-D4AE4431F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A5348B-7DEB-9249-8653-9A5C51BC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78F89-6E8A-CD4E-942D-84474E05D7B4}"/>
              </a:ext>
            </a:extLst>
          </p:cNvPr>
          <p:cNvSpPr>
            <a:spLocks noGrp="1"/>
          </p:cNvSpPr>
          <p:nvPr>
            <p:ph type="dt" sz="half" idx="10"/>
          </p:nvPr>
        </p:nvSpPr>
        <p:spPr/>
        <p:txBody>
          <a:bodyPr/>
          <a:lstStyle/>
          <a:p>
            <a:fld id="{B74DCFA2-84F5-4343-A18F-16548AC7BF55}" type="datetime1">
              <a:rPr lang="en-US" smtClean="0"/>
              <a:t>4/30/21</a:t>
            </a:fld>
            <a:endParaRPr lang="en-US"/>
          </a:p>
        </p:txBody>
      </p:sp>
      <p:sp>
        <p:nvSpPr>
          <p:cNvPr id="6" name="Footer Placeholder 5">
            <a:extLst>
              <a:ext uri="{FF2B5EF4-FFF2-40B4-BE49-F238E27FC236}">
                <a16:creationId xmlns:a16="http://schemas.microsoft.com/office/drawing/2014/main" id="{3C32F453-5236-8840-8BF5-DF400D8CC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8FDBD-D5CB-C240-8EFF-8CDDE43BBEDB}"/>
              </a:ext>
            </a:extLst>
          </p:cNvPr>
          <p:cNvSpPr>
            <a:spLocks noGrp="1"/>
          </p:cNvSpPr>
          <p:nvPr>
            <p:ph type="sldNum" sz="quarter" idx="12"/>
          </p:nvPr>
        </p:nvSpPr>
        <p:spPr/>
        <p:txBody>
          <a:bodyPr/>
          <a:lstStyle/>
          <a:p>
            <a:fld id="{F100179D-864C-4546-B2AD-AF5BF6A16916}" type="slidenum">
              <a:rPr lang="en-US" smtClean="0"/>
              <a:t>‹#›</a:t>
            </a:fld>
            <a:endParaRPr lang="en-US"/>
          </a:p>
        </p:txBody>
      </p:sp>
    </p:spTree>
    <p:extLst>
      <p:ext uri="{BB962C8B-B14F-4D97-AF65-F5344CB8AC3E}">
        <p14:creationId xmlns:p14="http://schemas.microsoft.com/office/powerpoint/2010/main" val="229522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17239-81BE-DF4F-9449-0EE2738F2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D3549-8346-7840-B989-1F310748F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A6F27-0F5F-4740-8815-6685613ED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6F232-A847-7C48-ABE5-83A14AA9730C}" type="datetime1">
              <a:rPr lang="en-US" smtClean="0"/>
              <a:t>4/30/21</a:t>
            </a:fld>
            <a:endParaRPr lang="en-US"/>
          </a:p>
        </p:txBody>
      </p:sp>
      <p:sp>
        <p:nvSpPr>
          <p:cNvPr id="5" name="Footer Placeholder 4">
            <a:extLst>
              <a:ext uri="{FF2B5EF4-FFF2-40B4-BE49-F238E27FC236}">
                <a16:creationId xmlns:a16="http://schemas.microsoft.com/office/drawing/2014/main" id="{CF6955AC-5500-0D46-91A0-98E540B08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DA06A-D42F-7740-801D-CAC6B20B0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0179D-864C-4546-B2AD-AF5BF6A16916}" type="slidenum">
              <a:rPr lang="en-US" smtClean="0"/>
              <a:t>‹#›</a:t>
            </a:fld>
            <a:endParaRPr lang="en-US"/>
          </a:p>
        </p:txBody>
      </p:sp>
    </p:spTree>
    <p:extLst>
      <p:ext uri="{BB962C8B-B14F-4D97-AF65-F5344CB8AC3E}">
        <p14:creationId xmlns:p14="http://schemas.microsoft.com/office/powerpoint/2010/main" val="247931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19217-C5FF-A44A-920A-C87673E49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1CE8D-8788-8345-A0EF-40268DB2D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1F0BF-F3B8-E84A-B895-B96CE17BA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D5710-591F-534A-97BB-FB2F5FE8EFC7}" type="datetimeFigureOut">
              <a:rPr lang="en-US" smtClean="0"/>
              <a:t>4/30/21</a:t>
            </a:fld>
            <a:endParaRPr lang="en-US"/>
          </a:p>
        </p:txBody>
      </p:sp>
      <p:sp>
        <p:nvSpPr>
          <p:cNvPr id="5" name="Footer Placeholder 4">
            <a:extLst>
              <a:ext uri="{FF2B5EF4-FFF2-40B4-BE49-F238E27FC236}">
                <a16:creationId xmlns:a16="http://schemas.microsoft.com/office/drawing/2014/main" id="{10454283-41BD-BB41-8B00-AAE599801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5C52B4-8DA3-EF4D-8ACC-D35D274D5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83161-8C26-AF4C-8F13-DF4D93E53BB7}" type="slidenum">
              <a:rPr lang="en-US" smtClean="0"/>
              <a:t>‹#›</a:t>
            </a:fld>
            <a:endParaRPr lang="en-US"/>
          </a:p>
        </p:txBody>
      </p:sp>
    </p:spTree>
    <p:extLst>
      <p:ext uri="{BB962C8B-B14F-4D97-AF65-F5344CB8AC3E}">
        <p14:creationId xmlns:p14="http://schemas.microsoft.com/office/powerpoint/2010/main" val="15436523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9A12-EFED-8E4C-A408-29872C8DF3E5}"/>
              </a:ext>
            </a:extLst>
          </p:cNvPr>
          <p:cNvSpPr>
            <a:spLocks noGrp="1"/>
          </p:cNvSpPr>
          <p:nvPr>
            <p:ph type="ctrTitle"/>
          </p:nvPr>
        </p:nvSpPr>
        <p:spPr>
          <a:xfrm>
            <a:off x="1406669" y="1017564"/>
            <a:ext cx="9378662" cy="2387600"/>
          </a:xfrm>
        </p:spPr>
        <p:txBody>
          <a:bodyPr>
            <a:normAutofit fontScale="90000"/>
          </a:bodyPr>
          <a:lstStyle/>
          <a:p>
            <a:r>
              <a:rPr lang="en-US" dirty="0"/>
              <a:t>Comparing the Effects of Network Latency versus Local Latency on Competitive First Person Shooter Game Players</a:t>
            </a:r>
          </a:p>
        </p:txBody>
      </p:sp>
      <p:sp>
        <p:nvSpPr>
          <p:cNvPr id="3" name="Slide Number Placeholder 2">
            <a:extLst>
              <a:ext uri="{FF2B5EF4-FFF2-40B4-BE49-F238E27FC236}">
                <a16:creationId xmlns:a16="http://schemas.microsoft.com/office/drawing/2014/main" id="{6F39857D-B8CF-364E-8C8E-B58C232337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C25DB-29F9-0F4E-B069-4CB78CCFC60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oogle Shape;108;p1">
            <a:extLst>
              <a:ext uri="{FF2B5EF4-FFF2-40B4-BE49-F238E27FC236}">
                <a16:creationId xmlns:a16="http://schemas.microsoft.com/office/drawing/2014/main" id="{B8FC08F8-B85E-944A-B69C-AC96F941679C}"/>
              </a:ext>
            </a:extLst>
          </p:cNvPr>
          <p:cNvPicPr preferRelativeResize="0"/>
          <p:nvPr/>
        </p:nvPicPr>
        <p:blipFill rotWithShape="1">
          <a:blip r:embed="rId3">
            <a:alphaModFix/>
          </a:blip>
          <a:srcRect/>
          <a:stretch/>
        </p:blipFill>
        <p:spPr>
          <a:xfrm>
            <a:off x="2789417" y="5903333"/>
            <a:ext cx="1905000" cy="615696"/>
          </a:xfrm>
          <a:prstGeom prst="rect">
            <a:avLst/>
          </a:prstGeom>
          <a:noFill/>
          <a:ln>
            <a:noFill/>
          </a:ln>
        </p:spPr>
      </p:pic>
      <p:sp>
        <p:nvSpPr>
          <p:cNvPr id="6" name="Google Shape;107;p1">
            <a:extLst>
              <a:ext uri="{FF2B5EF4-FFF2-40B4-BE49-F238E27FC236}">
                <a16:creationId xmlns:a16="http://schemas.microsoft.com/office/drawing/2014/main" id="{D6C8B8A8-B01C-394D-B965-2D41FD1E89E2}"/>
              </a:ext>
            </a:extLst>
          </p:cNvPr>
          <p:cNvSpPr txBox="1">
            <a:spLocks/>
          </p:cNvSpPr>
          <p:nvPr/>
        </p:nvSpPr>
        <p:spPr>
          <a:xfrm>
            <a:off x="1835185" y="3757785"/>
            <a:ext cx="3813464" cy="10620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sz="2800" b="0" i="0" u="none" strike="noStrike" kern="0" cap="none" spc="0" normalizeH="0" baseline="0" noProof="0" dirty="0" err="1">
                <a:ln>
                  <a:noFill/>
                </a:ln>
                <a:solidFill>
                  <a:srgbClr val="4F81BD"/>
                </a:solidFill>
                <a:effectLst/>
                <a:uLnTx/>
                <a:uFillTx/>
                <a:latin typeface="Calibri"/>
                <a:cs typeface="Calibri"/>
                <a:sym typeface="Calibri"/>
              </a:rPr>
              <a:t>Shengmei</a:t>
            </a:r>
            <a:r>
              <a:rPr kumimoji="0" lang="en-US" sz="2800" b="0" i="0" u="none" strike="noStrike" kern="0" cap="none" spc="0" normalizeH="0" baseline="0" noProof="0" dirty="0">
                <a:ln>
                  <a:noFill/>
                </a:ln>
                <a:solidFill>
                  <a:srgbClr val="4F81BD"/>
                </a:solidFill>
                <a:effectLst/>
                <a:uLnTx/>
                <a:uFillTx/>
                <a:latin typeface="Calibri"/>
                <a:cs typeface="Calibri"/>
                <a:sym typeface="Calibri"/>
              </a:rPr>
              <a:t> Liu</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Mark</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Claypool</a:t>
            </a: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7" name="Google Shape;107;p1">
            <a:extLst>
              <a:ext uri="{FF2B5EF4-FFF2-40B4-BE49-F238E27FC236}">
                <a16:creationId xmlns:a16="http://schemas.microsoft.com/office/drawing/2014/main" id="{402151B9-F05C-8C43-8B6D-CC11FDD1EF9C}"/>
              </a:ext>
            </a:extLst>
          </p:cNvPr>
          <p:cNvSpPr txBox="1">
            <a:spLocks/>
          </p:cNvSpPr>
          <p:nvPr/>
        </p:nvSpPr>
        <p:spPr>
          <a:xfrm>
            <a:off x="6882409" y="3122336"/>
            <a:ext cx="3836858"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Atsuo</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Kuwahara</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Jamie</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Sherman</a:t>
            </a: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James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Scovell</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8" name="Google Shape;107;p1">
            <a:extLst>
              <a:ext uri="{FF2B5EF4-FFF2-40B4-BE49-F238E27FC236}">
                <a16:creationId xmlns:a16="http://schemas.microsoft.com/office/drawing/2014/main" id="{04642FAC-B292-784A-BC38-B0E3EEA6BEED}"/>
              </a:ext>
            </a:extLst>
          </p:cNvPr>
          <p:cNvSpPr txBox="1">
            <a:spLocks/>
          </p:cNvSpPr>
          <p:nvPr/>
        </p:nvSpPr>
        <p:spPr>
          <a:xfrm>
            <a:off x="1330731" y="4421987"/>
            <a:ext cx="4822372"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Worcester Polytechnic Institute</a:t>
            </a: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 name="Google Shape;107;p1">
            <a:extLst>
              <a:ext uri="{FF2B5EF4-FFF2-40B4-BE49-F238E27FC236}">
                <a16:creationId xmlns:a16="http://schemas.microsoft.com/office/drawing/2014/main" id="{6D720D70-E16D-214E-9F72-3A0582ACBE17}"/>
              </a:ext>
            </a:extLst>
          </p:cNvPr>
          <p:cNvSpPr txBox="1">
            <a:spLocks/>
          </p:cNvSpPr>
          <p:nvPr/>
        </p:nvSpPr>
        <p:spPr>
          <a:xfrm>
            <a:off x="6740407" y="4421814"/>
            <a:ext cx="4120862" cy="11369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Intel Corporation</a:t>
            </a: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10" name="Picture 9">
            <a:extLst>
              <a:ext uri="{FF2B5EF4-FFF2-40B4-BE49-F238E27FC236}">
                <a16:creationId xmlns:a16="http://schemas.microsoft.com/office/drawing/2014/main" id="{E5794656-2505-5342-9800-E22161BC907F}"/>
              </a:ext>
            </a:extLst>
          </p:cNvPr>
          <p:cNvPicPr>
            <a:picLocks noChangeAspect="1"/>
          </p:cNvPicPr>
          <p:nvPr/>
        </p:nvPicPr>
        <p:blipFill>
          <a:blip r:embed="rId4"/>
          <a:stretch>
            <a:fillRect/>
          </a:stretch>
        </p:blipFill>
        <p:spPr>
          <a:xfrm>
            <a:off x="7887944" y="5298114"/>
            <a:ext cx="1825788" cy="1825788"/>
          </a:xfrm>
          <a:prstGeom prst="rect">
            <a:avLst/>
          </a:prstGeom>
        </p:spPr>
      </p:pic>
    </p:spTree>
    <p:extLst>
      <p:ext uri="{BB962C8B-B14F-4D97-AF65-F5344CB8AC3E}">
        <p14:creationId xmlns:p14="http://schemas.microsoft.com/office/powerpoint/2010/main" val="81187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23C4-0A95-A848-BF41-6D83A1EB0309}"/>
              </a:ext>
            </a:extLst>
          </p:cNvPr>
          <p:cNvSpPr>
            <a:spLocks noGrp="1"/>
          </p:cNvSpPr>
          <p:nvPr>
            <p:ph type="title"/>
          </p:nvPr>
        </p:nvSpPr>
        <p:spPr>
          <a:xfrm>
            <a:off x="0" y="-165637"/>
            <a:ext cx="12192000" cy="1325563"/>
          </a:xfrm>
        </p:spPr>
        <p:txBody>
          <a:bodyPr vert="horz" lIns="91440" tIns="45720" rIns="91440" bIns="45720" rtlCol="0" anchor="ctr">
            <a:normAutofit/>
          </a:bodyPr>
          <a:lstStyle/>
          <a:p>
            <a:pPr algn="ctr"/>
            <a:r>
              <a:rPr lang="en-US" altLang="zh-CN" dirty="0">
                <a:latin typeface="Intel Clear"/>
              </a:rPr>
              <a:t>Motivation</a:t>
            </a:r>
            <a:endParaRPr lang="en-US" dirty="0">
              <a:latin typeface="Intel Clear"/>
            </a:endParaRPr>
          </a:p>
        </p:txBody>
      </p:sp>
      <p:sp>
        <p:nvSpPr>
          <p:cNvPr id="10" name="Slide Number Placeholder 3">
            <a:extLst>
              <a:ext uri="{FF2B5EF4-FFF2-40B4-BE49-F238E27FC236}">
                <a16:creationId xmlns:a16="http://schemas.microsoft.com/office/drawing/2014/main" id="{B4497989-E20B-E34C-A891-7ECF7751C22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1CE88-CDBC-AA40-A6D4-724F9A3608B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4" descr="How Fast Does Your PC Really Need to Be?">
            <a:extLst>
              <a:ext uri="{FF2B5EF4-FFF2-40B4-BE49-F238E27FC236}">
                <a16:creationId xmlns:a16="http://schemas.microsoft.com/office/drawing/2014/main" id="{CC1B9FD3-29B8-B445-AB70-1196203A5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440" y="910837"/>
            <a:ext cx="3708015" cy="227390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00F1419-4D37-DC4B-8A0C-6F8C4EB1C502}"/>
              </a:ext>
            </a:extLst>
          </p:cNvPr>
          <p:cNvGrpSpPr/>
          <p:nvPr/>
        </p:nvGrpSpPr>
        <p:grpSpPr>
          <a:xfrm>
            <a:off x="9529761" y="1784018"/>
            <a:ext cx="1364191" cy="1644982"/>
            <a:chOff x="3022668" y="1682057"/>
            <a:chExt cx="1531965" cy="1817453"/>
          </a:xfrm>
        </p:grpSpPr>
        <p:cxnSp>
          <p:nvCxnSpPr>
            <p:cNvPr id="13" name="Elbow Connector 12">
              <a:extLst>
                <a:ext uri="{FF2B5EF4-FFF2-40B4-BE49-F238E27FC236}">
                  <a16:creationId xmlns:a16="http://schemas.microsoft.com/office/drawing/2014/main" id="{BA4B8A14-5A35-A044-AE8E-6B73B2E20809}"/>
                </a:ext>
              </a:extLst>
            </p:cNvPr>
            <p:cNvCxnSpPr>
              <a:cxnSpLocks/>
            </p:cNvCxnSpPr>
            <p:nvPr/>
          </p:nvCxnSpPr>
          <p:spPr>
            <a:xfrm rot="16200000" flipV="1">
              <a:off x="2767976" y="1936749"/>
              <a:ext cx="1178041" cy="668658"/>
            </a:xfrm>
            <a:prstGeom prst="bentConnector3">
              <a:avLst>
                <a:gd name="adj1" fmla="val 99899"/>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0A4351-3CDE-9640-BBC0-C046441031A4}"/>
                </a:ext>
              </a:extLst>
            </p:cNvPr>
            <p:cNvSpPr txBox="1"/>
            <p:nvPr/>
          </p:nvSpPr>
          <p:spPr>
            <a:xfrm>
              <a:off x="3029087" y="3099400"/>
              <a:ext cx="1525546" cy="400110"/>
            </a:xfrm>
            <a:prstGeom prst="rect">
              <a:avLst/>
            </a:prstGeom>
            <a:noFill/>
          </p:spPr>
          <p:txBody>
            <a:bodyPr wrap="none" rtlCol="0">
              <a:spAutoFit/>
            </a:bodyPr>
            <a:lstStyle/>
            <a:p>
              <a:r>
                <a:rPr lang="en-US" sz="2000" dirty="0">
                  <a:solidFill>
                    <a:srgbClr val="FF0000"/>
                  </a:solidFill>
                </a:rPr>
                <a:t>Local latency</a:t>
              </a:r>
            </a:p>
          </p:txBody>
        </p:sp>
      </p:grpSp>
      <p:pic>
        <p:nvPicPr>
          <p:cNvPr id="15" name="Picture 14" descr="Diagram&#10;&#10;Description automatically generated with low confidence">
            <a:extLst>
              <a:ext uri="{FF2B5EF4-FFF2-40B4-BE49-F238E27FC236}">
                <a16:creationId xmlns:a16="http://schemas.microsoft.com/office/drawing/2014/main" id="{24152FCB-72E7-AE45-A941-8EB39F1C27D9}"/>
              </a:ext>
            </a:extLst>
          </p:cNvPr>
          <p:cNvPicPr>
            <a:picLocks noChangeAspect="1"/>
          </p:cNvPicPr>
          <p:nvPr/>
        </p:nvPicPr>
        <p:blipFill>
          <a:blip r:embed="rId4"/>
          <a:stretch>
            <a:fillRect/>
          </a:stretch>
        </p:blipFill>
        <p:spPr>
          <a:xfrm>
            <a:off x="517908" y="851048"/>
            <a:ext cx="4939850" cy="2032190"/>
          </a:xfrm>
          <a:prstGeom prst="rect">
            <a:avLst/>
          </a:prstGeom>
        </p:spPr>
      </p:pic>
      <p:sp>
        <p:nvSpPr>
          <p:cNvPr id="17" name="TextBox 16">
            <a:extLst>
              <a:ext uri="{FF2B5EF4-FFF2-40B4-BE49-F238E27FC236}">
                <a16:creationId xmlns:a16="http://schemas.microsoft.com/office/drawing/2014/main" id="{85A25348-2C38-3A43-B7E5-A5CA57C8652E}"/>
              </a:ext>
            </a:extLst>
          </p:cNvPr>
          <p:cNvSpPr txBox="1"/>
          <p:nvPr/>
        </p:nvSpPr>
        <p:spPr>
          <a:xfrm>
            <a:off x="6012207" y="1987667"/>
            <a:ext cx="507639" cy="461665"/>
          </a:xfrm>
          <a:prstGeom prst="rect">
            <a:avLst/>
          </a:prstGeom>
          <a:noFill/>
        </p:spPr>
        <p:txBody>
          <a:bodyPr wrap="none" rtlCol="0">
            <a:spAutoFit/>
          </a:bodyPr>
          <a:lstStyle/>
          <a:p>
            <a:r>
              <a:rPr lang="en-US" altLang="zh-CN" sz="2800" b="1" i="1" dirty="0"/>
              <a:t>VS</a:t>
            </a:r>
            <a:endParaRPr lang="en-US" sz="2800" b="1" i="1" dirty="0"/>
          </a:p>
        </p:txBody>
      </p:sp>
      <p:sp>
        <p:nvSpPr>
          <p:cNvPr id="18" name="Down Arrow 17">
            <a:extLst>
              <a:ext uri="{FF2B5EF4-FFF2-40B4-BE49-F238E27FC236}">
                <a16:creationId xmlns:a16="http://schemas.microsoft.com/office/drawing/2014/main" id="{77FBE1B5-D9D1-6140-B77D-6EE52A60BC6C}"/>
              </a:ext>
            </a:extLst>
          </p:cNvPr>
          <p:cNvSpPr/>
          <p:nvPr/>
        </p:nvSpPr>
        <p:spPr>
          <a:xfrm>
            <a:off x="6077950" y="3007993"/>
            <a:ext cx="376151" cy="86208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19A85578-7AC6-0248-9916-BF0C4D2D27BE}"/>
              </a:ext>
            </a:extLst>
          </p:cNvPr>
          <p:cNvGrpSpPr/>
          <p:nvPr/>
        </p:nvGrpSpPr>
        <p:grpSpPr>
          <a:xfrm>
            <a:off x="2659641" y="3601510"/>
            <a:ext cx="7720409" cy="1326593"/>
            <a:chOff x="2603998" y="3744895"/>
            <a:chExt cx="7720409" cy="1326593"/>
          </a:xfrm>
        </p:grpSpPr>
        <p:grpSp>
          <p:nvGrpSpPr>
            <p:cNvPr id="20" name="Group 19">
              <a:extLst>
                <a:ext uri="{FF2B5EF4-FFF2-40B4-BE49-F238E27FC236}">
                  <a16:creationId xmlns:a16="http://schemas.microsoft.com/office/drawing/2014/main" id="{942B1887-2C66-414A-8981-923835540968}"/>
                </a:ext>
              </a:extLst>
            </p:cNvPr>
            <p:cNvGrpSpPr/>
            <p:nvPr/>
          </p:nvGrpSpPr>
          <p:grpSpPr>
            <a:xfrm>
              <a:off x="2603998" y="4012155"/>
              <a:ext cx="4293849" cy="968695"/>
              <a:chOff x="2603998" y="4012155"/>
              <a:chExt cx="4293849" cy="968695"/>
            </a:xfrm>
          </p:grpSpPr>
          <p:pic>
            <p:nvPicPr>
              <p:cNvPr id="22" name="Picture 21" descr="A picture containing text, close&#10;&#10;Description automatically generated">
                <a:extLst>
                  <a:ext uri="{FF2B5EF4-FFF2-40B4-BE49-F238E27FC236}">
                    <a16:creationId xmlns:a16="http://schemas.microsoft.com/office/drawing/2014/main" id="{82D76A34-5907-0E4A-8B6C-21833C3B0E0D}"/>
                  </a:ext>
                </a:extLst>
              </p:cNvPr>
              <p:cNvPicPr>
                <a:picLocks noChangeAspect="1"/>
              </p:cNvPicPr>
              <p:nvPr/>
            </p:nvPicPr>
            <p:blipFill>
              <a:blip r:embed="rId5"/>
              <a:stretch>
                <a:fillRect/>
              </a:stretch>
            </p:blipFill>
            <p:spPr>
              <a:xfrm>
                <a:off x="2603998" y="4012155"/>
                <a:ext cx="1908036" cy="968695"/>
              </a:xfrm>
              <a:prstGeom prst="rect">
                <a:avLst/>
              </a:prstGeom>
            </p:spPr>
          </p:pic>
          <p:sp>
            <p:nvSpPr>
              <p:cNvPr id="23" name="TextBox 22">
                <a:extLst>
                  <a:ext uri="{FF2B5EF4-FFF2-40B4-BE49-F238E27FC236}">
                    <a16:creationId xmlns:a16="http://schemas.microsoft.com/office/drawing/2014/main" id="{53875D29-8FB0-794E-9592-ECB4670AB33E}"/>
                  </a:ext>
                </a:extLst>
              </p:cNvPr>
              <p:cNvSpPr txBox="1"/>
              <p:nvPr/>
            </p:nvSpPr>
            <p:spPr>
              <a:xfrm>
                <a:off x="5420144" y="4106011"/>
                <a:ext cx="1391856" cy="369332"/>
              </a:xfrm>
              <a:prstGeom prst="rect">
                <a:avLst/>
              </a:prstGeom>
              <a:noFill/>
            </p:spPr>
            <p:txBody>
              <a:bodyPr wrap="none" rtlCol="0">
                <a:spAutoFit/>
              </a:bodyPr>
              <a:lstStyle/>
              <a:p>
                <a:r>
                  <a:rPr lang="en-US" dirty="0"/>
                  <a:t>Performance</a:t>
                </a:r>
              </a:p>
            </p:txBody>
          </p:sp>
          <p:sp>
            <p:nvSpPr>
              <p:cNvPr id="24" name="Right Arrow 23">
                <a:extLst>
                  <a:ext uri="{FF2B5EF4-FFF2-40B4-BE49-F238E27FC236}">
                    <a16:creationId xmlns:a16="http://schemas.microsoft.com/office/drawing/2014/main" id="{3441BA27-DD67-8240-AAF3-CEC104D6CE2E}"/>
                  </a:ext>
                </a:extLst>
              </p:cNvPr>
              <p:cNvSpPr/>
              <p:nvPr/>
            </p:nvSpPr>
            <p:spPr>
              <a:xfrm>
                <a:off x="5511959" y="4402376"/>
                <a:ext cx="138588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A picture containing text, monitor, electronics, screen&#10;&#10;Description automatically generated">
              <a:extLst>
                <a:ext uri="{FF2B5EF4-FFF2-40B4-BE49-F238E27FC236}">
                  <a16:creationId xmlns:a16="http://schemas.microsoft.com/office/drawing/2014/main" id="{AA5AA4FF-9BBD-184C-ACC4-E4BDF4B7A7F5}"/>
                </a:ext>
              </a:extLst>
            </p:cNvPr>
            <p:cNvPicPr>
              <a:picLocks noChangeAspect="1"/>
            </p:cNvPicPr>
            <p:nvPr/>
          </p:nvPicPr>
          <p:blipFill>
            <a:blip r:embed="rId6"/>
            <a:stretch>
              <a:fillRect/>
            </a:stretch>
          </p:blipFill>
          <p:spPr>
            <a:xfrm>
              <a:off x="7791820" y="3744895"/>
              <a:ext cx="2532587" cy="1326593"/>
            </a:xfrm>
            <a:prstGeom prst="rect">
              <a:avLst/>
            </a:prstGeom>
          </p:spPr>
        </p:pic>
      </p:grpSp>
      <p:grpSp>
        <p:nvGrpSpPr>
          <p:cNvPr id="25" name="Group 24">
            <a:extLst>
              <a:ext uri="{FF2B5EF4-FFF2-40B4-BE49-F238E27FC236}">
                <a16:creationId xmlns:a16="http://schemas.microsoft.com/office/drawing/2014/main" id="{E4E09DA8-0D5E-3F4E-A9E6-6868033218B3}"/>
              </a:ext>
            </a:extLst>
          </p:cNvPr>
          <p:cNvGrpSpPr/>
          <p:nvPr/>
        </p:nvGrpSpPr>
        <p:grpSpPr>
          <a:xfrm>
            <a:off x="3523508" y="5374334"/>
            <a:ext cx="5181117" cy="1347485"/>
            <a:chOff x="3523508" y="5374334"/>
            <a:chExt cx="5181117" cy="1347485"/>
          </a:xfrm>
        </p:grpSpPr>
        <p:sp>
          <p:nvSpPr>
            <p:cNvPr id="26" name="TextBox 25">
              <a:extLst>
                <a:ext uri="{FF2B5EF4-FFF2-40B4-BE49-F238E27FC236}">
                  <a16:creationId xmlns:a16="http://schemas.microsoft.com/office/drawing/2014/main" id="{BEC1EA3F-2FFF-1645-8525-742D374C131A}"/>
                </a:ext>
              </a:extLst>
            </p:cNvPr>
            <p:cNvSpPr txBox="1"/>
            <p:nvPr/>
          </p:nvSpPr>
          <p:spPr>
            <a:xfrm>
              <a:off x="5110121" y="5602297"/>
              <a:ext cx="2190023" cy="369332"/>
            </a:xfrm>
            <a:prstGeom prst="rect">
              <a:avLst/>
            </a:prstGeom>
            <a:noFill/>
          </p:spPr>
          <p:txBody>
            <a:bodyPr wrap="none" rtlCol="0">
              <a:spAutoFit/>
            </a:bodyPr>
            <a:lstStyle/>
            <a:p>
              <a:r>
                <a:rPr lang="en-US" dirty="0"/>
                <a:t>Quality of Experience</a:t>
              </a:r>
            </a:p>
          </p:txBody>
        </p:sp>
        <p:sp>
          <p:nvSpPr>
            <p:cNvPr id="27" name="TextBox 26">
              <a:extLst>
                <a:ext uri="{FF2B5EF4-FFF2-40B4-BE49-F238E27FC236}">
                  <a16:creationId xmlns:a16="http://schemas.microsoft.com/office/drawing/2014/main" id="{9E6CEB11-8001-7443-8730-D26D5C7818B0}"/>
                </a:ext>
              </a:extLst>
            </p:cNvPr>
            <p:cNvSpPr txBox="1"/>
            <p:nvPr/>
          </p:nvSpPr>
          <p:spPr>
            <a:xfrm>
              <a:off x="3523508" y="5398380"/>
              <a:ext cx="1210588" cy="1323439"/>
            </a:xfrm>
            <a:prstGeom prst="rect">
              <a:avLst/>
            </a:prstGeom>
            <a:noFill/>
          </p:spPr>
          <p:txBody>
            <a:bodyPr wrap="none" rtlCol="0">
              <a:spAutoFit/>
            </a:bodyPr>
            <a:lstStyle/>
            <a:p>
              <a:r>
                <a:rPr lang="en-US" sz="8000" dirty="0"/>
                <a:t>🤨</a:t>
              </a:r>
            </a:p>
          </p:txBody>
        </p:sp>
        <p:sp>
          <p:nvSpPr>
            <p:cNvPr id="28" name="TextBox 27">
              <a:extLst>
                <a:ext uri="{FF2B5EF4-FFF2-40B4-BE49-F238E27FC236}">
                  <a16:creationId xmlns:a16="http://schemas.microsoft.com/office/drawing/2014/main" id="{8461C855-0644-BA42-951B-C0D9044A154B}"/>
                </a:ext>
              </a:extLst>
            </p:cNvPr>
            <p:cNvSpPr txBox="1"/>
            <p:nvPr/>
          </p:nvSpPr>
          <p:spPr>
            <a:xfrm>
              <a:off x="7702211" y="5374334"/>
              <a:ext cx="1002414" cy="1323439"/>
            </a:xfrm>
            <a:prstGeom prst="rect">
              <a:avLst/>
            </a:prstGeom>
            <a:noFill/>
          </p:spPr>
          <p:txBody>
            <a:bodyPr wrap="square" rtlCol="0">
              <a:spAutoFit/>
            </a:bodyPr>
            <a:lstStyle/>
            <a:p>
              <a:r>
                <a:rPr lang="en-US" sz="8000" dirty="0"/>
                <a:t>😃</a:t>
              </a:r>
            </a:p>
          </p:txBody>
        </p:sp>
        <p:sp>
          <p:nvSpPr>
            <p:cNvPr id="29" name="Right Arrow 28">
              <a:extLst>
                <a:ext uri="{FF2B5EF4-FFF2-40B4-BE49-F238E27FC236}">
                  <a16:creationId xmlns:a16="http://schemas.microsoft.com/office/drawing/2014/main" id="{AC0FE30C-DFDE-B949-A9AF-3878778986FA}"/>
                </a:ext>
              </a:extLst>
            </p:cNvPr>
            <p:cNvSpPr/>
            <p:nvPr/>
          </p:nvSpPr>
          <p:spPr>
            <a:xfrm>
              <a:off x="5512188" y="5929023"/>
              <a:ext cx="138588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4A78CB3B-7DF0-5446-B48E-FC322A2AD5F4}"/>
              </a:ext>
            </a:extLst>
          </p:cNvPr>
          <p:cNvGrpSpPr/>
          <p:nvPr/>
        </p:nvGrpSpPr>
        <p:grpSpPr>
          <a:xfrm>
            <a:off x="2316573" y="1941174"/>
            <a:ext cx="1677499" cy="1188417"/>
            <a:chOff x="2316573" y="1941174"/>
            <a:chExt cx="1677499" cy="1188417"/>
          </a:xfrm>
        </p:grpSpPr>
        <p:sp>
          <p:nvSpPr>
            <p:cNvPr id="16" name="TextBox 15">
              <a:extLst>
                <a:ext uri="{FF2B5EF4-FFF2-40B4-BE49-F238E27FC236}">
                  <a16:creationId xmlns:a16="http://schemas.microsoft.com/office/drawing/2014/main" id="{EEF49540-7891-DA4F-8B32-D6F26E6060DC}"/>
                </a:ext>
              </a:extLst>
            </p:cNvPr>
            <p:cNvSpPr txBox="1"/>
            <p:nvPr/>
          </p:nvSpPr>
          <p:spPr>
            <a:xfrm>
              <a:off x="2316573" y="2729481"/>
              <a:ext cx="1677499" cy="400110"/>
            </a:xfrm>
            <a:prstGeom prst="rect">
              <a:avLst/>
            </a:prstGeom>
            <a:noFill/>
          </p:spPr>
          <p:txBody>
            <a:bodyPr wrap="none" rtlCol="0">
              <a:spAutoFit/>
            </a:bodyPr>
            <a:lstStyle/>
            <a:p>
              <a:r>
                <a:rPr lang="en-US" altLang="zh-CN" sz="2000" dirty="0">
                  <a:solidFill>
                    <a:srgbClr val="FF0000"/>
                  </a:solidFill>
                </a:rPr>
                <a:t>Network</a:t>
              </a:r>
              <a:r>
                <a:rPr lang="en-US" sz="2000" dirty="0">
                  <a:solidFill>
                    <a:srgbClr val="FF0000"/>
                  </a:solidFill>
                </a:rPr>
                <a:t> latency</a:t>
              </a:r>
            </a:p>
          </p:txBody>
        </p:sp>
        <p:grpSp>
          <p:nvGrpSpPr>
            <p:cNvPr id="32" name="Group 31">
              <a:extLst>
                <a:ext uri="{FF2B5EF4-FFF2-40B4-BE49-F238E27FC236}">
                  <a16:creationId xmlns:a16="http://schemas.microsoft.com/office/drawing/2014/main" id="{43B44B7E-C4F0-4343-B680-9B8797445AE4}"/>
                </a:ext>
              </a:extLst>
            </p:cNvPr>
            <p:cNvGrpSpPr/>
            <p:nvPr/>
          </p:nvGrpSpPr>
          <p:grpSpPr>
            <a:xfrm>
              <a:off x="2987833" y="1941174"/>
              <a:ext cx="412196" cy="942064"/>
              <a:chOff x="2987833" y="1941174"/>
              <a:chExt cx="412196" cy="942064"/>
            </a:xfrm>
          </p:grpSpPr>
          <p:sp>
            <p:nvSpPr>
              <p:cNvPr id="30" name="TextBox 29">
                <a:extLst>
                  <a:ext uri="{FF2B5EF4-FFF2-40B4-BE49-F238E27FC236}">
                    <a16:creationId xmlns:a16="http://schemas.microsoft.com/office/drawing/2014/main" id="{D59BE944-4B2D-044C-9523-EED76B9F6EFE}"/>
                  </a:ext>
                </a:extLst>
              </p:cNvPr>
              <p:cNvSpPr txBox="1"/>
              <p:nvPr/>
            </p:nvSpPr>
            <p:spPr>
              <a:xfrm>
                <a:off x="2987833" y="1941174"/>
                <a:ext cx="334980" cy="369332"/>
              </a:xfrm>
              <a:prstGeom prst="rect">
                <a:avLst/>
              </a:prstGeom>
              <a:noFill/>
            </p:spPr>
            <p:txBody>
              <a:bodyPr wrap="square" rtlCol="0">
                <a:spAutoFit/>
              </a:bodyPr>
              <a:lstStyle/>
              <a:p>
                <a:r>
                  <a:rPr lang="en-US" altLang="zh-CN" sz="2400" dirty="0">
                    <a:solidFill>
                      <a:srgbClr val="FF0000"/>
                    </a:solidFill>
                  </a:rPr>
                  <a:t>+</a:t>
                </a:r>
                <a:endParaRPr lang="en-US" sz="2400" dirty="0">
                  <a:solidFill>
                    <a:srgbClr val="FF0000"/>
                  </a:solidFill>
                </a:endParaRPr>
              </a:p>
            </p:txBody>
          </p:sp>
          <p:sp>
            <p:nvSpPr>
              <p:cNvPr id="31" name="TextBox 30">
                <a:extLst>
                  <a:ext uri="{FF2B5EF4-FFF2-40B4-BE49-F238E27FC236}">
                    <a16:creationId xmlns:a16="http://schemas.microsoft.com/office/drawing/2014/main" id="{5A0FC6BE-431B-7C4A-AD91-C69D9F559193}"/>
                  </a:ext>
                </a:extLst>
              </p:cNvPr>
              <p:cNvSpPr txBox="1"/>
              <p:nvPr/>
            </p:nvSpPr>
            <p:spPr>
              <a:xfrm rot="5400000">
                <a:off x="3043913" y="2527122"/>
                <a:ext cx="342900" cy="369332"/>
              </a:xfrm>
              <a:prstGeom prst="rect">
                <a:avLst/>
              </a:prstGeom>
              <a:noFill/>
            </p:spPr>
            <p:txBody>
              <a:bodyPr wrap="square" rtlCol="0">
                <a:spAutoFit/>
              </a:bodyPr>
              <a:lstStyle/>
              <a:p>
                <a:r>
                  <a:rPr lang="en-US" altLang="zh-CN" sz="2400" dirty="0">
                    <a:solidFill>
                      <a:srgbClr val="FF0000"/>
                    </a:solidFill>
                  </a:rPr>
                  <a:t>=</a:t>
                </a:r>
                <a:endParaRPr lang="en-US" sz="2400" dirty="0">
                  <a:solidFill>
                    <a:srgbClr val="FF0000"/>
                  </a:solidFill>
                </a:endParaRPr>
              </a:p>
            </p:txBody>
          </p:sp>
        </p:grpSp>
      </p:grpSp>
    </p:spTree>
    <p:extLst>
      <p:ext uri="{BB962C8B-B14F-4D97-AF65-F5344CB8AC3E}">
        <p14:creationId xmlns:p14="http://schemas.microsoft.com/office/powerpoint/2010/main" val="375290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7F7D7-829F-4D52-B7A6-B64FC61BBE1A}"/>
              </a:ext>
            </a:extLst>
          </p:cNvPr>
          <p:cNvSpPr>
            <a:spLocks noGrp="1"/>
          </p:cNvSpPr>
          <p:nvPr>
            <p:ph type="sldNum" sz="quarter" idx="12"/>
          </p:nvPr>
        </p:nvSpPr>
        <p:spPr>
          <a:xfrm>
            <a:off x="8610600" y="61420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CCFB6-3D68-442A-B2D4-1BE5BDC8AFF6}"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6194E1C-691B-4981-ABA5-993D138FEB4B}"/>
              </a:ext>
            </a:extLst>
          </p:cNvPr>
          <p:cNvSpPr>
            <a:spLocks noGrp="1"/>
          </p:cNvSpPr>
          <p:nvPr>
            <p:ph type="title"/>
          </p:nvPr>
        </p:nvSpPr>
        <p:spPr>
          <a:xfrm>
            <a:off x="0" y="-7619"/>
            <a:ext cx="12192000" cy="1158240"/>
          </a:xfrm>
        </p:spPr>
        <p:txBody>
          <a:bodyPr/>
          <a:lstStyle/>
          <a:p>
            <a:pPr algn="ctr"/>
            <a:r>
              <a:rPr lang="en-US" dirty="0">
                <a:solidFill>
                  <a:schemeClr val="tx1"/>
                </a:solidFill>
              </a:rPr>
              <a:t>User Study</a:t>
            </a:r>
          </a:p>
        </p:txBody>
      </p:sp>
      <p:sp>
        <p:nvSpPr>
          <p:cNvPr id="4" name="Content Placeholder 3">
            <a:extLst>
              <a:ext uri="{FF2B5EF4-FFF2-40B4-BE49-F238E27FC236}">
                <a16:creationId xmlns:a16="http://schemas.microsoft.com/office/drawing/2014/main" id="{77D981A4-5A10-4C61-AA7E-8185905E3E1E}"/>
              </a:ext>
            </a:extLst>
          </p:cNvPr>
          <p:cNvSpPr>
            <a:spLocks noGrp="1"/>
          </p:cNvSpPr>
          <p:nvPr>
            <p:ph sz="quarter" idx="13"/>
          </p:nvPr>
        </p:nvSpPr>
        <p:spPr>
          <a:xfrm>
            <a:off x="610658" y="1203041"/>
            <a:ext cx="10970683" cy="5935661"/>
          </a:xfrm>
        </p:spPr>
        <p:txBody>
          <a:bodyPr>
            <a:noAutofit/>
          </a:bodyPr>
          <a:lstStyle/>
          <a:p>
            <a:pPr marL="342900" indent="-342900">
              <a:spcBef>
                <a:spcPts val="600"/>
              </a:spcBef>
              <a:buFont typeface="Arial" panose="020B0604020202020204" pitchFamily="34" charset="0"/>
              <a:buChar char="•"/>
            </a:pPr>
            <a:r>
              <a:rPr lang="en-US" sz="2200" dirty="0"/>
              <a:t>Game customization</a:t>
            </a:r>
          </a:p>
          <a:p>
            <a:pPr marL="342900" indent="-342900">
              <a:spcBef>
                <a:spcPts val="600"/>
              </a:spcBef>
              <a:buFont typeface="Arial" panose="020B0604020202020204" pitchFamily="34" charset="0"/>
              <a:buChar char="•"/>
            </a:pPr>
            <a:endParaRPr lang="en-US" sz="2200" dirty="0"/>
          </a:p>
          <a:p>
            <a:pPr marL="342900" indent="-342900">
              <a:spcBef>
                <a:spcPts val="600"/>
              </a:spcBef>
              <a:buFont typeface="Arial" panose="020B0604020202020204" pitchFamily="34" charset="0"/>
              <a:buChar char="•"/>
            </a:pPr>
            <a:endParaRPr lang="en-US" sz="2200" dirty="0"/>
          </a:p>
          <a:p>
            <a:pPr marL="342900" indent="-342900">
              <a:spcBef>
                <a:spcPts val="600"/>
              </a:spcBef>
              <a:buFont typeface="Arial" panose="020B0604020202020204" pitchFamily="34" charset="0"/>
              <a:buChar char="•"/>
            </a:pPr>
            <a:endParaRPr lang="en-US" sz="2200" dirty="0"/>
          </a:p>
          <a:p>
            <a:pPr marL="342900" indent="-342900">
              <a:spcBef>
                <a:spcPts val="600"/>
              </a:spcBef>
              <a:buFont typeface="Arial" panose="020B0604020202020204" pitchFamily="34" charset="0"/>
              <a:buChar char="•"/>
            </a:pPr>
            <a:endParaRPr lang="en-US" sz="2200" dirty="0"/>
          </a:p>
          <a:p>
            <a:pPr marL="0" lvl="1" indent="0">
              <a:spcBef>
                <a:spcPts val="600"/>
              </a:spcBef>
              <a:buNone/>
            </a:pPr>
            <a:endParaRPr lang="en-US" sz="2200" dirty="0">
              <a:solidFill>
                <a:srgbClr val="0071C5"/>
              </a:solidFill>
            </a:endParaRPr>
          </a:p>
          <a:p>
            <a:pPr marL="342900" lvl="1" indent="-342900">
              <a:spcBef>
                <a:spcPts val="600"/>
              </a:spcBef>
            </a:pPr>
            <a:endParaRPr lang="en-US" sz="2200" dirty="0">
              <a:solidFill>
                <a:srgbClr val="0071C5"/>
              </a:solidFill>
            </a:endParaRPr>
          </a:p>
          <a:p>
            <a:pPr marL="342900" lvl="1" indent="-342900">
              <a:spcBef>
                <a:spcPts val="600"/>
              </a:spcBef>
            </a:pPr>
            <a:endParaRPr lang="en-US" sz="2200" dirty="0">
              <a:solidFill>
                <a:srgbClr val="0071C5"/>
              </a:solidFill>
            </a:endParaRPr>
          </a:p>
          <a:p>
            <a:pPr marL="342900" lvl="1" indent="-342900">
              <a:spcBef>
                <a:spcPts val="600"/>
              </a:spcBef>
            </a:pPr>
            <a:r>
              <a:rPr lang="en-US" sz="2200" dirty="0">
                <a:solidFill>
                  <a:srgbClr val="0071C5"/>
                </a:solidFill>
              </a:rPr>
              <a:t>Self-contained game process</a:t>
            </a:r>
          </a:p>
          <a:p>
            <a:pPr marL="0" lvl="1" indent="0">
              <a:spcBef>
                <a:spcPts val="600"/>
              </a:spcBef>
              <a:buNone/>
            </a:pPr>
            <a:endParaRPr lang="en-US" sz="2200" dirty="0">
              <a:solidFill>
                <a:srgbClr val="0071C5"/>
              </a:solidFill>
            </a:endParaRPr>
          </a:p>
          <a:p>
            <a:pPr marL="342900" lvl="1" indent="-342900">
              <a:spcBef>
                <a:spcPts val="600"/>
              </a:spcBef>
            </a:pPr>
            <a:r>
              <a:rPr lang="en-US" sz="2200" dirty="0">
                <a:solidFill>
                  <a:srgbClr val="0071C5"/>
                </a:solidFill>
              </a:rPr>
              <a:t>Questionnaires (Demographic, In-game surveys) </a:t>
            </a:r>
          </a:p>
          <a:p>
            <a:pPr marL="342900" lvl="1" indent="-342900">
              <a:spcBef>
                <a:spcPts val="600"/>
              </a:spcBef>
            </a:pPr>
            <a:endParaRPr lang="en-US" sz="2200" dirty="0">
              <a:solidFill>
                <a:schemeClr val="accent6">
                  <a:lumMod val="75000"/>
                </a:schemeClr>
              </a:solidFill>
            </a:endParaRPr>
          </a:p>
          <a:p>
            <a:pPr marL="300559" lvl="1" indent="0">
              <a:spcBef>
                <a:spcPts val="600"/>
              </a:spcBef>
              <a:buNone/>
            </a:pPr>
            <a:endParaRPr lang="en-US" sz="2200" dirty="0"/>
          </a:p>
          <a:p>
            <a:pPr marL="342900" indent="-342900">
              <a:spcBef>
                <a:spcPts val="600"/>
              </a:spcBef>
              <a:buFont typeface="Arial" panose="020B0604020202020204" pitchFamily="34" charset="0"/>
              <a:buChar char="•"/>
            </a:pPr>
            <a:endParaRPr lang="en-US" sz="2200" dirty="0"/>
          </a:p>
          <a:p>
            <a:pPr marL="0" indent="0">
              <a:spcBef>
                <a:spcPts val="600"/>
              </a:spcBef>
              <a:buNone/>
            </a:pPr>
            <a:r>
              <a:rPr lang="en-US" sz="2200" dirty="0"/>
              <a:t> </a:t>
            </a:r>
          </a:p>
          <a:p>
            <a:pPr marL="342900" indent="-342900">
              <a:spcBef>
                <a:spcPts val="600"/>
              </a:spcBef>
              <a:buFont typeface="Arial" panose="020B0604020202020204" pitchFamily="34" charset="0"/>
              <a:buChar char="•"/>
            </a:pPr>
            <a:endParaRPr lang="en-US" sz="2200" dirty="0"/>
          </a:p>
        </p:txBody>
      </p:sp>
      <p:pic>
        <p:nvPicPr>
          <p:cNvPr id="30" name="Picture 4" descr="CSGO Update Log: All details about the Oct. 6 Update » TalkEsport">
            <a:extLst>
              <a:ext uri="{FF2B5EF4-FFF2-40B4-BE49-F238E27FC236}">
                <a16:creationId xmlns:a16="http://schemas.microsoft.com/office/drawing/2014/main" id="{CC7D2906-5CB0-C946-B7A6-E04EB6403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60" y="1817243"/>
            <a:ext cx="3844191" cy="180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7F7D7-829F-4D52-B7A6-B64FC61BBE1A}"/>
              </a:ext>
            </a:extLst>
          </p:cNvPr>
          <p:cNvSpPr>
            <a:spLocks noGrp="1"/>
          </p:cNvSpPr>
          <p:nvPr>
            <p:ph type="sldNum" sz="quarter" idx="12"/>
          </p:nvPr>
        </p:nvSpPr>
        <p:spPr>
          <a:xfrm>
            <a:off x="8610600" y="6142037"/>
            <a:ext cx="2743200" cy="365125"/>
          </a:xfrm>
        </p:spPr>
        <p:txBody>
          <a:bodyPr/>
          <a:lstStyle/>
          <a:p>
            <a:fld id="{749CCFB6-3D68-442A-B2D4-1BE5BDC8AFF6}" type="slidenum">
              <a:rPr lang="en-US" sz="1600" smtClean="0">
                <a:solidFill>
                  <a:schemeClr val="tx1"/>
                </a:solidFill>
              </a:rPr>
              <a:t>4</a:t>
            </a:fld>
            <a:endParaRPr lang="en-US" sz="1600" dirty="0">
              <a:solidFill>
                <a:schemeClr val="tx1"/>
              </a:solidFill>
            </a:endParaRPr>
          </a:p>
        </p:txBody>
      </p:sp>
      <p:sp>
        <p:nvSpPr>
          <p:cNvPr id="3" name="Title 2">
            <a:extLst>
              <a:ext uri="{FF2B5EF4-FFF2-40B4-BE49-F238E27FC236}">
                <a16:creationId xmlns:a16="http://schemas.microsoft.com/office/drawing/2014/main" id="{B6194E1C-691B-4981-ABA5-993D138FEB4B}"/>
              </a:ext>
            </a:extLst>
          </p:cNvPr>
          <p:cNvSpPr>
            <a:spLocks noGrp="1"/>
          </p:cNvSpPr>
          <p:nvPr>
            <p:ph type="title"/>
          </p:nvPr>
        </p:nvSpPr>
        <p:spPr>
          <a:xfrm>
            <a:off x="0" y="-109449"/>
            <a:ext cx="12192000" cy="1158240"/>
          </a:xfrm>
        </p:spPr>
        <p:txBody>
          <a:bodyPr/>
          <a:lstStyle/>
          <a:p>
            <a:pPr algn="ctr"/>
            <a:r>
              <a:rPr lang="en-US" dirty="0">
                <a:solidFill>
                  <a:schemeClr val="tx1"/>
                </a:solidFill>
              </a:rPr>
              <a:t>User Study</a:t>
            </a:r>
          </a:p>
        </p:txBody>
      </p:sp>
      <p:sp>
        <p:nvSpPr>
          <p:cNvPr id="4" name="Content Placeholder 3">
            <a:extLst>
              <a:ext uri="{FF2B5EF4-FFF2-40B4-BE49-F238E27FC236}">
                <a16:creationId xmlns:a16="http://schemas.microsoft.com/office/drawing/2014/main" id="{77D981A4-5A10-4C61-AA7E-8185905E3E1E}"/>
              </a:ext>
            </a:extLst>
          </p:cNvPr>
          <p:cNvSpPr>
            <a:spLocks noGrp="1"/>
          </p:cNvSpPr>
          <p:nvPr>
            <p:ph sz="quarter" idx="13"/>
          </p:nvPr>
        </p:nvSpPr>
        <p:spPr>
          <a:xfrm>
            <a:off x="679393" y="882580"/>
            <a:ext cx="10970683" cy="5935661"/>
          </a:xfrm>
        </p:spPr>
        <p:txBody>
          <a:bodyPr>
            <a:noAutofit/>
          </a:bodyPr>
          <a:lstStyle/>
          <a:p>
            <a:pPr>
              <a:spcBef>
                <a:spcPts val="600"/>
              </a:spcBef>
            </a:pPr>
            <a:r>
              <a:rPr lang="en-US" altLang="zh-CN" sz="2200" dirty="0"/>
              <a:t>Local</a:t>
            </a:r>
            <a:r>
              <a:rPr lang="zh-CN" altLang="en-US" sz="2200" dirty="0"/>
              <a:t> </a:t>
            </a:r>
            <a:r>
              <a:rPr lang="en-US" altLang="zh-CN" sz="2200" dirty="0"/>
              <a:t>latency</a:t>
            </a:r>
            <a:r>
              <a:rPr lang="zh-CN" altLang="en-US" sz="2200" dirty="0"/>
              <a:t> </a:t>
            </a:r>
            <a:r>
              <a:rPr lang="en-US" altLang="zh-CN" sz="2200" dirty="0"/>
              <a:t>study</a:t>
            </a:r>
            <a:r>
              <a:rPr lang="zh-CN" altLang="en-US" sz="2200" dirty="0"/>
              <a:t> </a:t>
            </a:r>
            <a:r>
              <a:rPr lang="en-US" altLang="zh-CN" sz="2200" dirty="0"/>
              <a:t>(43</a:t>
            </a:r>
            <a:r>
              <a:rPr lang="zh-CN" altLang="en-US" sz="2200" dirty="0"/>
              <a:t> </a:t>
            </a:r>
            <a:r>
              <a:rPr lang="en-US" altLang="zh-CN" sz="2200" dirty="0"/>
              <a:t>users)</a:t>
            </a:r>
            <a:endParaRPr lang="en-US" sz="2200" dirty="0"/>
          </a:p>
          <a:p>
            <a:pPr marL="342900" indent="-342900">
              <a:spcBef>
                <a:spcPts val="600"/>
              </a:spcBef>
              <a:buFont typeface="Arial" panose="020B0604020202020204" pitchFamily="34" charset="0"/>
              <a:buChar char="•"/>
            </a:pPr>
            <a:endParaRPr lang="en-US" sz="2200" dirty="0"/>
          </a:p>
          <a:p>
            <a:pPr marL="342900" lvl="1" indent="-342900">
              <a:spcBef>
                <a:spcPts val="600"/>
              </a:spcBef>
            </a:pPr>
            <a:endParaRPr lang="en-US" sz="2200" dirty="0">
              <a:solidFill>
                <a:srgbClr val="0071C5"/>
              </a:solidFill>
            </a:endParaRPr>
          </a:p>
          <a:p>
            <a:pPr marL="342900" lvl="1" indent="-342900">
              <a:spcBef>
                <a:spcPts val="600"/>
              </a:spcBef>
            </a:pPr>
            <a:endParaRPr lang="en-US" sz="2200" dirty="0">
              <a:solidFill>
                <a:srgbClr val="0071C5"/>
              </a:solidFill>
            </a:endParaRPr>
          </a:p>
          <a:p>
            <a:pPr marL="342900" lvl="1" indent="-342900">
              <a:spcBef>
                <a:spcPts val="600"/>
              </a:spcBef>
            </a:pPr>
            <a:endParaRPr lang="en-US" sz="2200" dirty="0">
              <a:solidFill>
                <a:srgbClr val="0071C5"/>
              </a:solidFill>
            </a:endParaRPr>
          </a:p>
          <a:p>
            <a:pPr marL="0" lvl="1" indent="0">
              <a:spcBef>
                <a:spcPts val="600"/>
              </a:spcBef>
              <a:buNone/>
            </a:pPr>
            <a:endParaRPr lang="en-US" sz="2200" dirty="0">
              <a:solidFill>
                <a:srgbClr val="0071C5"/>
              </a:solidFill>
            </a:endParaRPr>
          </a:p>
          <a:p>
            <a:pPr marL="342900" indent="-342900">
              <a:spcBef>
                <a:spcPts val="600"/>
              </a:spcBef>
            </a:pPr>
            <a:endParaRPr lang="en-US" altLang="zh-CN" sz="2200" dirty="0"/>
          </a:p>
          <a:p>
            <a:pPr marL="342900" indent="-342900">
              <a:spcBef>
                <a:spcPts val="600"/>
              </a:spcBef>
            </a:pPr>
            <a:r>
              <a:rPr lang="en-US" altLang="zh-CN" sz="2200" dirty="0"/>
              <a:t>Network</a:t>
            </a:r>
            <a:r>
              <a:rPr lang="zh-CN" altLang="en-US" sz="2200" dirty="0"/>
              <a:t> </a:t>
            </a:r>
            <a:r>
              <a:rPr lang="en-US" altLang="zh-CN" sz="2200" dirty="0"/>
              <a:t>latency</a:t>
            </a:r>
            <a:r>
              <a:rPr lang="zh-CN" altLang="en-US" sz="2200" dirty="0"/>
              <a:t> </a:t>
            </a:r>
            <a:r>
              <a:rPr lang="en-US" altLang="zh-CN" sz="2200" dirty="0"/>
              <a:t>study</a:t>
            </a:r>
            <a:r>
              <a:rPr lang="zh-CN" altLang="en-US" sz="2200" dirty="0"/>
              <a:t> </a:t>
            </a:r>
            <a:r>
              <a:rPr lang="en-US" altLang="zh-CN" sz="2200" dirty="0"/>
              <a:t>(25</a:t>
            </a:r>
            <a:r>
              <a:rPr lang="zh-CN" altLang="en-US" sz="2200" dirty="0"/>
              <a:t> </a:t>
            </a:r>
            <a:r>
              <a:rPr lang="en-US" altLang="zh-CN" sz="2200" dirty="0"/>
              <a:t>users)</a:t>
            </a:r>
          </a:p>
          <a:p>
            <a:pPr marL="342900" indent="-342900">
              <a:spcBef>
                <a:spcPts val="600"/>
              </a:spcBef>
            </a:pPr>
            <a:endParaRPr lang="en-US" altLang="zh-CN" sz="2200" dirty="0"/>
          </a:p>
          <a:p>
            <a:pPr marL="342900" indent="-342900">
              <a:spcBef>
                <a:spcPts val="600"/>
              </a:spcBef>
            </a:pPr>
            <a:endParaRPr lang="en-US" altLang="zh-CN" sz="2200" dirty="0"/>
          </a:p>
          <a:p>
            <a:pPr marL="342900" indent="-342900">
              <a:spcBef>
                <a:spcPts val="600"/>
              </a:spcBef>
            </a:pPr>
            <a:endParaRPr lang="en-US" altLang="zh-CN" sz="2200" dirty="0"/>
          </a:p>
          <a:p>
            <a:pPr marL="342900" indent="-342900">
              <a:spcBef>
                <a:spcPts val="600"/>
              </a:spcBef>
            </a:pPr>
            <a:endParaRPr lang="en-US" altLang="zh-CN" sz="2200" dirty="0"/>
          </a:p>
          <a:p>
            <a:pPr marL="342900" indent="-342900">
              <a:spcBef>
                <a:spcPts val="600"/>
              </a:spcBef>
            </a:pPr>
            <a:endParaRPr lang="en-US" altLang="zh-CN" sz="2200" dirty="0"/>
          </a:p>
          <a:p>
            <a:pPr marL="342900" indent="-342900">
              <a:spcBef>
                <a:spcPts val="600"/>
              </a:spcBef>
            </a:pPr>
            <a:endParaRPr lang="en-US" altLang="zh-CN" sz="2200" dirty="0"/>
          </a:p>
          <a:p>
            <a:pPr marL="342900" indent="-342900">
              <a:spcBef>
                <a:spcPts val="600"/>
              </a:spcBef>
            </a:pPr>
            <a:endParaRPr lang="en-US" altLang="zh-CN" sz="2200" dirty="0"/>
          </a:p>
          <a:p>
            <a:pPr marL="0" lvl="1" indent="0">
              <a:spcBef>
                <a:spcPts val="600"/>
              </a:spcBef>
              <a:buNone/>
            </a:pPr>
            <a:endParaRPr lang="en-US" sz="2200" dirty="0">
              <a:solidFill>
                <a:schemeClr val="accent6">
                  <a:lumMod val="75000"/>
                </a:schemeClr>
              </a:solidFill>
            </a:endParaRPr>
          </a:p>
          <a:p>
            <a:pPr marL="300559" lvl="1" indent="0">
              <a:spcBef>
                <a:spcPts val="600"/>
              </a:spcBef>
              <a:buNone/>
            </a:pPr>
            <a:endParaRPr lang="en-US" sz="2200" dirty="0"/>
          </a:p>
          <a:p>
            <a:pPr marL="342900" indent="-342900">
              <a:spcBef>
                <a:spcPts val="600"/>
              </a:spcBef>
              <a:buFont typeface="Arial" panose="020B0604020202020204" pitchFamily="34" charset="0"/>
              <a:buChar char="•"/>
            </a:pPr>
            <a:endParaRPr lang="en-US" sz="2200" dirty="0"/>
          </a:p>
          <a:p>
            <a:pPr marL="0" indent="0">
              <a:spcBef>
                <a:spcPts val="600"/>
              </a:spcBef>
              <a:buNone/>
            </a:pPr>
            <a:r>
              <a:rPr lang="en-US" sz="2200" dirty="0"/>
              <a:t> </a:t>
            </a:r>
          </a:p>
          <a:p>
            <a:pPr marL="342900" indent="-342900">
              <a:spcBef>
                <a:spcPts val="600"/>
              </a:spcBef>
              <a:buFont typeface="Arial" panose="020B0604020202020204" pitchFamily="34" charset="0"/>
              <a:buChar char="•"/>
            </a:pPr>
            <a:endParaRPr lang="en-US" sz="2200" dirty="0"/>
          </a:p>
        </p:txBody>
      </p:sp>
      <p:grpSp>
        <p:nvGrpSpPr>
          <p:cNvPr id="13" name="Group 12">
            <a:extLst>
              <a:ext uri="{FF2B5EF4-FFF2-40B4-BE49-F238E27FC236}">
                <a16:creationId xmlns:a16="http://schemas.microsoft.com/office/drawing/2014/main" id="{873EE2BF-3AFB-FF43-B534-EC710980BE70}"/>
              </a:ext>
            </a:extLst>
          </p:cNvPr>
          <p:cNvGrpSpPr/>
          <p:nvPr/>
        </p:nvGrpSpPr>
        <p:grpSpPr>
          <a:xfrm>
            <a:off x="838200" y="1937051"/>
            <a:ext cx="9071007" cy="1299613"/>
            <a:chOff x="1620807" y="3761982"/>
            <a:chExt cx="9071007" cy="1299613"/>
          </a:xfrm>
        </p:grpSpPr>
        <p:sp>
          <p:nvSpPr>
            <p:cNvPr id="14" name="Right Arrow 13">
              <a:extLst>
                <a:ext uri="{FF2B5EF4-FFF2-40B4-BE49-F238E27FC236}">
                  <a16:creationId xmlns:a16="http://schemas.microsoft.com/office/drawing/2014/main" id="{0C5C5CD8-3A13-CE48-BECB-C3174C8A758B}"/>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B8EB8BB-CAEC-6347-947E-D2B67F27275D}"/>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125EFD33-2B0C-8649-9AEA-E9CEB1489701}"/>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17" name="Straight Connector 16">
              <a:extLst>
                <a:ext uri="{FF2B5EF4-FFF2-40B4-BE49-F238E27FC236}">
                  <a16:creationId xmlns:a16="http://schemas.microsoft.com/office/drawing/2014/main" id="{765775D6-769C-894C-B330-757DE5CBE280}"/>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2A7DC9-9C97-E64C-B391-53B21904522F}"/>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1B8C2AAD-93EA-7247-8D3C-1FDA3C1BEAF9}"/>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077DF231-0763-5440-86A5-280AAC2112BC}"/>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21" name="TextBox 20">
              <a:extLst>
                <a:ext uri="{FF2B5EF4-FFF2-40B4-BE49-F238E27FC236}">
                  <a16:creationId xmlns:a16="http://schemas.microsoft.com/office/drawing/2014/main" id="{B4D6907F-922D-8A43-B4EE-95376A5E90DC}"/>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22" name="TextBox 21">
              <a:extLst>
                <a:ext uri="{FF2B5EF4-FFF2-40B4-BE49-F238E27FC236}">
                  <a16:creationId xmlns:a16="http://schemas.microsoft.com/office/drawing/2014/main" id="{0042F619-83A1-8547-8F3B-7F91C177404B}"/>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23" name="TextBox 22">
              <a:extLst>
                <a:ext uri="{FF2B5EF4-FFF2-40B4-BE49-F238E27FC236}">
                  <a16:creationId xmlns:a16="http://schemas.microsoft.com/office/drawing/2014/main" id="{C7507955-7796-464A-AD3B-91FD696D79B8}"/>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24" name="TextBox 23">
              <a:extLst>
                <a:ext uri="{FF2B5EF4-FFF2-40B4-BE49-F238E27FC236}">
                  <a16:creationId xmlns:a16="http://schemas.microsoft.com/office/drawing/2014/main" id="{3468E599-F7FF-CC42-9595-4D9531B3BC20}"/>
                </a:ext>
              </a:extLst>
            </p:cNvPr>
            <p:cNvSpPr txBox="1"/>
            <p:nvPr/>
          </p:nvSpPr>
          <p:spPr>
            <a:xfrm>
              <a:off x="2269810" y="4661485"/>
              <a:ext cx="1771832" cy="400110"/>
            </a:xfrm>
            <a:prstGeom prst="rect">
              <a:avLst/>
            </a:prstGeom>
            <a:noFill/>
          </p:spPr>
          <p:txBody>
            <a:bodyPr wrap="none" rtlCol="0">
              <a:spAutoFit/>
            </a:bodyPr>
            <a:lstStyle/>
            <a:p>
              <a:r>
                <a:rPr lang="en-US" sz="2000" dirty="0"/>
                <a:t>Gaming system</a:t>
              </a:r>
            </a:p>
          </p:txBody>
        </p:sp>
        <p:sp>
          <p:nvSpPr>
            <p:cNvPr id="25" name="TextBox 24">
              <a:extLst>
                <a:ext uri="{FF2B5EF4-FFF2-40B4-BE49-F238E27FC236}">
                  <a16:creationId xmlns:a16="http://schemas.microsoft.com/office/drawing/2014/main" id="{DE813FA6-80ED-7F46-87A6-761CA14A51A6}"/>
                </a:ext>
              </a:extLst>
            </p:cNvPr>
            <p:cNvSpPr txBox="1"/>
            <p:nvPr/>
          </p:nvSpPr>
          <p:spPr>
            <a:xfrm>
              <a:off x="4935669" y="4661485"/>
              <a:ext cx="1390124" cy="400110"/>
            </a:xfrm>
            <a:prstGeom prst="rect">
              <a:avLst/>
            </a:prstGeom>
            <a:noFill/>
          </p:spPr>
          <p:txBody>
            <a:bodyPr wrap="none" rtlCol="0">
              <a:spAutoFit/>
            </a:bodyPr>
            <a:lstStyle/>
            <a:p>
              <a:r>
                <a:rPr lang="en-US" sz="2000" dirty="0"/>
                <a:t>Normal PCs</a:t>
              </a:r>
            </a:p>
          </p:txBody>
        </p:sp>
        <p:sp>
          <p:nvSpPr>
            <p:cNvPr id="26" name="TextBox 25">
              <a:extLst>
                <a:ext uri="{FF2B5EF4-FFF2-40B4-BE49-F238E27FC236}">
                  <a16:creationId xmlns:a16="http://schemas.microsoft.com/office/drawing/2014/main" id="{FFEB686C-CC95-DC42-A4F2-98900204B6B3}"/>
                </a:ext>
              </a:extLst>
            </p:cNvPr>
            <p:cNvSpPr txBox="1"/>
            <p:nvPr/>
          </p:nvSpPr>
          <p:spPr>
            <a:xfrm>
              <a:off x="7308386" y="4661485"/>
              <a:ext cx="1890646" cy="400110"/>
            </a:xfrm>
            <a:prstGeom prst="rect">
              <a:avLst/>
            </a:prstGeom>
            <a:noFill/>
          </p:spPr>
          <p:txBody>
            <a:bodyPr wrap="none" rtlCol="0">
              <a:spAutoFit/>
            </a:bodyPr>
            <a:lstStyle/>
            <a:p>
              <a:r>
                <a:rPr lang="en-US" sz="2000" dirty="0"/>
                <a:t>Console, TV, etc.</a:t>
              </a:r>
            </a:p>
          </p:txBody>
        </p:sp>
      </p:grpSp>
      <p:grpSp>
        <p:nvGrpSpPr>
          <p:cNvPr id="27" name="Group 26">
            <a:extLst>
              <a:ext uri="{FF2B5EF4-FFF2-40B4-BE49-F238E27FC236}">
                <a16:creationId xmlns:a16="http://schemas.microsoft.com/office/drawing/2014/main" id="{4CEC0B79-2DFF-D142-9162-27DFD43C84FA}"/>
              </a:ext>
            </a:extLst>
          </p:cNvPr>
          <p:cNvGrpSpPr/>
          <p:nvPr/>
        </p:nvGrpSpPr>
        <p:grpSpPr>
          <a:xfrm>
            <a:off x="1417547" y="1390599"/>
            <a:ext cx="495649" cy="1284506"/>
            <a:chOff x="2189409" y="3059963"/>
            <a:chExt cx="495649" cy="1440073"/>
          </a:xfrm>
        </p:grpSpPr>
        <p:sp>
          <p:nvSpPr>
            <p:cNvPr id="28" name="Down Arrow 27">
              <a:extLst>
                <a:ext uri="{FF2B5EF4-FFF2-40B4-BE49-F238E27FC236}">
                  <a16:creationId xmlns:a16="http://schemas.microsoft.com/office/drawing/2014/main" id="{EFC230CD-EC9B-E949-ABFB-54876C83B61D}"/>
                </a:ext>
              </a:extLst>
            </p:cNvPr>
            <p:cNvSpPr/>
            <p:nvPr/>
          </p:nvSpPr>
          <p:spPr>
            <a:xfrm>
              <a:off x="2317538" y="3521628"/>
              <a:ext cx="23939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8144CC-FB57-9140-9AA1-E0284EE85CC1}"/>
                </a:ext>
              </a:extLst>
            </p:cNvPr>
            <p:cNvSpPr txBox="1"/>
            <p:nvPr/>
          </p:nvSpPr>
          <p:spPr>
            <a:xfrm>
              <a:off x="2189409" y="3059963"/>
              <a:ext cx="495649" cy="461665"/>
            </a:xfrm>
            <a:prstGeom prst="rect">
              <a:avLst/>
            </a:prstGeom>
            <a:noFill/>
            <a:ln>
              <a:noFill/>
            </a:ln>
          </p:spPr>
          <p:txBody>
            <a:bodyPr wrap="none" rtlCol="0">
              <a:spAutoFit/>
            </a:bodyPr>
            <a:lstStyle/>
            <a:p>
              <a:r>
                <a:rPr lang="en-US" sz="2400" dirty="0">
                  <a:solidFill>
                    <a:srgbClr val="FF0000"/>
                  </a:solidFill>
                </a:rPr>
                <a:t>25</a:t>
              </a:r>
            </a:p>
          </p:txBody>
        </p:sp>
      </p:grpSp>
      <p:grpSp>
        <p:nvGrpSpPr>
          <p:cNvPr id="45" name="Group 44">
            <a:extLst>
              <a:ext uri="{FF2B5EF4-FFF2-40B4-BE49-F238E27FC236}">
                <a16:creationId xmlns:a16="http://schemas.microsoft.com/office/drawing/2014/main" id="{ECC9B9E5-25B2-3849-AE8E-2F8D5B8E598A}"/>
              </a:ext>
            </a:extLst>
          </p:cNvPr>
          <p:cNvGrpSpPr/>
          <p:nvPr/>
        </p:nvGrpSpPr>
        <p:grpSpPr>
          <a:xfrm>
            <a:off x="838200" y="4534648"/>
            <a:ext cx="9071007" cy="1607389"/>
            <a:chOff x="1620807" y="3761982"/>
            <a:chExt cx="9071007" cy="1607389"/>
          </a:xfrm>
        </p:grpSpPr>
        <p:sp>
          <p:nvSpPr>
            <p:cNvPr id="46" name="Right Arrow 45">
              <a:extLst>
                <a:ext uri="{FF2B5EF4-FFF2-40B4-BE49-F238E27FC236}">
                  <a16:creationId xmlns:a16="http://schemas.microsoft.com/office/drawing/2014/main" id="{3A16319D-BCA3-3046-9AC3-40D07551FD62}"/>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DD4B6622-69D3-A742-A35D-CB33FF4BF7A3}"/>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DDED447F-9CDC-C14C-978C-952DC31ED522}"/>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49" name="Straight Connector 48">
              <a:extLst>
                <a:ext uri="{FF2B5EF4-FFF2-40B4-BE49-F238E27FC236}">
                  <a16:creationId xmlns:a16="http://schemas.microsoft.com/office/drawing/2014/main" id="{672E21FA-1DA5-814A-AFC2-7EA0F799FC8D}"/>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5A29AA1-76B8-F34A-BD36-A954727D7404}"/>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2246AB9C-E3AD-1640-874B-EB7BC39E32AC}"/>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A4879B8A-FD4F-C64E-A1B1-17015466C7C2}"/>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53" name="TextBox 52">
              <a:extLst>
                <a:ext uri="{FF2B5EF4-FFF2-40B4-BE49-F238E27FC236}">
                  <a16:creationId xmlns:a16="http://schemas.microsoft.com/office/drawing/2014/main" id="{FC00147E-805C-AA43-8653-26B133417AD5}"/>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54" name="TextBox 53">
              <a:extLst>
                <a:ext uri="{FF2B5EF4-FFF2-40B4-BE49-F238E27FC236}">
                  <a16:creationId xmlns:a16="http://schemas.microsoft.com/office/drawing/2014/main" id="{124F8135-5B74-EE41-8944-975F2E399180}"/>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55" name="TextBox 54">
              <a:extLst>
                <a:ext uri="{FF2B5EF4-FFF2-40B4-BE49-F238E27FC236}">
                  <a16:creationId xmlns:a16="http://schemas.microsoft.com/office/drawing/2014/main" id="{C3C2AC97-E863-5146-99CD-8AA4D51390D2}"/>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56" name="TextBox 55">
              <a:extLst>
                <a:ext uri="{FF2B5EF4-FFF2-40B4-BE49-F238E27FC236}">
                  <a16:creationId xmlns:a16="http://schemas.microsoft.com/office/drawing/2014/main" id="{AE4DFCE1-E690-DA4F-82DC-FDF0FB19526B}"/>
                </a:ext>
              </a:extLst>
            </p:cNvPr>
            <p:cNvSpPr txBox="1"/>
            <p:nvPr/>
          </p:nvSpPr>
          <p:spPr>
            <a:xfrm>
              <a:off x="1620807" y="4679707"/>
              <a:ext cx="2904898" cy="400110"/>
            </a:xfrm>
            <a:prstGeom prst="rect">
              <a:avLst/>
            </a:prstGeom>
            <a:noFill/>
          </p:spPr>
          <p:txBody>
            <a:bodyPr wrap="none" rtlCol="0">
              <a:spAutoFit/>
            </a:bodyPr>
            <a:lstStyle/>
            <a:p>
              <a:pPr algn="ctr"/>
              <a:r>
                <a:rPr lang="en-US" altLang="zh-CN" sz="2000" dirty="0"/>
                <a:t>Good</a:t>
              </a:r>
              <a:r>
                <a:rPr lang="zh-CN" altLang="en-US" sz="2000" dirty="0"/>
                <a:t> </a:t>
              </a:r>
              <a:endParaRPr lang="en-US" altLang="zh-CN" sz="2000" dirty="0"/>
            </a:p>
            <a:p>
              <a:pPr algn="ctr"/>
              <a:r>
                <a:rPr lang="en-US" altLang="zh-CN" sz="2000" dirty="0"/>
                <a:t>Internet</a:t>
              </a:r>
              <a:r>
                <a:rPr lang="zh-CN" altLang="en-US" sz="2000" dirty="0"/>
                <a:t> </a:t>
              </a:r>
              <a:r>
                <a:rPr lang="en-US" altLang="zh-CN" sz="2000" dirty="0"/>
                <a:t>Connection</a:t>
              </a:r>
              <a:endParaRPr lang="en-US" sz="2000" dirty="0"/>
            </a:p>
          </p:txBody>
        </p:sp>
        <p:sp>
          <p:nvSpPr>
            <p:cNvPr id="57" name="TextBox 56">
              <a:extLst>
                <a:ext uri="{FF2B5EF4-FFF2-40B4-BE49-F238E27FC236}">
                  <a16:creationId xmlns:a16="http://schemas.microsoft.com/office/drawing/2014/main" id="{2484B714-DE97-D847-AD8E-A3AF5BDD8444}"/>
                </a:ext>
              </a:extLst>
            </p:cNvPr>
            <p:cNvSpPr txBox="1"/>
            <p:nvPr/>
          </p:nvSpPr>
          <p:spPr>
            <a:xfrm>
              <a:off x="4553651" y="4661485"/>
              <a:ext cx="2251963" cy="707886"/>
            </a:xfrm>
            <a:prstGeom prst="rect">
              <a:avLst/>
            </a:prstGeom>
            <a:noFill/>
          </p:spPr>
          <p:txBody>
            <a:bodyPr wrap="none" rtlCol="0">
              <a:spAutoFit/>
            </a:bodyPr>
            <a:lstStyle/>
            <a:p>
              <a:pPr algn="ctr"/>
              <a:r>
                <a:rPr lang="en-US" altLang="zh-CN" sz="2000" dirty="0"/>
                <a:t>Moderate</a:t>
              </a:r>
              <a:r>
                <a:rPr lang="zh-CN" altLang="en-US" sz="2000" dirty="0"/>
                <a:t> </a:t>
              </a:r>
              <a:endParaRPr lang="en-US" altLang="zh-CN" sz="2000" dirty="0"/>
            </a:p>
            <a:p>
              <a:pPr algn="ctr"/>
              <a:r>
                <a:rPr lang="en-US" altLang="zh-CN" sz="2000" dirty="0"/>
                <a:t>Internet</a:t>
              </a:r>
              <a:r>
                <a:rPr lang="zh-CN" altLang="en-US" sz="2000" dirty="0"/>
                <a:t> </a:t>
              </a:r>
              <a:r>
                <a:rPr lang="en-US" altLang="zh-CN" sz="2000" dirty="0"/>
                <a:t>connection</a:t>
              </a:r>
              <a:endParaRPr lang="en-US" sz="2000" dirty="0"/>
            </a:p>
          </p:txBody>
        </p:sp>
        <p:sp>
          <p:nvSpPr>
            <p:cNvPr id="58" name="TextBox 57">
              <a:extLst>
                <a:ext uri="{FF2B5EF4-FFF2-40B4-BE49-F238E27FC236}">
                  <a16:creationId xmlns:a16="http://schemas.microsoft.com/office/drawing/2014/main" id="{54EB9196-5CF3-AE47-A469-068D81E2C4ED}"/>
                </a:ext>
              </a:extLst>
            </p:cNvPr>
            <p:cNvSpPr txBox="1"/>
            <p:nvPr/>
          </p:nvSpPr>
          <p:spPr>
            <a:xfrm>
              <a:off x="7900608" y="4661485"/>
              <a:ext cx="704039" cy="400110"/>
            </a:xfrm>
            <a:prstGeom prst="rect">
              <a:avLst/>
            </a:prstGeom>
            <a:noFill/>
          </p:spPr>
          <p:txBody>
            <a:bodyPr wrap="none" rtlCol="0">
              <a:spAutoFit/>
            </a:bodyPr>
            <a:lstStyle/>
            <a:p>
              <a:r>
                <a:rPr lang="en-US" altLang="zh-CN" sz="2000" dirty="0"/>
                <a:t>Other</a:t>
              </a:r>
              <a:endParaRPr lang="en-US" sz="2000" dirty="0"/>
            </a:p>
          </p:txBody>
        </p:sp>
      </p:grpSp>
      <p:grpSp>
        <p:nvGrpSpPr>
          <p:cNvPr id="59" name="Group 58">
            <a:extLst>
              <a:ext uri="{FF2B5EF4-FFF2-40B4-BE49-F238E27FC236}">
                <a16:creationId xmlns:a16="http://schemas.microsoft.com/office/drawing/2014/main" id="{BE452128-B607-9D4C-8C1E-1B9DC59B5067}"/>
              </a:ext>
            </a:extLst>
          </p:cNvPr>
          <p:cNvGrpSpPr/>
          <p:nvPr/>
        </p:nvGrpSpPr>
        <p:grpSpPr>
          <a:xfrm>
            <a:off x="760373" y="3989693"/>
            <a:ext cx="367521" cy="1284506"/>
            <a:chOff x="2189409" y="3059963"/>
            <a:chExt cx="367521" cy="1440073"/>
          </a:xfrm>
        </p:grpSpPr>
        <p:sp>
          <p:nvSpPr>
            <p:cNvPr id="60" name="Down Arrow 59">
              <a:extLst>
                <a:ext uri="{FF2B5EF4-FFF2-40B4-BE49-F238E27FC236}">
                  <a16:creationId xmlns:a16="http://schemas.microsoft.com/office/drawing/2014/main" id="{5FC01748-732A-4D43-99A7-328AEC699F31}"/>
                </a:ext>
              </a:extLst>
            </p:cNvPr>
            <p:cNvSpPr/>
            <p:nvPr/>
          </p:nvSpPr>
          <p:spPr>
            <a:xfrm>
              <a:off x="2317538" y="3521628"/>
              <a:ext cx="23939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E7C9480B-CFFA-2A4D-A50E-1ECDBC517227}"/>
                </a:ext>
              </a:extLst>
            </p:cNvPr>
            <p:cNvSpPr txBox="1"/>
            <p:nvPr/>
          </p:nvSpPr>
          <p:spPr>
            <a:xfrm>
              <a:off x="2189409" y="3059963"/>
              <a:ext cx="338554" cy="517577"/>
            </a:xfrm>
            <a:prstGeom prst="rect">
              <a:avLst/>
            </a:prstGeom>
            <a:noFill/>
            <a:ln>
              <a:noFill/>
            </a:ln>
          </p:spPr>
          <p:txBody>
            <a:bodyPr wrap="none" rtlCol="0">
              <a:spAutoFit/>
            </a:bodyPr>
            <a:lstStyle/>
            <a:p>
              <a:r>
                <a:rPr lang="en-US" altLang="zh-CN" sz="2400" dirty="0">
                  <a:solidFill>
                    <a:srgbClr val="FF0000"/>
                  </a:solidFill>
                </a:rPr>
                <a:t>&lt;1</a:t>
              </a:r>
              <a:endParaRPr lang="en-US" sz="2400" dirty="0">
                <a:solidFill>
                  <a:srgbClr val="FF0000"/>
                </a:solidFill>
              </a:endParaRPr>
            </a:p>
          </p:txBody>
        </p:sp>
      </p:grpSp>
      <p:grpSp>
        <p:nvGrpSpPr>
          <p:cNvPr id="105" name="Group 104">
            <a:extLst>
              <a:ext uri="{FF2B5EF4-FFF2-40B4-BE49-F238E27FC236}">
                <a16:creationId xmlns:a16="http://schemas.microsoft.com/office/drawing/2014/main" id="{00C2D13D-F4A4-1647-A5A8-EE1B7E859A7F}"/>
              </a:ext>
            </a:extLst>
          </p:cNvPr>
          <p:cNvGrpSpPr/>
          <p:nvPr/>
        </p:nvGrpSpPr>
        <p:grpSpPr>
          <a:xfrm>
            <a:off x="1461535" y="4118928"/>
            <a:ext cx="3614371" cy="1171556"/>
            <a:chOff x="1534528" y="3741521"/>
            <a:chExt cx="3614371" cy="1171556"/>
          </a:xfrm>
        </p:grpSpPr>
        <p:grpSp>
          <p:nvGrpSpPr>
            <p:cNvPr id="64" name="Group 63">
              <a:extLst>
                <a:ext uri="{FF2B5EF4-FFF2-40B4-BE49-F238E27FC236}">
                  <a16:creationId xmlns:a16="http://schemas.microsoft.com/office/drawing/2014/main" id="{1C7EF5AF-CEE1-744A-8F8E-7BAD5471D8A9}"/>
                </a:ext>
              </a:extLst>
            </p:cNvPr>
            <p:cNvGrpSpPr/>
            <p:nvPr/>
          </p:nvGrpSpPr>
          <p:grpSpPr>
            <a:xfrm>
              <a:off x="1534528" y="3741521"/>
              <a:ext cx="418704" cy="1168781"/>
              <a:chOff x="2182437" y="4040977"/>
              <a:chExt cx="418704" cy="854318"/>
            </a:xfrm>
          </p:grpSpPr>
          <p:cxnSp>
            <p:nvCxnSpPr>
              <p:cNvPr id="9" name="Straight Arrow Connector 8">
                <a:extLst>
                  <a:ext uri="{FF2B5EF4-FFF2-40B4-BE49-F238E27FC236}">
                    <a16:creationId xmlns:a16="http://schemas.microsoft.com/office/drawing/2014/main" id="{3721D1E7-499D-894A-A12B-42D6B5B0A759}"/>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CF08940-3677-F14A-AC2D-AFFB634B97E8}"/>
                  </a:ext>
                </a:extLst>
              </p:cNvPr>
              <p:cNvSpPr txBox="1"/>
              <p:nvPr/>
            </p:nvSpPr>
            <p:spPr>
              <a:xfrm>
                <a:off x="2182437" y="4040977"/>
                <a:ext cx="418704" cy="369332"/>
              </a:xfrm>
              <a:prstGeom prst="rect">
                <a:avLst/>
              </a:prstGeom>
              <a:noFill/>
            </p:spPr>
            <p:txBody>
              <a:bodyPr wrap="none" rtlCol="0">
                <a:spAutoFit/>
              </a:bodyPr>
              <a:lstStyle/>
              <a:p>
                <a:r>
                  <a:rPr lang="en-US" altLang="zh-CN" sz="2000" dirty="0">
                    <a:solidFill>
                      <a:schemeClr val="accent6">
                        <a:lumMod val="75000"/>
                      </a:schemeClr>
                    </a:solidFill>
                  </a:rPr>
                  <a:t>25</a:t>
                </a:r>
                <a:endParaRPr lang="en-US" sz="2000" dirty="0">
                  <a:solidFill>
                    <a:schemeClr val="accent6">
                      <a:lumMod val="75000"/>
                    </a:schemeClr>
                  </a:solidFill>
                </a:endParaRPr>
              </a:p>
            </p:txBody>
          </p:sp>
        </p:grpSp>
        <p:grpSp>
          <p:nvGrpSpPr>
            <p:cNvPr id="79" name="Group 78">
              <a:extLst>
                <a:ext uri="{FF2B5EF4-FFF2-40B4-BE49-F238E27FC236}">
                  <a16:creationId xmlns:a16="http://schemas.microsoft.com/office/drawing/2014/main" id="{C4874DBF-4064-BB4B-8286-6E6BD433A62A}"/>
                </a:ext>
              </a:extLst>
            </p:cNvPr>
            <p:cNvGrpSpPr/>
            <p:nvPr/>
          </p:nvGrpSpPr>
          <p:grpSpPr>
            <a:xfrm>
              <a:off x="2169067" y="3744296"/>
              <a:ext cx="444352" cy="1168781"/>
              <a:chOff x="2182437" y="4040977"/>
              <a:chExt cx="444352" cy="854318"/>
            </a:xfrm>
          </p:grpSpPr>
          <p:cxnSp>
            <p:nvCxnSpPr>
              <p:cNvPr id="80" name="Straight Arrow Connector 79">
                <a:extLst>
                  <a:ext uri="{FF2B5EF4-FFF2-40B4-BE49-F238E27FC236}">
                    <a16:creationId xmlns:a16="http://schemas.microsoft.com/office/drawing/2014/main" id="{6A0C1A5B-FE09-204A-8FCC-EE7F5E64547E}"/>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CED6AB2F-1E8A-6644-A8EC-3387BAFE9F91}"/>
                  </a:ext>
                </a:extLst>
              </p:cNvPr>
              <p:cNvSpPr txBox="1"/>
              <p:nvPr/>
            </p:nvSpPr>
            <p:spPr>
              <a:xfrm>
                <a:off x="2182437" y="4040977"/>
                <a:ext cx="444352" cy="292460"/>
              </a:xfrm>
              <a:prstGeom prst="rect">
                <a:avLst/>
              </a:prstGeom>
              <a:noFill/>
            </p:spPr>
            <p:txBody>
              <a:bodyPr wrap="none" rtlCol="0">
                <a:spAutoFit/>
              </a:bodyPr>
              <a:lstStyle/>
              <a:p>
                <a:r>
                  <a:rPr lang="en-US" altLang="zh-CN" sz="2000" dirty="0">
                    <a:solidFill>
                      <a:schemeClr val="accent6">
                        <a:lumMod val="75000"/>
                      </a:schemeClr>
                    </a:solidFill>
                  </a:rPr>
                  <a:t>50</a:t>
                </a:r>
                <a:endParaRPr lang="en-US" sz="2000" dirty="0">
                  <a:solidFill>
                    <a:schemeClr val="accent6">
                      <a:lumMod val="75000"/>
                    </a:schemeClr>
                  </a:solidFill>
                </a:endParaRPr>
              </a:p>
            </p:txBody>
          </p:sp>
        </p:grpSp>
        <p:grpSp>
          <p:nvGrpSpPr>
            <p:cNvPr id="82" name="Group 81">
              <a:extLst>
                <a:ext uri="{FF2B5EF4-FFF2-40B4-BE49-F238E27FC236}">
                  <a16:creationId xmlns:a16="http://schemas.microsoft.com/office/drawing/2014/main" id="{19BA5E27-8B52-464E-98BF-DD4ADC4B1A09}"/>
                </a:ext>
              </a:extLst>
            </p:cNvPr>
            <p:cNvGrpSpPr/>
            <p:nvPr/>
          </p:nvGrpSpPr>
          <p:grpSpPr>
            <a:xfrm>
              <a:off x="3371739" y="3747104"/>
              <a:ext cx="444352" cy="1152120"/>
              <a:chOff x="2102185" y="4053155"/>
              <a:chExt cx="444352" cy="842140"/>
            </a:xfrm>
          </p:grpSpPr>
          <p:cxnSp>
            <p:nvCxnSpPr>
              <p:cNvPr id="83" name="Straight Arrow Connector 82">
                <a:extLst>
                  <a:ext uri="{FF2B5EF4-FFF2-40B4-BE49-F238E27FC236}">
                    <a16:creationId xmlns:a16="http://schemas.microsoft.com/office/drawing/2014/main" id="{76132E73-4026-3146-BCA0-7265C10C15E5}"/>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6630068F-774C-304D-82F2-0E9B1C332DE6}"/>
                  </a:ext>
                </a:extLst>
              </p:cNvPr>
              <p:cNvSpPr txBox="1"/>
              <p:nvPr/>
            </p:nvSpPr>
            <p:spPr>
              <a:xfrm>
                <a:off x="2102185" y="4053155"/>
                <a:ext cx="444352" cy="292460"/>
              </a:xfrm>
              <a:prstGeom prst="rect">
                <a:avLst/>
              </a:prstGeom>
              <a:noFill/>
            </p:spPr>
            <p:txBody>
              <a:bodyPr wrap="none" rtlCol="0">
                <a:spAutoFit/>
              </a:bodyPr>
              <a:lstStyle/>
              <a:p>
                <a:r>
                  <a:rPr lang="en-US" altLang="zh-CN" sz="2000" dirty="0">
                    <a:solidFill>
                      <a:schemeClr val="accent6">
                        <a:lumMod val="75000"/>
                      </a:schemeClr>
                    </a:solidFill>
                  </a:rPr>
                  <a:t>100</a:t>
                </a:r>
                <a:endParaRPr lang="en-US" sz="2000" dirty="0">
                  <a:solidFill>
                    <a:schemeClr val="accent6">
                      <a:lumMod val="75000"/>
                    </a:schemeClr>
                  </a:solidFill>
                </a:endParaRPr>
              </a:p>
            </p:txBody>
          </p:sp>
        </p:grpSp>
        <p:grpSp>
          <p:nvGrpSpPr>
            <p:cNvPr id="85" name="Group 84">
              <a:extLst>
                <a:ext uri="{FF2B5EF4-FFF2-40B4-BE49-F238E27FC236}">
                  <a16:creationId xmlns:a16="http://schemas.microsoft.com/office/drawing/2014/main" id="{449A9F2B-D442-F741-974F-0EF8C0E78A17}"/>
                </a:ext>
              </a:extLst>
            </p:cNvPr>
            <p:cNvGrpSpPr/>
            <p:nvPr/>
          </p:nvGrpSpPr>
          <p:grpSpPr>
            <a:xfrm>
              <a:off x="4704547" y="3749879"/>
              <a:ext cx="444352" cy="1152120"/>
              <a:chOff x="2102185" y="4053155"/>
              <a:chExt cx="444352" cy="842140"/>
            </a:xfrm>
          </p:grpSpPr>
          <p:cxnSp>
            <p:nvCxnSpPr>
              <p:cNvPr id="86" name="Straight Arrow Connector 85">
                <a:extLst>
                  <a:ext uri="{FF2B5EF4-FFF2-40B4-BE49-F238E27FC236}">
                    <a16:creationId xmlns:a16="http://schemas.microsoft.com/office/drawing/2014/main" id="{D256B766-2582-3E47-B916-6CE0E5A2C90B}"/>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66BCC709-9CFB-674E-9251-E2AF29D7A36F}"/>
                  </a:ext>
                </a:extLst>
              </p:cNvPr>
              <p:cNvSpPr txBox="1"/>
              <p:nvPr/>
            </p:nvSpPr>
            <p:spPr>
              <a:xfrm>
                <a:off x="2102185" y="4053155"/>
                <a:ext cx="444352" cy="292460"/>
              </a:xfrm>
              <a:prstGeom prst="rect">
                <a:avLst/>
              </a:prstGeom>
              <a:noFill/>
            </p:spPr>
            <p:txBody>
              <a:bodyPr wrap="none" rtlCol="0">
                <a:spAutoFit/>
              </a:bodyPr>
              <a:lstStyle/>
              <a:p>
                <a:r>
                  <a:rPr lang="en-US" altLang="zh-CN" sz="2000" dirty="0">
                    <a:solidFill>
                      <a:schemeClr val="accent6">
                        <a:lumMod val="75000"/>
                      </a:schemeClr>
                    </a:solidFill>
                  </a:rPr>
                  <a:t>150</a:t>
                </a:r>
                <a:endParaRPr lang="en-US" sz="2000" dirty="0">
                  <a:solidFill>
                    <a:schemeClr val="accent6">
                      <a:lumMod val="75000"/>
                    </a:schemeClr>
                  </a:solidFill>
                </a:endParaRPr>
              </a:p>
            </p:txBody>
          </p:sp>
        </p:grpSp>
      </p:grpSp>
      <p:grpSp>
        <p:nvGrpSpPr>
          <p:cNvPr id="104" name="Group 103">
            <a:extLst>
              <a:ext uri="{FF2B5EF4-FFF2-40B4-BE49-F238E27FC236}">
                <a16:creationId xmlns:a16="http://schemas.microsoft.com/office/drawing/2014/main" id="{01D94C27-2E60-4E49-9022-1F1DED1549FA}"/>
              </a:ext>
            </a:extLst>
          </p:cNvPr>
          <p:cNvGrpSpPr/>
          <p:nvPr/>
        </p:nvGrpSpPr>
        <p:grpSpPr>
          <a:xfrm>
            <a:off x="1445260" y="1480315"/>
            <a:ext cx="2954371" cy="1204341"/>
            <a:chOff x="1518253" y="1102908"/>
            <a:chExt cx="2954371" cy="1204341"/>
          </a:xfrm>
        </p:grpSpPr>
        <p:grpSp>
          <p:nvGrpSpPr>
            <p:cNvPr id="88" name="Group 87">
              <a:extLst>
                <a:ext uri="{FF2B5EF4-FFF2-40B4-BE49-F238E27FC236}">
                  <a16:creationId xmlns:a16="http://schemas.microsoft.com/office/drawing/2014/main" id="{8C7A0016-3004-174A-A571-EB7A3EB2DE3B}"/>
                </a:ext>
              </a:extLst>
            </p:cNvPr>
            <p:cNvGrpSpPr/>
            <p:nvPr/>
          </p:nvGrpSpPr>
          <p:grpSpPr>
            <a:xfrm>
              <a:off x="1518253" y="1114996"/>
              <a:ext cx="418704" cy="1168781"/>
              <a:chOff x="2830826" y="4040977"/>
              <a:chExt cx="418704" cy="854318"/>
            </a:xfrm>
          </p:grpSpPr>
          <p:cxnSp>
            <p:nvCxnSpPr>
              <p:cNvPr id="89" name="Straight Arrow Connector 88">
                <a:extLst>
                  <a:ext uri="{FF2B5EF4-FFF2-40B4-BE49-F238E27FC236}">
                    <a16:creationId xmlns:a16="http://schemas.microsoft.com/office/drawing/2014/main" id="{4F94BD56-E662-1841-A366-844DEF585FBA}"/>
                  </a:ext>
                </a:extLst>
              </p:cNvPr>
              <p:cNvCxnSpPr>
                <a:cxnSpLocks/>
              </p:cNvCxnSpPr>
              <p:nvPr/>
            </p:nvCxnSpPr>
            <p:spPr>
              <a:xfrm>
                <a:off x="3056801"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26FD344-3260-994A-AB01-CF6D175A3F76}"/>
                  </a:ext>
                </a:extLst>
              </p:cNvPr>
              <p:cNvSpPr txBox="1"/>
              <p:nvPr/>
            </p:nvSpPr>
            <p:spPr>
              <a:xfrm>
                <a:off x="2830826" y="4040977"/>
                <a:ext cx="418704" cy="369332"/>
              </a:xfrm>
              <a:prstGeom prst="rect">
                <a:avLst/>
              </a:prstGeom>
              <a:noFill/>
            </p:spPr>
            <p:txBody>
              <a:bodyPr wrap="none" rtlCol="0">
                <a:spAutoFit/>
              </a:bodyPr>
              <a:lstStyle/>
              <a:p>
                <a:r>
                  <a:rPr lang="en-US" altLang="zh-CN" sz="2000" dirty="0">
                    <a:solidFill>
                      <a:schemeClr val="accent6">
                        <a:lumMod val="75000"/>
                      </a:schemeClr>
                    </a:solidFill>
                  </a:rPr>
                  <a:t>25</a:t>
                </a:r>
                <a:endParaRPr lang="en-US" sz="2000" dirty="0">
                  <a:solidFill>
                    <a:schemeClr val="accent6">
                      <a:lumMod val="75000"/>
                    </a:schemeClr>
                  </a:solidFill>
                </a:endParaRPr>
              </a:p>
            </p:txBody>
          </p:sp>
        </p:grpSp>
        <p:grpSp>
          <p:nvGrpSpPr>
            <p:cNvPr id="91" name="Group 90">
              <a:extLst>
                <a:ext uri="{FF2B5EF4-FFF2-40B4-BE49-F238E27FC236}">
                  <a16:creationId xmlns:a16="http://schemas.microsoft.com/office/drawing/2014/main" id="{DE4F53F3-5472-3144-94D8-E39090164928}"/>
                </a:ext>
              </a:extLst>
            </p:cNvPr>
            <p:cNvGrpSpPr/>
            <p:nvPr/>
          </p:nvGrpSpPr>
          <p:grpSpPr>
            <a:xfrm>
              <a:off x="2170384" y="1102908"/>
              <a:ext cx="444352" cy="1168781"/>
              <a:chOff x="2182437" y="4040977"/>
              <a:chExt cx="444352" cy="854318"/>
            </a:xfrm>
          </p:grpSpPr>
          <p:cxnSp>
            <p:nvCxnSpPr>
              <p:cNvPr id="92" name="Straight Arrow Connector 91">
                <a:extLst>
                  <a:ext uri="{FF2B5EF4-FFF2-40B4-BE49-F238E27FC236}">
                    <a16:creationId xmlns:a16="http://schemas.microsoft.com/office/drawing/2014/main" id="{820D375C-2825-EA4D-A3A2-6DB507EEB366}"/>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6FF34ED-E0D2-5042-ADDD-1EEA43F3576A}"/>
                  </a:ext>
                </a:extLst>
              </p:cNvPr>
              <p:cNvSpPr txBox="1"/>
              <p:nvPr/>
            </p:nvSpPr>
            <p:spPr>
              <a:xfrm>
                <a:off x="2182437" y="4040977"/>
                <a:ext cx="444352" cy="292460"/>
              </a:xfrm>
              <a:prstGeom prst="rect">
                <a:avLst/>
              </a:prstGeom>
              <a:noFill/>
            </p:spPr>
            <p:txBody>
              <a:bodyPr wrap="none" rtlCol="0">
                <a:spAutoFit/>
              </a:bodyPr>
              <a:lstStyle/>
              <a:p>
                <a:r>
                  <a:rPr lang="en-US" altLang="zh-CN" sz="2000" dirty="0">
                    <a:solidFill>
                      <a:schemeClr val="accent6">
                        <a:lumMod val="75000"/>
                      </a:schemeClr>
                    </a:solidFill>
                  </a:rPr>
                  <a:t>50</a:t>
                </a:r>
                <a:endParaRPr lang="en-US" sz="2000" dirty="0">
                  <a:solidFill>
                    <a:schemeClr val="accent6">
                      <a:lumMod val="75000"/>
                    </a:schemeClr>
                  </a:solidFill>
                </a:endParaRPr>
              </a:p>
            </p:txBody>
          </p:sp>
        </p:grpSp>
        <p:grpSp>
          <p:nvGrpSpPr>
            <p:cNvPr id="94" name="Group 93">
              <a:extLst>
                <a:ext uri="{FF2B5EF4-FFF2-40B4-BE49-F238E27FC236}">
                  <a16:creationId xmlns:a16="http://schemas.microsoft.com/office/drawing/2014/main" id="{3FFC5639-ABB0-2744-8CA5-92DA50A3CF43}"/>
                </a:ext>
              </a:extLst>
            </p:cNvPr>
            <p:cNvGrpSpPr/>
            <p:nvPr/>
          </p:nvGrpSpPr>
          <p:grpSpPr>
            <a:xfrm>
              <a:off x="2820892" y="1104393"/>
              <a:ext cx="444352" cy="1168781"/>
              <a:chOff x="2182437" y="4040977"/>
              <a:chExt cx="444352" cy="854318"/>
            </a:xfrm>
          </p:grpSpPr>
          <p:cxnSp>
            <p:nvCxnSpPr>
              <p:cNvPr id="95" name="Straight Arrow Connector 94">
                <a:extLst>
                  <a:ext uri="{FF2B5EF4-FFF2-40B4-BE49-F238E27FC236}">
                    <a16:creationId xmlns:a16="http://schemas.microsoft.com/office/drawing/2014/main" id="{795DCE57-F61B-AD46-82F2-0890AFE2D574}"/>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2B04D42-0194-CE4B-8123-9FDA9C891B89}"/>
                  </a:ext>
                </a:extLst>
              </p:cNvPr>
              <p:cNvSpPr txBox="1"/>
              <p:nvPr/>
            </p:nvSpPr>
            <p:spPr>
              <a:xfrm>
                <a:off x="2182437" y="4040977"/>
                <a:ext cx="444352" cy="292460"/>
              </a:xfrm>
              <a:prstGeom prst="rect">
                <a:avLst/>
              </a:prstGeom>
              <a:noFill/>
            </p:spPr>
            <p:txBody>
              <a:bodyPr wrap="none" rtlCol="0">
                <a:spAutoFit/>
              </a:bodyPr>
              <a:lstStyle/>
              <a:p>
                <a:r>
                  <a:rPr lang="en-US" altLang="zh-CN" sz="2000" dirty="0">
                    <a:solidFill>
                      <a:schemeClr val="accent6">
                        <a:lumMod val="75000"/>
                      </a:schemeClr>
                    </a:solidFill>
                  </a:rPr>
                  <a:t>75</a:t>
                </a:r>
                <a:endParaRPr lang="en-US" sz="2000" dirty="0">
                  <a:solidFill>
                    <a:schemeClr val="accent6">
                      <a:lumMod val="75000"/>
                    </a:schemeClr>
                  </a:solidFill>
                </a:endParaRPr>
              </a:p>
            </p:txBody>
          </p:sp>
        </p:grpSp>
        <p:grpSp>
          <p:nvGrpSpPr>
            <p:cNvPr id="97" name="Group 96">
              <a:extLst>
                <a:ext uri="{FF2B5EF4-FFF2-40B4-BE49-F238E27FC236}">
                  <a16:creationId xmlns:a16="http://schemas.microsoft.com/office/drawing/2014/main" id="{9C9FEF3C-5413-DD47-ABFF-66006F95E6CC}"/>
                </a:ext>
              </a:extLst>
            </p:cNvPr>
            <p:cNvGrpSpPr/>
            <p:nvPr/>
          </p:nvGrpSpPr>
          <p:grpSpPr>
            <a:xfrm>
              <a:off x="3373183" y="1102908"/>
              <a:ext cx="444352" cy="1184939"/>
              <a:chOff x="2100023" y="4029166"/>
              <a:chExt cx="444352" cy="866129"/>
            </a:xfrm>
          </p:grpSpPr>
          <p:cxnSp>
            <p:nvCxnSpPr>
              <p:cNvPr id="98" name="Straight Arrow Connector 97">
                <a:extLst>
                  <a:ext uri="{FF2B5EF4-FFF2-40B4-BE49-F238E27FC236}">
                    <a16:creationId xmlns:a16="http://schemas.microsoft.com/office/drawing/2014/main" id="{24C56C33-0C9A-E648-9510-365C45C3FC3E}"/>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A282E81-5389-2F43-89DD-F72ED4D64870}"/>
                  </a:ext>
                </a:extLst>
              </p:cNvPr>
              <p:cNvSpPr txBox="1"/>
              <p:nvPr/>
            </p:nvSpPr>
            <p:spPr>
              <a:xfrm>
                <a:off x="2100023" y="4029166"/>
                <a:ext cx="444352" cy="292460"/>
              </a:xfrm>
              <a:prstGeom prst="rect">
                <a:avLst/>
              </a:prstGeom>
              <a:noFill/>
            </p:spPr>
            <p:txBody>
              <a:bodyPr wrap="none" rtlCol="0">
                <a:spAutoFit/>
              </a:bodyPr>
              <a:lstStyle/>
              <a:p>
                <a:r>
                  <a:rPr lang="en-US" altLang="zh-CN" sz="2000" dirty="0">
                    <a:solidFill>
                      <a:schemeClr val="accent6">
                        <a:lumMod val="75000"/>
                      </a:schemeClr>
                    </a:solidFill>
                  </a:rPr>
                  <a:t>100</a:t>
                </a:r>
                <a:endParaRPr lang="en-US" sz="2000" dirty="0">
                  <a:solidFill>
                    <a:schemeClr val="accent6">
                      <a:lumMod val="75000"/>
                    </a:schemeClr>
                  </a:solidFill>
                </a:endParaRPr>
              </a:p>
            </p:txBody>
          </p:sp>
        </p:grpSp>
        <p:grpSp>
          <p:nvGrpSpPr>
            <p:cNvPr id="100" name="Group 99">
              <a:extLst>
                <a:ext uri="{FF2B5EF4-FFF2-40B4-BE49-F238E27FC236}">
                  <a16:creationId xmlns:a16="http://schemas.microsoft.com/office/drawing/2014/main" id="{CC73415E-38F3-8D47-8BB3-CA0437AC8498}"/>
                </a:ext>
              </a:extLst>
            </p:cNvPr>
            <p:cNvGrpSpPr/>
            <p:nvPr/>
          </p:nvGrpSpPr>
          <p:grpSpPr>
            <a:xfrm>
              <a:off x="4028272" y="1104794"/>
              <a:ext cx="444352" cy="1202455"/>
              <a:chOff x="2103950" y="4016363"/>
              <a:chExt cx="444352" cy="878932"/>
            </a:xfrm>
          </p:grpSpPr>
          <p:cxnSp>
            <p:nvCxnSpPr>
              <p:cNvPr id="101" name="Straight Arrow Connector 100">
                <a:extLst>
                  <a:ext uri="{FF2B5EF4-FFF2-40B4-BE49-F238E27FC236}">
                    <a16:creationId xmlns:a16="http://schemas.microsoft.com/office/drawing/2014/main" id="{9715DDBC-745F-AC4B-8913-30350FC75C06}"/>
                  </a:ext>
                </a:extLst>
              </p:cNvPr>
              <p:cNvCxnSpPr>
                <a:cxnSpLocks/>
              </p:cNvCxnSpPr>
              <p:nvPr/>
            </p:nvCxnSpPr>
            <p:spPr>
              <a:xfrm>
                <a:off x="2391789" y="4283966"/>
                <a:ext cx="0" cy="6113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E8948E3-41DC-184F-898E-C0937109AB4C}"/>
                  </a:ext>
                </a:extLst>
              </p:cNvPr>
              <p:cNvSpPr txBox="1"/>
              <p:nvPr/>
            </p:nvSpPr>
            <p:spPr>
              <a:xfrm>
                <a:off x="2103950" y="4016363"/>
                <a:ext cx="444352" cy="292460"/>
              </a:xfrm>
              <a:prstGeom prst="rect">
                <a:avLst/>
              </a:prstGeom>
              <a:noFill/>
            </p:spPr>
            <p:txBody>
              <a:bodyPr wrap="none" rtlCol="0">
                <a:spAutoFit/>
              </a:bodyPr>
              <a:lstStyle/>
              <a:p>
                <a:r>
                  <a:rPr lang="en-US" altLang="zh-CN" sz="2000" dirty="0">
                    <a:solidFill>
                      <a:schemeClr val="accent6">
                        <a:lumMod val="75000"/>
                      </a:schemeClr>
                    </a:solidFill>
                  </a:rPr>
                  <a:t>125</a:t>
                </a:r>
                <a:endParaRPr lang="en-US" sz="2000" dirty="0">
                  <a:solidFill>
                    <a:schemeClr val="accent6">
                      <a:lumMod val="75000"/>
                    </a:schemeClr>
                  </a:solidFill>
                </a:endParaRPr>
              </a:p>
            </p:txBody>
          </p:sp>
        </p:grpSp>
      </p:grpSp>
    </p:spTree>
    <p:extLst>
      <p:ext uri="{BB962C8B-B14F-4D97-AF65-F5344CB8AC3E}">
        <p14:creationId xmlns:p14="http://schemas.microsoft.com/office/powerpoint/2010/main" val="36080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7DA38F-8CD1-D248-B43D-CFD4D6C8281D}"/>
              </a:ext>
            </a:extLst>
          </p:cNvPr>
          <p:cNvSpPr>
            <a:spLocks noGrp="1"/>
          </p:cNvSpPr>
          <p:nvPr>
            <p:ph type="title"/>
          </p:nvPr>
        </p:nvSpPr>
        <p:spPr>
          <a:xfrm>
            <a:off x="838200" y="0"/>
            <a:ext cx="10515600" cy="1325563"/>
          </a:xfrm>
        </p:spPr>
        <p:txBody>
          <a:bodyPr/>
          <a:lstStyle/>
          <a:p>
            <a:r>
              <a:rPr lang="en-US" altLang="zh-CN" dirty="0">
                <a:latin typeface="Intel Clear"/>
              </a:rPr>
              <a:t>Results</a:t>
            </a:r>
            <a:r>
              <a:rPr lang="zh-CN" altLang="en-US" dirty="0">
                <a:latin typeface="Intel Clear"/>
              </a:rPr>
              <a:t> </a:t>
            </a:r>
            <a:r>
              <a:rPr lang="en-US" altLang="zh-CN" dirty="0">
                <a:latin typeface="Intel Clear"/>
              </a:rPr>
              <a:t>-</a:t>
            </a:r>
            <a:r>
              <a:rPr lang="zh-CN" altLang="en-US" dirty="0">
                <a:latin typeface="Intel Clear"/>
              </a:rPr>
              <a:t> </a:t>
            </a:r>
            <a:r>
              <a:rPr lang="en-US" altLang="zh-CN" dirty="0">
                <a:latin typeface="Intel Clear"/>
              </a:rPr>
              <a:t>Performance</a:t>
            </a:r>
            <a:endParaRPr lang="en-US" dirty="0"/>
          </a:p>
        </p:txBody>
      </p:sp>
      <p:pic>
        <p:nvPicPr>
          <p:cNvPr id="8" name="Picture 7" descr="Chart&#10;&#10;Description automatically generated">
            <a:extLst>
              <a:ext uri="{FF2B5EF4-FFF2-40B4-BE49-F238E27FC236}">
                <a16:creationId xmlns:a16="http://schemas.microsoft.com/office/drawing/2014/main" id="{AC3DF262-A95B-7248-AEDB-321596E3D4E4}"/>
              </a:ext>
            </a:extLst>
          </p:cNvPr>
          <p:cNvPicPr>
            <a:picLocks noChangeAspect="1"/>
          </p:cNvPicPr>
          <p:nvPr/>
        </p:nvPicPr>
        <p:blipFill>
          <a:blip r:embed="rId3"/>
          <a:stretch>
            <a:fillRect/>
          </a:stretch>
        </p:blipFill>
        <p:spPr>
          <a:xfrm>
            <a:off x="406400" y="1325563"/>
            <a:ext cx="5689600" cy="4267200"/>
          </a:xfrm>
          <a:prstGeom prst="rect">
            <a:avLst/>
          </a:prstGeom>
        </p:spPr>
      </p:pic>
      <p:sp>
        <p:nvSpPr>
          <p:cNvPr id="9" name="TextBox 8">
            <a:extLst>
              <a:ext uri="{FF2B5EF4-FFF2-40B4-BE49-F238E27FC236}">
                <a16:creationId xmlns:a16="http://schemas.microsoft.com/office/drawing/2014/main" id="{1E429ADF-D599-7B45-A43B-B7D126383D74}"/>
              </a:ext>
            </a:extLst>
          </p:cNvPr>
          <p:cNvSpPr txBox="1"/>
          <p:nvPr/>
        </p:nvSpPr>
        <p:spPr>
          <a:xfrm>
            <a:off x="1974889" y="1976732"/>
            <a:ext cx="1172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Slope: -0.0</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6</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383D85D-B8E5-FC49-974E-3F41934CB8B6}"/>
              </a:ext>
            </a:extLst>
          </p:cNvPr>
          <p:cNvSpPr txBox="1"/>
          <p:nvPr/>
        </p:nvSpPr>
        <p:spPr>
          <a:xfrm>
            <a:off x="2784514" y="4100807"/>
            <a:ext cx="1172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Slope: -0.0</a:t>
            </a:r>
            <a:r>
              <a:rPr kumimoji="0" lang="en-US" altLang="zh-CN" sz="1600" b="0" i="0" u="none" strike="noStrike" kern="1200" cap="none" spc="0" normalizeH="0" baseline="0" noProof="0" dirty="0">
                <a:ln>
                  <a:noFill/>
                </a:ln>
                <a:solidFill>
                  <a:srgbClr val="0000FF"/>
                </a:solidFill>
                <a:effectLst/>
                <a:uLnTx/>
                <a:uFillTx/>
                <a:latin typeface="Calibri" panose="020F0502020204030204"/>
                <a:ea typeface="等线" panose="02010600030101010101" pitchFamily="2" charset="-122"/>
                <a:cs typeface="+mn-cs"/>
              </a:rPr>
              <a:t>2</a:t>
            </a:r>
            <a:endPar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430455BC-8C04-DE42-B066-3FAA652676BB}"/>
              </a:ext>
            </a:extLst>
          </p:cNvPr>
          <p:cNvGrpSpPr/>
          <p:nvPr/>
        </p:nvGrpSpPr>
        <p:grpSpPr>
          <a:xfrm>
            <a:off x="6096000" y="1325563"/>
            <a:ext cx="5689600" cy="4267200"/>
            <a:chOff x="6096000" y="1325563"/>
            <a:chExt cx="5689600" cy="4267200"/>
          </a:xfrm>
        </p:grpSpPr>
        <p:pic>
          <p:nvPicPr>
            <p:cNvPr id="12" name="Picture 11" descr="Chart&#10;&#10;Description automatically generated">
              <a:extLst>
                <a:ext uri="{FF2B5EF4-FFF2-40B4-BE49-F238E27FC236}">
                  <a16:creationId xmlns:a16="http://schemas.microsoft.com/office/drawing/2014/main" id="{8551AD41-084E-FF48-9009-A45CF1129D49}"/>
                </a:ext>
              </a:extLst>
            </p:cNvPr>
            <p:cNvPicPr>
              <a:picLocks noChangeAspect="1"/>
            </p:cNvPicPr>
            <p:nvPr/>
          </p:nvPicPr>
          <p:blipFill>
            <a:blip r:embed="rId4"/>
            <a:stretch>
              <a:fillRect/>
            </a:stretch>
          </p:blipFill>
          <p:spPr>
            <a:xfrm>
              <a:off x="6096000" y="1325563"/>
              <a:ext cx="5689600" cy="4267200"/>
            </a:xfrm>
            <a:prstGeom prst="rect">
              <a:avLst/>
            </a:prstGeom>
          </p:spPr>
        </p:pic>
        <p:sp>
          <p:nvSpPr>
            <p:cNvPr id="13" name="TextBox 12">
              <a:extLst>
                <a:ext uri="{FF2B5EF4-FFF2-40B4-BE49-F238E27FC236}">
                  <a16:creationId xmlns:a16="http://schemas.microsoft.com/office/drawing/2014/main" id="{453AFB8D-2C77-DB49-BD59-78DDF3F323CC}"/>
                </a:ext>
              </a:extLst>
            </p:cNvPr>
            <p:cNvSpPr txBox="1"/>
            <p:nvPr/>
          </p:nvSpPr>
          <p:spPr>
            <a:xfrm>
              <a:off x="8613814" y="2481849"/>
              <a:ext cx="1172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Slope: -0.0</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3</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75E6D58-2C0B-CB4C-8B91-96AF7188F06E}"/>
                </a:ext>
              </a:extLst>
            </p:cNvPr>
            <p:cNvSpPr txBox="1"/>
            <p:nvPr/>
          </p:nvSpPr>
          <p:spPr>
            <a:xfrm>
              <a:off x="8354742" y="4100807"/>
              <a:ext cx="1172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rPr>
                <a:t>Slope: -0.0</a:t>
              </a:r>
              <a:r>
                <a:rPr kumimoji="0" lang="en-US" altLang="zh-CN" sz="1600" b="0" i="0" u="none" strike="noStrike" kern="1200" cap="none" spc="0" normalizeH="0" baseline="0" noProof="0" dirty="0">
                  <a:ln>
                    <a:noFill/>
                  </a:ln>
                  <a:solidFill>
                    <a:srgbClr val="0000FF"/>
                  </a:solidFill>
                  <a:effectLst/>
                  <a:uLnTx/>
                  <a:uFillTx/>
                  <a:latin typeface="Calibri" panose="020F0502020204030204"/>
                  <a:ea typeface="等线" panose="02010600030101010101" pitchFamily="2" charset="-122"/>
                  <a:cs typeface="+mn-cs"/>
                </a:rPr>
                <a:t>2</a:t>
              </a:r>
              <a:endParaRPr kumimoji="0" lang="en-US" sz="16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96962604-6975-D84C-8EFE-F23DC6684D42}"/>
              </a:ext>
            </a:extLst>
          </p:cNvPr>
          <p:cNvSpPr/>
          <p:nvPr/>
        </p:nvSpPr>
        <p:spPr>
          <a:xfrm>
            <a:off x="-196851" y="5673689"/>
            <a:ext cx="6292851" cy="584775"/>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A</a:t>
            </a: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ccuracy impacted 200% more by local latency than by network latency</a:t>
            </a:r>
          </a:p>
        </p:txBody>
      </p:sp>
      <p:sp>
        <p:nvSpPr>
          <p:cNvPr id="16" name="Rectangle 15">
            <a:extLst>
              <a:ext uri="{FF2B5EF4-FFF2-40B4-BE49-F238E27FC236}">
                <a16:creationId xmlns:a16="http://schemas.microsoft.com/office/drawing/2014/main" id="{DD7A5A29-9FB9-DB48-8DAC-1568913AD0DB}"/>
              </a:ext>
            </a:extLst>
          </p:cNvPr>
          <p:cNvSpPr/>
          <p:nvPr/>
        </p:nvSpPr>
        <p:spPr>
          <a:xfrm>
            <a:off x="6316663" y="5673689"/>
            <a:ext cx="6096000" cy="33855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Score</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impacted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50</a:t>
            </a:r>
            <a:r>
              <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more by local latency than by network latency</a:t>
            </a:r>
          </a:p>
        </p:txBody>
      </p:sp>
      <p:sp>
        <p:nvSpPr>
          <p:cNvPr id="18" name="Rectangle 17">
            <a:extLst>
              <a:ext uri="{FF2B5EF4-FFF2-40B4-BE49-F238E27FC236}">
                <a16:creationId xmlns:a16="http://schemas.microsoft.com/office/drawing/2014/main" id="{CC682284-08F2-B048-9C70-EC9F18AC3344}"/>
              </a:ext>
            </a:extLst>
          </p:cNvPr>
          <p:cNvSpPr/>
          <p:nvPr/>
        </p:nvSpPr>
        <p:spPr>
          <a:xfrm>
            <a:off x="3531179" y="6225421"/>
            <a:ext cx="6292851" cy="338554"/>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Local</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latency</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affects</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players</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performance</a:t>
            </a:r>
            <a:r>
              <a:rPr kumimoji="0" lang="zh-CN" altLang="en-US"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6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more</a:t>
            </a:r>
            <a:endParaRPr kumimoji="0" lang="en-US" sz="1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9" name="Slide Number Placeholder 3">
            <a:extLst>
              <a:ext uri="{FF2B5EF4-FFF2-40B4-BE49-F238E27FC236}">
                <a16:creationId xmlns:a16="http://schemas.microsoft.com/office/drawing/2014/main" id="{5C56F26F-6050-6E46-B049-73B6B5BF5F6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1CE88-CDBC-AA40-A6D4-724F9A3608B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7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5AE6-FA99-DE4A-A5C2-46B28E24F231}"/>
              </a:ext>
            </a:extLst>
          </p:cNvPr>
          <p:cNvSpPr>
            <a:spLocks noGrp="1"/>
          </p:cNvSpPr>
          <p:nvPr>
            <p:ph type="title"/>
          </p:nvPr>
        </p:nvSpPr>
        <p:spPr>
          <a:xfrm>
            <a:off x="398813" y="0"/>
            <a:ext cx="10515600" cy="1325563"/>
          </a:xfrm>
        </p:spPr>
        <p:txBody>
          <a:bodyPr vert="horz" lIns="91440" tIns="45720" rIns="91440" bIns="45720" rtlCol="0" anchor="ctr">
            <a:normAutofit/>
          </a:bodyPr>
          <a:lstStyle/>
          <a:p>
            <a:r>
              <a:rPr lang="en-US" altLang="zh-CN" dirty="0">
                <a:latin typeface="Intel Clear"/>
              </a:rPr>
              <a:t>Results</a:t>
            </a:r>
            <a:r>
              <a:rPr lang="zh-CN" altLang="en-US" dirty="0">
                <a:latin typeface="Intel Clear"/>
              </a:rPr>
              <a:t> </a:t>
            </a:r>
            <a:r>
              <a:rPr lang="en-US" altLang="zh-CN" dirty="0">
                <a:latin typeface="Intel Clear"/>
              </a:rPr>
              <a:t>-</a:t>
            </a:r>
            <a:r>
              <a:rPr lang="zh-CN" altLang="en-US" dirty="0">
                <a:latin typeface="Intel Clear"/>
              </a:rPr>
              <a:t> </a:t>
            </a:r>
            <a:r>
              <a:rPr lang="en-US" altLang="zh-CN" dirty="0" err="1">
                <a:latin typeface="Intel Clear"/>
              </a:rPr>
              <a:t>QoE</a:t>
            </a:r>
            <a:endParaRPr lang="en-US" dirty="0">
              <a:solidFill>
                <a:schemeClr val="tx2"/>
              </a:solidFill>
              <a:latin typeface="Intel Clear"/>
            </a:endParaRPr>
          </a:p>
        </p:txBody>
      </p:sp>
      <p:sp>
        <p:nvSpPr>
          <p:cNvPr id="4" name="Slide Number Placeholder 3">
            <a:extLst>
              <a:ext uri="{FF2B5EF4-FFF2-40B4-BE49-F238E27FC236}">
                <a16:creationId xmlns:a16="http://schemas.microsoft.com/office/drawing/2014/main" id="{01F3A891-901A-B24B-8C55-97CB908F66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1CE88-CDBC-AA40-A6D4-724F9A3608B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ED2E5C5-8EA2-BD44-B1A0-15DBFA1771E0}"/>
              </a:ext>
            </a:extLst>
          </p:cNvPr>
          <p:cNvSpPr txBox="1"/>
          <p:nvPr/>
        </p:nvSpPr>
        <p:spPr>
          <a:xfrm>
            <a:off x="2784443" y="5861804"/>
            <a:ext cx="8215101" cy="677108"/>
          </a:xfrm>
          <a:prstGeom prst="rect">
            <a:avLst/>
          </a:prstGeom>
          <a:noFill/>
        </p:spPr>
        <p:txBody>
          <a:bodyPr wrap="square" rtlCol="0">
            <a:spAutoFit/>
          </a:bodyPr>
          <a:lstStyle>
            <a:defPPr>
              <a:defRPr lang="en-US"/>
            </a:defPPr>
            <a:lvl1pPr>
              <a:defRPr sz="1900" i="1">
                <a:solidFill>
                  <a:schemeClr val="accent1">
                    <a:lumMod val="75000"/>
                  </a:schemeClr>
                </a:solidFill>
              </a:defRPr>
            </a:lvl1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QoE</a:t>
            </a:r>
            <a:r>
              <a:rPr kumimoji="0" lang="en-US" sz="19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impacted</a:t>
            </a:r>
            <a:r>
              <a:rPr kumimoji="0" lang="zh-CN" altLang="en-US" sz="19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 </a:t>
            </a:r>
            <a:r>
              <a:rPr kumimoji="0" lang="en-US" altLang="zh-CN" sz="1900" b="0" i="1" u="none" strike="noStrike" kern="1200" cap="none" spc="0" normalizeH="0" baseline="0" noProof="0" dirty="0">
                <a:ln>
                  <a:noFill/>
                </a:ln>
                <a:solidFill>
                  <a:srgbClr val="4472C4">
                    <a:lumMod val="75000"/>
                  </a:srgbClr>
                </a:solidFill>
                <a:effectLst/>
                <a:uLnTx/>
                <a:uFillTx/>
                <a:latin typeface="Calibri" panose="020F0502020204030204"/>
                <a:ea typeface="等线" panose="02010600030101010101" pitchFamily="2" charset="-122"/>
                <a:cs typeface="+mn-cs"/>
              </a:rPr>
              <a:t>114%</a:t>
            </a:r>
            <a:r>
              <a:rPr kumimoji="0" lang="en-US" sz="19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more by local latency than by network latency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5" name="Picture 4" descr="Chart, line chart&#10;&#10;Description automatically generated">
            <a:extLst>
              <a:ext uri="{FF2B5EF4-FFF2-40B4-BE49-F238E27FC236}">
                <a16:creationId xmlns:a16="http://schemas.microsoft.com/office/drawing/2014/main" id="{F9873AEA-EB0A-9946-BCF9-08E98E5BAF05}"/>
              </a:ext>
            </a:extLst>
          </p:cNvPr>
          <p:cNvPicPr>
            <a:picLocks noChangeAspect="1"/>
          </p:cNvPicPr>
          <p:nvPr/>
        </p:nvPicPr>
        <p:blipFill>
          <a:blip r:embed="rId3"/>
          <a:stretch>
            <a:fillRect/>
          </a:stretch>
        </p:blipFill>
        <p:spPr>
          <a:xfrm>
            <a:off x="3185519" y="969278"/>
            <a:ext cx="6182298" cy="4636723"/>
          </a:xfrm>
          <a:prstGeom prst="rect">
            <a:avLst/>
          </a:prstGeom>
        </p:spPr>
      </p:pic>
      <p:sp>
        <p:nvSpPr>
          <p:cNvPr id="8" name="TextBox 7">
            <a:extLst>
              <a:ext uri="{FF2B5EF4-FFF2-40B4-BE49-F238E27FC236}">
                <a16:creationId xmlns:a16="http://schemas.microsoft.com/office/drawing/2014/main" id="{B6CA936C-06F3-F84E-84D5-DDD5437FE52C}"/>
              </a:ext>
            </a:extLst>
          </p:cNvPr>
          <p:cNvSpPr txBox="1"/>
          <p:nvPr/>
        </p:nvSpPr>
        <p:spPr>
          <a:xfrm>
            <a:off x="5152758" y="3059668"/>
            <a:ext cx="1414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Slope: -0.0</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4F15ED0-B53C-6B4B-A2F4-4255E1248B2B}"/>
              </a:ext>
            </a:extLst>
          </p:cNvPr>
          <p:cNvSpPr txBox="1"/>
          <p:nvPr/>
        </p:nvSpPr>
        <p:spPr>
          <a:xfrm>
            <a:off x="5383646" y="1828410"/>
            <a:ext cx="1414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7F00"/>
                </a:solidFill>
                <a:effectLst/>
                <a:uLnTx/>
                <a:uFillTx/>
                <a:latin typeface="Calibri" panose="020F0502020204030204"/>
                <a:ea typeface="+mn-ea"/>
                <a:cs typeface="+mn-cs"/>
              </a:rPr>
              <a:t>Slope: -0.0</a:t>
            </a:r>
            <a:r>
              <a:rPr kumimoji="0" lang="en-US" altLang="zh-CN" sz="1800" b="0" i="0" u="none" strike="noStrike" kern="1200" cap="none" spc="0" normalizeH="0" baseline="0" noProof="0" dirty="0">
                <a:ln>
                  <a:noFill/>
                </a:ln>
                <a:solidFill>
                  <a:srgbClr val="027F00"/>
                </a:solidFill>
                <a:effectLst/>
                <a:uLnTx/>
                <a:uFillTx/>
                <a:latin typeface="Calibri" panose="020F0502020204030204"/>
                <a:ea typeface="等线" panose="02010600030101010101" pitchFamily="2" charset="-122"/>
                <a:cs typeface="+mn-cs"/>
              </a:rPr>
              <a:t>07</a:t>
            </a:r>
            <a:endParaRPr kumimoji="0" lang="en-US" sz="1800" b="0" i="0" u="none" strike="noStrike" kern="1200" cap="none" spc="0" normalizeH="0" baseline="0" noProof="0" dirty="0">
              <a:ln>
                <a:noFill/>
              </a:ln>
              <a:solidFill>
                <a:srgbClr val="027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4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CCA8-9228-2D44-A3CF-AFF3A1A292C5}"/>
              </a:ext>
            </a:extLst>
          </p:cNvPr>
          <p:cNvSpPr>
            <a:spLocks noGrp="1"/>
          </p:cNvSpPr>
          <p:nvPr>
            <p:ph type="title"/>
          </p:nvPr>
        </p:nvSpPr>
        <p:spPr>
          <a:xfrm>
            <a:off x="838200" y="-290860"/>
            <a:ext cx="10515600" cy="1325563"/>
          </a:xfrm>
        </p:spPr>
        <p:txBody>
          <a:bodyPr/>
          <a:lstStyle/>
          <a:p>
            <a:r>
              <a:rPr lang="en-US" dirty="0"/>
              <a:t>Future work…</a:t>
            </a:r>
          </a:p>
        </p:txBody>
      </p:sp>
      <p:sp>
        <p:nvSpPr>
          <p:cNvPr id="4" name="Slide Number Placeholder 3">
            <a:extLst>
              <a:ext uri="{FF2B5EF4-FFF2-40B4-BE49-F238E27FC236}">
                <a16:creationId xmlns:a16="http://schemas.microsoft.com/office/drawing/2014/main" id="{5AF77C32-C51E-524B-9B95-B8AC47C7B121}"/>
              </a:ext>
            </a:extLst>
          </p:cNvPr>
          <p:cNvSpPr>
            <a:spLocks noGrp="1"/>
          </p:cNvSpPr>
          <p:nvPr>
            <p:ph type="sldNum" sz="quarter" idx="12"/>
          </p:nvPr>
        </p:nvSpPr>
        <p:spPr/>
        <p:txBody>
          <a:bodyPr/>
          <a:lstStyle/>
          <a:p>
            <a:fld id="{25C91FA7-5734-A44A-94E4-746D3BABF315}" type="slidenum">
              <a:rPr lang="en-US" smtClean="0">
                <a:solidFill>
                  <a:schemeClr val="tx1"/>
                </a:solidFill>
              </a:rPr>
              <a:t>7</a:t>
            </a:fld>
            <a:endParaRPr lang="en-US">
              <a:solidFill>
                <a:schemeClr val="tx1"/>
              </a:solidFill>
            </a:endParaRPr>
          </a:p>
        </p:txBody>
      </p:sp>
      <p:grpSp>
        <p:nvGrpSpPr>
          <p:cNvPr id="19" name="Group 18">
            <a:extLst>
              <a:ext uri="{FF2B5EF4-FFF2-40B4-BE49-F238E27FC236}">
                <a16:creationId xmlns:a16="http://schemas.microsoft.com/office/drawing/2014/main" id="{36F3DBA9-6308-8C41-B5B2-2F5BEBD6DDF7}"/>
              </a:ext>
            </a:extLst>
          </p:cNvPr>
          <p:cNvGrpSpPr/>
          <p:nvPr/>
        </p:nvGrpSpPr>
        <p:grpSpPr>
          <a:xfrm>
            <a:off x="318336" y="692209"/>
            <a:ext cx="11618739" cy="2023151"/>
            <a:chOff x="338575" y="1018619"/>
            <a:chExt cx="10753206" cy="2023151"/>
          </a:xfrm>
        </p:grpSpPr>
        <p:sp>
          <p:nvSpPr>
            <p:cNvPr id="5" name="TextBox 4">
              <a:extLst>
                <a:ext uri="{FF2B5EF4-FFF2-40B4-BE49-F238E27FC236}">
                  <a16:creationId xmlns:a16="http://schemas.microsoft.com/office/drawing/2014/main" id="{F31BD513-6AB4-2E4F-A39E-243384FDAA53}"/>
                </a:ext>
              </a:extLst>
            </p:cNvPr>
            <p:cNvSpPr txBox="1"/>
            <p:nvPr/>
          </p:nvSpPr>
          <p:spPr>
            <a:xfrm>
              <a:off x="338575" y="1758006"/>
              <a:ext cx="1253097" cy="369332"/>
            </a:xfrm>
            <a:prstGeom prst="rect">
              <a:avLst/>
            </a:prstGeom>
            <a:noFill/>
          </p:spPr>
          <p:txBody>
            <a:bodyPr wrap="none" rtlCol="0">
              <a:spAutoFit/>
            </a:bodyPr>
            <a:lstStyle/>
            <a:p>
              <a:r>
                <a:rPr lang="en-US" dirty="0"/>
                <a:t>More games</a:t>
              </a:r>
            </a:p>
          </p:txBody>
        </p:sp>
        <p:pic>
          <p:nvPicPr>
            <p:cNvPr id="2050" name="Picture 2" descr="Overwatch (video game) - Wikipedia">
              <a:extLst>
                <a:ext uri="{FF2B5EF4-FFF2-40B4-BE49-F238E27FC236}">
                  <a16:creationId xmlns:a16="http://schemas.microsoft.com/office/drawing/2014/main" id="{D6230D11-7201-D041-91C9-B40E9B218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018619"/>
              <a:ext cx="1419225" cy="2023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SGO Update Log: All details about the Oct. 6 Update » TalkEsport">
              <a:extLst>
                <a:ext uri="{FF2B5EF4-FFF2-40B4-BE49-F238E27FC236}">
                  <a16:creationId xmlns:a16="http://schemas.microsoft.com/office/drawing/2014/main" id="{9947F158-7EEC-7244-9D07-464297B76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736" y="1325563"/>
              <a:ext cx="2587827" cy="1454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ALORANT - Home | Facebook">
              <a:extLst>
                <a:ext uri="{FF2B5EF4-FFF2-40B4-BE49-F238E27FC236}">
                  <a16:creationId xmlns:a16="http://schemas.microsoft.com/office/drawing/2014/main" id="{560BCC3B-9312-5240-B3D5-A63703085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750" y="1639333"/>
              <a:ext cx="2152650" cy="946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sports Explained: Rainbow Six Siege | KemperLesnik">
              <a:extLst>
                <a:ext uri="{FF2B5EF4-FFF2-40B4-BE49-F238E27FC236}">
                  <a16:creationId xmlns:a16="http://schemas.microsoft.com/office/drawing/2014/main" id="{7A5B15AA-AA7D-624E-9636-2FAC48805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7161" y="1389796"/>
              <a:ext cx="2367079" cy="1325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338F47-A82A-1A4E-8C96-2D5348EE630D}"/>
                </a:ext>
              </a:extLst>
            </p:cNvPr>
            <p:cNvSpPr txBox="1"/>
            <p:nvPr/>
          </p:nvSpPr>
          <p:spPr>
            <a:xfrm>
              <a:off x="10633001" y="1814334"/>
              <a:ext cx="458780" cy="369332"/>
            </a:xfrm>
            <a:prstGeom prst="rect">
              <a:avLst/>
            </a:prstGeom>
            <a:noFill/>
          </p:spPr>
          <p:txBody>
            <a:bodyPr wrap="none" rtlCol="0">
              <a:spAutoFit/>
            </a:bodyPr>
            <a:lstStyle/>
            <a:p>
              <a:r>
                <a:rPr lang="en-US" sz="2400" dirty="0"/>
                <a:t>…..</a:t>
              </a:r>
            </a:p>
          </p:txBody>
        </p:sp>
      </p:grpSp>
      <p:grpSp>
        <p:nvGrpSpPr>
          <p:cNvPr id="17" name="Group 16">
            <a:extLst>
              <a:ext uri="{FF2B5EF4-FFF2-40B4-BE49-F238E27FC236}">
                <a16:creationId xmlns:a16="http://schemas.microsoft.com/office/drawing/2014/main" id="{7BD95779-7468-2C4B-8CAF-C84F3DF8CDCA}"/>
              </a:ext>
            </a:extLst>
          </p:cNvPr>
          <p:cNvGrpSpPr/>
          <p:nvPr/>
        </p:nvGrpSpPr>
        <p:grpSpPr>
          <a:xfrm>
            <a:off x="318335" y="2674446"/>
            <a:ext cx="11618739" cy="1072873"/>
            <a:chOff x="317482" y="3295927"/>
            <a:chExt cx="8040308" cy="1072873"/>
          </a:xfrm>
        </p:grpSpPr>
        <p:sp>
          <p:nvSpPr>
            <p:cNvPr id="7" name="TextBox 6">
              <a:extLst>
                <a:ext uri="{FF2B5EF4-FFF2-40B4-BE49-F238E27FC236}">
                  <a16:creationId xmlns:a16="http://schemas.microsoft.com/office/drawing/2014/main" id="{EB070D95-7870-EF4A-8190-A43072A19B89}"/>
                </a:ext>
              </a:extLst>
            </p:cNvPr>
            <p:cNvSpPr txBox="1"/>
            <p:nvPr/>
          </p:nvSpPr>
          <p:spPr>
            <a:xfrm>
              <a:off x="317482" y="3665266"/>
              <a:ext cx="1430392" cy="369332"/>
            </a:xfrm>
            <a:prstGeom prst="rect">
              <a:avLst/>
            </a:prstGeom>
            <a:noFill/>
          </p:spPr>
          <p:txBody>
            <a:bodyPr wrap="none" rtlCol="0">
              <a:spAutoFit/>
            </a:bodyPr>
            <a:lstStyle/>
            <a:p>
              <a:r>
                <a:rPr lang="en-US" dirty="0"/>
                <a:t>More weapons</a:t>
              </a:r>
            </a:p>
          </p:txBody>
        </p:sp>
        <p:pic>
          <p:nvPicPr>
            <p:cNvPr id="9" name="Picture 8" descr="A close-up of a gun&#10;&#10;Description automatically generated with low confidence">
              <a:extLst>
                <a:ext uri="{FF2B5EF4-FFF2-40B4-BE49-F238E27FC236}">
                  <a16:creationId xmlns:a16="http://schemas.microsoft.com/office/drawing/2014/main" id="{FE1FEB8A-AB70-6649-883B-93D95170C87C}"/>
                </a:ext>
              </a:extLst>
            </p:cNvPr>
            <p:cNvPicPr>
              <a:picLocks noChangeAspect="1"/>
            </p:cNvPicPr>
            <p:nvPr/>
          </p:nvPicPr>
          <p:blipFill>
            <a:blip r:embed="rId7"/>
            <a:stretch>
              <a:fillRect/>
            </a:stretch>
          </p:blipFill>
          <p:spPr>
            <a:xfrm>
              <a:off x="1651171" y="3429000"/>
              <a:ext cx="1841500" cy="939800"/>
            </a:xfrm>
            <a:prstGeom prst="rect">
              <a:avLst/>
            </a:prstGeom>
          </p:spPr>
        </p:pic>
        <p:pic>
          <p:nvPicPr>
            <p:cNvPr id="11" name="Picture 10" descr="A picture containing gun&#10;&#10;Description automatically generated">
              <a:extLst>
                <a:ext uri="{FF2B5EF4-FFF2-40B4-BE49-F238E27FC236}">
                  <a16:creationId xmlns:a16="http://schemas.microsoft.com/office/drawing/2014/main" id="{4AA7C965-3BE3-6B43-A837-E1E9D88E0BB3}"/>
                </a:ext>
              </a:extLst>
            </p:cNvPr>
            <p:cNvPicPr>
              <a:picLocks noChangeAspect="1"/>
            </p:cNvPicPr>
            <p:nvPr/>
          </p:nvPicPr>
          <p:blipFill rotWithShape="1">
            <a:blip r:embed="rId8"/>
            <a:srcRect b="4002"/>
            <a:stretch/>
          </p:blipFill>
          <p:spPr>
            <a:xfrm>
              <a:off x="3492671" y="3295927"/>
              <a:ext cx="1866900" cy="1072873"/>
            </a:xfrm>
            <a:prstGeom prst="rect">
              <a:avLst/>
            </a:prstGeom>
          </p:spPr>
        </p:pic>
        <p:pic>
          <p:nvPicPr>
            <p:cNvPr id="13" name="Picture 12" descr="A picture containing weapon, gun&#10;&#10;Description automatically generated">
              <a:extLst>
                <a:ext uri="{FF2B5EF4-FFF2-40B4-BE49-F238E27FC236}">
                  <a16:creationId xmlns:a16="http://schemas.microsoft.com/office/drawing/2014/main" id="{96E9BB25-8A9E-554D-BEE4-26B651046F2B}"/>
                </a:ext>
              </a:extLst>
            </p:cNvPr>
            <p:cNvPicPr>
              <a:picLocks noChangeAspect="1"/>
            </p:cNvPicPr>
            <p:nvPr/>
          </p:nvPicPr>
          <p:blipFill>
            <a:blip r:embed="rId9"/>
            <a:stretch>
              <a:fillRect/>
            </a:stretch>
          </p:blipFill>
          <p:spPr>
            <a:xfrm>
              <a:off x="5315350" y="3594100"/>
              <a:ext cx="1320800" cy="774700"/>
            </a:xfrm>
            <a:prstGeom prst="rect">
              <a:avLst/>
            </a:prstGeom>
          </p:spPr>
        </p:pic>
        <p:pic>
          <p:nvPicPr>
            <p:cNvPr id="15" name="Picture 14" descr="A picture containing weapon, gun&#10;&#10;Description automatically generated">
              <a:extLst>
                <a:ext uri="{FF2B5EF4-FFF2-40B4-BE49-F238E27FC236}">
                  <a16:creationId xmlns:a16="http://schemas.microsoft.com/office/drawing/2014/main" id="{8EE55A57-17D1-E345-82DB-325B598A734D}"/>
                </a:ext>
              </a:extLst>
            </p:cNvPr>
            <p:cNvPicPr>
              <a:picLocks noChangeAspect="1"/>
            </p:cNvPicPr>
            <p:nvPr/>
          </p:nvPicPr>
          <p:blipFill>
            <a:blip r:embed="rId10"/>
            <a:stretch>
              <a:fillRect/>
            </a:stretch>
          </p:blipFill>
          <p:spPr>
            <a:xfrm>
              <a:off x="6832431" y="3629145"/>
              <a:ext cx="889000" cy="685800"/>
            </a:xfrm>
            <a:prstGeom prst="rect">
              <a:avLst/>
            </a:prstGeom>
          </p:spPr>
        </p:pic>
        <p:sp>
          <p:nvSpPr>
            <p:cNvPr id="20" name="TextBox 19">
              <a:extLst>
                <a:ext uri="{FF2B5EF4-FFF2-40B4-BE49-F238E27FC236}">
                  <a16:creationId xmlns:a16="http://schemas.microsoft.com/office/drawing/2014/main" id="{DF966FFE-1FD1-7C4E-8583-82E425F54290}"/>
                </a:ext>
              </a:extLst>
            </p:cNvPr>
            <p:cNvSpPr txBox="1"/>
            <p:nvPr/>
          </p:nvSpPr>
          <p:spPr>
            <a:xfrm>
              <a:off x="7899010" y="3656290"/>
              <a:ext cx="458780" cy="369332"/>
            </a:xfrm>
            <a:prstGeom prst="rect">
              <a:avLst/>
            </a:prstGeom>
            <a:noFill/>
          </p:spPr>
          <p:txBody>
            <a:bodyPr wrap="none" rtlCol="0">
              <a:spAutoFit/>
            </a:bodyPr>
            <a:lstStyle/>
            <a:p>
              <a:r>
                <a:rPr lang="en-US" sz="2400" dirty="0"/>
                <a:t>…..</a:t>
              </a:r>
            </a:p>
          </p:txBody>
        </p:sp>
      </p:grpSp>
      <p:grpSp>
        <p:nvGrpSpPr>
          <p:cNvPr id="24" name="Group 23">
            <a:extLst>
              <a:ext uri="{FF2B5EF4-FFF2-40B4-BE49-F238E27FC236}">
                <a16:creationId xmlns:a16="http://schemas.microsoft.com/office/drawing/2014/main" id="{6583C186-01BC-304A-8109-18ACA8368F68}"/>
              </a:ext>
            </a:extLst>
          </p:cNvPr>
          <p:cNvGrpSpPr/>
          <p:nvPr/>
        </p:nvGrpSpPr>
        <p:grpSpPr>
          <a:xfrm>
            <a:off x="349540" y="3901476"/>
            <a:ext cx="11587534" cy="1217705"/>
            <a:chOff x="275969" y="5329228"/>
            <a:chExt cx="10188709" cy="1217705"/>
          </a:xfrm>
        </p:grpSpPr>
        <p:grpSp>
          <p:nvGrpSpPr>
            <p:cNvPr id="23" name="Group 22">
              <a:extLst>
                <a:ext uri="{FF2B5EF4-FFF2-40B4-BE49-F238E27FC236}">
                  <a16:creationId xmlns:a16="http://schemas.microsoft.com/office/drawing/2014/main" id="{E741105F-2D78-8841-8AAB-2933EAFC7125}"/>
                </a:ext>
              </a:extLst>
            </p:cNvPr>
            <p:cNvGrpSpPr/>
            <p:nvPr/>
          </p:nvGrpSpPr>
          <p:grpSpPr>
            <a:xfrm>
              <a:off x="275969" y="5329228"/>
              <a:ext cx="9760809" cy="1217705"/>
              <a:chOff x="275969" y="5621244"/>
              <a:chExt cx="9760809" cy="1217705"/>
            </a:xfrm>
          </p:grpSpPr>
          <p:sp>
            <p:nvSpPr>
              <p:cNvPr id="22" name="TextBox 21">
                <a:extLst>
                  <a:ext uri="{FF2B5EF4-FFF2-40B4-BE49-F238E27FC236}">
                    <a16:creationId xmlns:a16="http://schemas.microsoft.com/office/drawing/2014/main" id="{3DE1EE81-DB1E-FD41-A079-4A23A97788E5}"/>
                  </a:ext>
                </a:extLst>
              </p:cNvPr>
              <p:cNvSpPr txBox="1"/>
              <p:nvPr/>
            </p:nvSpPr>
            <p:spPr>
              <a:xfrm>
                <a:off x="275969" y="5958474"/>
                <a:ext cx="1047704" cy="369332"/>
              </a:xfrm>
              <a:prstGeom prst="rect">
                <a:avLst/>
              </a:prstGeom>
              <a:noFill/>
            </p:spPr>
            <p:txBody>
              <a:bodyPr wrap="none" rtlCol="0">
                <a:spAutoFit/>
              </a:bodyPr>
              <a:lstStyle/>
              <a:p>
                <a:r>
                  <a:rPr lang="en-US" dirty="0"/>
                  <a:t>More skills</a:t>
                </a:r>
              </a:p>
            </p:txBody>
          </p:sp>
          <p:pic>
            <p:nvPicPr>
              <p:cNvPr id="2060" name="Picture 12" descr="Overwatch 2' new tiered ranking system; game director defends suspension  policy">
                <a:extLst>
                  <a:ext uri="{FF2B5EF4-FFF2-40B4-BE49-F238E27FC236}">
                    <a16:creationId xmlns:a16="http://schemas.microsoft.com/office/drawing/2014/main" id="{5FCE905E-524C-8A4B-86F2-3284DF87923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867" t="38899" r="3673" b="35375"/>
              <a:stretch/>
            </p:blipFill>
            <p:spPr bwMode="auto">
              <a:xfrm>
                <a:off x="1727322" y="5621244"/>
                <a:ext cx="8309456" cy="121770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33D9D574-961D-2F43-A2EE-F7AE04DD8CB8}"/>
                </a:ext>
              </a:extLst>
            </p:cNvPr>
            <p:cNvSpPr txBox="1"/>
            <p:nvPr/>
          </p:nvSpPr>
          <p:spPr>
            <a:xfrm>
              <a:off x="10005898" y="5666458"/>
              <a:ext cx="458780" cy="369332"/>
            </a:xfrm>
            <a:prstGeom prst="rect">
              <a:avLst/>
            </a:prstGeom>
            <a:noFill/>
          </p:spPr>
          <p:txBody>
            <a:bodyPr wrap="none" rtlCol="0">
              <a:spAutoFit/>
            </a:bodyPr>
            <a:lstStyle/>
            <a:p>
              <a:r>
                <a:rPr lang="en-US" sz="2400" dirty="0"/>
                <a:t>…..</a:t>
              </a:r>
            </a:p>
          </p:txBody>
        </p:sp>
      </p:grpSp>
      <p:grpSp>
        <p:nvGrpSpPr>
          <p:cNvPr id="3" name="Group 2">
            <a:extLst>
              <a:ext uri="{FF2B5EF4-FFF2-40B4-BE49-F238E27FC236}">
                <a16:creationId xmlns:a16="http://schemas.microsoft.com/office/drawing/2014/main" id="{F2E54CCE-B6C9-7748-AFCF-0FA13191F2B7}"/>
              </a:ext>
            </a:extLst>
          </p:cNvPr>
          <p:cNvGrpSpPr/>
          <p:nvPr/>
        </p:nvGrpSpPr>
        <p:grpSpPr>
          <a:xfrm>
            <a:off x="349540" y="5362096"/>
            <a:ext cx="11113573" cy="1607389"/>
            <a:chOff x="349540" y="5362096"/>
            <a:chExt cx="11113573" cy="1607389"/>
          </a:xfrm>
        </p:grpSpPr>
        <p:sp>
          <p:nvSpPr>
            <p:cNvPr id="16" name="TextBox 15">
              <a:extLst>
                <a:ext uri="{FF2B5EF4-FFF2-40B4-BE49-F238E27FC236}">
                  <a16:creationId xmlns:a16="http://schemas.microsoft.com/office/drawing/2014/main" id="{D3C7DC16-1B9D-3941-A7FD-4E97FD7594CC}"/>
                </a:ext>
              </a:extLst>
            </p:cNvPr>
            <p:cNvSpPr txBox="1"/>
            <p:nvPr/>
          </p:nvSpPr>
          <p:spPr>
            <a:xfrm>
              <a:off x="349540" y="5675920"/>
              <a:ext cx="1690078" cy="369332"/>
            </a:xfrm>
            <a:prstGeom prst="rect">
              <a:avLst/>
            </a:prstGeom>
            <a:noFill/>
          </p:spPr>
          <p:txBody>
            <a:bodyPr wrap="none" rtlCol="0">
              <a:spAutoFit/>
            </a:bodyPr>
            <a:lstStyle/>
            <a:p>
              <a:r>
                <a:rPr lang="en-US" dirty="0"/>
                <a:t>Higher latencies</a:t>
              </a:r>
            </a:p>
          </p:txBody>
        </p:sp>
        <p:sp>
          <p:nvSpPr>
            <p:cNvPr id="25" name="TextBox 24">
              <a:extLst>
                <a:ext uri="{FF2B5EF4-FFF2-40B4-BE49-F238E27FC236}">
                  <a16:creationId xmlns:a16="http://schemas.microsoft.com/office/drawing/2014/main" id="{DD5F6151-8950-9749-8993-6A6B5C1C556F}"/>
                </a:ext>
              </a:extLst>
            </p:cNvPr>
            <p:cNvSpPr txBox="1"/>
            <p:nvPr/>
          </p:nvSpPr>
          <p:spPr>
            <a:xfrm>
              <a:off x="11004333" y="5592928"/>
              <a:ext cx="458780" cy="369332"/>
            </a:xfrm>
            <a:prstGeom prst="rect">
              <a:avLst/>
            </a:prstGeom>
            <a:noFill/>
          </p:spPr>
          <p:txBody>
            <a:bodyPr wrap="none" rtlCol="0">
              <a:spAutoFit/>
            </a:bodyPr>
            <a:lstStyle/>
            <a:p>
              <a:r>
                <a:rPr lang="en-US" sz="2400" dirty="0"/>
                <a:t>…..</a:t>
              </a:r>
            </a:p>
          </p:txBody>
        </p:sp>
        <p:grpSp>
          <p:nvGrpSpPr>
            <p:cNvPr id="27" name="Group 26">
              <a:extLst>
                <a:ext uri="{FF2B5EF4-FFF2-40B4-BE49-F238E27FC236}">
                  <a16:creationId xmlns:a16="http://schemas.microsoft.com/office/drawing/2014/main" id="{7CDC194A-704A-9048-BF41-F1017B92808B}"/>
                </a:ext>
              </a:extLst>
            </p:cNvPr>
            <p:cNvGrpSpPr/>
            <p:nvPr/>
          </p:nvGrpSpPr>
          <p:grpSpPr>
            <a:xfrm>
              <a:off x="1889993" y="5362096"/>
              <a:ext cx="9071007" cy="1607389"/>
              <a:chOff x="1620807" y="3761982"/>
              <a:chExt cx="9071007" cy="1607389"/>
            </a:xfrm>
          </p:grpSpPr>
          <p:sp>
            <p:nvSpPr>
              <p:cNvPr id="28" name="Right Arrow 27">
                <a:extLst>
                  <a:ext uri="{FF2B5EF4-FFF2-40B4-BE49-F238E27FC236}">
                    <a16:creationId xmlns:a16="http://schemas.microsoft.com/office/drawing/2014/main" id="{9FD07573-CC55-A148-9280-10AF48A6200C}"/>
                  </a:ext>
                </a:extLst>
              </p:cNvPr>
              <p:cNvSpPr/>
              <p:nvPr/>
            </p:nvSpPr>
            <p:spPr>
              <a:xfrm>
                <a:off x="1788318" y="4416164"/>
                <a:ext cx="8615363" cy="288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59045F8-D6C4-BD47-8155-74AECC8605B8}"/>
                  </a:ext>
                </a:extLst>
              </p:cNvPr>
              <p:cNvCxnSpPr>
                <a:cxnSpLocks/>
              </p:cNvCxnSpPr>
              <p:nvPr/>
            </p:nvCxnSpPr>
            <p:spPr>
              <a:xfrm flipH="1" flipV="1">
                <a:off x="1785938" y="4183059"/>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7F41012D-41AB-1B44-9F59-68FC2E6EB022}"/>
                  </a:ext>
                </a:extLst>
              </p:cNvPr>
              <p:cNvSpPr txBox="1"/>
              <p:nvPr/>
            </p:nvSpPr>
            <p:spPr>
              <a:xfrm>
                <a:off x="1620807" y="3774039"/>
                <a:ext cx="340158" cy="461665"/>
              </a:xfrm>
              <a:prstGeom prst="rect">
                <a:avLst/>
              </a:prstGeom>
              <a:noFill/>
            </p:spPr>
            <p:txBody>
              <a:bodyPr wrap="none" rtlCol="0">
                <a:spAutoFit/>
              </a:bodyPr>
              <a:lstStyle/>
              <a:p>
                <a:r>
                  <a:rPr lang="en-US" sz="2400" dirty="0"/>
                  <a:t>0</a:t>
                </a:r>
              </a:p>
            </p:txBody>
          </p:sp>
          <p:cxnSp>
            <p:nvCxnSpPr>
              <p:cNvPr id="32" name="Straight Connector 31">
                <a:extLst>
                  <a:ext uri="{FF2B5EF4-FFF2-40B4-BE49-F238E27FC236}">
                    <a16:creationId xmlns:a16="http://schemas.microsoft.com/office/drawing/2014/main" id="{145D3D58-9074-D245-8128-4CE41D960C4B}"/>
                  </a:ext>
                </a:extLst>
              </p:cNvPr>
              <p:cNvCxnSpPr>
                <a:cxnSpLocks/>
              </p:cNvCxnSpPr>
              <p:nvPr/>
            </p:nvCxnSpPr>
            <p:spPr>
              <a:xfrm flipH="1" flipV="1">
                <a:off x="4366640" y="4168771"/>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19F2ADCB-3B05-B24E-89E2-58809EEF841F}"/>
                  </a:ext>
                </a:extLst>
              </p:cNvPr>
              <p:cNvCxnSpPr>
                <a:cxnSpLocks/>
              </p:cNvCxnSpPr>
              <p:nvPr/>
            </p:nvCxnSpPr>
            <p:spPr>
              <a:xfrm flipH="1" flipV="1">
                <a:off x="6947342" y="4171946"/>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9C04F25C-8A3C-9C47-93CC-BD94D53E8239}"/>
                  </a:ext>
                </a:extLst>
              </p:cNvPr>
              <p:cNvCxnSpPr>
                <a:cxnSpLocks/>
              </p:cNvCxnSpPr>
              <p:nvPr/>
            </p:nvCxnSpPr>
            <p:spPr>
              <a:xfrm flipH="1" flipV="1">
                <a:off x="9528045" y="4171947"/>
                <a:ext cx="2380" cy="331265"/>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24075B04-5C42-D446-BA9A-DBB26628F3A3}"/>
                  </a:ext>
                </a:extLst>
              </p:cNvPr>
              <p:cNvSpPr txBox="1"/>
              <p:nvPr/>
            </p:nvSpPr>
            <p:spPr>
              <a:xfrm>
                <a:off x="4041642" y="3774038"/>
                <a:ext cx="651140" cy="461665"/>
              </a:xfrm>
              <a:prstGeom prst="rect">
                <a:avLst/>
              </a:prstGeom>
              <a:noFill/>
            </p:spPr>
            <p:txBody>
              <a:bodyPr wrap="none" rtlCol="0">
                <a:spAutoFit/>
              </a:bodyPr>
              <a:lstStyle/>
              <a:p>
                <a:r>
                  <a:rPr lang="en-US" sz="2400" dirty="0"/>
                  <a:t>100</a:t>
                </a:r>
              </a:p>
            </p:txBody>
          </p:sp>
          <p:sp>
            <p:nvSpPr>
              <p:cNvPr id="36" name="TextBox 35">
                <a:extLst>
                  <a:ext uri="{FF2B5EF4-FFF2-40B4-BE49-F238E27FC236}">
                    <a16:creationId xmlns:a16="http://schemas.microsoft.com/office/drawing/2014/main" id="{7247BB89-13A4-FD40-9017-7D2D17BC7C3E}"/>
                  </a:ext>
                </a:extLst>
              </p:cNvPr>
              <p:cNvSpPr txBox="1"/>
              <p:nvPr/>
            </p:nvSpPr>
            <p:spPr>
              <a:xfrm>
                <a:off x="6590769" y="3761982"/>
                <a:ext cx="651140" cy="461665"/>
              </a:xfrm>
              <a:prstGeom prst="rect">
                <a:avLst/>
              </a:prstGeom>
              <a:noFill/>
            </p:spPr>
            <p:txBody>
              <a:bodyPr wrap="none" rtlCol="0">
                <a:spAutoFit/>
              </a:bodyPr>
              <a:lstStyle/>
              <a:p>
                <a:r>
                  <a:rPr lang="en-US" sz="2400" dirty="0"/>
                  <a:t>200</a:t>
                </a:r>
              </a:p>
            </p:txBody>
          </p:sp>
          <p:sp>
            <p:nvSpPr>
              <p:cNvPr id="37" name="TextBox 36">
                <a:extLst>
                  <a:ext uri="{FF2B5EF4-FFF2-40B4-BE49-F238E27FC236}">
                    <a16:creationId xmlns:a16="http://schemas.microsoft.com/office/drawing/2014/main" id="{44CADB0B-9738-C84C-B529-6D3FE867892B}"/>
                  </a:ext>
                </a:extLst>
              </p:cNvPr>
              <p:cNvSpPr txBox="1"/>
              <p:nvPr/>
            </p:nvSpPr>
            <p:spPr>
              <a:xfrm>
                <a:off x="9207235" y="3774037"/>
                <a:ext cx="651140" cy="461665"/>
              </a:xfrm>
              <a:prstGeom prst="rect">
                <a:avLst/>
              </a:prstGeom>
              <a:noFill/>
            </p:spPr>
            <p:txBody>
              <a:bodyPr wrap="none" rtlCol="0">
                <a:spAutoFit/>
              </a:bodyPr>
              <a:lstStyle/>
              <a:p>
                <a:r>
                  <a:rPr lang="en-US" sz="2400" dirty="0"/>
                  <a:t>300</a:t>
                </a:r>
              </a:p>
            </p:txBody>
          </p:sp>
          <p:sp>
            <p:nvSpPr>
              <p:cNvPr id="38" name="TextBox 37">
                <a:extLst>
                  <a:ext uri="{FF2B5EF4-FFF2-40B4-BE49-F238E27FC236}">
                    <a16:creationId xmlns:a16="http://schemas.microsoft.com/office/drawing/2014/main" id="{CB6ADCC2-2460-CA46-BE50-8F2335E9CC83}"/>
                  </a:ext>
                </a:extLst>
              </p:cNvPr>
              <p:cNvSpPr txBox="1"/>
              <p:nvPr/>
            </p:nvSpPr>
            <p:spPr>
              <a:xfrm>
                <a:off x="9955715" y="3975388"/>
                <a:ext cx="736099" cy="461665"/>
              </a:xfrm>
              <a:prstGeom prst="rect">
                <a:avLst/>
              </a:prstGeom>
              <a:noFill/>
            </p:spPr>
            <p:txBody>
              <a:bodyPr wrap="none" rtlCol="0">
                <a:spAutoFit/>
              </a:bodyPr>
              <a:lstStyle/>
              <a:p>
                <a:r>
                  <a:rPr lang="en-US" sz="2400" dirty="0"/>
                  <a:t>(ms)</a:t>
                </a:r>
              </a:p>
            </p:txBody>
          </p:sp>
          <p:sp>
            <p:nvSpPr>
              <p:cNvPr id="39" name="TextBox 38">
                <a:extLst>
                  <a:ext uri="{FF2B5EF4-FFF2-40B4-BE49-F238E27FC236}">
                    <a16:creationId xmlns:a16="http://schemas.microsoft.com/office/drawing/2014/main" id="{87069587-67D2-994F-938D-D353F4E116E7}"/>
                  </a:ext>
                </a:extLst>
              </p:cNvPr>
              <p:cNvSpPr txBox="1"/>
              <p:nvPr/>
            </p:nvSpPr>
            <p:spPr>
              <a:xfrm>
                <a:off x="2669138" y="4679707"/>
                <a:ext cx="808235" cy="400110"/>
              </a:xfrm>
              <a:prstGeom prst="rect">
                <a:avLst/>
              </a:prstGeom>
              <a:noFill/>
            </p:spPr>
            <p:txBody>
              <a:bodyPr wrap="none" rtlCol="0">
                <a:spAutoFit/>
              </a:bodyPr>
              <a:lstStyle/>
              <a:p>
                <a:pPr algn="ctr"/>
                <a:r>
                  <a:rPr lang="en-US" altLang="zh-CN" sz="2000" dirty="0"/>
                  <a:t>Good</a:t>
                </a:r>
                <a:r>
                  <a:rPr lang="zh-CN" altLang="en-US" sz="2000" dirty="0"/>
                  <a:t> </a:t>
                </a:r>
                <a:endParaRPr lang="en-US" altLang="zh-CN" sz="2000" dirty="0"/>
              </a:p>
            </p:txBody>
          </p:sp>
          <p:sp>
            <p:nvSpPr>
              <p:cNvPr id="40" name="TextBox 39">
                <a:extLst>
                  <a:ext uri="{FF2B5EF4-FFF2-40B4-BE49-F238E27FC236}">
                    <a16:creationId xmlns:a16="http://schemas.microsoft.com/office/drawing/2014/main" id="{668126C4-6082-4C41-9586-CA0ABF563CDD}"/>
                  </a:ext>
                </a:extLst>
              </p:cNvPr>
              <p:cNvSpPr txBox="1"/>
              <p:nvPr/>
            </p:nvSpPr>
            <p:spPr>
              <a:xfrm>
                <a:off x="4603293" y="4661485"/>
                <a:ext cx="2251963" cy="707886"/>
              </a:xfrm>
              <a:prstGeom prst="rect">
                <a:avLst/>
              </a:prstGeom>
              <a:noFill/>
            </p:spPr>
            <p:txBody>
              <a:bodyPr wrap="none" rtlCol="0">
                <a:spAutoFit/>
              </a:bodyPr>
              <a:lstStyle/>
              <a:p>
                <a:pPr algn="ctr"/>
                <a:r>
                  <a:rPr lang="en-US" altLang="zh-CN" sz="2000" dirty="0"/>
                  <a:t>Moderate</a:t>
                </a:r>
                <a:r>
                  <a:rPr lang="zh-CN" altLang="en-US" sz="2000" dirty="0"/>
                  <a:t> </a:t>
                </a:r>
                <a:endParaRPr lang="en-US" altLang="zh-CN" sz="2000" dirty="0"/>
              </a:p>
            </p:txBody>
          </p:sp>
          <p:sp>
            <p:nvSpPr>
              <p:cNvPr id="41" name="TextBox 40">
                <a:extLst>
                  <a:ext uri="{FF2B5EF4-FFF2-40B4-BE49-F238E27FC236}">
                    <a16:creationId xmlns:a16="http://schemas.microsoft.com/office/drawing/2014/main" id="{9DF0CB73-A07D-4949-A575-845A14A70C88}"/>
                  </a:ext>
                </a:extLst>
              </p:cNvPr>
              <p:cNvSpPr txBox="1"/>
              <p:nvPr/>
            </p:nvSpPr>
            <p:spPr>
              <a:xfrm>
                <a:off x="7900608" y="4661485"/>
                <a:ext cx="704039" cy="400110"/>
              </a:xfrm>
              <a:prstGeom prst="rect">
                <a:avLst/>
              </a:prstGeom>
              <a:noFill/>
            </p:spPr>
            <p:txBody>
              <a:bodyPr wrap="none" rtlCol="0">
                <a:spAutoFit/>
              </a:bodyPr>
              <a:lstStyle/>
              <a:p>
                <a:r>
                  <a:rPr lang="en-US" altLang="zh-CN" sz="2000" dirty="0"/>
                  <a:t>Other</a:t>
                </a:r>
                <a:endParaRPr lang="en-US" sz="2000" dirty="0"/>
              </a:p>
            </p:txBody>
          </p:sp>
        </p:grpSp>
      </p:grpSp>
    </p:spTree>
    <p:extLst>
      <p:ext uri="{BB962C8B-B14F-4D97-AF65-F5344CB8AC3E}">
        <p14:creationId xmlns:p14="http://schemas.microsoft.com/office/powerpoint/2010/main" val="207974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9A12-EFED-8E4C-A408-29872C8DF3E5}"/>
              </a:ext>
            </a:extLst>
          </p:cNvPr>
          <p:cNvSpPr>
            <a:spLocks noGrp="1"/>
          </p:cNvSpPr>
          <p:nvPr>
            <p:ph type="ctrTitle"/>
          </p:nvPr>
        </p:nvSpPr>
        <p:spPr>
          <a:xfrm>
            <a:off x="1406669" y="1017564"/>
            <a:ext cx="9378662" cy="2387600"/>
          </a:xfrm>
        </p:spPr>
        <p:txBody>
          <a:bodyPr>
            <a:normAutofit fontScale="90000"/>
          </a:bodyPr>
          <a:lstStyle/>
          <a:p>
            <a:r>
              <a:rPr lang="en-US" dirty="0"/>
              <a:t>Comparing the Effects of Network Latency versus Local Latency on Competitive First Person Shooter Game Players</a:t>
            </a:r>
          </a:p>
        </p:txBody>
      </p:sp>
      <p:sp>
        <p:nvSpPr>
          <p:cNvPr id="3" name="Slide Number Placeholder 2">
            <a:extLst>
              <a:ext uri="{FF2B5EF4-FFF2-40B4-BE49-F238E27FC236}">
                <a16:creationId xmlns:a16="http://schemas.microsoft.com/office/drawing/2014/main" id="{6F39857D-B8CF-364E-8C8E-B58C232337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C25DB-29F9-0F4E-B069-4CB78CCFC60D}" type="slidenum">
              <a:rPr kumimoji="0" lang="en-US"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oogle Shape;108;p1">
            <a:extLst>
              <a:ext uri="{FF2B5EF4-FFF2-40B4-BE49-F238E27FC236}">
                <a16:creationId xmlns:a16="http://schemas.microsoft.com/office/drawing/2014/main" id="{B8FC08F8-B85E-944A-B69C-AC96F941679C}"/>
              </a:ext>
            </a:extLst>
          </p:cNvPr>
          <p:cNvPicPr preferRelativeResize="0"/>
          <p:nvPr/>
        </p:nvPicPr>
        <p:blipFill rotWithShape="1">
          <a:blip r:embed="rId3">
            <a:alphaModFix/>
          </a:blip>
          <a:srcRect/>
          <a:stretch/>
        </p:blipFill>
        <p:spPr>
          <a:xfrm>
            <a:off x="2789417" y="5903333"/>
            <a:ext cx="1905000" cy="615696"/>
          </a:xfrm>
          <a:prstGeom prst="rect">
            <a:avLst/>
          </a:prstGeom>
          <a:noFill/>
          <a:ln>
            <a:noFill/>
          </a:ln>
        </p:spPr>
      </p:pic>
      <p:sp>
        <p:nvSpPr>
          <p:cNvPr id="6" name="Google Shape;107;p1">
            <a:extLst>
              <a:ext uri="{FF2B5EF4-FFF2-40B4-BE49-F238E27FC236}">
                <a16:creationId xmlns:a16="http://schemas.microsoft.com/office/drawing/2014/main" id="{D6C8B8A8-B01C-394D-B965-2D41FD1E89E2}"/>
              </a:ext>
            </a:extLst>
          </p:cNvPr>
          <p:cNvSpPr txBox="1">
            <a:spLocks/>
          </p:cNvSpPr>
          <p:nvPr/>
        </p:nvSpPr>
        <p:spPr>
          <a:xfrm>
            <a:off x="1835185" y="3757785"/>
            <a:ext cx="3813464" cy="10620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sz="2800" b="0" i="0" u="none" strike="noStrike" kern="0" cap="none" spc="0" normalizeH="0" baseline="0" noProof="0" dirty="0" err="1">
                <a:ln>
                  <a:noFill/>
                </a:ln>
                <a:solidFill>
                  <a:srgbClr val="4F81BD"/>
                </a:solidFill>
                <a:effectLst/>
                <a:uLnTx/>
                <a:uFillTx/>
                <a:latin typeface="Calibri"/>
                <a:cs typeface="Calibri"/>
                <a:sym typeface="Calibri"/>
              </a:rPr>
              <a:t>Shengmei</a:t>
            </a:r>
            <a:r>
              <a:rPr kumimoji="0" lang="en-US" sz="2800" b="0" i="0" u="none" strike="noStrike" kern="0" cap="none" spc="0" normalizeH="0" baseline="0" noProof="0" dirty="0">
                <a:ln>
                  <a:noFill/>
                </a:ln>
                <a:solidFill>
                  <a:srgbClr val="4F81BD"/>
                </a:solidFill>
                <a:effectLst/>
                <a:uLnTx/>
                <a:uFillTx/>
                <a:latin typeface="Calibri"/>
                <a:cs typeface="Calibri"/>
                <a:sym typeface="Calibri"/>
              </a:rPr>
              <a:t> Liu</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Mark</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Claypool</a:t>
            </a: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7" name="Google Shape;107;p1">
            <a:extLst>
              <a:ext uri="{FF2B5EF4-FFF2-40B4-BE49-F238E27FC236}">
                <a16:creationId xmlns:a16="http://schemas.microsoft.com/office/drawing/2014/main" id="{402151B9-F05C-8C43-8B6D-CC11FDD1EF9C}"/>
              </a:ext>
            </a:extLst>
          </p:cNvPr>
          <p:cNvSpPr txBox="1">
            <a:spLocks/>
          </p:cNvSpPr>
          <p:nvPr/>
        </p:nvSpPr>
        <p:spPr>
          <a:xfrm>
            <a:off x="6882409" y="3122336"/>
            <a:ext cx="3836858"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Atsuo</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Kuwahara</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Jamie</a:t>
            </a:r>
            <a:r>
              <a:rPr kumimoji="0" lang="zh-CN" altLang="en-US" sz="2800" b="0" i="0" u="none" strike="noStrike" kern="0" cap="none" spc="0" normalizeH="0" baseline="0" noProof="0" dirty="0">
                <a:ln>
                  <a:noFill/>
                </a:ln>
                <a:solidFill>
                  <a:srgbClr val="4F81BD"/>
                </a:solidFill>
                <a:effectLst/>
                <a:uLnTx/>
                <a:uFillTx/>
                <a:latin typeface="Calibri"/>
                <a:cs typeface="Calibri"/>
                <a:sym typeface="Calibri"/>
              </a:rPr>
              <a:t> </a:t>
            </a: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Sherman</a:t>
            </a: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r>
              <a:rPr kumimoji="0" lang="en-US" altLang="zh-CN" sz="2800" b="0" i="0" u="none" strike="noStrike" kern="0" cap="none" spc="0" normalizeH="0" baseline="0" noProof="0" dirty="0">
                <a:ln>
                  <a:noFill/>
                </a:ln>
                <a:solidFill>
                  <a:srgbClr val="4F81BD"/>
                </a:solidFill>
                <a:effectLst/>
                <a:uLnTx/>
                <a:uFillTx/>
                <a:latin typeface="Calibri"/>
                <a:cs typeface="Calibri"/>
                <a:sym typeface="Calibri"/>
              </a:rPr>
              <a:t>James </a:t>
            </a:r>
            <a:r>
              <a:rPr kumimoji="0" lang="en-US" altLang="zh-CN" sz="2800" b="0" i="0" u="none" strike="noStrike" kern="0" cap="none" spc="0" normalizeH="0" baseline="0" noProof="0" dirty="0" err="1">
                <a:ln>
                  <a:noFill/>
                </a:ln>
                <a:solidFill>
                  <a:srgbClr val="4F81BD"/>
                </a:solidFill>
                <a:effectLst/>
                <a:uLnTx/>
                <a:uFillTx/>
                <a:latin typeface="Calibri"/>
                <a:cs typeface="Calibri"/>
                <a:sym typeface="Calibri"/>
              </a:rPr>
              <a:t>Scovell</a:t>
            </a: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altLang="zh-CN"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p:txBody>
      </p:sp>
      <p:sp>
        <p:nvSpPr>
          <p:cNvPr id="8" name="Google Shape;107;p1">
            <a:extLst>
              <a:ext uri="{FF2B5EF4-FFF2-40B4-BE49-F238E27FC236}">
                <a16:creationId xmlns:a16="http://schemas.microsoft.com/office/drawing/2014/main" id="{04642FAC-B292-784A-BC38-B0E3EEA6BEED}"/>
              </a:ext>
            </a:extLst>
          </p:cNvPr>
          <p:cNvSpPr txBox="1">
            <a:spLocks/>
          </p:cNvSpPr>
          <p:nvPr/>
        </p:nvSpPr>
        <p:spPr>
          <a:xfrm>
            <a:off x="1330731" y="4421987"/>
            <a:ext cx="4822372" cy="1752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Worcester Polytechnic Institute</a:t>
            </a: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 name="Google Shape;107;p1">
            <a:extLst>
              <a:ext uri="{FF2B5EF4-FFF2-40B4-BE49-F238E27FC236}">
                <a16:creationId xmlns:a16="http://schemas.microsoft.com/office/drawing/2014/main" id="{6D720D70-E16D-214E-9F72-3A0582ACBE17}"/>
              </a:ext>
            </a:extLst>
          </p:cNvPr>
          <p:cNvSpPr txBox="1">
            <a:spLocks/>
          </p:cNvSpPr>
          <p:nvPr/>
        </p:nvSpPr>
        <p:spPr>
          <a:xfrm>
            <a:off x="6740407" y="4421814"/>
            <a:ext cx="4120862" cy="113690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4F81BD"/>
              </a:buClr>
              <a:buSzPts val="2400"/>
              <a:buFont typeface="Arial"/>
              <a:buNone/>
              <a:tabLst/>
              <a:defRPr/>
            </a:pPr>
            <a:endParaRPr kumimoji="0" lang="en-US" sz="2800" b="0" i="0" u="none" strike="noStrike" kern="0" cap="none" spc="0" normalizeH="0" baseline="0" noProof="0" dirty="0">
              <a:ln>
                <a:noFill/>
              </a:ln>
              <a:solidFill>
                <a:srgbClr val="4F81BD"/>
              </a:solidFill>
              <a:effectLst/>
              <a:uLnTx/>
              <a:uFillTx/>
              <a:latin typeface="Calibri"/>
              <a:cs typeface="Calibri"/>
              <a:sym typeface="Calibri"/>
            </a:endParaRP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US" sz="2800" b="0" i="0" u="none" strike="noStrike" kern="0" cap="none" spc="0" normalizeH="0" baseline="0" noProof="0" dirty="0">
                <a:ln>
                  <a:noFill/>
                </a:ln>
                <a:solidFill>
                  <a:srgbClr val="000000"/>
                </a:solidFill>
                <a:effectLst/>
                <a:uLnTx/>
                <a:uFillTx/>
                <a:latin typeface="Calibri"/>
                <a:cs typeface="Calibri"/>
                <a:sym typeface="Calibri"/>
              </a:rPr>
              <a:t>Intel Corporation</a:t>
            </a:r>
          </a:p>
          <a:p>
            <a:pPr marL="0" marR="0" lvl="0" indent="0" algn="ctr" defTabSz="914400" rtl="0" eaLnBrk="1" fontAlgn="auto" latinLnBrk="0" hangingPunct="1">
              <a:lnSpc>
                <a:spcPct val="100000"/>
              </a:lnSpc>
              <a:spcBef>
                <a:spcPts val="480"/>
              </a:spcBef>
              <a:spcAft>
                <a:spcPts val="0"/>
              </a:spcAft>
              <a:buClr>
                <a:srgbClr val="000000"/>
              </a:buClr>
              <a:buSzPts val="2400"/>
              <a:buFont typeface="Arial"/>
              <a:buNone/>
              <a:tabLst/>
              <a:defRPr/>
            </a:pPr>
            <a:endParaRPr kumimoji="0" lang="en-US" sz="3600" b="0" i="0" u="none" strike="noStrike" kern="0" cap="none" spc="0" normalizeH="0" baseline="0" noProof="0" dirty="0">
              <a:ln>
                <a:noFill/>
              </a:ln>
              <a:solidFill>
                <a:srgbClr val="888888"/>
              </a:solidFill>
              <a:effectLst/>
              <a:uLnTx/>
              <a:uFillTx/>
              <a:latin typeface="Calibri"/>
              <a:cs typeface="Calibri"/>
              <a:sym typeface="Calibri"/>
            </a:endParaRPr>
          </a:p>
        </p:txBody>
      </p:sp>
      <p:pic>
        <p:nvPicPr>
          <p:cNvPr id="10" name="Picture 9">
            <a:extLst>
              <a:ext uri="{FF2B5EF4-FFF2-40B4-BE49-F238E27FC236}">
                <a16:creationId xmlns:a16="http://schemas.microsoft.com/office/drawing/2014/main" id="{E5794656-2505-5342-9800-E22161BC907F}"/>
              </a:ext>
            </a:extLst>
          </p:cNvPr>
          <p:cNvPicPr>
            <a:picLocks noChangeAspect="1"/>
          </p:cNvPicPr>
          <p:nvPr/>
        </p:nvPicPr>
        <p:blipFill>
          <a:blip r:embed="rId4"/>
          <a:stretch>
            <a:fillRect/>
          </a:stretch>
        </p:blipFill>
        <p:spPr>
          <a:xfrm>
            <a:off x="7887944" y="5298114"/>
            <a:ext cx="1825788" cy="1825788"/>
          </a:xfrm>
          <a:prstGeom prst="rect">
            <a:avLst/>
          </a:prstGeom>
        </p:spPr>
      </p:pic>
    </p:spTree>
    <p:extLst>
      <p:ext uri="{BB962C8B-B14F-4D97-AF65-F5344CB8AC3E}">
        <p14:creationId xmlns:p14="http://schemas.microsoft.com/office/powerpoint/2010/main" val="40501757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997</Words>
  <Application>Microsoft Macintosh PowerPoint</Application>
  <PresentationFormat>Widescreen</PresentationFormat>
  <Paragraphs>178</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Intel Clear</vt:lpstr>
      <vt:lpstr>Arial</vt:lpstr>
      <vt:lpstr>Calibri</vt:lpstr>
      <vt:lpstr>Calibri Light</vt:lpstr>
      <vt:lpstr>1_Office Theme</vt:lpstr>
      <vt:lpstr>Office Theme</vt:lpstr>
      <vt:lpstr>Comparing the Effects of Network Latency versus Local Latency on Competitive First Person Shooter Game Players</vt:lpstr>
      <vt:lpstr>Motivation</vt:lpstr>
      <vt:lpstr>User Study</vt:lpstr>
      <vt:lpstr>User Study</vt:lpstr>
      <vt:lpstr>Results - Performance</vt:lpstr>
      <vt:lpstr>Results - QoE</vt:lpstr>
      <vt:lpstr>Future work…</vt:lpstr>
      <vt:lpstr>Comparing the Effects of Network Latency versus Local Latency on Competitive First Person Shooter Game Players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Shengmei</dc:creator>
  <cp:lastModifiedBy>Liu, Shengmei</cp:lastModifiedBy>
  <cp:revision>36</cp:revision>
  <dcterms:created xsi:type="dcterms:W3CDTF">2021-04-26T02:28:50Z</dcterms:created>
  <dcterms:modified xsi:type="dcterms:W3CDTF">2021-04-30T21:53:03Z</dcterms:modified>
</cp:coreProperties>
</file>