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7" r:id="rId4"/>
    <p:sldId id="274" r:id="rId5"/>
    <p:sldId id="260" r:id="rId6"/>
    <p:sldId id="275" r:id="rId7"/>
    <p:sldId id="259" r:id="rId8"/>
    <p:sldId id="289" r:id="rId9"/>
    <p:sldId id="273" r:id="rId10"/>
    <p:sldId id="264" r:id="rId11"/>
    <p:sldId id="277" r:id="rId12"/>
    <p:sldId id="280" r:id="rId13"/>
    <p:sldId id="290" r:id="rId14"/>
    <p:sldId id="261" r:id="rId15"/>
    <p:sldId id="283" r:id="rId16"/>
    <p:sldId id="262" r:id="rId17"/>
    <p:sldId id="291" r:id="rId18"/>
    <p:sldId id="288" r:id="rId19"/>
    <p:sldId id="282" r:id="rId20"/>
    <p:sldId id="263" r:id="rId21"/>
    <p:sldId id="265" r:id="rId22"/>
    <p:sldId id="267" r:id="rId23"/>
    <p:sldId id="278" r:id="rId24"/>
    <p:sldId id="266" r:id="rId25"/>
    <p:sldId id="268" r:id="rId26"/>
    <p:sldId id="269" r:id="rId27"/>
    <p:sldId id="270" r:id="rId28"/>
    <p:sldId id="271" r:id="rId29"/>
    <p:sldId id="285" r:id="rId30"/>
    <p:sldId id="286" r:id="rId31"/>
    <p:sldId id="292" r:id="rId32"/>
    <p:sldId id="287" r:id="rId33"/>
    <p:sldId id="272" r:id="rId34"/>
    <p:sldId id="279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3515" autoAdjust="0"/>
  </p:normalViewPr>
  <p:slideViewPr>
    <p:cSldViewPr>
      <p:cViewPr varScale="1">
        <p:scale>
          <a:sx n="61" d="100"/>
          <a:sy n="61" d="100"/>
        </p:scale>
        <p:origin x="141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3552E0-EAFE-480E-A28E-DDA57204706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BB6F33-5644-4E2B-AA7B-0A9B2099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F7E17D-D239-487F-BE92-A67B78C17E6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2049A-BBD6-4CA0-86E8-28002AE8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action-is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action-ism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 Models for Game Input with Delay - Moving Target Selection with a Mouse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IEEE International Symposium on Multimedia (ISM)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(Invited Paper)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 Jose, California, USA, December 11-13, 2016. Online at: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http://www.cs.wpi.edu/~claypool/papers/delay-action-ism/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 Models for Game Input with Delay - Moving Target Selection with a Mouse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IEEE International Symposium on Multimedia (ISM)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(Invited Paper)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 Jose, California, USA, December 11-13, 2016. Online at: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http://www.cs.wpi.edu/~claypool/papers/delay-action-ism/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 Models for Game Input with Delay </a:t>
            </a:r>
            <a:r>
              <a:rPr lang="en-US" b="1" dirty="0" smtClean="0"/>
              <a:t>– Moving Target </a:t>
            </a:r>
            <a:r>
              <a:rPr lang="en-US" b="1" dirty="0"/>
              <a:t>Selection with a Mouse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276600"/>
            <a:ext cx="5257800" cy="78656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Mark Claypool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22824"/>
            <a:ext cx="3810000" cy="123139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0600" y="4927097"/>
            <a:ext cx="426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 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Proceedings </a:t>
            </a:r>
            <a:r>
              <a:rPr lang="en-US" sz="2000" i="1" dirty="0"/>
              <a:t>of the IEEE International Symposium on Multimedia (</a:t>
            </a:r>
            <a:r>
              <a:rPr lang="en-US" sz="2000" i="1" dirty="0" smtClean="0"/>
              <a:t>ISM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), </a:t>
            </a: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Invited Paper,</a:t>
            </a:r>
            <a:r>
              <a:rPr kumimoji="0" lang="en-US" altLang="en-US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000" dirty="0"/>
              <a:t>San Jose, California, USA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December 11-13, 2016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0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Moving Target Selection with Mouse?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688461"/>
            <a:ext cx="3709444" cy="2429110"/>
            <a:chOff x="1066800" y="2165058"/>
            <a:chExt cx="3709444" cy="2429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28389" y="4224836"/>
              <a:ext cx="298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i="1" dirty="0" smtClean="0"/>
                <a:t>Call of Duty</a:t>
              </a:r>
              <a:r>
                <a:rPr lang="en-US" dirty="0" smtClean="0"/>
                <a:t>, Activision, 2003]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53431" y="1516299"/>
            <a:ext cx="3002741" cy="2937278"/>
            <a:chOff x="5592965" y="1664590"/>
            <a:chExt cx="3002741" cy="293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65" y="1664590"/>
              <a:ext cx="3002741" cy="2610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2877" y="4232536"/>
              <a:ext cx="29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[Duck Hunt, Nintendo, 1984]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47360" y="4572000"/>
            <a:ext cx="4049280" cy="2204730"/>
            <a:chOff x="2667000" y="4724400"/>
            <a:chExt cx="4049280" cy="2204730"/>
          </a:xfrm>
        </p:grpSpPr>
        <p:pic>
          <p:nvPicPr>
            <p:cNvPr id="1038" name="Picture 14" descr="http://i.imgur.com/ygirfp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655" y="6559798"/>
              <a:ext cx="382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[League of Legends, Riot Games, 2009]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69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game</a:t>
            </a:r>
          </a:p>
          <a:p>
            <a:pPr lvl="1"/>
            <a:r>
              <a:rPr lang="en-US" dirty="0" smtClean="0"/>
              <a:t>Focus player action on target selection</a:t>
            </a:r>
          </a:p>
          <a:p>
            <a:pPr lvl="1"/>
            <a:r>
              <a:rPr lang="en-US" dirty="0" smtClean="0"/>
              <a:t>Enables controlled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results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Puck Hunt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Game of Moving Target Selection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67" y="1782386"/>
            <a:ext cx="3444057" cy="33242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 to select puck with mouse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Puck Hunt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Game of Moving Target Selection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r>
              <a:rPr lang="en-US" dirty="0" smtClean="0"/>
              <a:t>Time to select puck with mouse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iterations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QoE</a:t>
            </a:r>
            <a:r>
              <a:rPr lang="en-US" dirty="0" smtClean="0"/>
              <a:t> for each combo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67" y="1782386"/>
            <a:ext cx="3444057" cy="332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30" y="2648499"/>
            <a:ext cx="3071330" cy="138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27846"/>
            <a:ext cx="3127991" cy="1394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553545"/>
            <a:ext cx="3919190" cy="9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Lab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62246"/>
            <a:ext cx="2497342" cy="234157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66582" y="1795589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Window-less computer lab, fluorescent </a:t>
            </a:r>
            <a:r>
              <a:rPr lang="en-US" dirty="0" err="1" smtClean="0"/>
              <a:t>lilghting</a:t>
            </a:r>
            <a:endParaRPr lang="en-US" dirty="0" smtClean="0"/>
          </a:p>
          <a:p>
            <a:r>
              <a:rPr lang="en-US" dirty="0" smtClean="0"/>
              <a:t>Computers: PCs, i7 GHz, 4 GB graphics, 16 GB RAM</a:t>
            </a:r>
          </a:p>
          <a:p>
            <a:r>
              <a:rPr lang="en-US" dirty="0" smtClean="0"/>
              <a:t>Monitors: 24” LCD, 1920x1200</a:t>
            </a:r>
          </a:p>
          <a:p>
            <a:r>
              <a:rPr lang="en-US" dirty="0" smtClean="0"/>
              <a:t>Users via email, participant pool and $25 raffle for gift card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09800"/>
            <a:ext cx="1286365" cy="28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1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97996"/>
            <a:ext cx="5023671" cy="413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Base (Local) Delay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Base system  delay shown to be significant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Raaen</a:t>
            </a:r>
            <a:r>
              <a:rPr lang="en-US" dirty="0" smtClean="0"/>
              <a:t>,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1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97996"/>
            <a:ext cx="5023671" cy="413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Base (Local) Delay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Base system  delay shown to be significant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Our system</a:t>
            </a:r>
            <a:r>
              <a:rPr lang="en-US" dirty="0" smtClean="0"/>
              <a:t>: 100 milliseconds base delay</a:t>
            </a:r>
          </a:p>
          <a:p>
            <a:pPr lvl="1"/>
            <a:r>
              <a:rPr lang="en-US" dirty="0" smtClean="0"/>
              <a:t>Added to all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Raaen</a:t>
            </a:r>
            <a:r>
              <a:rPr lang="en-US" dirty="0" smtClean="0"/>
              <a:t>,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		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Selection time measurement</a:t>
            </a:r>
          </a:p>
          <a:p>
            <a:pPr lvl="1"/>
            <a:r>
              <a:rPr lang="en-US" dirty="0" smtClean="0"/>
              <a:t>Selection time model</a:t>
            </a:r>
          </a:p>
          <a:p>
            <a:pPr lvl="1"/>
            <a:r>
              <a:rPr lang="en-US" dirty="0" smtClean="0"/>
              <a:t>Additional analysis</a:t>
            </a:r>
          </a:p>
          <a:p>
            <a:pPr lvl="1"/>
            <a:r>
              <a:rPr lang="en-US" dirty="0" smtClean="0"/>
              <a:t>Comparison with other games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users</a:t>
            </a:r>
          </a:p>
          <a:p>
            <a:r>
              <a:rPr lang="en-US" dirty="0" smtClean="0"/>
              <a:t>Ages 18-26 (mean </a:t>
            </a:r>
            <a:r>
              <a:rPr lang="en-US" dirty="0" smtClean="0">
                <a:solidFill>
                  <a:srgbClr val="0070C0"/>
                </a:solidFill>
              </a:rPr>
              <a:t>21 years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23 Male, 8 female, 1 unspecified</a:t>
            </a:r>
          </a:p>
          <a:p>
            <a:r>
              <a:rPr lang="en-US" dirty="0" smtClean="0"/>
              <a:t>Mean self-rating (1-5) as gamer is </a:t>
            </a:r>
            <a:r>
              <a:rPr lang="en-US" dirty="0" smtClean="0">
                <a:solidFill>
                  <a:srgbClr val="0070C0"/>
                </a:solidFill>
              </a:rPr>
              <a:t>3.6</a:t>
            </a:r>
          </a:p>
          <a:p>
            <a:r>
              <a:rPr lang="en-US" dirty="0" smtClean="0"/>
              <a:t>Play </a:t>
            </a:r>
            <a:r>
              <a:rPr lang="en-US" dirty="0" smtClean="0">
                <a:solidFill>
                  <a:srgbClr val="0070C0"/>
                </a:solidFill>
              </a:rPr>
              <a:t>6+ hours </a:t>
            </a:r>
            <a:r>
              <a:rPr lang="en-US" dirty="0" smtClean="0"/>
              <a:t>of games per week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010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Real-time </a:t>
            </a:r>
            <a:r>
              <a:rPr lang="en-US" dirty="0"/>
              <a:t>g</a:t>
            </a:r>
            <a:r>
              <a:rPr lang="en-US" dirty="0" smtClean="0"/>
              <a:t>ames sensitive to </a:t>
            </a:r>
            <a:r>
              <a:rPr lang="en-US" dirty="0" smtClean="0"/>
              <a:t>delay</a:t>
            </a:r>
            <a:endParaRPr lang="en-US" dirty="0" smtClean="0"/>
          </a:p>
          <a:p>
            <a:pPr lvl="1"/>
            <a:r>
              <a:rPr lang="en-US" dirty="0" smtClean="0"/>
              <a:t>Even milliseconds of delay impacts </a:t>
            </a:r>
            <a:r>
              <a:rPr lang="en-US" dirty="0" smtClean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quality of experience </a:t>
            </a:r>
            <a:r>
              <a:rPr lang="en-US" dirty="0" smtClean="0"/>
              <a:t>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Mitigate with </a:t>
            </a:r>
            <a:r>
              <a:rPr lang="en-US" i="1" dirty="0" smtClean="0"/>
              <a:t>delay compensation </a:t>
            </a:r>
            <a:r>
              <a:rPr lang="en-US" dirty="0" smtClean="0"/>
              <a:t>(e.g., time warp, player prediction, dead reckoning …)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when</a:t>
            </a:r>
            <a:r>
              <a:rPr lang="en-US" dirty="0" smtClean="0"/>
              <a:t> to apply (what player actions)?</a:t>
            </a:r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how</a:t>
            </a:r>
            <a:r>
              <a:rPr lang="en-US" dirty="0" smtClean="0"/>
              <a:t> effective?</a:t>
            </a:r>
          </a:p>
          <a:p>
            <a:r>
              <a:rPr lang="en-US" dirty="0" smtClean="0"/>
              <a:t>Need research to better understand effects of delay on games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Claypool, </a:t>
            </a:r>
            <a:r>
              <a:rPr lang="en-US" dirty="0"/>
              <a:t>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8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Selection Time versus Delay – Measurement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54761"/>
            <a:ext cx="5464057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3518" y="5798145"/>
            <a:ext cx="3947363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Exponential with delay</a:t>
            </a:r>
          </a:p>
          <a:p>
            <a:r>
              <a:rPr lang="en-US" dirty="0" smtClean="0"/>
              <a:t>Low delays, speed doesn’t matter</a:t>
            </a:r>
          </a:p>
          <a:p>
            <a:r>
              <a:rPr lang="en-US" dirty="0" smtClean="0"/>
              <a:t>High delays, speed makes it even harder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2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Selection Time versus </a:t>
            </a:r>
            <a:r>
              <a:rPr lang="en-US" sz="3600" dirty="0" smtClean="0"/>
              <a:t>Speed </a:t>
            </a:r>
            <a:r>
              <a:rPr lang="en-US" sz="3600" dirty="0"/>
              <a:t>– Measurement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8"/>
            <a:ext cx="5715000" cy="402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892581"/>
            <a:ext cx="3456331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Mostly linear with speed</a:t>
            </a:r>
          </a:p>
          <a:p>
            <a:r>
              <a:rPr lang="en-US" dirty="0" smtClean="0"/>
              <a:t>Somewhat non-linear at high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3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Time versus Delay –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930"/>
            <a:ext cx="7650088" cy="859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6200" y="32368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Time to select target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90600" y="2565149"/>
            <a:ext cx="0" cy="5590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32368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Exponential with delay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2368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Exponential with speed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2831" y="323686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speed-delay interaction term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657600" y="2638080"/>
            <a:ext cx="0" cy="5590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2555592"/>
            <a:ext cx="0" cy="641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543800" y="2565150"/>
            <a:ext cx="228600" cy="6319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2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Time versus Delay –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930"/>
            <a:ext cx="7650088" cy="85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01935"/>
            <a:ext cx="7315200" cy="92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773705"/>
            <a:ext cx="6324600" cy="124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887" y="5780335"/>
            <a:ext cx="1563026" cy="45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678064"/>
            <a:ext cx="1948997" cy="58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5510279"/>
            <a:ext cx="1636987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MMI10"/>
              </a:rPr>
              <a:t>R</a:t>
            </a:r>
            <a:r>
              <a:rPr lang="en-US" baseline="30000" dirty="0" smtClean="0">
                <a:latin typeface="CMMI10"/>
              </a:rPr>
              <a:t>2</a:t>
            </a:r>
            <a:r>
              <a:rPr lang="en-US" dirty="0" smtClean="0">
                <a:latin typeface="CMMI1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mbusRomNo9L-Regu"/>
              </a:rPr>
              <a:t>0.97</a:t>
            </a:r>
          </a:p>
          <a:p>
            <a:r>
              <a:rPr lang="en-US" dirty="0" smtClean="0">
                <a:latin typeface="NimbusRomNo9L-Regu"/>
              </a:rPr>
              <a:t>F-stat </a:t>
            </a:r>
            <a:r>
              <a:rPr lang="en-US" dirty="0" smtClean="0">
                <a:solidFill>
                  <a:srgbClr val="0070C0"/>
                </a:solidFill>
                <a:latin typeface="NimbusRomNo9L-Regu"/>
              </a:rPr>
              <a:t>328</a:t>
            </a:r>
          </a:p>
          <a:p>
            <a:r>
              <a:rPr lang="en-US" dirty="0" smtClean="0">
                <a:latin typeface="CMMI10"/>
              </a:rPr>
              <a:t>p </a:t>
            </a:r>
            <a:r>
              <a:rPr lang="en-US" dirty="0">
                <a:latin typeface="CMMI10"/>
              </a:rPr>
              <a:t>&lt; </a:t>
            </a:r>
            <a:r>
              <a:rPr lang="en-US" dirty="0">
                <a:solidFill>
                  <a:srgbClr val="0070C0"/>
                </a:solidFill>
                <a:latin typeface="CMR10"/>
              </a:rPr>
              <a:t>2</a:t>
            </a:r>
            <a:r>
              <a:rPr lang="en-US" dirty="0">
                <a:solidFill>
                  <a:srgbClr val="0070C0"/>
                </a:solidFill>
                <a:latin typeface="CMMI10"/>
              </a:rPr>
              <a:t>.</a:t>
            </a:r>
            <a:r>
              <a:rPr lang="en-US" dirty="0">
                <a:solidFill>
                  <a:srgbClr val="0070C0"/>
                </a:solidFill>
                <a:latin typeface="CMR10"/>
              </a:rPr>
              <a:t>2 </a:t>
            </a:r>
            <a:r>
              <a:rPr lang="en-US" dirty="0">
                <a:solidFill>
                  <a:srgbClr val="0070C0"/>
                </a:solidFill>
                <a:latin typeface="CMSY10"/>
              </a:rPr>
              <a:t>× 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10</a:t>
            </a:r>
            <a:r>
              <a:rPr lang="en-US" baseline="30000" dirty="0" smtClean="0">
                <a:solidFill>
                  <a:srgbClr val="0070C0"/>
                </a:solidFill>
                <a:latin typeface="CMR10"/>
              </a:rPr>
              <a:t>-16</a:t>
            </a:r>
            <a:endParaRPr lang="en-US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Time versus Delay – By Skill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94192"/>
            <a:ext cx="5932064" cy="4256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399" y="5892581"/>
            <a:ext cx="4779065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Delay effects all skill levels</a:t>
            </a:r>
          </a:p>
          <a:p>
            <a:r>
              <a:rPr lang="en-US" dirty="0" smtClean="0"/>
              <a:t>Low skill most impacted, high skill least impacted</a:t>
            </a:r>
          </a:p>
        </p:txBody>
      </p:sp>
    </p:spTree>
    <p:extLst>
      <p:ext uri="{BB962C8B-B14F-4D97-AF65-F5344CB8AC3E}">
        <p14:creationId xmlns:p14="http://schemas.microsoft.com/office/powerpoint/2010/main" val="1341042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451"/>
            <a:ext cx="8229600" cy="1143000"/>
          </a:xfrm>
        </p:spPr>
        <p:txBody>
          <a:bodyPr/>
          <a:lstStyle/>
          <a:p>
            <a:r>
              <a:rPr lang="en-US" dirty="0" smtClean="0"/>
              <a:t>Mouse Clicks versus Delay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34758"/>
            <a:ext cx="5872011" cy="423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892581"/>
            <a:ext cx="4989571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Users “miss” more at high speeds</a:t>
            </a:r>
          </a:p>
          <a:p>
            <a:r>
              <a:rPr lang="en-US" dirty="0" smtClean="0"/>
              <a:t>May want combined model for gamer performance</a:t>
            </a:r>
          </a:p>
        </p:txBody>
      </p:sp>
    </p:spTree>
    <p:extLst>
      <p:ext uri="{BB962C8B-B14F-4D97-AF65-F5344CB8AC3E}">
        <p14:creationId xmlns:p14="http://schemas.microsoft.com/office/powerpoint/2010/main" val="53006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Commercial Games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2966"/>
            <a:ext cx="6324600" cy="4366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943" y="6033184"/>
            <a:ext cx="3695114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Trends for Puck Hunt similar</a:t>
            </a:r>
          </a:p>
          <a:p>
            <a:r>
              <a:rPr lang="en-US" dirty="0" smtClean="0"/>
              <a:t>Suggests results hold for other games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2057400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Beigbeder</a:t>
            </a:r>
            <a:r>
              <a:rPr lang="en-US" dirty="0" smtClean="0"/>
              <a:t>, </a:t>
            </a:r>
            <a:r>
              <a:rPr lang="en-US" dirty="0" smtClean="0"/>
              <a:t>2004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with Commercial Games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61" y="1371600"/>
            <a:ext cx="6156785" cy="4227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901170"/>
            <a:ext cx="5630837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Most closely follows first-person avatar perspective model</a:t>
            </a:r>
          </a:p>
          <a:p>
            <a:r>
              <a:rPr lang="en-US" dirty="0" smtClean="0"/>
              <a:t>Similar to cloud games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7611" y="6200860"/>
            <a:ext cx="1538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[Claypool, 2015]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2860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[Claypool, 2006]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45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0" y="1448900"/>
            <a:ext cx="5676900" cy="403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033184"/>
            <a:ext cx="2806281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Linear/logarithmic decrease</a:t>
            </a:r>
          </a:p>
          <a:p>
            <a:r>
              <a:rPr lang="en-US" dirty="0" smtClean="0"/>
              <a:t>Independent of speed</a:t>
            </a:r>
          </a:p>
        </p:txBody>
      </p:sp>
    </p:spTree>
    <p:extLst>
      <p:ext uri="{BB962C8B-B14F-4D97-AF65-F5344CB8AC3E}">
        <p14:creationId xmlns:p14="http://schemas.microsoft.com/office/powerpoint/2010/main" val="159659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705" y="140335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Hoffman [5] suggests target selection time linear with delay</a:t>
            </a:r>
          </a:p>
          <a:p>
            <a:pPr lvl="1"/>
            <a:r>
              <a:rPr lang="en-US" dirty="0" smtClean="0"/>
              <a:t>Our curvature suggests exponential</a:t>
            </a:r>
          </a:p>
          <a:p>
            <a:pPr lvl="1"/>
            <a:r>
              <a:rPr lang="en-US" dirty="0" smtClean="0"/>
              <a:t>His covers broader range, “stop and wait”</a:t>
            </a:r>
          </a:p>
          <a:p>
            <a:r>
              <a:rPr lang="en-US" dirty="0" err="1" smtClean="0"/>
              <a:t>Jagacinski</a:t>
            </a:r>
            <a:r>
              <a:rPr lang="en-US" dirty="0" smtClean="0"/>
              <a:t> [18] suggests target selection time linearly with speed, Hoffman [19] suggests exponential</a:t>
            </a:r>
          </a:p>
          <a:p>
            <a:pPr lvl="1"/>
            <a:r>
              <a:rPr lang="en-US" dirty="0" smtClean="0"/>
              <a:t>Both right.  Low delay linear, high delay exponential</a:t>
            </a:r>
          </a:p>
          <a:p>
            <a:r>
              <a:rPr lang="en-US" dirty="0" smtClean="0"/>
              <a:t>Brady [13] </a:t>
            </a:r>
            <a:r>
              <a:rPr lang="en-US" dirty="0" err="1" smtClean="0"/>
              <a:t>QoE</a:t>
            </a:r>
            <a:r>
              <a:rPr lang="en-US" dirty="0" smtClean="0"/>
              <a:t> decreases with delay</a:t>
            </a:r>
          </a:p>
          <a:p>
            <a:pPr lvl="1"/>
            <a:r>
              <a:rPr lang="en-US" dirty="0" smtClean="0"/>
              <a:t>Our results confirm</a:t>
            </a:r>
          </a:p>
          <a:p>
            <a:r>
              <a:rPr lang="en-US" dirty="0" smtClean="0"/>
              <a:t>Our model constants hold for target size (100 </a:t>
            </a:r>
            <a:r>
              <a:rPr lang="en-US" dirty="0" err="1" smtClean="0"/>
              <a:t>px</a:t>
            </a:r>
            <a:r>
              <a:rPr lang="en-US" dirty="0" smtClean="0"/>
              <a:t>), screen resolution (1920x1080)</a:t>
            </a:r>
          </a:p>
          <a:p>
            <a:pPr lvl="1"/>
            <a:r>
              <a:rPr lang="en-US" dirty="0" smtClean="0"/>
              <a:t>Other settings have other constants</a:t>
            </a:r>
          </a:p>
          <a:p>
            <a:r>
              <a:rPr lang="en-US" dirty="0" smtClean="0"/>
              <a:t>Cloud games delay mouse and click (as in Puck Hunt), but traditional games delay only click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91000" y="2848064"/>
            <a:ext cx="2209800" cy="22098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 Games and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08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to better understand delay on game actions/input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Latency compensation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game design </a:t>
            </a:r>
            <a:r>
              <a:rPr lang="en-US" dirty="0" smtClean="0"/>
              <a:t>that is resilient to </a:t>
            </a:r>
            <a:r>
              <a:rPr lang="en-US" dirty="0" smtClean="0"/>
              <a:t>delay</a:t>
            </a:r>
            <a:endParaRPr lang="en-US" dirty="0" smtClean="0"/>
          </a:p>
          <a:p>
            <a:r>
              <a:rPr lang="en-US" dirty="0" smtClean="0"/>
              <a:t>We measure and model target selection with a delayed mouse</a:t>
            </a:r>
          </a:p>
          <a:p>
            <a:r>
              <a:rPr lang="en-US" dirty="0" smtClean="0"/>
              <a:t>Game and user study (30+) with delays from 100-500 </a:t>
            </a:r>
            <a:r>
              <a:rPr lang="en-US" dirty="0" err="1" smtClean="0"/>
              <a:t>ms</a:t>
            </a:r>
            <a:r>
              <a:rPr lang="en-US" dirty="0"/>
              <a:t> </a:t>
            </a:r>
            <a:r>
              <a:rPr lang="en-US" dirty="0" smtClean="0"/>
              <a:t>and 3 target speeds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Need to better understand delay on game actions/input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Latency compensation and game design that is resilient to delay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measure and model target selection with a delayed mouse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Game and user study (30+) with delays from 100-500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3 target speeds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Increase in </a:t>
            </a:r>
            <a:r>
              <a:rPr lang="en-US" dirty="0" smtClean="0"/>
              <a:t>selection time </a:t>
            </a:r>
            <a:r>
              <a:rPr lang="en-US" dirty="0" smtClean="0"/>
              <a:t>even for low delays (under 200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Sharp increase in </a:t>
            </a:r>
            <a:r>
              <a:rPr lang="en-US" dirty="0" smtClean="0"/>
              <a:t>selection time </a:t>
            </a:r>
            <a:r>
              <a:rPr lang="en-US" dirty="0" smtClean="0"/>
              <a:t>for higher delays (300+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 sharper increase </a:t>
            </a:r>
            <a:r>
              <a:rPr lang="en-US" dirty="0" smtClean="0"/>
              <a:t>in selection time for </a:t>
            </a:r>
            <a:r>
              <a:rPr lang="en-US" dirty="0" smtClean="0"/>
              <a:t>fast targets (450 </a:t>
            </a:r>
            <a:r>
              <a:rPr lang="en-US" dirty="0" err="1" smtClean="0"/>
              <a:t>px</a:t>
            </a:r>
            <a:r>
              <a:rPr lang="en-US" dirty="0" smtClean="0"/>
              <a:t>/s)</a:t>
            </a:r>
          </a:p>
          <a:p>
            <a:r>
              <a:rPr lang="en-US" dirty="0" err="1" smtClean="0"/>
              <a:t>QoE</a:t>
            </a:r>
            <a:r>
              <a:rPr lang="en-US" dirty="0" smtClean="0"/>
              <a:t> sensitive to even </a:t>
            </a:r>
            <a:r>
              <a:rPr lang="en-US" dirty="0" smtClean="0"/>
              <a:t>slight delays (100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Model with exponential terms for speed, delay and combined term fits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2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model components (e.g., player skill)</a:t>
            </a:r>
            <a:endParaRPr lang="en-US" dirty="0" smtClean="0"/>
          </a:p>
          <a:p>
            <a:r>
              <a:rPr lang="en-US" dirty="0" smtClean="0"/>
              <a:t>Other perspectives </a:t>
            </a:r>
            <a:r>
              <a:rPr lang="en-US" dirty="0" smtClean="0"/>
              <a:t>(e.g., first person)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smtClean="0"/>
              <a:t>game actions (e.g., avatar movement )</a:t>
            </a:r>
            <a:endParaRPr lang="en-US" dirty="0" smtClean="0"/>
          </a:p>
          <a:p>
            <a:r>
              <a:rPr lang="en-US" dirty="0" smtClean="0"/>
              <a:t>Other input </a:t>
            </a:r>
            <a:r>
              <a:rPr lang="en-US" dirty="0" smtClean="0"/>
              <a:t>(e.g., </a:t>
            </a:r>
            <a:r>
              <a:rPr lang="en-US" dirty="0" err="1" smtClean="0"/>
              <a:t>thumbstick</a:t>
            </a:r>
            <a:r>
              <a:rPr lang="en-US" dirty="0" smtClean="0"/>
              <a:t>, </a:t>
            </a:r>
            <a:r>
              <a:rPr lang="en-US" dirty="0" smtClean="0"/>
              <a:t>buttons)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8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Marco Duran and Matthew Thompson</a:t>
            </a:r>
          </a:p>
          <a:p>
            <a:pPr lvl="1"/>
            <a:r>
              <a:rPr lang="en-US" dirty="0" smtClean="0"/>
              <a:t>Measuring base delay</a:t>
            </a:r>
          </a:p>
          <a:p>
            <a:pPr lvl="1"/>
            <a:r>
              <a:rPr lang="en-US" dirty="0" smtClean="0"/>
              <a:t>Conducting user study</a:t>
            </a:r>
          </a:p>
          <a:p>
            <a:endParaRPr lang="en-US" dirty="0" smtClean="0"/>
          </a:p>
          <a:p>
            <a:r>
              <a:rPr lang="en-US" dirty="0" err="1" smtClean="0"/>
              <a:t>Ragnhild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and </a:t>
            </a:r>
            <a:r>
              <a:rPr lang="en-US" dirty="0" err="1" smtClean="0"/>
              <a:t>Kjetil</a:t>
            </a:r>
            <a:r>
              <a:rPr lang="en-US" dirty="0" smtClean="0"/>
              <a:t> </a:t>
            </a:r>
            <a:r>
              <a:rPr lang="en-US" dirty="0" err="1" smtClean="0"/>
              <a:t>Raaen</a:t>
            </a:r>
            <a:endParaRPr lang="en-US" dirty="0" smtClean="0"/>
          </a:p>
          <a:p>
            <a:pPr lvl="1"/>
            <a:r>
              <a:rPr lang="en-US" dirty="0" smtClean="0"/>
              <a:t>Initial Puck Hunt version</a:t>
            </a:r>
            <a:endParaRPr lang="en-US" dirty="0"/>
          </a:p>
          <a:p>
            <a:pPr lvl="1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Image result for marco du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wpi.edu/sites/default/files/inline-image/Departments-Programs/Interactive-Media-Game-Development/Matthew-tho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362200"/>
            <a:ext cx="1142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ragnhild 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31" y="45583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simula.no/sites/simula.no/files/styles/employee-detail/public/user/images/unnamed_21.jpg?itok=d51OC8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8" y="4572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 Models for Game Input with Delay </a:t>
            </a:r>
            <a:r>
              <a:rPr lang="en-US" b="1" dirty="0" smtClean="0"/>
              <a:t>– Moving Target </a:t>
            </a:r>
            <a:r>
              <a:rPr lang="en-US" b="1" dirty="0"/>
              <a:t>Selection with a Mouse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276600"/>
            <a:ext cx="5257800" cy="78656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Mark Claypool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22824"/>
            <a:ext cx="3810000" cy="123139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0600" y="4927097"/>
            <a:ext cx="426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 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Proceedings </a:t>
            </a:r>
            <a:r>
              <a:rPr lang="en-US" sz="2000" i="1" dirty="0"/>
              <a:t>of the IEEE International Symposium on Multimedia (</a:t>
            </a:r>
            <a:r>
              <a:rPr lang="en-US" sz="2000" i="1" dirty="0" smtClean="0"/>
              <a:t>ISM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), </a:t>
            </a: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Invited Paper,</a:t>
            </a:r>
            <a:r>
              <a:rPr kumimoji="0" lang="en-US" altLang="en-US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000" dirty="0"/>
              <a:t>San Jose, California, USA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December 11-13, 2016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93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 Games and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EverQuest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Genres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8576" y="376048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[Amin, 2013]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535" y="1737155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[Armitage, 2003]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118" y="27488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[Chen, 2006]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2027" y="3254651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[Claypool, 2005]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780" y="2242987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Beigbeder</a:t>
            </a:r>
            <a:r>
              <a:rPr lang="en-US" dirty="0" smtClean="0"/>
              <a:t>, 2004]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0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EverQuest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Selection</a:t>
            </a:r>
          </a:p>
          <a:p>
            <a:pPr algn="ctr"/>
            <a:r>
              <a:rPr lang="en-US" sz="1400" dirty="0" smtClean="0"/>
              <a:t>[</a:t>
            </a:r>
            <a:r>
              <a:rPr lang="en-US" sz="1400" dirty="0" err="1" smtClean="0">
                <a:solidFill>
                  <a:srgbClr val="008000"/>
                </a:solidFill>
              </a:rPr>
              <a:t>Fitts</a:t>
            </a:r>
            <a:r>
              <a:rPr lang="en-US" sz="1400" dirty="0" smtClean="0">
                <a:solidFill>
                  <a:srgbClr val="008000"/>
                </a:solidFill>
              </a:rPr>
              <a:t>’ Law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Moving Target Selection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Selection w/Delay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Genres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Types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1320" y="393568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Hajri</a:t>
            </a:r>
            <a:r>
              <a:rPr lang="en-US" dirty="0" smtClean="0"/>
              <a:t>, 2011]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3261" y="4397663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MacKenzie</a:t>
            </a:r>
            <a:r>
              <a:rPr lang="en-US" dirty="0" smtClean="0"/>
              <a:t>, 1992]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8384" y="485964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Raeen</a:t>
            </a:r>
            <a:r>
              <a:rPr lang="en-US" dirty="0" smtClean="0"/>
              <a:t>, 2011]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1685" y="5321619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[Hoffman, 2012]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2240" y="5783596"/>
            <a:ext cx="142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[Brady,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Fitts</a:t>
            </a:r>
            <a:r>
              <a:rPr lang="en-US" dirty="0"/>
              <a:t>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http://www.yorku.ca/mack/hci199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4947"/>
            <a:ext cx="6216650" cy="3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4211" y="6550223"/>
            <a:ext cx="3275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http://www.yorku.ca/mack/hci1992-f1.jpg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Fitts</a:t>
            </a:r>
            <a:r>
              <a:rPr lang="en-US" dirty="0" smtClean="0"/>
              <a:t>, 1954]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6178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</a:t>
            </a:r>
            <a:r>
              <a:rPr lang="en-US" dirty="0" smtClean="0"/>
              <a:t>’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Fitts</a:t>
            </a:r>
            <a:r>
              <a:rPr lang="en-US" dirty="0" smtClean="0"/>
              <a:t>, 1954]</a:t>
            </a:r>
            <a:endParaRPr lang="en-US" dirty="0"/>
          </a:p>
        </p:txBody>
      </p:sp>
      <p:pic>
        <p:nvPicPr>
          <p:cNvPr id="17" name="Picture 2" descr="http://www.yorku.ca/mack/hci1992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13294"/>
            <a:ext cx="6216650" cy="3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7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</a:t>
            </a:r>
            <a:r>
              <a:rPr lang="en-US" dirty="0" smtClean="0"/>
              <a:t>’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574" y="387940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Index of difficulty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2765" y="373000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Constant (determined empirically)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118" y="15019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Gap distance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654" y="29226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Width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474178"/>
            <a:ext cx="74676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Robust under many conditions: </a:t>
            </a:r>
            <a:r>
              <a:rPr lang="en-US" sz="2000" dirty="0" smtClean="0">
                <a:solidFill>
                  <a:srgbClr val="008000"/>
                </a:solidFill>
              </a:rPr>
              <a:t>limbs</a:t>
            </a:r>
            <a:r>
              <a:rPr lang="en-US" sz="2000" dirty="0" smtClean="0"/>
              <a:t> </a:t>
            </a:r>
            <a:r>
              <a:rPr lang="en-US" sz="2000" dirty="0"/>
              <a:t>(hands, </a:t>
            </a:r>
            <a:r>
              <a:rPr lang="en-US" sz="2000" dirty="0" smtClean="0"/>
              <a:t>feet,</a:t>
            </a:r>
            <a:r>
              <a:rPr lang="en-US" sz="2000" dirty="0"/>
              <a:t> </a:t>
            </a:r>
            <a:r>
              <a:rPr lang="en-US" sz="2000" dirty="0" smtClean="0"/>
              <a:t>lips, head-mounted sight,</a:t>
            </a:r>
            <a:r>
              <a:rPr lang="en-US" sz="2000" dirty="0"/>
              <a:t> eye </a:t>
            </a:r>
            <a:r>
              <a:rPr lang="en-US" sz="2000" dirty="0" smtClean="0"/>
              <a:t>gaze), </a:t>
            </a:r>
            <a:r>
              <a:rPr lang="en-US" sz="2000" dirty="0" smtClean="0">
                <a:solidFill>
                  <a:srgbClr val="008000"/>
                </a:solidFill>
              </a:rPr>
              <a:t>input devices </a:t>
            </a:r>
            <a:r>
              <a:rPr lang="en-US" sz="2000" dirty="0" smtClean="0"/>
              <a:t>(mouse, stylus), </a:t>
            </a:r>
            <a:r>
              <a:rPr lang="en-US" sz="2000" dirty="0" smtClean="0">
                <a:solidFill>
                  <a:srgbClr val="008000"/>
                </a:solidFill>
              </a:rPr>
              <a:t>environments</a:t>
            </a:r>
            <a:r>
              <a:rPr lang="en-US" sz="2000" dirty="0" smtClean="0"/>
              <a:t> (e.g., underwater</a:t>
            </a:r>
            <a:r>
              <a:rPr lang="en-US" sz="2000" dirty="0"/>
              <a:t>), and </a:t>
            </a:r>
            <a:r>
              <a:rPr lang="en-US" sz="2000" dirty="0" smtClean="0">
                <a:solidFill>
                  <a:srgbClr val="008000"/>
                </a:solidFill>
              </a:rPr>
              <a:t>users</a:t>
            </a:r>
            <a:r>
              <a:rPr lang="en-US" sz="2000" dirty="0" smtClean="0"/>
              <a:t> (</a:t>
            </a:r>
            <a:r>
              <a:rPr lang="en-US" sz="2000" dirty="0"/>
              <a:t>young, old, </a:t>
            </a:r>
            <a:r>
              <a:rPr lang="en-US" sz="2000" dirty="0" smtClean="0"/>
              <a:t>special needs</a:t>
            </a:r>
            <a:r>
              <a:rPr lang="en-US" sz="2000" dirty="0"/>
              <a:t>, </a:t>
            </a:r>
            <a:r>
              <a:rPr lang="en-US" sz="2000" dirty="0" smtClean="0"/>
              <a:t>impaired).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09156" y="2905345"/>
            <a:ext cx="490849" cy="150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8668" y="1979047"/>
            <a:ext cx="561337" cy="86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6126" y="3018930"/>
            <a:ext cx="96665" cy="582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212984" y="2170718"/>
            <a:ext cx="523801" cy="2882903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Fitts</a:t>
            </a:r>
            <a:r>
              <a:rPr lang="en-US" dirty="0" smtClean="0"/>
              <a:t>, 1954]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3"/>
            <a:ext cx="8229600" cy="1143000"/>
          </a:xfrm>
        </p:spPr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Fitts</a:t>
            </a:r>
            <a:r>
              <a:rPr lang="en-US" dirty="0" smtClean="0"/>
              <a:t>’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3"/>
            <a:ext cx="8229600" cy="53331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 dimension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2 dimensions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Change “effective width”</a:t>
            </a:r>
          </a:p>
          <a:p>
            <a:pPr lvl="1"/>
            <a:r>
              <a:rPr lang="en-US" dirty="0" smtClean="0"/>
              <a:t>Target shape mostly irrelevant</a:t>
            </a:r>
          </a:p>
          <a:p>
            <a:r>
              <a:rPr lang="en-US" dirty="0" smtClean="0"/>
              <a:t>Stationary target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moving</a:t>
            </a:r>
            <a:r>
              <a:rPr lang="en-US" i="1" dirty="0" smtClean="0"/>
              <a:t> target</a:t>
            </a:r>
          </a:p>
          <a:p>
            <a:pPr lvl="1"/>
            <a:r>
              <a:rPr lang="en-US" dirty="0" smtClean="0"/>
              <a:t>Add speed to index of difficulty</a:t>
            </a:r>
          </a:p>
          <a:p>
            <a:pPr lvl="1"/>
            <a:r>
              <a:rPr lang="en-US" dirty="0" smtClean="0"/>
              <a:t>Time linear </a:t>
            </a:r>
            <a:r>
              <a:rPr lang="en-US" i="1" dirty="0" smtClean="0"/>
              <a:t>or</a:t>
            </a:r>
            <a:r>
              <a:rPr lang="en-US" dirty="0" smtClean="0"/>
              <a:t> exponential with </a:t>
            </a:r>
            <a:r>
              <a:rPr lang="en-US" dirty="0" smtClean="0"/>
              <a:t>speed</a:t>
            </a:r>
            <a:endParaRPr lang="en-US" dirty="0" smtClean="0"/>
          </a:p>
          <a:p>
            <a:r>
              <a:rPr lang="en-US" dirty="0" smtClean="0"/>
              <a:t>No added delay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transmission delay</a:t>
            </a:r>
            <a:endParaRPr lang="en-US" i="1" dirty="0" smtClean="0"/>
          </a:p>
          <a:p>
            <a:pPr lvl="1"/>
            <a:r>
              <a:rPr lang="en-US" dirty="0" smtClean="0"/>
              <a:t>Time linear with delay</a:t>
            </a:r>
          </a:p>
          <a:p>
            <a:r>
              <a:rPr lang="en-US" dirty="0" smtClean="0"/>
              <a:t>Missing?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2d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moving target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0070C0"/>
                </a:solidFill>
              </a:rPr>
              <a:t>delay</a:t>
            </a:r>
          </a:p>
          <a:p>
            <a:endParaRPr lang="en-US" dirty="0" smtClean="0"/>
          </a:p>
          <a:p>
            <a:r>
              <a:rPr lang="en-US" dirty="0" smtClean="0"/>
              <a:t>Problem statement: </a:t>
            </a:r>
            <a:r>
              <a:rPr lang="en-US" dirty="0" smtClean="0">
                <a:solidFill>
                  <a:srgbClr val="008000"/>
                </a:solidFill>
              </a:rPr>
              <a:t>Measure </a:t>
            </a:r>
            <a:r>
              <a:rPr lang="en-US" dirty="0">
                <a:solidFill>
                  <a:srgbClr val="008000"/>
                </a:solidFill>
              </a:rPr>
              <a:t>and model the effects of delay on moving target selection with a mouse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15269" y="1294922"/>
            <a:ext cx="192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69450" y="2381194"/>
            <a:ext cx="1814599" cy="728011"/>
            <a:chOff x="7162800" y="3124200"/>
            <a:chExt cx="1814599" cy="728011"/>
          </a:xfrm>
        </p:grpSpPr>
        <p:sp>
          <p:nvSpPr>
            <p:cNvPr id="6" name="Rectangle 5"/>
            <p:cNvSpPr/>
            <p:nvPr/>
          </p:nvSpPr>
          <p:spPr>
            <a:xfrm>
              <a:off x="7162800" y="3124200"/>
              <a:ext cx="1814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 smtClean="0"/>
                <a:t>Jacacinski</a:t>
              </a:r>
              <a:r>
                <a:rPr lang="en-US" dirty="0" smtClean="0"/>
                <a:t>, 1980]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07042" y="3482879"/>
              <a:ext cx="1726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[Hoffman, 1991]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13693" y="3700025"/>
            <a:ext cx="1726114" cy="669092"/>
            <a:chOff x="7207042" y="4670140"/>
            <a:chExt cx="1726114" cy="669092"/>
          </a:xfrm>
        </p:grpSpPr>
        <p:sp>
          <p:nvSpPr>
            <p:cNvPr id="8" name="TextBox 7"/>
            <p:cNvSpPr txBox="1"/>
            <p:nvPr/>
          </p:nvSpPr>
          <p:spPr>
            <a:xfrm>
              <a:off x="7207042" y="4670140"/>
              <a:ext cx="1726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[Hoffman, 2012]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7597" y="4969900"/>
              <a:ext cx="1425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[Brady, 2015]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93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1098</Words>
  <Application>Microsoft Office PowerPoint</Application>
  <PresentationFormat>On-screen Show (4:3)</PresentationFormat>
  <Paragraphs>261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CMMI10</vt:lpstr>
      <vt:lpstr>CMR10</vt:lpstr>
      <vt:lpstr>CMSY10</vt:lpstr>
      <vt:lpstr>NimbusRomNo9L-Regu</vt:lpstr>
      <vt:lpstr>Times New Roman</vt:lpstr>
      <vt:lpstr>Wingdings</vt:lpstr>
      <vt:lpstr>Office Theme</vt:lpstr>
      <vt:lpstr>On Models for Game Input with Delay – Moving Target Selection with a Mouse</vt:lpstr>
      <vt:lpstr>Introduction</vt:lpstr>
      <vt:lpstr>Research in Games and Delay</vt:lpstr>
      <vt:lpstr>Research in Games and Delay</vt:lpstr>
      <vt:lpstr>Research in Games and Delay</vt:lpstr>
      <vt:lpstr>Fitts’ Law</vt:lpstr>
      <vt:lpstr>Fitts’ Law</vt:lpstr>
      <vt:lpstr>Fitts’ Law</vt:lpstr>
      <vt:lpstr>Limitations of Fitts’ Law</vt:lpstr>
      <vt:lpstr>Why Moving Target Selection with Mouse?</vt:lpstr>
      <vt:lpstr>Outline</vt:lpstr>
      <vt:lpstr>Methodology</vt:lpstr>
      <vt:lpstr>Puck Hunt  The Game of Moving Target Selection</vt:lpstr>
      <vt:lpstr>Puck Hunt  The Game of Moving Target Selection</vt:lpstr>
      <vt:lpstr>Testing Lab</vt:lpstr>
      <vt:lpstr>Measuring Base (Local) Delay</vt:lpstr>
      <vt:lpstr>Measuring Base (Local) Delay</vt:lpstr>
      <vt:lpstr>Outline</vt:lpstr>
      <vt:lpstr>Results</vt:lpstr>
      <vt:lpstr>Selection Time versus Delay – Measurement</vt:lpstr>
      <vt:lpstr>Selection Time versus Speed – Measurement</vt:lpstr>
      <vt:lpstr>Selection Time versus Delay – Model</vt:lpstr>
      <vt:lpstr>Selection Time versus Delay – Model</vt:lpstr>
      <vt:lpstr>Selection Time versus Delay – By Skill </vt:lpstr>
      <vt:lpstr>Mouse Clicks versus Delay</vt:lpstr>
      <vt:lpstr>Comparison with Commercial Games</vt:lpstr>
      <vt:lpstr>Comparison with Commercial Games</vt:lpstr>
      <vt:lpstr>Quality of Experience</vt:lpstr>
      <vt:lpstr>Discussion</vt:lpstr>
      <vt:lpstr>Conclusion</vt:lpstr>
      <vt:lpstr>Conclusion</vt:lpstr>
      <vt:lpstr>Future Work</vt:lpstr>
      <vt:lpstr>Acknowledgements</vt:lpstr>
      <vt:lpstr>On Models for Game Input with Delay – Moving Target Selection with a Mouse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143</cp:revision>
  <cp:lastPrinted>2016-10-09T19:54:51Z</cp:lastPrinted>
  <dcterms:created xsi:type="dcterms:W3CDTF">2015-09-30T18:18:28Z</dcterms:created>
  <dcterms:modified xsi:type="dcterms:W3CDTF">2016-12-06T00:00:44Z</dcterms:modified>
</cp:coreProperties>
</file>