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5" r:id="rId3"/>
    <p:sldId id="296" r:id="rId4"/>
    <p:sldId id="297" r:id="rId5"/>
    <p:sldId id="257" r:id="rId6"/>
    <p:sldId id="274" r:id="rId7"/>
    <p:sldId id="260" r:id="rId8"/>
    <p:sldId id="312" r:id="rId9"/>
    <p:sldId id="264" r:id="rId10"/>
    <p:sldId id="303" r:id="rId11"/>
    <p:sldId id="311" r:id="rId12"/>
    <p:sldId id="305" r:id="rId13"/>
    <p:sldId id="306" r:id="rId14"/>
    <p:sldId id="277" r:id="rId15"/>
    <p:sldId id="280" r:id="rId16"/>
    <p:sldId id="290" r:id="rId17"/>
    <p:sldId id="307" r:id="rId18"/>
    <p:sldId id="261" r:id="rId19"/>
    <p:sldId id="282" r:id="rId20"/>
    <p:sldId id="288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286" r:id="rId31"/>
    <p:sldId id="324" r:id="rId32"/>
    <p:sldId id="287" r:id="rId33"/>
    <p:sldId id="272" r:id="rId34"/>
    <p:sldId id="310" r:id="rId35"/>
    <p:sldId id="309" r:id="rId36"/>
    <p:sldId id="302" r:id="rId37"/>
    <p:sldId id="300" r:id="rId38"/>
    <p:sldId id="273" r:id="rId39"/>
    <p:sldId id="308" r:id="rId40"/>
    <p:sldId id="313" r:id="rId41"/>
    <p:sldId id="323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99FF99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4" autoAdjust="0"/>
    <p:restoredTop sz="93515" autoAdjust="0"/>
  </p:normalViewPr>
  <p:slideViewPr>
    <p:cSldViewPr>
      <p:cViewPr>
        <p:scale>
          <a:sx n="62" d="100"/>
          <a:sy n="62" d="100"/>
        </p:scale>
        <p:origin x="74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3552E0-EAFE-480E-A28E-DDA57204706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BB6F33-5644-4E2B-AA7B-0A9B2099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0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F7E17D-D239-487F-BE92-A67B78C17E6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F2049A-BBD6-4CA0-86E8-28002AE8B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delay-mo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delay-motion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Claypool, Andy Cockburn and Carl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Gutwin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Game Input with Delay - Moving Target Selection Parameters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10th ACM Multimedia Systems Conference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Amherst, MA, USA, June 18-21, 2019.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http://www.cs.wpi.edu/~claypool/papers/delay-motion/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2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3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3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Claypool, Andy Cockburn and Carl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Gutwin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Game Input with Delay - Moving Target Selection Parameters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10th ACM Multimedia Systems Conference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Amherst, MA, USA, June 18-21, 2019.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http://www.cs.wpi.edu/~claypool/papers/delay-motion/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E53D-3171-4BCD-9E29-DFB4937CBB14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D24C-C8DE-4AF3-979F-E0BF428F0F2F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015-8B07-4994-8D3A-5F43A538B148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9CD-C202-4639-A3AB-7FCF6D6DFDB7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3F2-6ED2-422A-A516-DF9619DBB5F5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F85-FE03-44DB-9FF0-BFA31E5DE58B}" type="datetime1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91FC-FEB2-4E96-AC18-75F385DA2C1D}" type="datetime1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323C-1338-445F-A730-989F96E9ED4A}" type="datetime1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FDE1-934C-44AC-9976-8A8DDC2DE727}" type="datetime1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FBBF-3B73-4583-9E61-F0C0D824E642}" type="datetime1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9D57-775E-4227-9066-3FED2180E1FE}" type="datetime1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CCA1-638A-4958-A305-93AA4797B063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rbusters.com/gsync/preview2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78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Game Input with Delay – Moving Target Selection Parameters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361159"/>
            <a:ext cx="5029200" cy="7865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Mark Claypool</a:t>
            </a:r>
          </a:p>
          <a:p>
            <a:r>
              <a:rPr lang="en-US" sz="2400" dirty="0">
                <a:solidFill>
                  <a:schemeClr val="tx1"/>
                </a:solidFill>
              </a:rPr>
              <a:t>Worcester Polytechnic Institute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496846"/>
            <a:ext cx="1905000" cy="61569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56FBE8D-09EE-446A-9B83-3E55116AA721}"/>
              </a:ext>
            </a:extLst>
          </p:cNvPr>
          <p:cNvSpPr txBox="1">
            <a:spLocks/>
          </p:cNvSpPr>
          <p:nvPr/>
        </p:nvSpPr>
        <p:spPr>
          <a:xfrm>
            <a:off x="609600" y="4487754"/>
            <a:ext cx="3886200" cy="78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Andy Cockburn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University of Canterbury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1D68E6D-4A7A-410D-9260-D8FE4466188E}"/>
              </a:ext>
            </a:extLst>
          </p:cNvPr>
          <p:cNvSpPr txBox="1">
            <a:spLocks/>
          </p:cNvSpPr>
          <p:nvPr/>
        </p:nvSpPr>
        <p:spPr>
          <a:xfrm>
            <a:off x="4452581" y="4487754"/>
            <a:ext cx="3733800" cy="78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Carl </a:t>
            </a:r>
            <a:r>
              <a:rPr lang="en-US" dirty="0" err="1">
                <a:solidFill>
                  <a:schemeClr val="tx1"/>
                </a:solidFill>
              </a:rPr>
              <a:t>Gutwin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University of Saskatchewan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A98D231-EC39-437F-BA4D-BDB1B860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655393"/>
            <a:ext cx="1371600" cy="8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saskatchewan logo">
            <a:extLst>
              <a:ext uri="{FF2B5EF4-FFF2-40B4-BE49-F238E27FC236}">
                <a16:creationId xmlns:a16="http://schemas.microsoft.com/office/drawing/2014/main" id="{EEE8F61A-0E99-4A25-84AE-62E1BA4E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29" y="5496090"/>
            <a:ext cx="1213104" cy="12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B5A7-9486-45B5-8AF6-7199B5C1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Moving Target Selection with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4A7E0-9BE1-4B32-83AD-470B5382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AC456-686C-4D5A-9610-9E02E8293E5C}"/>
              </a:ext>
            </a:extLst>
          </p:cNvPr>
          <p:cNvSpPr txBox="1"/>
          <p:nvPr/>
        </p:nvSpPr>
        <p:spPr>
          <a:xfrm>
            <a:off x="3534624" y="6245164"/>
            <a:ext cx="173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Input Type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161B23-042A-402E-8E1E-E95D2001C223}"/>
              </a:ext>
            </a:extLst>
          </p:cNvPr>
          <p:cNvCxnSpPr>
            <a:cxnSpLocks/>
          </p:cNvCxnSpPr>
          <p:nvPr/>
        </p:nvCxnSpPr>
        <p:spPr>
          <a:xfrm>
            <a:off x="742577" y="6136687"/>
            <a:ext cx="6497356" cy="9795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6A2885-2F58-448B-8A4B-62AFF636E863}"/>
              </a:ext>
            </a:extLst>
          </p:cNvPr>
          <p:cNvCxnSpPr>
            <a:cxnSpLocks/>
          </p:cNvCxnSpPr>
          <p:nvPr/>
        </p:nvCxnSpPr>
        <p:spPr>
          <a:xfrm flipV="1">
            <a:off x="742577" y="1920517"/>
            <a:ext cx="0" cy="4216171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42180A-7C0F-4B46-90A8-47B842B751AC}"/>
              </a:ext>
            </a:extLst>
          </p:cNvPr>
          <p:cNvSpPr txBox="1"/>
          <p:nvPr/>
        </p:nvSpPr>
        <p:spPr>
          <a:xfrm rot="16200000">
            <a:off x="-785293" y="3807179"/>
            <a:ext cx="2243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Target Motion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99E45-FE86-4632-8020-3500008F0BD5}"/>
              </a:ext>
            </a:extLst>
          </p:cNvPr>
          <p:cNvSpPr txBox="1"/>
          <p:nvPr/>
        </p:nvSpPr>
        <p:spPr>
          <a:xfrm>
            <a:off x="896043" y="5315562"/>
            <a:ext cx="932755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stationary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stylus</a:t>
            </a:r>
          </a:p>
          <a:p>
            <a:pPr algn="ctr"/>
            <a:r>
              <a:rPr lang="en-US" sz="1300" dirty="0"/>
              <a:t>[Fitts’ ‘54]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C2B3-2372-42E0-A258-6FAFFDA4FA6D}"/>
              </a:ext>
            </a:extLst>
          </p:cNvPr>
          <p:cNvSpPr txBox="1"/>
          <p:nvPr/>
        </p:nvSpPr>
        <p:spPr>
          <a:xfrm>
            <a:off x="1951927" y="5305377"/>
            <a:ext cx="134609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stationary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</a:t>
            </a:r>
            <a:r>
              <a:rPr lang="en-US" sz="1300" dirty="0" err="1"/>
              <a:t>MacKenzie</a:t>
            </a:r>
            <a:r>
              <a:rPr lang="en-US" sz="1300" dirty="0"/>
              <a:t> ‘93]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23F68-8C4F-4567-852C-93D201C69DC1}"/>
              </a:ext>
            </a:extLst>
          </p:cNvPr>
          <p:cNvSpPr txBox="1"/>
          <p:nvPr/>
        </p:nvSpPr>
        <p:spPr>
          <a:xfrm>
            <a:off x="1948992" y="4524490"/>
            <a:ext cx="1351961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 </a:t>
            </a:r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[MMM’17]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D3E1E-7AEC-4D80-A13F-59A95D294EB3}"/>
              </a:ext>
            </a:extLst>
          </p:cNvPr>
          <p:cNvSpPr txBox="1"/>
          <p:nvPr/>
        </p:nvSpPr>
        <p:spPr>
          <a:xfrm>
            <a:off x="3400473" y="4524490"/>
            <a:ext cx="135196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</a:t>
            </a:r>
          </a:p>
          <a:p>
            <a:pPr algn="ctr"/>
            <a:r>
              <a:rPr lang="en-US" sz="1300" b="1" dirty="0" err="1">
                <a:solidFill>
                  <a:srgbClr val="0070C0"/>
                </a:solidFill>
              </a:rPr>
              <a:t>thumbstick</a:t>
            </a:r>
            <a:endParaRPr lang="en-US" sz="1300" b="1" dirty="0">
              <a:solidFill>
                <a:srgbClr val="0070C0"/>
              </a:solidFill>
            </a:endParaRPr>
          </a:p>
          <a:p>
            <a:pPr algn="ctr"/>
            <a:r>
              <a:rPr lang="en-US" sz="1300" dirty="0"/>
              <a:t>[TOMM’18]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097A5-8690-4C9F-98BA-AFBF72C06531}"/>
              </a:ext>
            </a:extLst>
          </p:cNvPr>
          <p:cNvSpPr txBox="1"/>
          <p:nvPr/>
        </p:nvSpPr>
        <p:spPr>
          <a:xfrm>
            <a:off x="4851956" y="4524490"/>
            <a:ext cx="1392029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Kinect</a:t>
            </a:r>
          </a:p>
          <a:p>
            <a:pPr algn="ctr"/>
            <a:r>
              <a:rPr lang="en-US" sz="1300" dirty="0"/>
              <a:t>[TR’19]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C0C1C-41C3-4624-907C-C85833148EFF}"/>
              </a:ext>
            </a:extLst>
          </p:cNvPr>
          <p:cNvSpPr txBox="1"/>
          <p:nvPr/>
        </p:nvSpPr>
        <p:spPr>
          <a:xfrm>
            <a:off x="1954119" y="3755173"/>
            <a:ext cx="1341707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Lissajous curve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[GI’12]</a:t>
            </a:r>
          </a:p>
        </p:txBody>
      </p:sp>
    </p:spTree>
    <p:extLst>
      <p:ext uri="{BB962C8B-B14F-4D97-AF65-F5344CB8AC3E}">
        <p14:creationId xmlns:p14="http://schemas.microsoft.com/office/powerpoint/2010/main" val="333985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B5A7-9486-45B5-8AF6-7199B5C1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Moving Target Selection with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4A7E0-9BE1-4B32-83AD-470B5382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AC456-686C-4D5A-9610-9E02E8293E5C}"/>
              </a:ext>
            </a:extLst>
          </p:cNvPr>
          <p:cNvSpPr txBox="1"/>
          <p:nvPr/>
        </p:nvSpPr>
        <p:spPr>
          <a:xfrm>
            <a:off x="3534624" y="6245164"/>
            <a:ext cx="173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Input Type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161B23-042A-402E-8E1E-E95D2001C223}"/>
              </a:ext>
            </a:extLst>
          </p:cNvPr>
          <p:cNvCxnSpPr>
            <a:cxnSpLocks/>
          </p:cNvCxnSpPr>
          <p:nvPr/>
        </p:nvCxnSpPr>
        <p:spPr>
          <a:xfrm>
            <a:off x="742577" y="6136687"/>
            <a:ext cx="6497356" cy="9795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6A2885-2F58-448B-8A4B-62AFF636E863}"/>
              </a:ext>
            </a:extLst>
          </p:cNvPr>
          <p:cNvCxnSpPr>
            <a:cxnSpLocks/>
          </p:cNvCxnSpPr>
          <p:nvPr/>
        </p:nvCxnSpPr>
        <p:spPr>
          <a:xfrm flipV="1">
            <a:off x="742577" y="1920517"/>
            <a:ext cx="0" cy="4216171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42180A-7C0F-4B46-90A8-47B842B751AC}"/>
              </a:ext>
            </a:extLst>
          </p:cNvPr>
          <p:cNvSpPr txBox="1"/>
          <p:nvPr/>
        </p:nvSpPr>
        <p:spPr>
          <a:xfrm rot="16200000">
            <a:off x="-785293" y="3807179"/>
            <a:ext cx="2243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Target Motion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99E45-FE86-4632-8020-3500008F0BD5}"/>
              </a:ext>
            </a:extLst>
          </p:cNvPr>
          <p:cNvSpPr txBox="1"/>
          <p:nvPr/>
        </p:nvSpPr>
        <p:spPr>
          <a:xfrm>
            <a:off x="896043" y="5315562"/>
            <a:ext cx="932755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stationary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stylus</a:t>
            </a:r>
          </a:p>
          <a:p>
            <a:pPr algn="ctr"/>
            <a:r>
              <a:rPr lang="en-US" sz="1300" dirty="0"/>
              <a:t>[Fitts’ ‘54]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C2B3-2372-42E0-A258-6FAFFDA4FA6D}"/>
              </a:ext>
            </a:extLst>
          </p:cNvPr>
          <p:cNvSpPr txBox="1"/>
          <p:nvPr/>
        </p:nvSpPr>
        <p:spPr>
          <a:xfrm>
            <a:off x="1951927" y="5305377"/>
            <a:ext cx="134609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stationary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</a:t>
            </a:r>
            <a:r>
              <a:rPr lang="en-US" sz="1300" dirty="0" err="1"/>
              <a:t>MacKenzie</a:t>
            </a:r>
            <a:r>
              <a:rPr lang="en-US" sz="1300" dirty="0"/>
              <a:t> ‘93]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23F68-8C4F-4567-852C-93D201C69DC1}"/>
              </a:ext>
            </a:extLst>
          </p:cNvPr>
          <p:cNvSpPr txBox="1"/>
          <p:nvPr/>
        </p:nvSpPr>
        <p:spPr>
          <a:xfrm>
            <a:off x="1948992" y="4524490"/>
            <a:ext cx="1351961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 </a:t>
            </a:r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[MMM’17]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D3E1E-7AEC-4D80-A13F-59A95D294EB3}"/>
              </a:ext>
            </a:extLst>
          </p:cNvPr>
          <p:cNvSpPr txBox="1"/>
          <p:nvPr/>
        </p:nvSpPr>
        <p:spPr>
          <a:xfrm>
            <a:off x="3400473" y="4524490"/>
            <a:ext cx="135196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</a:t>
            </a:r>
          </a:p>
          <a:p>
            <a:pPr algn="ctr"/>
            <a:r>
              <a:rPr lang="en-US" sz="1300" b="1" dirty="0" err="1">
                <a:solidFill>
                  <a:srgbClr val="0070C0"/>
                </a:solidFill>
              </a:rPr>
              <a:t>thumbstick</a:t>
            </a:r>
            <a:endParaRPr lang="en-US" sz="1300" b="1" dirty="0">
              <a:solidFill>
                <a:srgbClr val="0070C0"/>
              </a:solidFill>
            </a:endParaRPr>
          </a:p>
          <a:p>
            <a:pPr algn="ctr"/>
            <a:r>
              <a:rPr lang="en-US" sz="1300" dirty="0"/>
              <a:t>[TOMM’18]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097A5-8690-4C9F-98BA-AFBF72C06531}"/>
              </a:ext>
            </a:extLst>
          </p:cNvPr>
          <p:cNvSpPr txBox="1"/>
          <p:nvPr/>
        </p:nvSpPr>
        <p:spPr>
          <a:xfrm>
            <a:off x="4851956" y="4524490"/>
            <a:ext cx="1392029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Kinect</a:t>
            </a:r>
          </a:p>
          <a:p>
            <a:pPr algn="ctr"/>
            <a:r>
              <a:rPr lang="en-US" sz="1300" dirty="0"/>
              <a:t>[TR’19]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C0C1C-41C3-4624-907C-C85833148EFF}"/>
              </a:ext>
            </a:extLst>
          </p:cNvPr>
          <p:cNvSpPr txBox="1"/>
          <p:nvPr/>
        </p:nvSpPr>
        <p:spPr>
          <a:xfrm>
            <a:off x="1954119" y="3755173"/>
            <a:ext cx="1341707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Lissajous curve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[GI’12]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78D5E-4E3F-4FCD-82B6-E7472B34E2A3}"/>
              </a:ext>
            </a:extLst>
          </p:cNvPr>
          <p:cNvSpPr txBox="1"/>
          <p:nvPr/>
        </p:nvSpPr>
        <p:spPr>
          <a:xfrm>
            <a:off x="1967659" y="2963994"/>
            <a:ext cx="1314625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complex motion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[MMSys’19]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C13DC2-22E4-4CB2-8A44-C3C3BA9BF184}"/>
              </a:ext>
            </a:extLst>
          </p:cNvPr>
          <p:cNvSpPr/>
          <p:nvPr/>
        </p:nvSpPr>
        <p:spPr>
          <a:xfrm>
            <a:off x="1427565" y="1429557"/>
            <a:ext cx="7259235" cy="1107996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200" dirty="0"/>
              <a:t>Next?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i="1" dirty="0">
                <a:sym typeface="Wingdings" panose="05000000000000000000" pitchFamily="2" charset="2"/>
              </a:rPr>
              <a:t>complex motion</a:t>
            </a:r>
            <a:endParaRPr lang="en-US" sz="2200" i="1" dirty="0"/>
          </a:p>
          <a:p>
            <a:r>
              <a:rPr lang="en-US" sz="2200" b="1" dirty="0"/>
              <a:t>Problem statement: </a:t>
            </a:r>
            <a:r>
              <a:rPr lang="en-US" sz="2200" dirty="0">
                <a:solidFill>
                  <a:srgbClr val="008000"/>
                </a:solidFill>
              </a:rPr>
              <a:t>Measure effects of </a:t>
            </a:r>
            <a:r>
              <a:rPr lang="en-US" sz="2200" dirty="0">
                <a:solidFill>
                  <a:srgbClr val="0070C0"/>
                </a:solidFill>
              </a:rPr>
              <a:t>delay</a:t>
            </a:r>
            <a:r>
              <a:rPr lang="en-US" sz="2200" dirty="0">
                <a:solidFill>
                  <a:srgbClr val="008000"/>
                </a:solidFill>
              </a:rPr>
              <a:t> on </a:t>
            </a:r>
            <a:r>
              <a:rPr lang="en-US" sz="2200" dirty="0">
                <a:solidFill>
                  <a:srgbClr val="0070C0"/>
                </a:solidFill>
              </a:rPr>
              <a:t>moving target selection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008000"/>
                </a:solidFill>
              </a:rPr>
              <a:t>where targets move with </a:t>
            </a:r>
            <a:r>
              <a:rPr lang="en-US" sz="2200" dirty="0">
                <a:solidFill>
                  <a:srgbClr val="0070C0"/>
                </a:solidFill>
              </a:rPr>
              <a:t>complex motion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304CF3-C2C5-4669-8B9A-098AFF417AF8}"/>
              </a:ext>
            </a:extLst>
          </p:cNvPr>
          <p:cNvSpPr/>
          <p:nvPr/>
        </p:nvSpPr>
        <p:spPr>
          <a:xfrm>
            <a:off x="1897180" y="2635258"/>
            <a:ext cx="1455582" cy="1400838"/>
          </a:xfrm>
          <a:prstGeom prst="ellipse">
            <a:avLst/>
          </a:prstGeom>
          <a:noFill/>
          <a:ln w="133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4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B5A7-9486-45B5-8AF6-7199B5C1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Moving Target Selection with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4A7E0-9BE1-4B32-83AD-470B5382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AC456-686C-4D5A-9610-9E02E8293E5C}"/>
              </a:ext>
            </a:extLst>
          </p:cNvPr>
          <p:cNvSpPr txBox="1"/>
          <p:nvPr/>
        </p:nvSpPr>
        <p:spPr>
          <a:xfrm>
            <a:off x="3534624" y="6245164"/>
            <a:ext cx="173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Type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161B23-042A-402E-8E1E-E95D2001C223}"/>
              </a:ext>
            </a:extLst>
          </p:cNvPr>
          <p:cNvCxnSpPr>
            <a:cxnSpLocks/>
          </p:cNvCxnSpPr>
          <p:nvPr/>
        </p:nvCxnSpPr>
        <p:spPr>
          <a:xfrm>
            <a:off x="742577" y="6136687"/>
            <a:ext cx="6497356" cy="9795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6A2885-2F58-448B-8A4B-62AFF636E863}"/>
              </a:ext>
            </a:extLst>
          </p:cNvPr>
          <p:cNvCxnSpPr>
            <a:cxnSpLocks/>
          </p:cNvCxnSpPr>
          <p:nvPr/>
        </p:nvCxnSpPr>
        <p:spPr>
          <a:xfrm flipV="1">
            <a:off x="742577" y="1920517"/>
            <a:ext cx="0" cy="4216171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42180A-7C0F-4B46-90A8-47B842B751AC}"/>
              </a:ext>
            </a:extLst>
          </p:cNvPr>
          <p:cNvSpPr txBox="1"/>
          <p:nvPr/>
        </p:nvSpPr>
        <p:spPr>
          <a:xfrm rot="16200000">
            <a:off x="-785293" y="3807179"/>
            <a:ext cx="2243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Target Motion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99E45-FE86-4632-8020-3500008F0BD5}"/>
              </a:ext>
            </a:extLst>
          </p:cNvPr>
          <p:cNvSpPr txBox="1"/>
          <p:nvPr/>
        </p:nvSpPr>
        <p:spPr>
          <a:xfrm>
            <a:off x="896043" y="5315562"/>
            <a:ext cx="932755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stationary</a:t>
            </a:r>
          </a:p>
          <a:p>
            <a:pPr algn="ctr"/>
            <a:r>
              <a:rPr lang="en-US" sz="1300" dirty="0"/>
              <a:t>stylus</a:t>
            </a:r>
          </a:p>
          <a:p>
            <a:pPr algn="ctr"/>
            <a:r>
              <a:rPr lang="en-US" sz="1300" dirty="0"/>
              <a:t>[Fitts’ ‘54]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C2B3-2372-42E0-A258-6FAFFDA4FA6D}"/>
              </a:ext>
            </a:extLst>
          </p:cNvPr>
          <p:cNvSpPr txBox="1"/>
          <p:nvPr/>
        </p:nvSpPr>
        <p:spPr>
          <a:xfrm>
            <a:off x="1951927" y="5305377"/>
            <a:ext cx="134609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stationary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</a:t>
            </a:r>
            <a:r>
              <a:rPr lang="en-US" sz="1300" dirty="0" err="1"/>
              <a:t>MacKenzie</a:t>
            </a:r>
            <a:r>
              <a:rPr lang="en-US" sz="1300" dirty="0"/>
              <a:t> ‘93]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23F68-8C4F-4567-852C-93D201C69DC1}"/>
              </a:ext>
            </a:extLst>
          </p:cNvPr>
          <p:cNvSpPr txBox="1"/>
          <p:nvPr/>
        </p:nvSpPr>
        <p:spPr>
          <a:xfrm>
            <a:off x="1948992" y="4524490"/>
            <a:ext cx="1351961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 mouse</a:t>
            </a:r>
          </a:p>
          <a:p>
            <a:pPr algn="ctr"/>
            <a:r>
              <a:rPr lang="en-US" sz="1300" dirty="0"/>
              <a:t>[MMM’17]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D3E1E-7AEC-4D80-A13F-59A95D294EB3}"/>
              </a:ext>
            </a:extLst>
          </p:cNvPr>
          <p:cNvSpPr txBox="1"/>
          <p:nvPr/>
        </p:nvSpPr>
        <p:spPr>
          <a:xfrm>
            <a:off x="3400473" y="4524490"/>
            <a:ext cx="135196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</a:t>
            </a:r>
          </a:p>
          <a:p>
            <a:pPr algn="ctr"/>
            <a:r>
              <a:rPr lang="en-US" sz="1300" dirty="0" err="1"/>
              <a:t>thumbstick</a:t>
            </a:r>
            <a:endParaRPr lang="en-US" sz="1300" dirty="0"/>
          </a:p>
          <a:p>
            <a:pPr algn="ctr"/>
            <a:r>
              <a:rPr lang="en-US" sz="1300" dirty="0"/>
              <a:t>[TOMM’18]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097A5-8690-4C9F-98BA-AFBF72C06531}"/>
              </a:ext>
            </a:extLst>
          </p:cNvPr>
          <p:cNvSpPr txBox="1"/>
          <p:nvPr/>
        </p:nvSpPr>
        <p:spPr>
          <a:xfrm>
            <a:off x="4851956" y="4524490"/>
            <a:ext cx="1392029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</a:t>
            </a:r>
          </a:p>
          <a:p>
            <a:pPr algn="ctr"/>
            <a:r>
              <a:rPr lang="en-US" sz="1300" dirty="0"/>
              <a:t>Kinect</a:t>
            </a:r>
          </a:p>
          <a:p>
            <a:pPr algn="ctr"/>
            <a:r>
              <a:rPr lang="en-US" sz="1300" dirty="0"/>
              <a:t>[TR’19]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C0C1C-41C3-4624-907C-C85833148EFF}"/>
              </a:ext>
            </a:extLst>
          </p:cNvPr>
          <p:cNvSpPr txBox="1"/>
          <p:nvPr/>
        </p:nvSpPr>
        <p:spPr>
          <a:xfrm>
            <a:off x="1954119" y="3755173"/>
            <a:ext cx="1341707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Lissajous curve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[GI’12]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41FF4A-044E-4ACB-91F8-9E84BF08E4B6}"/>
              </a:ext>
            </a:extLst>
          </p:cNvPr>
          <p:cNvSpPr txBox="1"/>
          <p:nvPr/>
        </p:nvSpPr>
        <p:spPr>
          <a:xfrm>
            <a:off x="1954119" y="2980071"/>
            <a:ext cx="1341706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realistic motion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[MMSys’19]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B52230-791B-4266-9CC2-2BC455424E9C}"/>
              </a:ext>
            </a:extLst>
          </p:cNvPr>
          <p:cNvGrpSpPr/>
          <p:nvPr/>
        </p:nvGrpSpPr>
        <p:grpSpPr>
          <a:xfrm>
            <a:off x="6781800" y="2070419"/>
            <a:ext cx="675570" cy="792883"/>
            <a:chOff x="7803891" y="912408"/>
            <a:chExt cx="900760" cy="105717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63F114-46FE-4910-9E61-55879C749063}"/>
                </a:ext>
              </a:extLst>
            </p:cNvPr>
            <p:cNvSpPr/>
            <p:nvPr/>
          </p:nvSpPr>
          <p:spPr>
            <a:xfrm>
              <a:off x="7803891" y="1447273"/>
              <a:ext cx="304800" cy="304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B0BBDB-52E4-43DD-A337-D0A25C13C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614" y="959244"/>
              <a:ext cx="578037" cy="5018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5E1F587-2E44-4742-A152-DAA8E0EC9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6055" y="1618104"/>
              <a:ext cx="513478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6FC83A-12B2-4561-8333-1B3861D8365C}"/>
                </a:ext>
              </a:extLst>
            </p:cNvPr>
            <p:cNvSpPr txBox="1"/>
            <p:nvPr/>
          </p:nvSpPr>
          <p:spPr>
            <a:xfrm>
              <a:off x="8126614" y="912408"/>
              <a:ext cx="35308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4B7FB9-4641-494F-B0C8-6D242FCB20D1}"/>
                </a:ext>
              </a:extLst>
            </p:cNvPr>
            <p:cNvSpPr txBox="1"/>
            <p:nvPr/>
          </p:nvSpPr>
          <p:spPr>
            <a:xfrm>
              <a:off x="8186055" y="1559216"/>
              <a:ext cx="37018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6C87FF5-1B0A-4C7E-A2AC-A67C70BC9515}"/>
              </a:ext>
            </a:extLst>
          </p:cNvPr>
          <p:cNvSpPr txBox="1"/>
          <p:nvPr/>
        </p:nvSpPr>
        <p:spPr>
          <a:xfrm>
            <a:off x="1951927" y="2980071"/>
            <a:ext cx="1343897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complex motion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[MMSys’19]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116236-DE4C-4F53-8FF1-AD89CB2CCD2F}"/>
              </a:ext>
            </a:extLst>
          </p:cNvPr>
          <p:cNvSpPr txBox="1"/>
          <p:nvPr/>
        </p:nvSpPr>
        <p:spPr>
          <a:xfrm>
            <a:off x="3874254" y="2108241"/>
            <a:ext cx="270215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force-based movement</a:t>
            </a:r>
          </a:p>
          <a:p>
            <a:r>
              <a:rPr lang="en-US" dirty="0"/>
              <a:t>- mass, directional </a:t>
            </a:r>
            <a:r>
              <a:rPr lang="en-US" sz="2400" dirty="0">
                <a:solidFill>
                  <a:srgbClr val="C00000"/>
                </a:solidFill>
              </a:rPr>
              <a:t>force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- </a:t>
            </a:r>
            <a:r>
              <a:rPr lang="en-US" dirty="0">
                <a:highlight>
                  <a:srgbClr val="FFFF00"/>
                </a:highlight>
              </a:rPr>
              <a:t>turns</a:t>
            </a:r>
            <a:r>
              <a:rPr lang="en-US" dirty="0"/>
              <a:t> (change direction)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time</a:t>
            </a:r>
            <a:r>
              <a:rPr lang="en-US" dirty="0"/>
              <a:t> between turns</a:t>
            </a:r>
          </a:p>
          <a:p>
            <a:pPr algn="ctr"/>
            <a:r>
              <a:rPr lang="en-US" sz="2400" dirty="0">
                <a:solidFill>
                  <a:srgbClr val="008000"/>
                </a:solidFill>
              </a:rPr>
              <a:t>angle</a:t>
            </a:r>
            <a:r>
              <a:rPr lang="en-US" dirty="0"/>
              <a:t> between turns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F60A2CC-F52A-4BE5-AF09-9DA33FE1C986}"/>
              </a:ext>
            </a:extLst>
          </p:cNvPr>
          <p:cNvCxnSpPr>
            <a:cxnSpLocks/>
          </p:cNvCxnSpPr>
          <p:nvPr/>
        </p:nvCxnSpPr>
        <p:spPr>
          <a:xfrm flipV="1">
            <a:off x="3290277" y="2105546"/>
            <a:ext cx="556300" cy="82103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AA5301-01CD-4545-BDE7-190A694DBE1D}"/>
              </a:ext>
            </a:extLst>
          </p:cNvPr>
          <p:cNvCxnSpPr>
            <a:cxnSpLocks/>
          </p:cNvCxnSpPr>
          <p:nvPr/>
        </p:nvCxnSpPr>
        <p:spPr>
          <a:xfrm>
            <a:off x="3290277" y="3681046"/>
            <a:ext cx="556300" cy="4585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398D7A9-40DF-487C-B5E5-90DA2C6AE0CC}"/>
              </a:ext>
            </a:extLst>
          </p:cNvPr>
          <p:cNvSpPr/>
          <p:nvPr/>
        </p:nvSpPr>
        <p:spPr>
          <a:xfrm>
            <a:off x="4038600" y="3287232"/>
            <a:ext cx="2286000" cy="827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6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B5A7-9486-45B5-8AF6-7199B5C1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Moving Target Selection with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4A7E0-9BE1-4B32-83AD-470B5382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AC456-686C-4D5A-9610-9E02E8293E5C}"/>
              </a:ext>
            </a:extLst>
          </p:cNvPr>
          <p:cNvSpPr txBox="1"/>
          <p:nvPr/>
        </p:nvSpPr>
        <p:spPr>
          <a:xfrm>
            <a:off x="3534624" y="6245164"/>
            <a:ext cx="173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Type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161B23-042A-402E-8E1E-E95D2001C223}"/>
              </a:ext>
            </a:extLst>
          </p:cNvPr>
          <p:cNvCxnSpPr>
            <a:cxnSpLocks/>
          </p:cNvCxnSpPr>
          <p:nvPr/>
        </p:nvCxnSpPr>
        <p:spPr>
          <a:xfrm>
            <a:off x="742577" y="6136687"/>
            <a:ext cx="6497356" cy="9795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6A2885-2F58-448B-8A4B-62AFF636E863}"/>
              </a:ext>
            </a:extLst>
          </p:cNvPr>
          <p:cNvCxnSpPr>
            <a:cxnSpLocks/>
          </p:cNvCxnSpPr>
          <p:nvPr/>
        </p:nvCxnSpPr>
        <p:spPr>
          <a:xfrm flipV="1">
            <a:off x="742577" y="1920517"/>
            <a:ext cx="0" cy="4216171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42180A-7C0F-4B46-90A8-47B842B751AC}"/>
              </a:ext>
            </a:extLst>
          </p:cNvPr>
          <p:cNvSpPr txBox="1"/>
          <p:nvPr/>
        </p:nvSpPr>
        <p:spPr>
          <a:xfrm rot="16200000">
            <a:off x="-785293" y="3807179"/>
            <a:ext cx="2243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Target Motion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99E45-FE86-4632-8020-3500008F0BD5}"/>
              </a:ext>
            </a:extLst>
          </p:cNvPr>
          <p:cNvSpPr txBox="1"/>
          <p:nvPr/>
        </p:nvSpPr>
        <p:spPr>
          <a:xfrm>
            <a:off x="896043" y="5315562"/>
            <a:ext cx="932755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stationary</a:t>
            </a:r>
          </a:p>
          <a:p>
            <a:pPr algn="ctr"/>
            <a:r>
              <a:rPr lang="en-US" sz="1300" dirty="0"/>
              <a:t>stylus</a:t>
            </a:r>
          </a:p>
          <a:p>
            <a:pPr algn="ctr"/>
            <a:r>
              <a:rPr lang="en-US" sz="1300" dirty="0"/>
              <a:t>[Fitts’ ‘54]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C2B3-2372-42E0-A258-6FAFFDA4FA6D}"/>
              </a:ext>
            </a:extLst>
          </p:cNvPr>
          <p:cNvSpPr txBox="1"/>
          <p:nvPr/>
        </p:nvSpPr>
        <p:spPr>
          <a:xfrm>
            <a:off x="1951927" y="5305377"/>
            <a:ext cx="134609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stationary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</a:t>
            </a:r>
            <a:r>
              <a:rPr lang="en-US" sz="1300" dirty="0" err="1"/>
              <a:t>MacKenzie</a:t>
            </a:r>
            <a:r>
              <a:rPr lang="en-US" sz="1300" dirty="0"/>
              <a:t> ‘93]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23F68-8C4F-4567-852C-93D201C69DC1}"/>
              </a:ext>
            </a:extLst>
          </p:cNvPr>
          <p:cNvSpPr txBox="1"/>
          <p:nvPr/>
        </p:nvSpPr>
        <p:spPr>
          <a:xfrm>
            <a:off x="1948992" y="4524490"/>
            <a:ext cx="1351961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 mouse</a:t>
            </a:r>
          </a:p>
          <a:p>
            <a:pPr algn="ctr"/>
            <a:r>
              <a:rPr lang="en-US" sz="1300" dirty="0"/>
              <a:t>[MMM’17]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D3E1E-7AEC-4D80-A13F-59A95D294EB3}"/>
              </a:ext>
            </a:extLst>
          </p:cNvPr>
          <p:cNvSpPr txBox="1"/>
          <p:nvPr/>
        </p:nvSpPr>
        <p:spPr>
          <a:xfrm>
            <a:off x="3400473" y="4524490"/>
            <a:ext cx="135196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</a:t>
            </a:r>
          </a:p>
          <a:p>
            <a:pPr algn="ctr"/>
            <a:r>
              <a:rPr lang="en-US" sz="1300" dirty="0" err="1"/>
              <a:t>thumbstick</a:t>
            </a:r>
            <a:endParaRPr lang="en-US" sz="1300" dirty="0"/>
          </a:p>
          <a:p>
            <a:pPr algn="ctr"/>
            <a:r>
              <a:rPr lang="en-US" sz="1300" dirty="0"/>
              <a:t>[TOMM’18]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097A5-8690-4C9F-98BA-AFBF72C06531}"/>
              </a:ext>
            </a:extLst>
          </p:cNvPr>
          <p:cNvSpPr txBox="1"/>
          <p:nvPr/>
        </p:nvSpPr>
        <p:spPr>
          <a:xfrm>
            <a:off x="4851956" y="4524490"/>
            <a:ext cx="1392029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</a:t>
            </a:r>
          </a:p>
          <a:p>
            <a:pPr algn="ctr"/>
            <a:r>
              <a:rPr lang="en-US" sz="1300" dirty="0"/>
              <a:t>Kinect</a:t>
            </a:r>
          </a:p>
          <a:p>
            <a:pPr algn="ctr"/>
            <a:r>
              <a:rPr lang="en-US" sz="1300" dirty="0"/>
              <a:t>[TR’19]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C0C1C-41C3-4624-907C-C85833148EFF}"/>
              </a:ext>
            </a:extLst>
          </p:cNvPr>
          <p:cNvSpPr txBox="1"/>
          <p:nvPr/>
        </p:nvSpPr>
        <p:spPr>
          <a:xfrm>
            <a:off x="1954119" y="3755173"/>
            <a:ext cx="1341707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Lissajous curve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[GI’12]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41FF4A-044E-4ACB-91F8-9E84BF08E4B6}"/>
              </a:ext>
            </a:extLst>
          </p:cNvPr>
          <p:cNvSpPr txBox="1"/>
          <p:nvPr/>
        </p:nvSpPr>
        <p:spPr>
          <a:xfrm>
            <a:off x="1951927" y="2980071"/>
            <a:ext cx="1343898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complex motion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[MMSys’19]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6A9F7F-CD13-4F28-AFE1-B8C4CC62AFC3}"/>
              </a:ext>
            </a:extLst>
          </p:cNvPr>
          <p:cNvSpPr txBox="1"/>
          <p:nvPr/>
        </p:nvSpPr>
        <p:spPr>
          <a:xfrm>
            <a:off x="3874254" y="2108241"/>
            <a:ext cx="270215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force-based movement</a:t>
            </a:r>
          </a:p>
          <a:p>
            <a:r>
              <a:rPr lang="en-US" dirty="0"/>
              <a:t>- mass, directional </a:t>
            </a:r>
            <a:r>
              <a:rPr lang="en-US" sz="2400" dirty="0">
                <a:solidFill>
                  <a:srgbClr val="C00000"/>
                </a:solidFill>
              </a:rPr>
              <a:t>force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- </a:t>
            </a:r>
            <a:r>
              <a:rPr lang="en-US" dirty="0">
                <a:highlight>
                  <a:srgbClr val="FFFF00"/>
                </a:highlight>
              </a:rPr>
              <a:t>turns</a:t>
            </a:r>
            <a:r>
              <a:rPr lang="en-US" dirty="0"/>
              <a:t> (change direction)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time</a:t>
            </a:r>
            <a:r>
              <a:rPr lang="en-US" dirty="0"/>
              <a:t> between turns</a:t>
            </a:r>
          </a:p>
          <a:p>
            <a:pPr algn="ctr"/>
            <a:r>
              <a:rPr lang="en-US" sz="2400" dirty="0">
                <a:solidFill>
                  <a:srgbClr val="008000"/>
                </a:solidFill>
              </a:rPr>
              <a:t>angle</a:t>
            </a:r>
            <a:r>
              <a:rPr lang="en-US" dirty="0"/>
              <a:t> between turns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B52230-791B-4266-9CC2-2BC455424E9C}"/>
              </a:ext>
            </a:extLst>
          </p:cNvPr>
          <p:cNvGrpSpPr/>
          <p:nvPr/>
        </p:nvGrpSpPr>
        <p:grpSpPr>
          <a:xfrm>
            <a:off x="6781800" y="2070419"/>
            <a:ext cx="675570" cy="792883"/>
            <a:chOff x="7803891" y="912408"/>
            <a:chExt cx="900760" cy="105717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63F114-46FE-4910-9E61-55879C749063}"/>
                </a:ext>
              </a:extLst>
            </p:cNvPr>
            <p:cNvSpPr/>
            <p:nvPr/>
          </p:nvSpPr>
          <p:spPr>
            <a:xfrm>
              <a:off x="7803891" y="1447273"/>
              <a:ext cx="304800" cy="304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B0BBDB-52E4-43DD-A337-D0A25C13C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614" y="959244"/>
              <a:ext cx="578037" cy="5018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5E1F587-2E44-4742-A152-DAA8E0EC9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6055" y="1618104"/>
              <a:ext cx="513478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6FC83A-12B2-4561-8333-1B3861D8365C}"/>
                </a:ext>
              </a:extLst>
            </p:cNvPr>
            <p:cNvSpPr txBox="1"/>
            <p:nvPr/>
          </p:nvSpPr>
          <p:spPr>
            <a:xfrm>
              <a:off x="8126614" y="912408"/>
              <a:ext cx="35308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4B7FB9-4641-494F-B0C8-6D242FCB20D1}"/>
                </a:ext>
              </a:extLst>
            </p:cNvPr>
            <p:cNvSpPr txBox="1"/>
            <p:nvPr/>
          </p:nvSpPr>
          <p:spPr>
            <a:xfrm>
              <a:off x="8186055" y="1559216"/>
              <a:ext cx="37018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FE40AEB-16AD-4B42-A8AA-A29E56D209DF}"/>
              </a:ext>
            </a:extLst>
          </p:cNvPr>
          <p:cNvGrpSpPr/>
          <p:nvPr/>
        </p:nvGrpSpPr>
        <p:grpSpPr>
          <a:xfrm>
            <a:off x="7363548" y="3621333"/>
            <a:ext cx="1059986" cy="754744"/>
            <a:chOff x="5975322" y="4632145"/>
            <a:chExt cx="1413315" cy="100632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B9443E4-12BB-47E8-B742-2AB4F83C8D5E}"/>
                </a:ext>
              </a:extLst>
            </p:cNvPr>
            <p:cNvCxnSpPr>
              <a:cxnSpLocks/>
            </p:cNvCxnSpPr>
            <p:nvPr/>
          </p:nvCxnSpPr>
          <p:spPr>
            <a:xfrm>
              <a:off x="5975322" y="5032253"/>
              <a:ext cx="900432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F431898-5653-43AA-AAD9-B054AC586D01}"/>
                </a:ext>
              </a:extLst>
            </p:cNvPr>
            <p:cNvCxnSpPr>
              <a:cxnSpLocks/>
            </p:cNvCxnSpPr>
            <p:nvPr/>
          </p:nvCxnSpPr>
          <p:spPr>
            <a:xfrm>
              <a:off x="5987637" y="5029100"/>
              <a:ext cx="735292" cy="60937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9CA10179-30AC-42A5-B66B-4A4C126A7521}"/>
                </a:ext>
              </a:extLst>
            </p:cNvPr>
            <p:cNvSpPr/>
            <p:nvPr/>
          </p:nvSpPr>
          <p:spPr>
            <a:xfrm rot="4194955">
              <a:off x="6111475" y="4889454"/>
              <a:ext cx="534330" cy="478854"/>
            </a:xfrm>
            <a:prstGeom prst="arc">
              <a:avLst>
                <a:gd name="adj1" fmla="val 16200000"/>
                <a:gd name="adj2" fmla="val 361217"/>
              </a:avLst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0D498F1-9374-4F45-BEA3-FC8CE5CC2C5A}"/>
                </a:ext>
              </a:extLst>
            </p:cNvPr>
            <p:cNvSpPr txBox="1"/>
            <p:nvPr/>
          </p:nvSpPr>
          <p:spPr>
            <a:xfrm>
              <a:off x="6601669" y="5104898"/>
              <a:ext cx="78696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8000"/>
                  </a:solidFill>
                </a:rPr>
                <a:t>angle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B5BB31-79BB-4C8E-A6C1-DB4AA780E5DB}"/>
                </a:ext>
              </a:extLst>
            </p:cNvPr>
            <p:cNvSpPr txBox="1"/>
            <p:nvPr/>
          </p:nvSpPr>
          <p:spPr>
            <a:xfrm>
              <a:off x="6142639" y="4632145"/>
              <a:ext cx="45140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</a:t>
              </a:r>
              <a:r>
                <a:rPr lang="en-US" sz="1400" i="1" baseline="-250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ABA79A-5F6C-440C-AB0C-A53B3A360EFC}"/>
                </a:ext>
              </a:extLst>
            </p:cNvPr>
            <p:cNvSpPr txBox="1"/>
            <p:nvPr/>
          </p:nvSpPr>
          <p:spPr>
            <a:xfrm>
              <a:off x="5987637" y="5184206"/>
              <a:ext cx="45140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</a:t>
              </a:r>
              <a:r>
                <a:rPr lang="en-US" sz="1400" i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FCFA50-DCA3-4DBD-B006-C352C191ED21}"/>
              </a:ext>
            </a:extLst>
          </p:cNvPr>
          <p:cNvGrpSpPr/>
          <p:nvPr/>
        </p:nvGrpSpPr>
        <p:grpSpPr>
          <a:xfrm>
            <a:off x="8037375" y="2084800"/>
            <a:ext cx="784175" cy="795158"/>
            <a:chOff x="7803891" y="2228736"/>
            <a:chExt cx="1045567" cy="106021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E870ECD-6235-463B-AA7C-B9EBA1A46E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9722" y="2538405"/>
              <a:ext cx="689736" cy="1495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A1F7A4F-7138-47F3-B223-328D5FD91E18}"/>
                </a:ext>
              </a:extLst>
            </p:cNvPr>
            <p:cNvCxnSpPr>
              <a:cxnSpLocks/>
            </p:cNvCxnSpPr>
            <p:nvPr/>
          </p:nvCxnSpPr>
          <p:spPr>
            <a:xfrm>
              <a:off x="8134029" y="2914960"/>
              <a:ext cx="340216" cy="37398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8FF0F7-831B-4EFC-B395-C56D138C9835}"/>
                </a:ext>
              </a:extLst>
            </p:cNvPr>
            <p:cNvSpPr txBox="1"/>
            <p:nvPr/>
          </p:nvSpPr>
          <p:spPr>
            <a:xfrm>
              <a:off x="8227979" y="2228736"/>
              <a:ext cx="35308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v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551CBA-96D7-44C1-A11D-E5F6C9333B6B}"/>
                </a:ext>
              </a:extLst>
            </p:cNvPr>
            <p:cNvSpPr txBox="1"/>
            <p:nvPr/>
          </p:nvSpPr>
          <p:spPr>
            <a:xfrm>
              <a:off x="8219163" y="2712780"/>
              <a:ext cx="37018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E0702EB-0955-46FA-8DFF-5C425AF7107B}"/>
                </a:ext>
              </a:extLst>
            </p:cNvPr>
            <p:cNvSpPr/>
            <p:nvPr/>
          </p:nvSpPr>
          <p:spPr>
            <a:xfrm>
              <a:off x="7803891" y="2582859"/>
              <a:ext cx="304800" cy="304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8A0E87-F3C1-4CC7-9F41-F30D84DA2185}"/>
              </a:ext>
            </a:extLst>
          </p:cNvPr>
          <p:cNvGrpSpPr/>
          <p:nvPr/>
        </p:nvGrpSpPr>
        <p:grpSpPr>
          <a:xfrm>
            <a:off x="7466779" y="2979455"/>
            <a:ext cx="519694" cy="307777"/>
            <a:chOff x="7327038" y="2850513"/>
            <a:chExt cx="692925" cy="41036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2B499B3-F5F5-4483-BC7E-9A6DAA920B8F}"/>
                </a:ext>
              </a:extLst>
            </p:cNvPr>
            <p:cNvSpPr txBox="1"/>
            <p:nvPr/>
          </p:nvSpPr>
          <p:spPr>
            <a:xfrm>
              <a:off x="7327038" y="2850513"/>
              <a:ext cx="69292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time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E3F2051-50E5-4793-8828-80F2B26CDEBB}"/>
                </a:ext>
              </a:extLst>
            </p:cNvPr>
            <p:cNvCxnSpPr>
              <a:cxnSpLocks/>
            </p:cNvCxnSpPr>
            <p:nvPr/>
          </p:nvCxnSpPr>
          <p:spPr>
            <a:xfrm>
              <a:off x="7398533" y="2850513"/>
              <a:ext cx="557310" cy="0"/>
            </a:xfrm>
            <a:prstGeom prst="line">
              <a:avLst/>
            </a:prstGeom>
            <a:ln w="38100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CF1538-8E7D-4DF2-8BBE-428B2731735C}"/>
              </a:ext>
            </a:extLst>
          </p:cNvPr>
          <p:cNvCxnSpPr>
            <a:cxnSpLocks/>
          </p:cNvCxnSpPr>
          <p:nvPr/>
        </p:nvCxnSpPr>
        <p:spPr>
          <a:xfrm flipV="1">
            <a:off x="3290277" y="2105546"/>
            <a:ext cx="556300" cy="82103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5981C49-9B3C-41AE-91CA-B3F8B676B736}"/>
              </a:ext>
            </a:extLst>
          </p:cNvPr>
          <p:cNvCxnSpPr>
            <a:cxnSpLocks/>
          </p:cNvCxnSpPr>
          <p:nvPr/>
        </p:nvCxnSpPr>
        <p:spPr>
          <a:xfrm>
            <a:off x="3290277" y="3681046"/>
            <a:ext cx="556300" cy="4585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7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Methodology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Develop game</a:t>
            </a:r>
          </a:p>
          <a:p>
            <a:pPr lvl="1"/>
            <a:r>
              <a:rPr lang="en-US" dirty="0"/>
              <a:t>Focus player action on selecting moving target</a:t>
            </a:r>
          </a:p>
          <a:p>
            <a:pPr lvl="1"/>
            <a:r>
              <a:rPr lang="en-US" dirty="0"/>
              <a:t>Parameterize: turn </a:t>
            </a:r>
            <a:r>
              <a:rPr lang="en-US" dirty="0">
                <a:solidFill>
                  <a:srgbClr val="008000"/>
                </a:solidFill>
              </a:rPr>
              <a:t>frequency</a:t>
            </a:r>
            <a:r>
              <a:rPr lang="en-US" dirty="0"/>
              <a:t>, turn </a:t>
            </a:r>
            <a:r>
              <a:rPr lang="en-US" dirty="0">
                <a:solidFill>
                  <a:srgbClr val="0070C0"/>
                </a:solidFill>
              </a:rPr>
              <a:t>angle</a:t>
            </a:r>
          </a:p>
          <a:p>
            <a:pPr lvl="1"/>
            <a:r>
              <a:rPr lang="en-US" dirty="0"/>
              <a:t>Control added </a:t>
            </a:r>
            <a:r>
              <a:rPr lang="en-US" dirty="0">
                <a:solidFill>
                  <a:srgbClr val="C00000"/>
                </a:solidFill>
              </a:rPr>
              <a:t>delay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Conduct user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</a:t>
            </a:r>
          </a:p>
          <a:p>
            <a:pPr lvl="1"/>
            <a:r>
              <a:rPr lang="en-US" dirty="0"/>
              <a:t>Graphs, statistics</a:t>
            </a:r>
          </a:p>
          <a:p>
            <a:pPr lvl="1"/>
            <a:r>
              <a:rPr lang="en-US" dirty="0"/>
              <a:t>(Model is future 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Disseminate (</a:t>
            </a:r>
            <a:r>
              <a:rPr lang="en-US" dirty="0" err="1"/>
              <a:t>MMSys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😉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15</a:t>
            </a:fld>
            <a:endParaRPr lang="en-US"/>
          </a:p>
        </p:txBody>
      </p:sp>
      <p:pic>
        <p:nvPicPr>
          <p:cNvPr id="1028" name="Picture 4" descr="Winking Face on Microsoft Windows 10 May 2019 Update">
            <a:extLst>
              <a:ext uri="{FF2B5EF4-FFF2-40B4-BE49-F238E27FC236}">
                <a16:creationId xmlns:a16="http://schemas.microsoft.com/office/drawing/2014/main" id="{7B15E3D6-4476-4BD3-B27E-D6CB1A9E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1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70C0"/>
                </a:solidFill>
              </a:rPr>
              <a:t>Juke!</a:t>
            </a:r>
            <a:br>
              <a:rPr lang="en-US" dirty="0"/>
            </a:br>
            <a:r>
              <a:rPr lang="en-US" sz="3600" dirty="0"/>
              <a:t>The Game of Selecting a Dodging Target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Mouse</a:t>
            </a:r>
            <a:r>
              <a:rPr lang="en-US" dirty="0"/>
              <a:t> starts in center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Target</a:t>
            </a:r>
            <a:r>
              <a:rPr lang="en-US" dirty="0"/>
              <a:t> starts random, but near center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Target</a:t>
            </a:r>
            <a:r>
              <a:rPr lang="en-US" dirty="0"/>
              <a:t> moves until:</a:t>
            </a:r>
          </a:p>
          <a:p>
            <a:pPr lvl="1"/>
            <a:r>
              <a:rPr lang="en-US" dirty="0"/>
              <a:t>Mouse clicked</a:t>
            </a:r>
          </a:p>
          <a:p>
            <a:pPr lvl="1"/>
            <a:r>
              <a:rPr lang="en-US" dirty="0"/>
              <a:t>Target off screen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3928AA0-B7CF-4A38-8BE2-BCF366DB3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3988993" cy="3962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94CD4B4-5C80-4DA2-A627-10B48CA07824}"/>
              </a:ext>
            </a:extLst>
          </p:cNvPr>
          <p:cNvSpPr txBox="1"/>
          <p:nvPr/>
        </p:nvSpPr>
        <p:spPr>
          <a:xfrm>
            <a:off x="430658" y="5223301"/>
            <a:ext cx="4750942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Click the target as quickly and accurately as possible.  Then repeat!</a:t>
            </a:r>
          </a:p>
        </p:txBody>
      </p:sp>
    </p:spTree>
    <p:extLst>
      <p:ext uri="{BB962C8B-B14F-4D97-AF65-F5344CB8AC3E}">
        <p14:creationId xmlns:p14="http://schemas.microsoft.com/office/powerpoint/2010/main" val="564684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AB78D-24E6-466D-98FA-F1C09BEB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3988993" cy="396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B9C95-9DA2-4EE8-B901-F4553410CBFC}"/>
              </a:ext>
            </a:extLst>
          </p:cNvPr>
          <p:cNvSpPr/>
          <p:nvPr/>
        </p:nvSpPr>
        <p:spPr>
          <a:xfrm>
            <a:off x="457199" y="3657600"/>
            <a:ext cx="4240607" cy="2895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70C0"/>
                </a:solidFill>
              </a:rPr>
              <a:t>Juke!</a:t>
            </a:r>
            <a:br>
              <a:rPr lang="en-US" dirty="0"/>
            </a:br>
            <a:r>
              <a:rPr lang="en-US" sz="3600" dirty="0"/>
              <a:t>The Game of Selecting a Dodging Target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40607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Listing 1: </a:t>
            </a:r>
          </a:p>
          <a:p>
            <a:pPr marL="0" indent="0">
              <a:buNone/>
            </a:pPr>
            <a:r>
              <a:rPr lang="en-US" dirty="0"/>
              <a:t>Force-based </a:t>
            </a:r>
          </a:p>
          <a:p>
            <a:pPr marL="0" indent="0">
              <a:buNone/>
            </a:pPr>
            <a:r>
              <a:rPr lang="en-US" dirty="0"/>
              <a:t>Target Motion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vel += 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</a:rPr>
              <a:t>acceleration</a:t>
            </a:r>
          </a:p>
          <a:p>
            <a:pPr marL="0" indent="0">
              <a:buNone/>
            </a:pPr>
            <a:r>
              <a:rPr lang="en-US" sz="2200" b="1" dirty="0">
                <a:latin typeface="Consolas" panose="020B0609020204030204" pitchFamily="49" charset="0"/>
              </a:rPr>
              <a:t>if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vel.speed</a:t>
            </a:r>
            <a:r>
              <a:rPr lang="en-US" sz="2200" dirty="0">
                <a:latin typeface="Consolas" panose="020B0609020204030204" pitchFamily="49" charset="0"/>
              </a:rPr>
              <a:t> &gt; max </a:t>
            </a:r>
            <a:r>
              <a:rPr lang="en-US" sz="2200" b="1" dirty="0">
                <a:latin typeface="Consolas" panose="020B0609020204030204" pitchFamily="49" charset="0"/>
              </a:rPr>
              <a:t>then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scale(vel)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location += vel</a:t>
            </a:r>
          </a:p>
          <a:p>
            <a:pPr marL="0" indent="0">
              <a:buNone/>
            </a:pPr>
            <a:r>
              <a:rPr lang="en-US" sz="2200" b="1" dirty="0">
                <a:latin typeface="Consolas" panose="020B0609020204030204" pitchFamily="49" charset="0"/>
              </a:rPr>
              <a:t>if</a:t>
            </a:r>
            <a:r>
              <a:rPr lang="en-US" sz="2200" dirty="0">
                <a:latin typeface="Consolas" panose="020B0609020204030204" pitchFamily="49" charset="0"/>
              </a:rPr>
              <a:t> elapsed &gt; </a:t>
            </a:r>
            <a:r>
              <a:rPr lang="en-US" sz="2200" dirty="0">
                <a:solidFill>
                  <a:srgbClr val="0070C0"/>
                </a:solidFill>
                <a:latin typeface="Consolas" panose="020B0609020204030204" pitchFamily="49" charset="0"/>
              </a:rPr>
              <a:t>interval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b="1" dirty="0">
                <a:latin typeface="Consolas" panose="020B0609020204030204" pitchFamily="49" charset="0"/>
              </a:rPr>
              <a:t>then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direction += rand(</a:t>
            </a:r>
            <a:r>
              <a:rPr lang="en-US" sz="2200" dirty="0">
                <a:solidFill>
                  <a:srgbClr val="008000"/>
                </a:solidFill>
                <a:latin typeface="Consolas" panose="020B0609020204030204" pitchFamily="49" charset="0"/>
              </a:rPr>
              <a:t>angle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 err="1">
                <a:solidFill>
                  <a:srgbClr val="C00000"/>
                </a:solidFill>
                <a:latin typeface="Consolas" panose="020B0609020204030204" pitchFamily="49" charset="0"/>
              </a:rPr>
              <a:t>acceleration</a:t>
            </a:r>
            <a:r>
              <a:rPr lang="en-US" sz="2200" dirty="0" err="1">
                <a:latin typeface="Consolas" panose="020B0609020204030204" pitchFamily="49" charset="0"/>
              </a:rPr>
              <a:t>.dir</a:t>
            </a:r>
            <a:r>
              <a:rPr lang="en-US" sz="2200" dirty="0">
                <a:latin typeface="Consolas" panose="020B0609020204030204" pitchFamily="49" charset="0"/>
              </a:rPr>
              <a:t> = </a:t>
            </a:r>
            <a:r>
              <a:rPr lang="en-US" sz="2200" dirty="0" err="1">
                <a:latin typeface="Consolas" panose="020B0609020204030204" pitchFamily="49" charset="0"/>
              </a:rPr>
              <a:t>direc</a:t>
            </a: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C26F4E-BA97-431A-89E8-5BA7DD72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524000"/>
            <a:ext cx="1600200" cy="20105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CC9622-0820-47A7-B374-14CF37B84F55}"/>
              </a:ext>
            </a:extLst>
          </p:cNvPr>
          <p:cNvSpPr txBox="1"/>
          <p:nvPr/>
        </p:nvSpPr>
        <p:spPr>
          <a:xfrm>
            <a:off x="37455" y="3653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26C66-F0D7-4B39-BCD9-4A582A2F7E48}"/>
              </a:ext>
            </a:extLst>
          </p:cNvPr>
          <p:cNvSpPr txBox="1"/>
          <p:nvPr/>
        </p:nvSpPr>
        <p:spPr>
          <a:xfrm>
            <a:off x="37455" y="4038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E089D-F671-467B-94A6-838A9C6E677A}"/>
              </a:ext>
            </a:extLst>
          </p:cNvPr>
          <p:cNvSpPr txBox="1"/>
          <p:nvPr/>
        </p:nvSpPr>
        <p:spPr>
          <a:xfrm>
            <a:off x="37455" y="48745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D3D287-46F6-4686-8FAE-D34758E3BD2F}"/>
              </a:ext>
            </a:extLst>
          </p:cNvPr>
          <p:cNvSpPr txBox="1"/>
          <p:nvPr/>
        </p:nvSpPr>
        <p:spPr>
          <a:xfrm>
            <a:off x="37455" y="52600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4478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70C0"/>
                </a:solidFill>
              </a:rPr>
              <a:t>Juke!</a:t>
            </a:r>
            <a:br>
              <a:rPr lang="en-US" dirty="0"/>
            </a:br>
            <a:r>
              <a:rPr lang="en-US" sz="3600" dirty="0"/>
              <a:t>The Game of Selecting a Dodging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to select target</a:t>
            </a:r>
          </a:p>
          <a:p>
            <a:r>
              <a:rPr lang="en-US" dirty="0">
                <a:solidFill>
                  <a:srgbClr val="008000"/>
                </a:solidFill>
              </a:rPr>
              <a:t>Distance</a:t>
            </a:r>
            <a:r>
              <a:rPr lang="en-US" dirty="0"/>
              <a:t> from target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 iterations each</a:t>
            </a:r>
          </a:p>
          <a:p>
            <a:r>
              <a:rPr lang="en-US" dirty="0"/>
              <a:t>1 </a:t>
            </a:r>
            <a:r>
              <a:rPr lang="en-US" dirty="0" err="1"/>
              <a:t>QoE</a:t>
            </a:r>
            <a:r>
              <a:rPr lang="en-US" dirty="0"/>
              <a:t> for each combo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2FB2A-91A5-4980-B0FB-747274AE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09" y="2904328"/>
            <a:ext cx="2057400" cy="979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C427F-628D-4AE1-8792-B89E5A6C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954718"/>
            <a:ext cx="1906156" cy="979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00FBEA-A300-4248-B157-8E2F1A627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162" y="4117225"/>
            <a:ext cx="2175359" cy="1070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0E121-08B2-4192-9971-2ABCBB38A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754" y="5730488"/>
            <a:ext cx="3747097" cy="9909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B5A4FF-FAE7-407C-A358-2A4B96C391F1}"/>
              </a:ext>
            </a:extLst>
          </p:cNvPr>
          <p:cNvSpPr txBox="1"/>
          <p:nvPr/>
        </p:nvSpPr>
        <p:spPr>
          <a:xfrm>
            <a:off x="1092646" y="5104129"/>
            <a:ext cx="292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(+50 milliseconds </a:t>
            </a:r>
            <a:r>
              <a:rPr lang="en-US" dirty="0">
                <a:solidFill>
                  <a:srgbClr val="C00000"/>
                </a:solidFill>
              </a:rPr>
              <a:t>base delay</a:t>
            </a:r>
            <a:r>
              <a:rPr lang="en-US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38632A-3443-4C41-B7BE-DA0E529ED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1676400"/>
            <a:ext cx="398899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4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56 users</a:t>
            </a:r>
          </a:p>
          <a:p>
            <a:r>
              <a:rPr lang="en-US" dirty="0"/>
              <a:t>Ages 17-26 (mean and median </a:t>
            </a:r>
            <a:r>
              <a:rPr lang="en-US" dirty="0">
                <a:solidFill>
                  <a:srgbClr val="0070C0"/>
                </a:solidFill>
              </a:rPr>
              <a:t>20 years</a:t>
            </a:r>
            <a:r>
              <a:rPr lang="en-US" dirty="0"/>
              <a:t>)</a:t>
            </a:r>
          </a:p>
          <a:p>
            <a:r>
              <a:rPr lang="en-US" dirty="0"/>
              <a:t>40 male, 16 female</a:t>
            </a:r>
          </a:p>
          <a:p>
            <a:r>
              <a:rPr lang="en-US" dirty="0"/>
              <a:t>52 Right-handed, 3 Left-handed, 1 </a:t>
            </a:r>
            <a:r>
              <a:rPr lang="en-US" dirty="0" err="1"/>
              <a:t>Ambi</a:t>
            </a:r>
            <a:endParaRPr lang="en-US" dirty="0"/>
          </a:p>
          <a:p>
            <a:r>
              <a:rPr lang="en-US" dirty="0"/>
              <a:t>Mean self-rating (1-5) as gamer is </a:t>
            </a:r>
            <a:r>
              <a:rPr lang="en-US" dirty="0">
                <a:solidFill>
                  <a:srgbClr val="0070C0"/>
                </a:solidFill>
              </a:rPr>
              <a:t>3.5</a:t>
            </a:r>
          </a:p>
          <a:p>
            <a:r>
              <a:rPr lang="en-US" dirty="0"/>
              <a:t>Half play </a:t>
            </a:r>
            <a:r>
              <a:rPr lang="en-US" dirty="0">
                <a:solidFill>
                  <a:srgbClr val="0070C0"/>
                </a:solidFill>
              </a:rPr>
              <a:t>6+ hours </a:t>
            </a:r>
            <a:r>
              <a:rPr lang="en-US" dirty="0"/>
              <a:t>of games per week</a:t>
            </a:r>
          </a:p>
          <a:p>
            <a:r>
              <a:rPr lang="en-US" dirty="0"/>
              <a:t>Robotics, CS and Game Dev majors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Real-time games sensitive to delay</a:t>
            </a:r>
          </a:p>
          <a:p>
            <a:pPr lvl="1"/>
            <a:r>
              <a:rPr lang="en-US" dirty="0"/>
              <a:t>Even 10s of milliseconds of delay impacts </a:t>
            </a:r>
            <a:r>
              <a:rPr lang="en-US" dirty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quality of experience </a:t>
            </a:r>
            <a:r>
              <a:rPr lang="en-US" dirty="0"/>
              <a:t>(</a:t>
            </a:r>
            <a:r>
              <a:rPr lang="en-US" dirty="0" err="1"/>
              <a:t>QoE</a:t>
            </a:r>
            <a:r>
              <a:rPr lang="en-US" dirty="0"/>
              <a:t>)</a:t>
            </a:r>
          </a:p>
          <a:p>
            <a:r>
              <a:rPr lang="en-US" dirty="0"/>
              <a:t>Mitigate with </a:t>
            </a:r>
            <a:r>
              <a:rPr lang="en-US" i="1" dirty="0"/>
              <a:t>delay compensation </a:t>
            </a:r>
            <a:r>
              <a:rPr lang="en-US" dirty="0"/>
              <a:t>(e.g., time warp, player prediction, dead reckoning …)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when</a:t>
            </a:r>
            <a:r>
              <a:rPr lang="en-US" dirty="0"/>
              <a:t> to apply (what player actions)?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how</a:t>
            </a:r>
            <a:r>
              <a:rPr lang="en-US" dirty="0"/>
              <a:t> effective?</a:t>
            </a:r>
          </a:p>
          <a:p>
            <a:r>
              <a:rPr lang="en-US" dirty="0"/>
              <a:t>Need research to better understand effects of delay on games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6764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2006]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9452" y="3124200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[Bernier, 2001]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971800"/>
            <a:ext cx="91440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3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Methodology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Results	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Player performance</a:t>
            </a:r>
          </a:p>
          <a:p>
            <a:pPr lvl="2"/>
            <a:r>
              <a:rPr lang="en-US" dirty="0"/>
              <a:t>Angle</a:t>
            </a:r>
          </a:p>
          <a:p>
            <a:pPr lvl="2"/>
            <a:r>
              <a:rPr lang="en-US" dirty="0"/>
              <a:t>Interval</a:t>
            </a:r>
          </a:p>
          <a:p>
            <a:pPr lvl="2"/>
            <a:r>
              <a:rPr lang="en-US" dirty="0"/>
              <a:t>Skill</a:t>
            </a:r>
            <a:endParaRPr lang="en-US" i="1" dirty="0"/>
          </a:p>
          <a:p>
            <a:pPr lvl="1"/>
            <a:r>
              <a:rPr lang="en-US" dirty="0"/>
              <a:t>Comparison with other studies</a:t>
            </a:r>
          </a:p>
          <a:p>
            <a:pPr lvl="1"/>
            <a:r>
              <a:rPr lang="en-US" dirty="0" err="1"/>
              <a:t>QoE</a:t>
            </a:r>
            <a:r>
              <a:rPr lang="en-US" dirty="0"/>
              <a:t> (in paper)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0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7330C2-B2C2-4B7E-98F3-FD9C1982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Mean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66A6A-BB98-4C53-ADED-DD002F10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D1457-2148-4AFB-8932-80B8FDE66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0" y="1791677"/>
            <a:ext cx="4351032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1D938-4855-4488-B4F1-44AA69DF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4167188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4537E7-D372-430F-9599-8C1DAB8183E8}"/>
              </a:ext>
            </a:extLst>
          </p:cNvPr>
          <p:cNvSpPr txBox="1"/>
          <p:nvPr/>
        </p:nvSpPr>
        <p:spPr>
          <a:xfrm>
            <a:off x="2427759" y="5425314"/>
            <a:ext cx="4288482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Both </a:t>
            </a:r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Distance</a:t>
            </a:r>
            <a:r>
              <a:rPr lang="en-US" dirty="0"/>
              <a:t> increase with </a:t>
            </a:r>
            <a:r>
              <a:rPr lang="en-US" dirty="0">
                <a:solidFill>
                  <a:srgbClr val="C00000"/>
                </a:solidFill>
              </a:rPr>
              <a:t>Delay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Time</a:t>
            </a:r>
            <a:r>
              <a:rPr lang="en-US" sz="1600" dirty="0"/>
              <a:t> 2x, </a:t>
            </a:r>
            <a:r>
              <a:rPr lang="en-US" sz="1600" dirty="0">
                <a:solidFill>
                  <a:srgbClr val="008000"/>
                </a:solidFill>
              </a:rPr>
              <a:t>Distance</a:t>
            </a:r>
            <a:r>
              <a:rPr lang="en-US" sz="1600" dirty="0"/>
              <a:t> 4x</a:t>
            </a:r>
          </a:p>
          <a:p>
            <a:r>
              <a:rPr lang="en-US" dirty="0"/>
              <a:t>Relationship linear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BB7C1-FEB5-462F-92EF-AC506684D787}"/>
              </a:ext>
            </a:extLst>
          </p:cNvPr>
          <p:cNvSpPr txBox="1"/>
          <p:nvPr/>
        </p:nvSpPr>
        <p:spPr>
          <a:xfrm>
            <a:off x="3517416" y="1231656"/>
            <a:ext cx="2109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(Distributions in paper)</a:t>
            </a:r>
          </a:p>
        </p:txBody>
      </p:sp>
    </p:spTree>
    <p:extLst>
      <p:ext uri="{BB962C8B-B14F-4D97-AF65-F5344CB8AC3E}">
        <p14:creationId xmlns:p14="http://schemas.microsoft.com/office/powerpoint/2010/main" val="2427870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A5AE-B333-4BFC-B1A7-67BE1040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Angle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B9472-8481-4D2C-82E2-FEEDCDC4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21328-8356-48AA-8454-7AF1195E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2" y="1936057"/>
            <a:ext cx="4222820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9987D-FD28-4616-9236-2EF9A6F3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76338"/>
            <a:ext cx="4311876" cy="3076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8CF4C-FD5D-44E9-86F3-0A980B8E44E9}"/>
              </a:ext>
            </a:extLst>
          </p:cNvPr>
          <p:cNvSpPr txBox="1"/>
          <p:nvPr/>
        </p:nvSpPr>
        <p:spPr>
          <a:xfrm>
            <a:off x="2260630" y="5578676"/>
            <a:ext cx="462274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Large angle </a:t>
            </a:r>
            <a:r>
              <a:rPr lang="en-US" dirty="0">
                <a:sym typeface="Wingdings" panose="05000000000000000000" pitchFamily="2" charset="2"/>
              </a:rPr>
              <a:t> More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Time</a:t>
            </a:r>
            <a:r>
              <a:rPr lang="en-US" dirty="0">
                <a:sym typeface="Wingdings" panose="05000000000000000000" pitchFamily="2" charset="2"/>
              </a:rPr>
              <a:t>, but further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Distance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Small angle  Less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Time</a:t>
            </a:r>
            <a:r>
              <a:rPr lang="en-US" dirty="0">
                <a:sym typeface="Wingdings" panose="05000000000000000000" pitchFamily="2" charset="2"/>
              </a:rPr>
              <a:t>, but shorter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Distance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5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D869-CF1D-4F9D-8063-38DF3EEA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Movement – Angle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713780-4B64-40F9-B4B4-62E8BC38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D73B9-65E2-4C62-9ACE-6B09A374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9382"/>
            <a:ext cx="5929312" cy="423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43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87AD61-9E22-4806-A03B-66600EA3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Angle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1EA23-2634-41CA-8D42-0B2F2E29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9CAAF-DE10-4AE4-BA1D-3607CC66F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4516221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5BBC84-31DB-49A7-9EAC-4D004615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2133600"/>
            <a:ext cx="4214813" cy="3114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0AFA3-7861-48C6-B184-686184235F7C}"/>
              </a:ext>
            </a:extLst>
          </p:cNvPr>
          <p:cNvSpPr txBox="1"/>
          <p:nvPr/>
        </p:nvSpPr>
        <p:spPr>
          <a:xfrm>
            <a:off x="2133600" y="5791200"/>
            <a:ext cx="462274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Large angle </a:t>
            </a:r>
            <a:r>
              <a:rPr lang="en-US" dirty="0">
                <a:sym typeface="Wingdings" panose="05000000000000000000" pitchFamily="2" charset="2"/>
              </a:rPr>
              <a:t> More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Time</a:t>
            </a:r>
            <a:r>
              <a:rPr lang="en-US" dirty="0">
                <a:sym typeface="Wingdings" panose="05000000000000000000" pitchFamily="2" charset="2"/>
              </a:rPr>
              <a:t>, but further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Distance</a:t>
            </a:r>
          </a:p>
          <a:p>
            <a:r>
              <a:rPr lang="en-US" dirty="0">
                <a:sym typeface="Wingdings" panose="05000000000000000000" pitchFamily="2" charset="2"/>
              </a:rPr>
              <a:t>Small angle  Less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Time</a:t>
            </a:r>
            <a:r>
              <a:rPr lang="en-US" dirty="0">
                <a:sym typeface="Wingdings" panose="05000000000000000000" pitchFamily="2" charset="2"/>
              </a:rPr>
              <a:t>, but shorter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Distance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38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AB15-0DEA-421B-96F9-226B0A68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Interval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10415A-C836-4994-B5AD-F734F6CE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CC4C3-43DE-4CC0-9D59-89452ED82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4481099" cy="3200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C43CC-0C92-411B-9F27-F0CF4CFB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61" y="2368061"/>
            <a:ext cx="4396891" cy="3194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30ABA-22D6-4043-B063-A70308409073}"/>
              </a:ext>
            </a:extLst>
          </p:cNvPr>
          <p:cNvSpPr txBox="1"/>
          <p:nvPr/>
        </p:nvSpPr>
        <p:spPr>
          <a:xfrm>
            <a:off x="2133600" y="5791200"/>
            <a:ext cx="462274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More turns </a:t>
            </a:r>
            <a:r>
              <a:rPr lang="en-US" dirty="0">
                <a:sym typeface="Wingdings" panose="05000000000000000000" pitchFamily="2" charset="2"/>
              </a:rPr>
              <a:t> More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Time</a:t>
            </a:r>
            <a:r>
              <a:rPr lang="en-US" dirty="0">
                <a:sym typeface="Wingdings" panose="05000000000000000000" pitchFamily="2" charset="2"/>
              </a:rPr>
              <a:t>, but closer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Distance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Fewer turns  Less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Time</a:t>
            </a:r>
            <a:r>
              <a:rPr lang="en-US" dirty="0">
                <a:sym typeface="Wingdings" panose="05000000000000000000" pitchFamily="2" charset="2"/>
              </a:rPr>
              <a:t>, but further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Distance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05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925A-CB04-418E-AE05-BED46E0A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3-Factor ANOVA – delay, angle, interval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492E6B-3E76-44A5-A467-C6F67ED7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78364-E36C-4D3A-A854-9ABA22F8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06" y="1519058"/>
            <a:ext cx="3929063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12F900-6688-4AAE-BCB5-B595ED327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06" y="1600200"/>
            <a:ext cx="4042594" cy="2447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4FADDA-C54B-4B19-AD60-0D87C50DE971}"/>
              </a:ext>
            </a:extLst>
          </p:cNvPr>
          <p:cNvSpPr txBox="1"/>
          <p:nvPr/>
        </p:nvSpPr>
        <p:spPr>
          <a:xfrm>
            <a:off x="1106691" y="4419600"/>
            <a:ext cx="7075030" cy="20005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Both </a:t>
            </a:r>
            <a:r>
              <a:rPr lang="en-US" sz="2200" dirty="0">
                <a:solidFill>
                  <a:srgbClr val="0070C0"/>
                </a:solidFill>
              </a:rPr>
              <a:t>Time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008000"/>
                </a:solidFill>
              </a:rPr>
              <a:t>Distance</a:t>
            </a:r>
            <a:r>
              <a:rPr lang="en-US" sz="2200" dirty="0"/>
              <a:t> (accuracy):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main effects on delay, </a:t>
            </a:r>
            <a:r>
              <a:rPr lang="en-US" sz="2000" dirty="0" err="1"/>
              <a:t>jink</a:t>
            </a:r>
            <a:r>
              <a:rPr lang="en-US" sz="2000" dirty="0"/>
              <a:t> angle and </a:t>
            </a:r>
            <a:r>
              <a:rPr lang="en-US" sz="2000" dirty="0" err="1"/>
              <a:t>jink</a:t>
            </a:r>
            <a:r>
              <a:rPr lang="en-US" sz="2000" dirty="0"/>
              <a:t>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interaction effects for delay-angle, and delay-interval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interaction effect of delay-angle-interval </a:t>
            </a:r>
            <a:r>
              <a:rPr lang="en-US" sz="2000" i="1" dirty="0"/>
              <a:t>not</a:t>
            </a:r>
            <a:r>
              <a:rPr lang="en-US" sz="2000" dirty="0"/>
              <a:t> significant</a:t>
            </a:r>
          </a:p>
          <a:p>
            <a:r>
              <a:rPr lang="en-US" sz="2200" dirty="0">
                <a:solidFill>
                  <a:srgbClr val="0070C0"/>
                </a:solidFill>
              </a:rPr>
              <a:t>Time </a:t>
            </a:r>
            <a:r>
              <a:rPr lang="en-US" sz="2200" dirty="0"/>
              <a:t>only: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interaction effect for angle-interval</a:t>
            </a:r>
          </a:p>
        </p:txBody>
      </p:sp>
    </p:spTree>
    <p:extLst>
      <p:ext uri="{BB962C8B-B14F-4D97-AF65-F5344CB8AC3E}">
        <p14:creationId xmlns:p14="http://schemas.microsoft.com/office/powerpoint/2010/main" val="1257487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5D76-A132-4211-94E2-FB67A479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Skill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47532-858F-4C8B-914A-C6890872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92858-386F-46DA-8F19-A585C63E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1407"/>
            <a:ext cx="4269578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8C1882-3AA9-46B7-9754-A20A006B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897" y="1875545"/>
            <a:ext cx="4330903" cy="3130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F9D192-E66A-499B-93EA-3098034B62B2}"/>
              </a:ext>
            </a:extLst>
          </p:cNvPr>
          <p:cNvSpPr txBox="1"/>
          <p:nvPr/>
        </p:nvSpPr>
        <p:spPr>
          <a:xfrm>
            <a:off x="1965419" y="5562600"/>
            <a:ext cx="4936929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Delay</a:t>
            </a:r>
            <a:r>
              <a:rPr lang="en-US" dirty="0"/>
              <a:t> affects all skill levels</a:t>
            </a:r>
          </a:p>
          <a:p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for both skills impact similarly</a:t>
            </a:r>
          </a:p>
          <a:p>
            <a:r>
              <a:rPr lang="en-US" dirty="0">
                <a:solidFill>
                  <a:srgbClr val="008000"/>
                </a:solidFill>
              </a:rPr>
              <a:t>Distance</a:t>
            </a:r>
            <a:r>
              <a:rPr lang="en-US" dirty="0"/>
              <a:t> impacted more for low skill than high skill</a:t>
            </a:r>
          </a:p>
        </p:txBody>
      </p:sp>
    </p:spTree>
    <p:extLst>
      <p:ext uri="{BB962C8B-B14F-4D97-AF65-F5344CB8AC3E}">
        <p14:creationId xmlns:p14="http://schemas.microsoft.com/office/powerpoint/2010/main" val="1504598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137F-2034-4727-879C-FEE1532C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Force-based versus Constant Velocity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09940-B0D0-4A6D-A6BF-AD3A23A2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537B5-91F4-46A7-B46D-AB5CA7016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016"/>
            <a:ext cx="9144000" cy="4499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F2E69-A1A0-4B31-8935-8D9F0C811E01}"/>
              </a:ext>
            </a:extLst>
          </p:cNvPr>
          <p:cNvSpPr txBox="1"/>
          <p:nvPr/>
        </p:nvSpPr>
        <p:spPr>
          <a:xfrm>
            <a:off x="1371600" y="5769834"/>
            <a:ext cx="60960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All three games similar trends </a:t>
            </a:r>
          </a:p>
          <a:p>
            <a:r>
              <a:rPr lang="en-US" dirty="0">
                <a:solidFill>
                  <a:srgbClr val="008000"/>
                </a:solidFill>
              </a:rPr>
              <a:t>Pong</a:t>
            </a:r>
            <a:r>
              <a:rPr lang="en-US" dirty="0"/>
              <a:t> and </a:t>
            </a:r>
            <a:r>
              <a:rPr lang="en-US" dirty="0" err="1">
                <a:solidFill>
                  <a:srgbClr val="0033CC"/>
                </a:solidFill>
              </a:rPr>
              <a:t>PuckHunt</a:t>
            </a:r>
            <a:r>
              <a:rPr lang="en-US" dirty="0"/>
              <a:t> show flat region on left, steep on right</a:t>
            </a:r>
          </a:p>
          <a:p>
            <a:r>
              <a:rPr lang="en-US" dirty="0">
                <a:solidFill>
                  <a:srgbClr val="C00000"/>
                </a:solidFill>
              </a:rPr>
              <a:t>Juke!</a:t>
            </a:r>
            <a:r>
              <a:rPr lang="en-US" dirty="0"/>
              <a:t> has linear decrease in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41203-9480-4180-A439-F57812BDBA55}"/>
              </a:ext>
            </a:extLst>
          </p:cNvPr>
          <p:cNvSpPr txBox="1"/>
          <p:nvPr/>
        </p:nvSpPr>
        <p:spPr>
          <a:xfrm>
            <a:off x="5562600" y="116025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11</a:t>
            </a: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20DE9-3732-479F-9FF0-6F3BAA207398}"/>
              </a:ext>
            </a:extLst>
          </p:cNvPr>
          <p:cNvSpPr txBox="1"/>
          <p:nvPr/>
        </p:nvSpPr>
        <p:spPr>
          <a:xfrm>
            <a:off x="8406915" y="116025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22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7362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9B43-0A72-41B7-B1BB-87DF8E78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Juke! vs. traditional Network Games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FD7E1-FBD5-427B-9C6B-A93512AB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0A33D-82E7-4212-8DAA-97FE2249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68675"/>
            <a:ext cx="6507313" cy="4525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ED00BF-5701-4704-BAD0-E2A851893F58}"/>
              </a:ext>
            </a:extLst>
          </p:cNvPr>
          <p:cNvSpPr txBox="1"/>
          <p:nvPr/>
        </p:nvSpPr>
        <p:spPr>
          <a:xfrm>
            <a:off x="1752600" y="5937031"/>
            <a:ext cx="5227487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Juke! </a:t>
            </a:r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(speed) and </a:t>
            </a:r>
            <a:r>
              <a:rPr lang="en-US" dirty="0">
                <a:solidFill>
                  <a:srgbClr val="008000"/>
                </a:solidFill>
              </a:rPr>
              <a:t>Distance</a:t>
            </a:r>
            <a:r>
              <a:rPr lang="en-US" dirty="0"/>
              <a:t> (accuracy) most closely follow first person avatar perspective model</a:t>
            </a:r>
          </a:p>
        </p:txBody>
      </p:sp>
    </p:spTree>
    <p:extLst>
      <p:ext uri="{BB962C8B-B14F-4D97-AF65-F5344CB8AC3E}">
        <p14:creationId xmlns:p14="http://schemas.microsoft.com/office/powerpoint/2010/main" val="327685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Real-time games sensitive to delay</a:t>
            </a:r>
          </a:p>
          <a:p>
            <a:pPr lvl="1"/>
            <a:r>
              <a:rPr lang="en-US" dirty="0"/>
              <a:t>Even 10s of milliseconds of delay impacts </a:t>
            </a:r>
            <a:r>
              <a:rPr lang="en-US" dirty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quality of experience </a:t>
            </a:r>
            <a:r>
              <a:rPr lang="en-US" dirty="0"/>
              <a:t>(</a:t>
            </a:r>
            <a:r>
              <a:rPr lang="en-US" dirty="0" err="1"/>
              <a:t>QoE</a:t>
            </a:r>
            <a:r>
              <a:rPr lang="en-US" dirty="0"/>
              <a:t>)</a:t>
            </a:r>
          </a:p>
          <a:p>
            <a:r>
              <a:rPr lang="en-US" dirty="0"/>
              <a:t>Mitigate with </a:t>
            </a:r>
            <a:r>
              <a:rPr lang="en-US" i="1" dirty="0"/>
              <a:t>delay compensation </a:t>
            </a:r>
            <a:r>
              <a:rPr lang="en-US" dirty="0"/>
              <a:t>(e.g., time warp, player prediction, geometric scaling, dead reckoning …)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how</a:t>
            </a:r>
            <a:r>
              <a:rPr lang="en-US" dirty="0"/>
              <a:t> effective?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when</a:t>
            </a:r>
            <a:r>
              <a:rPr lang="en-US" dirty="0"/>
              <a:t> needed (what player actions)?</a:t>
            </a:r>
          </a:p>
          <a:p>
            <a:r>
              <a:rPr lang="en-US" dirty="0"/>
              <a:t>Need research to better understand effects of delay on games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6764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2006]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9452" y="3124200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[Bernier, 2001]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3340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8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Need to better understand delay on game actions/input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Delay compensation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game design </a:t>
            </a:r>
            <a:r>
              <a:rPr lang="en-US" dirty="0"/>
              <a:t>that is resilient to delay</a:t>
            </a:r>
          </a:p>
          <a:p>
            <a:r>
              <a:rPr lang="en-US" dirty="0"/>
              <a:t>We measure target selection with delay, where targets move: </a:t>
            </a:r>
            <a:r>
              <a:rPr lang="en-US" dirty="0" err="1"/>
              <a:t>jink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interval</a:t>
            </a:r>
            <a:r>
              <a:rPr lang="en-US" dirty="0"/>
              <a:t>, </a:t>
            </a:r>
            <a:r>
              <a:rPr lang="en-US" dirty="0" err="1"/>
              <a:t>jink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angle</a:t>
            </a:r>
          </a:p>
          <a:p>
            <a:r>
              <a:rPr lang="en-US" dirty="0"/>
              <a:t>Game and user study (50+ users) with delays from 50-300 </a:t>
            </a:r>
            <a:r>
              <a:rPr lang="en-US" dirty="0" err="1"/>
              <a:t>ms</a:t>
            </a:r>
            <a:r>
              <a:rPr lang="en-US" dirty="0"/>
              <a:t>, 3 angles and 4 intervals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 in selection time even for low delays (under 200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Sharp increase in selection time for higher delays (300+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Even sharper increase in selection time for fast targets (450 </a:t>
            </a:r>
            <a:r>
              <a:rPr lang="en-US" dirty="0" err="1"/>
              <a:t>px</a:t>
            </a:r>
            <a:r>
              <a:rPr lang="en-US" dirty="0"/>
              <a:t>/s)</a:t>
            </a:r>
          </a:p>
          <a:p>
            <a:r>
              <a:rPr lang="en-US" dirty="0" err="1"/>
              <a:t>QoE</a:t>
            </a:r>
            <a:r>
              <a:rPr lang="en-US" dirty="0"/>
              <a:t> sensitive to even slight delays (100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Model with exponential terms for speed, delay and combined term fits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1371600"/>
            <a:ext cx="44958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7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Need to better understand delay on game actions/input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Delay compensation and game design that is resilient to delay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 measure target selection with delay, where targets move: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jink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interval,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jink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angle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Game and user study (50+ users) with delays from 50-300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3 angles and 4 intervals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 in selection time even for low delays (under 200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Sharp increase in selection time for higher delays (300+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Even sharper increase in selection time for fast targets (450 </a:t>
            </a:r>
            <a:r>
              <a:rPr lang="en-US" dirty="0" err="1"/>
              <a:t>px</a:t>
            </a:r>
            <a:r>
              <a:rPr lang="en-US" dirty="0"/>
              <a:t>/s)</a:t>
            </a:r>
          </a:p>
          <a:p>
            <a:r>
              <a:rPr lang="en-US" dirty="0" err="1"/>
              <a:t>QoE</a:t>
            </a:r>
            <a:r>
              <a:rPr lang="en-US" dirty="0"/>
              <a:t> sensitive to even slight delays (100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Model with exponential terms for speed, delay and combined term fits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1371600"/>
            <a:ext cx="44958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CEE8CB2-82AB-4DEC-B1BA-4A4CBAF7E8B2}"/>
              </a:ext>
            </a:extLst>
          </p:cNvPr>
          <p:cNvSpPr txBox="1">
            <a:spLocks/>
          </p:cNvSpPr>
          <p:nvPr/>
        </p:nvSpPr>
        <p:spPr>
          <a:xfrm>
            <a:off x="4648200" y="1600200"/>
            <a:ext cx="441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Distance</a:t>
            </a:r>
            <a:r>
              <a:rPr lang="en-US" dirty="0"/>
              <a:t> impacted by </a:t>
            </a:r>
            <a:r>
              <a:rPr lang="en-US" dirty="0">
                <a:solidFill>
                  <a:srgbClr val="C00000"/>
                </a:solidFill>
              </a:rPr>
              <a:t>Delays</a:t>
            </a:r>
            <a:r>
              <a:rPr lang="en-US" dirty="0"/>
              <a:t> tested (50-300 milliseconds)</a:t>
            </a:r>
          </a:p>
          <a:p>
            <a:pPr lvl="1"/>
            <a:r>
              <a:rPr lang="en-US" dirty="0"/>
              <a:t>2x-4x impact</a:t>
            </a:r>
          </a:p>
          <a:p>
            <a:r>
              <a:rPr lang="en-US" dirty="0"/>
              <a:t>Angle and Interval have less effect on </a:t>
            </a:r>
            <a:r>
              <a:rPr lang="en-US" dirty="0">
                <a:solidFill>
                  <a:srgbClr val="008000"/>
                </a:solidFill>
              </a:rPr>
              <a:t>Distance</a:t>
            </a:r>
            <a:r>
              <a:rPr lang="en-US" dirty="0"/>
              <a:t> than on </a:t>
            </a:r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Skilled 25% less affected by </a:t>
            </a:r>
            <a:r>
              <a:rPr lang="en-US" dirty="0">
                <a:solidFill>
                  <a:srgbClr val="C00000"/>
                </a:solidFill>
              </a:rPr>
              <a:t>Delay</a:t>
            </a:r>
            <a:r>
              <a:rPr lang="en-US" dirty="0"/>
              <a:t> than unskilled</a:t>
            </a:r>
          </a:p>
          <a:p>
            <a:r>
              <a:rPr lang="en-US" dirty="0"/>
              <a:t>Similar trends to constant-velocity games, but even small delays have impact</a:t>
            </a:r>
          </a:p>
          <a:p>
            <a:r>
              <a:rPr lang="en-US" dirty="0"/>
              <a:t>Juke! similar to first-person avatar games</a:t>
            </a:r>
          </a:p>
        </p:txBody>
      </p:sp>
    </p:spTree>
    <p:extLst>
      <p:ext uri="{BB962C8B-B14F-4D97-AF65-F5344CB8AC3E}">
        <p14:creationId xmlns:p14="http://schemas.microsoft.com/office/powerpoint/2010/main" val="116833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Broader range for </a:t>
            </a:r>
            <a:r>
              <a:rPr lang="en-US" dirty="0">
                <a:solidFill>
                  <a:srgbClr val="0070C0"/>
                </a:solidFill>
              </a:rPr>
              <a:t>angle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interval</a:t>
            </a:r>
          </a:p>
          <a:p>
            <a:r>
              <a:rPr lang="en-US" dirty="0"/>
              <a:t>Broader range of </a:t>
            </a:r>
            <a:r>
              <a:rPr lang="en-US" dirty="0">
                <a:solidFill>
                  <a:srgbClr val="C00000"/>
                </a:solidFill>
              </a:rPr>
              <a:t>forces</a:t>
            </a:r>
            <a:r>
              <a:rPr lang="en-US" dirty="0"/>
              <a:t> (movement)</a:t>
            </a:r>
          </a:p>
          <a:p>
            <a:r>
              <a:rPr lang="en-US" dirty="0"/>
              <a:t>Model (e.g., like </a:t>
            </a:r>
            <a:r>
              <a:rPr lang="en-US" dirty="0">
                <a:solidFill>
                  <a:srgbClr val="008000"/>
                </a:solidFill>
              </a:rPr>
              <a:t>Fitts’</a:t>
            </a:r>
            <a:r>
              <a:rPr lang="en-US" dirty="0"/>
              <a:t>)</a:t>
            </a:r>
          </a:p>
          <a:p>
            <a:r>
              <a:rPr lang="en-US" dirty="0"/>
              <a:t>Other game actions (e.g., avatar movement, steering)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98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Chaiwat</a:t>
            </a:r>
            <a:r>
              <a:rPr lang="en-US" dirty="0"/>
              <a:t> </a:t>
            </a:r>
            <a:r>
              <a:rPr lang="en-US" dirty="0" err="1"/>
              <a:t>Ekkaewnumchai</a:t>
            </a:r>
            <a:r>
              <a:rPr lang="en-US" dirty="0"/>
              <a:t> and </a:t>
            </a:r>
            <a:r>
              <a:rPr lang="en-US" dirty="0" err="1"/>
              <a:t>Bhon</a:t>
            </a:r>
            <a:r>
              <a:rPr lang="en-US" dirty="0"/>
              <a:t> </a:t>
            </a:r>
            <a:r>
              <a:rPr lang="en-US" dirty="0" err="1"/>
              <a:t>Bunnag</a:t>
            </a:r>
            <a:endParaRPr lang="en-US" dirty="0"/>
          </a:p>
          <a:p>
            <a:pPr lvl="1"/>
            <a:r>
              <a:rPr lang="en-US" dirty="0"/>
              <a:t>Developing </a:t>
            </a:r>
            <a:r>
              <a:rPr lang="en-US" dirty="0">
                <a:solidFill>
                  <a:srgbClr val="0070C0"/>
                </a:solidFill>
              </a:rPr>
              <a:t>Juke!</a:t>
            </a:r>
          </a:p>
          <a:p>
            <a:pPr lvl="1"/>
            <a:r>
              <a:rPr lang="en-US" dirty="0"/>
              <a:t>Conducting user study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Users</a:t>
            </a:r>
          </a:p>
          <a:p>
            <a:pPr lvl="1"/>
            <a:r>
              <a:rPr lang="en-US" dirty="0"/>
              <a:t>Participating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33</a:t>
            </a:fld>
            <a:endParaRPr lang="en-US"/>
          </a:p>
        </p:txBody>
      </p:sp>
      <p:pic>
        <p:nvPicPr>
          <p:cNvPr id="2052" name="Picture 4" descr="bbunnag 2">
            <a:extLst>
              <a:ext uri="{FF2B5EF4-FFF2-40B4-BE49-F238E27FC236}">
                <a16:creationId xmlns:a16="http://schemas.microsoft.com/office/drawing/2014/main" id="{2F7723C6-ADF8-4631-8D22-00936740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01631"/>
            <a:ext cx="1219200" cy="14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eneric  person picture">
            <a:extLst>
              <a:ext uri="{FF2B5EF4-FFF2-40B4-BE49-F238E27FC236}">
                <a16:creationId xmlns:a16="http://schemas.microsoft.com/office/drawing/2014/main" id="{91B39070-D19D-48D4-94B6-B39FBE3E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77" y="2438400"/>
            <a:ext cx="1319823" cy="13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many users icon">
            <a:extLst>
              <a:ext uri="{FF2B5EF4-FFF2-40B4-BE49-F238E27FC236}">
                <a16:creationId xmlns:a16="http://schemas.microsoft.com/office/drawing/2014/main" id="{1E719D37-820A-46BF-B44C-F049F9F0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97" y="3988588"/>
            <a:ext cx="2594774" cy="2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77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78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Game Input with Delay – Moving Target Selection Parameters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361159"/>
            <a:ext cx="5029200" cy="7865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Mark Claypool</a:t>
            </a:r>
          </a:p>
          <a:p>
            <a:r>
              <a:rPr lang="en-US" sz="2400" dirty="0">
                <a:solidFill>
                  <a:schemeClr val="tx1"/>
                </a:solidFill>
              </a:rPr>
              <a:t>Worcester Polytechnic Institute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496846"/>
            <a:ext cx="1905000" cy="61569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56FBE8D-09EE-446A-9B83-3E55116AA721}"/>
              </a:ext>
            </a:extLst>
          </p:cNvPr>
          <p:cNvSpPr txBox="1">
            <a:spLocks/>
          </p:cNvSpPr>
          <p:nvPr/>
        </p:nvSpPr>
        <p:spPr>
          <a:xfrm>
            <a:off x="609600" y="4487754"/>
            <a:ext cx="3886200" cy="78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Andy Cockburn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University of Canterbury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1D68E6D-4A7A-410D-9260-D8FE4466188E}"/>
              </a:ext>
            </a:extLst>
          </p:cNvPr>
          <p:cNvSpPr txBox="1">
            <a:spLocks/>
          </p:cNvSpPr>
          <p:nvPr/>
        </p:nvSpPr>
        <p:spPr>
          <a:xfrm>
            <a:off x="4452581" y="4487754"/>
            <a:ext cx="3733800" cy="78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Carl </a:t>
            </a:r>
            <a:r>
              <a:rPr lang="en-US" dirty="0" err="1">
                <a:solidFill>
                  <a:schemeClr val="tx1"/>
                </a:solidFill>
              </a:rPr>
              <a:t>Gutwin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University of Saskatchewan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A98D231-EC39-437F-BA4D-BDB1B860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655393"/>
            <a:ext cx="1371600" cy="8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saskatchewan logo">
            <a:extLst>
              <a:ext uri="{FF2B5EF4-FFF2-40B4-BE49-F238E27FC236}">
                <a16:creationId xmlns:a16="http://schemas.microsoft.com/office/drawing/2014/main" id="{EEE8F61A-0E99-4A25-84AE-62E1BA4E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29" y="5496090"/>
            <a:ext cx="1213104" cy="12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23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B598-70C5-4647-A94F-A13E6C34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7C920-479A-4A7F-A6BC-E2FB859B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70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96DF-4AB4-4BBB-A037-170F4289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DCE8A-F1FB-46FE-BB47-38115FBC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36</a:t>
            </a:fld>
            <a:endParaRPr lang="en-US"/>
          </a:p>
        </p:txBody>
      </p:sp>
      <p:pic>
        <p:nvPicPr>
          <p:cNvPr id="6146" name="Picture 2" descr="Image result for madden nfl passing physics">
            <a:extLst>
              <a:ext uri="{FF2B5EF4-FFF2-40B4-BE49-F238E27FC236}">
                <a16:creationId xmlns:a16="http://schemas.microsoft.com/office/drawing/2014/main" id="{DBE6CE69-0A49-4FB6-A355-91ED595D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21" y="1647825"/>
            <a:ext cx="3300379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40671-4A84-4F17-BAFA-AE9F867C3DB0}"/>
              </a:ext>
            </a:extLst>
          </p:cNvPr>
          <p:cNvSpPr txBox="1"/>
          <p:nvPr/>
        </p:nvSpPr>
        <p:spPr>
          <a:xfrm>
            <a:off x="5812974" y="3498334"/>
            <a:ext cx="244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Madden NFL</a:t>
            </a:r>
            <a:r>
              <a:rPr lang="en-US" dirty="0"/>
              <a:t>, EA, 2016]</a:t>
            </a:r>
          </a:p>
        </p:txBody>
      </p:sp>
      <p:pic>
        <p:nvPicPr>
          <p:cNvPr id="6148" name="Picture 4" descr="Image result for fifa passing physics">
            <a:extLst>
              <a:ext uri="{FF2B5EF4-FFF2-40B4-BE49-F238E27FC236}">
                <a16:creationId xmlns:a16="http://schemas.microsoft.com/office/drawing/2014/main" id="{D78C7F6D-2912-4165-8D90-7782AE14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9067"/>
            <a:ext cx="3257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8A68B0-CCFF-402C-8DEF-B28A35EB0B36}"/>
              </a:ext>
            </a:extLst>
          </p:cNvPr>
          <p:cNvSpPr txBox="1"/>
          <p:nvPr/>
        </p:nvSpPr>
        <p:spPr>
          <a:xfrm>
            <a:off x="6263916" y="6400767"/>
            <a:ext cx="170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FIFA</a:t>
            </a:r>
            <a:r>
              <a:rPr lang="en-US" dirty="0"/>
              <a:t>, EA, 2016]</a:t>
            </a:r>
          </a:p>
        </p:txBody>
      </p:sp>
      <p:pic>
        <p:nvPicPr>
          <p:cNvPr id="6150" name="Picture 6" descr="Image result for battlefield 1942 game vehicles">
            <a:extLst>
              <a:ext uri="{FF2B5EF4-FFF2-40B4-BE49-F238E27FC236}">
                <a16:creationId xmlns:a16="http://schemas.microsoft.com/office/drawing/2014/main" id="{AC6BC903-E6CC-4CDF-BCB0-8F02751A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8" y="4350510"/>
            <a:ext cx="3429001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AA2D10-A4BC-4021-9D8B-7D9390875C2F}"/>
              </a:ext>
            </a:extLst>
          </p:cNvPr>
          <p:cNvSpPr txBox="1"/>
          <p:nvPr/>
        </p:nvSpPr>
        <p:spPr>
          <a:xfrm>
            <a:off x="1424238" y="6279323"/>
            <a:ext cx="274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Battlefield 1942</a:t>
            </a:r>
            <a:r>
              <a:rPr lang="en-US" dirty="0"/>
              <a:t>, EA, 2002]</a:t>
            </a:r>
          </a:p>
        </p:txBody>
      </p:sp>
      <p:pic>
        <p:nvPicPr>
          <p:cNvPr id="6152" name="Picture 8" descr="Image result for mario  kart physics">
            <a:extLst>
              <a:ext uri="{FF2B5EF4-FFF2-40B4-BE49-F238E27FC236}">
                <a16:creationId xmlns:a16="http://schemas.microsoft.com/office/drawing/2014/main" id="{0C87B8BE-322E-4B3A-AD83-E9C7418FB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20" y="1641871"/>
            <a:ext cx="3300379" cy="18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D2E1CF-B4E9-46BC-A9D0-76DF71BB833B}"/>
              </a:ext>
            </a:extLst>
          </p:cNvPr>
          <p:cNvSpPr txBox="1"/>
          <p:nvPr/>
        </p:nvSpPr>
        <p:spPr>
          <a:xfrm>
            <a:off x="1170885" y="3537901"/>
            <a:ext cx="317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Mario Kart 8</a:t>
            </a:r>
            <a:r>
              <a:rPr lang="en-US" dirty="0"/>
              <a:t>, Nintendo, 2014]</a:t>
            </a:r>
          </a:p>
        </p:txBody>
      </p:sp>
    </p:spTree>
    <p:extLst>
      <p:ext uri="{BB962C8B-B14F-4D97-AF65-F5344CB8AC3E}">
        <p14:creationId xmlns:p14="http://schemas.microsoft.com/office/powerpoint/2010/main" val="3795366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Selection – Fitts’ Law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81713" cy="197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0574" y="3879407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Index of difficulty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2765" y="3730003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Constant (determined empirically)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261" y="353048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Time to select target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4118" y="150199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Gap distance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2654" y="292268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Width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474178"/>
            <a:ext cx="74676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Robust under many conditions: </a:t>
            </a:r>
            <a:r>
              <a:rPr lang="en-US" sz="2000" dirty="0">
                <a:solidFill>
                  <a:srgbClr val="008000"/>
                </a:solidFill>
              </a:rPr>
              <a:t>limbs</a:t>
            </a:r>
            <a:r>
              <a:rPr lang="en-US" sz="2000" dirty="0"/>
              <a:t> (hands, feet, lips, head-mounted sight, eye gaze), </a:t>
            </a:r>
            <a:r>
              <a:rPr lang="en-US" sz="2000" dirty="0">
                <a:solidFill>
                  <a:srgbClr val="008000"/>
                </a:solidFill>
              </a:rPr>
              <a:t>input devices </a:t>
            </a:r>
            <a:r>
              <a:rPr lang="en-US" sz="2000" dirty="0"/>
              <a:t>(mouse, stylus), </a:t>
            </a:r>
            <a:r>
              <a:rPr lang="en-US" sz="2000" dirty="0">
                <a:solidFill>
                  <a:srgbClr val="008000"/>
                </a:solidFill>
              </a:rPr>
              <a:t>environments</a:t>
            </a:r>
            <a:r>
              <a:rPr lang="en-US" sz="2000" dirty="0"/>
              <a:t> (e.g., underwater), and </a:t>
            </a:r>
            <a:r>
              <a:rPr lang="en-US" sz="2000" dirty="0">
                <a:solidFill>
                  <a:srgbClr val="008000"/>
                </a:solidFill>
              </a:rPr>
              <a:t>users</a:t>
            </a:r>
            <a:r>
              <a:rPr lang="en-US" sz="2000" dirty="0"/>
              <a:t> (young, old, special needs, impaired)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19200" y="3048806"/>
            <a:ext cx="152400" cy="44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209156" y="2905345"/>
            <a:ext cx="490849" cy="1501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38668" y="1979047"/>
            <a:ext cx="561337" cy="868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76126" y="3018930"/>
            <a:ext cx="96665" cy="5824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5212984" y="2170718"/>
            <a:ext cx="523801" cy="2882903"/>
          </a:xfrm>
          <a:prstGeom prst="rightBrac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6B8A1-ADF9-4504-9BCA-2886BB87843B}"/>
              </a:ext>
            </a:extLst>
          </p:cNvPr>
          <p:cNvSpPr txBox="1"/>
          <p:nvPr/>
        </p:nvSpPr>
        <p:spPr>
          <a:xfrm>
            <a:off x="6019800" y="1148434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[Fitts, 1954]</a:t>
            </a:r>
          </a:p>
        </p:txBody>
      </p:sp>
    </p:spTree>
    <p:extLst>
      <p:ext uri="{BB962C8B-B14F-4D97-AF65-F5344CB8AC3E}">
        <p14:creationId xmlns:p14="http://schemas.microsoft.com/office/powerpoint/2010/main" val="256839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3"/>
            <a:ext cx="8229600" cy="1143000"/>
          </a:xfrm>
        </p:spPr>
        <p:txBody>
          <a:bodyPr/>
          <a:lstStyle/>
          <a:p>
            <a:r>
              <a:rPr lang="en-US" dirty="0"/>
              <a:t>Extensions to Fitts’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04" y="1125127"/>
            <a:ext cx="8305800" cy="5303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dimension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2 dimensions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Time proportional to area (“effective width”)</a:t>
            </a:r>
          </a:p>
          <a:p>
            <a:pPr lvl="1"/>
            <a:r>
              <a:rPr lang="en-US" dirty="0"/>
              <a:t>Target shape mostly irrelevant</a:t>
            </a:r>
          </a:p>
          <a:p>
            <a:r>
              <a:rPr lang="en-US" dirty="0"/>
              <a:t>No added delay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transmission delay</a:t>
            </a:r>
            <a:endParaRPr lang="en-US" i="1" dirty="0"/>
          </a:p>
          <a:p>
            <a:pPr lvl="1"/>
            <a:r>
              <a:rPr lang="en-US" dirty="0"/>
              <a:t>Time linear with delay</a:t>
            </a:r>
          </a:p>
          <a:p>
            <a:r>
              <a:rPr lang="en-US" dirty="0"/>
              <a:t>Stationary target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moving</a:t>
            </a:r>
            <a:r>
              <a:rPr lang="en-US" i="1" dirty="0"/>
              <a:t> target</a:t>
            </a:r>
          </a:p>
          <a:p>
            <a:pPr lvl="1"/>
            <a:r>
              <a:rPr lang="en-US" dirty="0"/>
              <a:t>Add speed to index of difficulty</a:t>
            </a:r>
          </a:p>
          <a:p>
            <a:pPr lvl="1"/>
            <a:r>
              <a:rPr lang="en-US" dirty="0"/>
              <a:t>Time linear </a:t>
            </a:r>
            <a:r>
              <a:rPr lang="en-US" i="1" dirty="0"/>
              <a:t>or</a:t>
            </a:r>
            <a:r>
              <a:rPr lang="en-US" dirty="0"/>
              <a:t> exponential with speed</a:t>
            </a:r>
          </a:p>
          <a:p>
            <a:r>
              <a:rPr lang="en-US" dirty="0"/>
              <a:t>Missing?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delay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moving target</a:t>
            </a:r>
            <a:r>
              <a:rPr lang="en-US" dirty="0"/>
              <a:t> selection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8000"/>
                </a:solidFill>
              </a:rPr>
              <a:t>Fitts-type law for game 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25924" y="1192818"/>
            <a:ext cx="192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MacKenzie</a:t>
            </a:r>
            <a:r>
              <a:rPr lang="en-US" dirty="0"/>
              <a:t>, 1992]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0106" y="3611857"/>
            <a:ext cx="181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Jacacinski</a:t>
            </a:r>
            <a:r>
              <a:rPr lang="en-US" dirty="0"/>
              <a:t>, 1980]</a:t>
            </a:r>
          </a:p>
        </p:txBody>
      </p:sp>
      <p:sp>
        <p:nvSpPr>
          <p:cNvPr id="7" name="Rectangle 6"/>
          <p:cNvSpPr/>
          <p:nvPr/>
        </p:nvSpPr>
        <p:spPr>
          <a:xfrm>
            <a:off x="7413983" y="4249814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Hajri</a:t>
            </a:r>
            <a:r>
              <a:rPr lang="en-US" dirty="0"/>
              <a:t>, 2011]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4348" y="2481476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[Hoffman, 1992]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5924" y="2781236"/>
            <a:ext cx="19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err="1"/>
              <a:t>MacKenzie</a:t>
            </a:r>
            <a:r>
              <a:rPr lang="en-US" dirty="0"/>
              <a:t>, 1993]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C3DD87-D664-46A0-BD5A-3B63BD138128}"/>
              </a:ext>
            </a:extLst>
          </p:cNvPr>
          <p:cNvSpPr/>
          <p:nvPr/>
        </p:nvSpPr>
        <p:spPr>
          <a:xfrm>
            <a:off x="7224348" y="3930835"/>
            <a:ext cx="172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[Hoffman, 1991]</a:t>
            </a:r>
          </a:p>
        </p:txBody>
      </p:sp>
    </p:spTree>
    <p:extLst>
      <p:ext uri="{BB962C8B-B14F-4D97-AF65-F5344CB8AC3E}">
        <p14:creationId xmlns:p14="http://schemas.microsoft.com/office/powerpoint/2010/main" val="3563935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7584-4F7D-4466-8757-DEB0B874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Base Delay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99514-2BE0-4C13-8745-154E6011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9" y="5562599"/>
            <a:ext cx="8229600" cy="10207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Measurements: 50, 49, 52, 53 and 48 milliseconds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50 milliseconds of base delay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D3311-5E2C-437A-B6BC-E232A3F0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629A4-33C5-4887-A374-D6F08AB61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17638"/>
            <a:ext cx="4582075" cy="37820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9774AC-7592-4454-8EF5-6DFC9D189C91}"/>
              </a:ext>
            </a:extLst>
          </p:cNvPr>
          <p:cNvSpPr/>
          <p:nvPr/>
        </p:nvSpPr>
        <p:spPr>
          <a:xfrm>
            <a:off x="6918569" y="1905000"/>
            <a:ext cx="1768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"Blur Busters"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10167-E4E7-4509-A3A3-D4179DB8913D}"/>
              </a:ext>
            </a:extLst>
          </p:cNvPr>
          <p:cNvSpPr txBox="1"/>
          <p:nvPr/>
        </p:nvSpPr>
        <p:spPr>
          <a:xfrm>
            <a:off x="304800" y="1935778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Raaen</a:t>
            </a:r>
            <a:r>
              <a:rPr lang="en-US" dirty="0"/>
              <a:t>, 2015]</a:t>
            </a:r>
          </a:p>
        </p:txBody>
      </p:sp>
    </p:spTree>
    <p:extLst>
      <p:ext uri="{BB962C8B-B14F-4D97-AF65-F5344CB8AC3E}">
        <p14:creationId xmlns:p14="http://schemas.microsoft.com/office/powerpoint/2010/main" val="26935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Real-time games sensitive to delay</a:t>
            </a:r>
          </a:p>
          <a:p>
            <a:pPr lvl="1"/>
            <a:r>
              <a:rPr lang="en-US" dirty="0"/>
              <a:t>Even 10s of milliseconds of delay impacts </a:t>
            </a:r>
            <a:r>
              <a:rPr lang="en-US" dirty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quality of experience </a:t>
            </a:r>
            <a:r>
              <a:rPr lang="en-US" dirty="0"/>
              <a:t>(</a:t>
            </a:r>
            <a:r>
              <a:rPr lang="en-US" dirty="0" err="1"/>
              <a:t>QoE</a:t>
            </a:r>
            <a:r>
              <a:rPr lang="en-US" dirty="0"/>
              <a:t>)</a:t>
            </a:r>
          </a:p>
          <a:p>
            <a:r>
              <a:rPr lang="en-US" dirty="0"/>
              <a:t>Mitigate with </a:t>
            </a:r>
            <a:r>
              <a:rPr lang="en-US" i="1" dirty="0"/>
              <a:t>delay compensation </a:t>
            </a:r>
            <a:r>
              <a:rPr lang="en-US" dirty="0"/>
              <a:t>(e.g., time warp, player prediction, geometric scaling, dead reckoning …)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how</a:t>
            </a:r>
            <a:r>
              <a:rPr lang="en-US" dirty="0"/>
              <a:t> effective?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when</a:t>
            </a:r>
            <a:r>
              <a:rPr lang="en-US" dirty="0"/>
              <a:t> needed (what games/player actions)?</a:t>
            </a:r>
          </a:p>
          <a:p>
            <a:r>
              <a:rPr lang="en-US" dirty="0"/>
              <a:t>Need research to better understand effects of delay on games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6764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2006]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9452" y="3124200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[Bernier, 2001]</a:t>
            </a:r>
          </a:p>
        </p:txBody>
      </p:sp>
    </p:spTree>
    <p:extLst>
      <p:ext uri="{BB962C8B-B14F-4D97-AF65-F5344CB8AC3E}">
        <p14:creationId xmlns:p14="http://schemas.microsoft.com/office/powerpoint/2010/main" val="4070148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B6A0AA-B253-4472-BF6F-9FD63F42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Distribution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11C5-A118-4010-9DDF-61003684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BCC64-E175-427A-89F4-CBE092BB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8" y="2081321"/>
            <a:ext cx="4157663" cy="299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5C09C-E39E-40CB-948D-B207CE8C2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081321"/>
            <a:ext cx="4345074" cy="2995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8B9B6A-C054-4281-8DB0-8A828F1BEAC1}"/>
              </a:ext>
            </a:extLst>
          </p:cNvPr>
          <p:cNvSpPr txBox="1"/>
          <p:nvPr/>
        </p:nvSpPr>
        <p:spPr>
          <a:xfrm>
            <a:off x="1473491" y="5685909"/>
            <a:ext cx="5724259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Elapsed Time and Distance distributions increase with delay</a:t>
            </a:r>
          </a:p>
        </p:txBody>
      </p:sp>
    </p:spTree>
    <p:extLst>
      <p:ext uri="{BB962C8B-B14F-4D97-AF65-F5344CB8AC3E}">
        <p14:creationId xmlns:p14="http://schemas.microsoft.com/office/powerpoint/2010/main" val="3678101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D615-67D5-4FCB-A3F0-23647679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Experience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C2B1B-4205-4CD8-8ABB-7A5CB87A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C417C-EA03-49D1-A349-88F7B7DA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3038"/>
            <a:ext cx="5915025" cy="4358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06E7D-F501-411B-859D-860583D87337}"/>
              </a:ext>
            </a:extLst>
          </p:cNvPr>
          <p:cNvSpPr txBox="1"/>
          <p:nvPr/>
        </p:nvSpPr>
        <p:spPr>
          <a:xfrm>
            <a:off x="2733459" y="6169580"/>
            <a:ext cx="382951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Linear/logarithmic decrease with delay</a:t>
            </a:r>
          </a:p>
        </p:txBody>
      </p:sp>
    </p:spTree>
    <p:extLst>
      <p:ext uri="{BB962C8B-B14F-4D97-AF65-F5344CB8AC3E}">
        <p14:creationId xmlns:p14="http://schemas.microsoft.com/office/powerpoint/2010/main" val="221444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40468" y="2915401"/>
            <a:ext cx="2209800" cy="2209800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Effect of delay on games?</a:t>
            </a:r>
          </a:p>
        </p:txBody>
      </p:sp>
    </p:spTree>
    <p:extLst>
      <p:ext uri="{BB962C8B-B14F-4D97-AF65-F5344CB8AC3E}">
        <p14:creationId xmlns:p14="http://schemas.microsoft.com/office/powerpoint/2010/main" val="297108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6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 err="1"/>
              <a:t>EverQuest</a:t>
            </a:r>
            <a:endParaRPr lang="en-US" sz="1400" dirty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Genres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Effect of delay on games?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3309" y="371005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[Amin, 2013]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535" y="1768896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[Armitage, 2003]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0780" y="2157128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Beigbeder</a:t>
            </a:r>
            <a:r>
              <a:rPr lang="en-US" dirty="0"/>
              <a:t>, 2004]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C48CD8-6D5B-488B-9613-A9AAB8A8C970}"/>
              </a:ext>
            </a:extLst>
          </p:cNvPr>
          <p:cNvSpPr txBox="1"/>
          <p:nvPr/>
        </p:nvSpPr>
        <p:spPr>
          <a:xfrm>
            <a:off x="312360" y="4874753"/>
            <a:ext cx="153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Ivkovic</a:t>
            </a:r>
            <a:r>
              <a:rPr lang="en-US" dirty="0"/>
              <a:t>, 2017]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E9902D-DE1E-4512-A4FD-ED5E9F806DDB}"/>
              </a:ext>
            </a:extLst>
          </p:cNvPr>
          <p:cNvSpPr txBox="1"/>
          <p:nvPr/>
        </p:nvSpPr>
        <p:spPr>
          <a:xfrm>
            <a:off x="386772" y="2933592"/>
            <a:ext cx="13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Quax</a:t>
            </a:r>
            <a:r>
              <a:rPr lang="en-US" dirty="0"/>
              <a:t>, 2004]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2A1FA4-2F77-4374-BFB9-1FEE861B6EFC}"/>
              </a:ext>
            </a:extLst>
          </p:cNvPr>
          <p:cNvSpPr txBox="1"/>
          <p:nvPr/>
        </p:nvSpPr>
        <p:spPr>
          <a:xfrm>
            <a:off x="388118" y="409828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[Chen, 2014]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26477-A9EC-4F21-9969-747A960F742B}"/>
              </a:ext>
            </a:extLst>
          </p:cNvPr>
          <p:cNvSpPr txBox="1"/>
          <p:nvPr/>
        </p:nvSpPr>
        <p:spPr>
          <a:xfrm>
            <a:off x="316784" y="448652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[Fritsch, 2005]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888C58-B29E-4F8D-B0EC-7FCADA676765}"/>
              </a:ext>
            </a:extLst>
          </p:cNvPr>
          <p:cNvSpPr txBox="1"/>
          <p:nvPr/>
        </p:nvSpPr>
        <p:spPr>
          <a:xfrm>
            <a:off x="226760" y="3321824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2005]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55B256-A0ED-4C90-92B5-FB3DC923693B}"/>
              </a:ext>
            </a:extLst>
          </p:cNvPr>
          <p:cNvSpPr txBox="1"/>
          <p:nvPr/>
        </p:nvSpPr>
        <p:spPr>
          <a:xfrm>
            <a:off x="286327" y="254536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[Nichols, 2004]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E89B93-50AC-4934-BC7A-CF548DCDD9A5}"/>
              </a:ext>
            </a:extLst>
          </p:cNvPr>
          <p:cNvSpPr txBox="1"/>
          <p:nvPr/>
        </p:nvSpPr>
        <p:spPr>
          <a:xfrm>
            <a:off x="335989" y="1380664"/>
            <a:ext cx="149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Pantel</a:t>
            </a:r>
            <a:r>
              <a:rPr lang="en-US" dirty="0"/>
              <a:t>, 2002]</a:t>
            </a:r>
          </a:p>
        </p:txBody>
      </p:sp>
    </p:spTree>
    <p:extLst>
      <p:ext uri="{BB962C8B-B14F-4D97-AF65-F5344CB8AC3E}">
        <p14:creationId xmlns:p14="http://schemas.microsoft.com/office/powerpoint/2010/main" val="167780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83334" y="4759239"/>
            <a:ext cx="4056184" cy="1086338"/>
          </a:xfrm>
          <a:custGeom>
            <a:avLst/>
            <a:gdLst>
              <a:gd name="connsiteX0" fmla="*/ 0 w 4056184"/>
              <a:gd name="connsiteY0" fmla="*/ 1055077 h 1086338"/>
              <a:gd name="connsiteX1" fmla="*/ 54707 w 4056184"/>
              <a:gd name="connsiteY1" fmla="*/ 703384 h 1086338"/>
              <a:gd name="connsiteX2" fmla="*/ 85969 w 4056184"/>
              <a:gd name="connsiteY2" fmla="*/ 336061 h 1086338"/>
              <a:gd name="connsiteX3" fmla="*/ 187569 w 4056184"/>
              <a:gd name="connsiteY3" fmla="*/ 179754 h 1086338"/>
              <a:gd name="connsiteX4" fmla="*/ 382953 w 4056184"/>
              <a:gd name="connsiteY4" fmla="*/ 62523 h 1086338"/>
              <a:gd name="connsiteX5" fmla="*/ 570523 w 4056184"/>
              <a:gd name="connsiteY5" fmla="*/ 0 h 1086338"/>
              <a:gd name="connsiteX6" fmla="*/ 851876 w 4056184"/>
              <a:gd name="connsiteY6" fmla="*/ 15631 h 1086338"/>
              <a:gd name="connsiteX7" fmla="*/ 1101969 w 4056184"/>
              <a:gd name="connsiteY7" fmla="*/ 101600 h 1086338"/>
              <a:gd name="connsiteX8" fmla="*/ 1383323 w 4056184"/>
              <a:gd name="connsiteY8" fmla="*/ 132861 h 1086338"/>
              <a:gd name="connsiteX9" fmla="*/ 1688123 w 4056184"/>
              <a:gd name="connsiteY9" fmla="*/ 62523 h 1086338"/>
              <a:gd name="connsiteX10" fmla="*/ 1953846 w 4056184"/>
              <a:gd name="connsiteY10" fmla="*/ 39077 h 1086338"/>
              <a:gd name="connsiteX11" fmla="*/ 2250830 w 4056184"/>
              <a:gd name="connsiteY11" fmla="*/ 148492 h 1086338"/>
              <a:gd name="connsiteX12" fmla="*/ 2516553 w 4056184"/>
              <a:gd name="connsiteY12" fmla="*/ 156308 h 1086338"/>
              <a:gd name="connsiteX13" fmla="*/ 2774461 w 4056184"/>
              <a:gd name="connsiteY13" fmla="*/ 171938 h 1086338"/>
              <a:gd name="connsiteX14" fmla="*/ 3024553 w 4056184"/>
              <a:gd name="connsiteY14" fmla="*/ 117231 h 1086338"/>
              <a:gd name="connsiteX15" fmla="*/ 3188676 w 4056184"/>
              <a:gd name="connsiteY15" fmla="*/ 46892 h 1086338"/>
              <a:gd name="connsiteX16" fmla="*/ 3485661 w 4056184"/>
              <a:gd name="connsiteY16" fmla="*/ 15631 h 1086338"/>
              <a:gd name="connsiteX17" fmla="*/ 3727938 w 4056184"/>
              <a:gd name="connsiteY17" fmla="*/ 101600 h 1086338"/>
              <a:gd name="connsiteX18" fmla="*/ 3876430 w 4056184"/>
              <a:gd name="connsiteY18" fmla="*/ 203200 h 1086338"/>
              <a:gd name="connsiteX19" fmla="*/ 4001476 w 4056184"/>
              <a:gd name="connsiteY19" fmla="*/ 281354 h 1086338"/>
              <a:gd name="connsiteX20" fmla="*/ 4048369 w 4056184"/>
              <a:gd name="connsiteY20" fmla="*/ 406400 h 1086338"/>
              <a:gd name="connsiteX21" fmla="*/ 4056184 w 4056184"/>
              <a:gd name="connsiteY21" fmla="*/ 578338 h 1086338"/>
              <a:gd name="connsiteX22" fmla="*/ 4032738 w 4056184"/>
              <a:gd name="connsiteY22" fmla="*/ 679938 h 1086338"/>
              <a:gd name="connsiteX23" fmla="*/ 4017107 w 4056184"/>
              <a:gd name="connsiteY23" fmla="*/ 914400 h 1086338"/>
              <a:gd name="connsiteX24" fmla="*/ 4024923 w 4056184"/>
              <a:gd name="connsiteY24" fmla="*/ 1055077 h 1086338"/>
              <a:gd name="connsiteX25" fmla="*/ 4024923 w 4056184"/>
              <a:gd name="connsiteY25" fmla="*/ 1086338 h 1086338"/>
              <a:gd name="connsiteX26" fmla="*/ 0 w 4056184"/>
              <a:gd name="connsiteY26" fmla="*/ 1055077 h 108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6184" h="1086338">
                <a:moveTo>
                  <a:pt x="0" y="1055077"/>
                </a:moveTo>
                <a:lnTo>
                  <a:pt x="54707" y="703384"/>
                </a:lnTo>
                <a:lnTo>
                  <a:pt x="85969" y="336061"/>
                </a:lnTo>
                <a:lnTo>
                  <a:pt x="187569" y="179754"/>
                </a:lnTo>
                <a:lnTo>
                  <a:pt x="382953" y="62523"/>
                </a:lnTo>
                <a:lnTo>
                  <a:pt x="570523" y="0"/>
                </a:lnTo>
                <a:lnTo>
                  <a:pt x="851876" y="15631"/>
                </a:lnTo>
                <a:lnTo>
                  <a:pt x="1101969" y="101600"/>
                </a:lnTo>
                <a:lnTo>
                  <a:pt x="1383323" y="132861"/>
                </a:lnTo>
                <a:lnTo>
                  <a:pt x="1688123" y="62523"/>
                </a:lnTo>
                <a:lnTo>
                  <a:pt x="1953846" y="39077"/>
                </a:lnTo>
                <a:lnTo>
                  <a:pt x="2250830" y="148492"/>
                </a:lnTo>
                <a:lnTo>
                  <a:pt x="2516553" y="156308"/>
                </a:lnTo>
                <a:lnTo>
                  <a:pt x="2774461" y="171938"/>
                </a:lnTo>
                <a:lnTo>
                  <a:pt x="3024553" y="117231"/>
                </a:lnTo>
                <a:lnTo>
                  <a:pt x="3188676" y="46892"/>
                </a:lnTo>
                <a:lnTo>
                  <a:pt x="3485661" y="15631"/>
                </a:lnTo>
                <a:lnTo>
                  <a:pt x="3727938" y="101600"/>
                </a:lnTo>
                <a:lnTo>
                  <a:pt x="3876430" y="203200"/>
                </a:lnTo>
                <a:lnTo>
                  <a:pt x="4001476" y="281354"/>
                </a:lnTo>
                <a:lnTo>
                  <a:pt x="4048369" y="406400"/>
                </a:lnTo>
                <a:lnTo>
                  <a:pt x="4056184" y="578338"/>
                </a:lnTo>
                <a:lnTo>
                  <a:pt x="4032738" y="679938"/>
                </a:lnTo>
                <a:lnTo>
                  <a:pt x="4017107" y="914400"/>
                </a:lnTo>
                <a:lnTo>
                  <a:pt x="4024923" y="1055077"/>
                </a:lnTo>
                <a:lnTo>
                  <a:pt x="4024923" y="1086338"/>
                </a:lnTo>
                <a:lnTo>
                  <a:pt x="0" y="105507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 err="1"/>
              <a:t>EverQuest</a:t>
            </a:r>
            <a:endParaRPr lang="en-US" sz="1400" dirty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4225" y="5038964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Target Selection</a:t>
            </a:r>
          </a:p>
          <a:p>
            <a:pPr algn="ctr"/>
            <a:r>
              <a:rPr lang="en-US" sz="1400" dirty="0"/>
              <a:t>[</a:t>
            </a:r>
            <a:r>
              <a:rPr lang="en-US" sz="1400" dirty="0">
                <a:solidFill>
                  <a:srgbClr val="008000"/>
                </a:solidFill>
              </a:rPr>
              <a:t>Fitts’ Law</a:t>
            </a:r>
            <a:r>
              <a:rPr lang="en-US" sz="1400" dirty="0"/>
              <a:t>]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Genres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4112" y="593180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Input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789611" y="4278864"/>
            <a:ext cx="23446" cy="1404086"/>
          </a:xfrm>
          <a:prstGeom prst="straightConnector1">
            <a:avLst/>
          </a:prstGeom>
          <a:ln w="1143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6527997" y="4981669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57400" y="591922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Effect of delay on games?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DDE113-FAC9-4D77-AB53-3192864EB595}"/>
              </a:ext>
            </a:extLst>
          </p:cNvPr>
          <p:cNvSpPr txBox="1"/>
          <p:nvPr/>
        </p:nvSpPr>
        <p:spPr>
          <a:xfrm>
            <a:off x="444170" y="2557612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[Fitts, 1954]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A3A3-48D0-47D5-8F6F-299A56EEBA5A}"/>
              </a:ext>
            </a:extLst>
          </p:cNvPr>
          <p:cNvSpPr txBox="1"/>
          <p:nvPr/>
        </p:nvSpPr>
        <p:spPr>
          <a:xfrm>
            <a:off x="241102" y="5481582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2017]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7D6222-4D0C-418B-9C7F-08579A0BDC9A}"/>
              </a:ext>
            </a:extLst>
          </p:cNvPr>
          <p:cNvSpPr txBox="1"/>
          <p:nvPr/>
        </p:nvSpPr>
        <p:spPr>
          <a:xfrm>
            <a:off x="417208" y="5899295"/>
            <a:ext cx="135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[Long, 2018]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871B09-7A91-4046-94CB-BA9DAC319653}"/>
              </a:ext>
            </a:extLst>
          </p:cNvPr>
          <p:cNvSpPr txBox="1"/>
          <p:nvPr/>
        </p:nvSpPr>
        <p:spPr>
          <a:xfrm>
            <a:off x="181342" y="4646162"/>
            <a:ext cx="182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Pavlovych</a:t>
            </a:r>
            <a:r>
              <a:rPr lang="en-US" dirty="0"/>
              <a:t>, 2012]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2DB662-B29F-43F4-B697-A494189D162C}"/>
              </a:ext>
            </a:extLst>
          </p:cNvPr>
          <p:cNvSpPr txBox="1"/>
          <p:nvPr/>
        </p:nvSpPr>
        <p:spPr>
          <a:xfrm>
            <a:off x="349561" y="506387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Raaen</a:t>
            </a:r>
            <a:r>
              <a:rPr lang="en-US" dirty="0"/>
              <a:t>, 2015]</a:t>
            </a: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959BFE48-368B-4FE2-93AA-159048B92644}"/>
              </a:ext>
            </a:extLst>
          </p:cNvPr>
          <p:cNvSpPr txBox="1"/>
          <p:nvPr/>
        </p:nvSpPr>
        <p:spPr>
          <a:xfrm>
            <a:off x="422497" y="339303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Hajri</a:t>
            </a:r>
            <a:r>
              <a:rPr lang="en-US" dirty="0"/>
              <a:t>, 2011]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01CA8C3-CCE8-44A7-A4DC-E93A77275D20}"/>
              </a:ext>
            </a:extLst>
          </p:cNvPr>
          <p:cNvSpPr txBox="1"/>
          <p:nvPr/>
        </p:nvSpPr>
        <p:spPr>
          <a:xfrm>
            <a:off x="134438" y="2975322"/>
            <a:ext cx="19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MacKenzie</a:t>
            </a:r>
            <a:r>
              <a:rPr lang="en-US" dirty="0"/>
              <a:t>, 1992]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7B63BA5F-86C1-484A-97D4-C579E939E833}"/>
              </a:ext>
            </a:extLst>
          </p:cNvPr>
          <p:cNvSpPr txBox="1"/>
          <p:nvPr/>
        </p:nvSpPr>
        <p:spPr>
          <a:xfrm>
            <a:off x="349561" y="381074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Raeen</a:t>
            </a:r>
            <a:r>
              <a:rPr lang="en-US" dirty="0"/>
              <a:t>, 2011]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A52854FC-B911-4CF8-B514-3D4F6B997006}"/>
              </a:ext>
            </a:extLst>
          </p:cNvPr>
          <p:cNvSpPr txBox="1"/>
          <p:nvPr/>
        </p:nvSpPr>
        <p:spPr>
          <a:xfrm>
            <a:off x="232862" y="4228452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[Hoffman, 2012]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AA7770-FF6E-4299-935E-2E0B1F83914D}"/>
              </a:ext>
            </a:extLst>
          </p:cNvPr>
          <p:cNvSpPr txBox="1"/>
          <p:nvPr/>
        </p:nvSpPr>
        <p:spPr>
          <a:xfrm>
            <a:off x="5316412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Moving Target Selection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F5885A-FFFD-467E-8588-997890ED5924}"/>
              </a:ext>
            </a:extLst>
          </p:cNvPr>
          <p:cNvSpPr txBox="1"/>
          <p:nvPr/>
        </p:nvSpPr>
        <p:spPr>
          <a:xfrm>
            <a:off x="4075719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2D</a:t>
            </a:r>
          </a:p>
          <a:p>
            <a:pPr algn="ctr"/>
            <a:r>
              <a:rPr lang="en-US" sz="1400" dirty="0"/>
              <a:t>Target </a:t>
            </a:r>
          </a:p>
          <a:p>
            <a:pPr algn="ctr"/>
            <a:r>
              <a:rPr lang="en-US" sz="1400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112783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8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83334" y="4759239"/>
            <a:ext cx="4056184" cy="1086338"/>
          </a:xfrm>
          <a:custGeom>
            <a:avLst/>
            <a:gdLst>
              <a:gd name="connsiteX0" fmla="*/ 0 w 4056184"/>
              <a:gd name="connsiteY0" fmla="*/ 1055077 h 1086338"/>
              <a:gd name="connsiteX1" fmla="*/ 54707 w 4056184"/>
              <a:gd name="connsiteY1" fmla="*/ 703384 h 1086338"/>
              <a:gd name="connsiteX2" fmla="*/ 85969 w 4056184"/>
              <a:gd name="connsiteY2" fmla="*/ 336061 h 1086338"/>
              <a:gd name="connsiteX3" fmla="*/ 187569 w 4056184"/>
              <a:gd name="connsiteY3" fmla="*/ 179754 h 1086338"/>
              <a:gd name="connsiteX4" fmla="*/ 382953 w 4056184"/>
              <a:gd name="connsiteY4" fmla="*/ 62523 h 1086338"/>
              <a:gd name="connsiteX5" fmla="*/ 570523 w 4056184"/>
              <a:gd name="connsiteY5" fmla="*/ 0 h 1086338"/>
              <a:gd name="connsiteX6" fmla="*/ 851876 w 4056184"/>
              <a:gd name="connsiteY6" fmla="*/ 15631 h 1086338"/>
              <a:gd name="connsiteX7" fmla="*/ 1101969 w 4056184"/>
              <a:gd name="connsiteY7" fmla="*/ 101600 h 1086338"/>
              <a:gd name="connsiteX8" fmla="*/ 1383323 w 4056184"/>
              <a:gd name="connsiteY8" fmla="*/ 132861 h 1086338"/>
              <a:gd name="connsiteX9" fmla="*/ 1688123 w 4056184"/>
              <a:gd name="connsiteY9" fmla="*/ 62523 h 1086338"/>
              <a:gd name="connsiteX10" fmla="*/ 1953846 w 4056184"/>
              <a:gd name="connsiteY10" fmla="*/ 39077 h 1086338"/>
              <a:gd name="connsiteX11" fmla="*/ 2250830 w 4056184"/>
              <a:gd name="connsiteY11" fmla="*/ 148492 h 1086338"/>
              <a:gd name="connsiteX12" fmla="*/ 2516553 w 4056184"/>
              <a:gd name="connsiteY12" fmla="*/ 156308 h 1086338"/>
              <a:gd name="connsiteX13" fmla="*/ 2774461 w 4056184"/>
              <a:gd name="connsiteY13" fmla="*/ 171938 h 1086338"/>
              <a:gd name="connsiteX14" fmla="*/ 3024553 w 4056184"/>
              <a:gd name="connsiteY14" fmla="*/ 117231 h 1086338"/>
              <a:gd name="connsiteX15" fmla="*/ 3188676 w 4056184"/>
              <a:gd name="connsiteY15" fmla="*/ 46892 h 1086338"/>
              <a:gd name="connsiteX16" fmla="*/ 3485661 w 4056184"/>
              <a:gd name="connsiteY16" fmla="*/ 15631 h 1086338"/>
              <a:gd name="connsiteX17" fmla="*/ 3727938 w 4056184"/>
              <a:gd name="connsiteY17" fmla="*/ 101600 h 1086338"/>
              <a:gd name="connsiteX18" fmla="*/ 3876430 w 4056184"/>
              <a:gd name="connsiteY18" fmla="*/ 203200 h 1086338"/>
              <a:gd name="connsiteX19" fmla="*/ 4001476 w 4056184"/>
              <a:gd name="connsiteY19" fmla="*/ 281354 h 1086338"/>
              <a:gd name="connsiteX20" fmla="*/ 4048369 w 4056184"/>
              <a:gd name="connsiteY20" fmla="*/ 406400 h 1086338"/>
              <a:gd name="connsiteX21" fmla="*/ 4056184 w 4056184"/>
              <a:gd name="connsiteY21" fmla="*/ 578338 h 1086338"/>
              <a:gd name="connsiteX22" fmla="*/ 4032738 w 4056184"/>
              <a:gd name="connsiteY22" fmla="*/ 679938 h 1086338"/>
              <a:gd name="connsiteX23" fmla="*/ 4017107 w 4056184"/>
              <a:gd name="connsiteY23" fmla="*/ 914400 h 1086338"/>
              <a:gd name="connsiteX24" fmla="*/ 4024923 w 4056184"/>
              <a:gd name="connsiteY24" fmla="*/ 1055077 h 1086338"/>
              <a:gd name="connsiteX25" fmla="*/ 4024923 w 4056184"/>
              <a:gd name="connsiteY25" fmla="*/ 1086338 h 1086338"/>
              <a:gd name="connsiteX26" fmla="*/ 0 w 4056184"/>
              <a:gd name="connsiteY26" fmla="*/ 1055077 h 108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6184" h="1086338">
                <a:moveTo>
                  <a:pt x="0" y="1055077"/>
                </a:moveTo>
                <a:lnTo>
                  <a:pt x="54707" y="703384"/>
                </a:lnTo>
                <a:lnTo>
                  <a:pt x="85969" y="336061"/>
                </a:lnTo>
                <a:lnTo>
                  <a:pt x="187569" y="179754"/>
                </a:lnTo>
                <a:lnTo>
                  <a:pt x="382953" y="62523"/>
                </a:lnTo>
                <a:lnTo>
                  <a:pt x="570523" y="0"/>
                </a:lnTo>
                <a:lnTo>
                  <a:pt x="851876" y="15631"/>
                </a:lnTo>
                <a:lnTo>
                  <a:pt x="1101969" y="101600"/>
                </a:lnTo>
                <a:lnTo>
                  <a:pt x="1383323" y="132861"/>
                </a:lnTo>
                <a:lnTo>
                  <a:pt x="1688123" y="62523"/>
                </a:lnTo>
                <a:lnTo>
                  <a:pt x="1953846" y="39077"/>
                </a:lnTo>
                <a:lnTo>
                  <a:pt x="2250830" y="148492"/>
                </a:lnTo>
                <a:lnTo>
                  <a:pt x="2516553" y="156308"/>
                </a:lnTo>
                <a:lnTo>
                  <a:pt x="2774461" y="171938"/>
                </a:lnTo>
                <a:lnTo>
                  <a:pt x="3024553" y="117231"/>
                </a:lnTo>
                <a:lnTo>
                  <a:pt x="3188676" y="46892"/>
                </a:lnTo>
                <a:lnTo>
                  <a:pt x="3485661" y="15631"/>
                </a:lnTo>
                <a:lnTo>
                  <a:pt x="3727938" y="101600"/>
                </a:lnTo>
                <a:lnTo>
                  <a:pt x="3876430" y="203200"/>
                </a:lnTo>
                <a:lnTo>
                  <a:pt x="4001476" y="281354"/>
                </a:lnTo>
                <a:lnTo>
                  <a:pt x="4048369" y="406400"/>
                </a:lnTo>
                <a:lnTo>
                  <a:pt x="4056184" y="578338"/>
                </a:lnTo>
                <a:lnTo>
                  <a:pt x="4032738" y="679938"/>
                </a:lnTo>
                <a:lnTo>
                  <a:pt x="4017107" y="914400"/>
                </a:lnTo>
                <a:lnTo>
                  <a:pt x="4024923" y="1055077"/>
                </a:lnTo>
                <a:lnTo>
                  <a:pt x="4024923" y="1086338"/>
                </a:lnTo>
                <a:lnTo>
                  <a:pt x="0" y="105507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 err="1"/>
              <a:t>EverQuest</a:t>
            </a:r>
            <a:endParaRPr lang="en-US" sz="1400" dirty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4225" y="5038964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Target Selection</a:t>
            </a:r>
          </a:p>
          <a:p>
            <a:pPr algn="ctr"/>
            <a:r>
              <a:rPr lang="en-US" sz="1400" dirty="0"/>
              <a:t>[</a:t>
            </a:r>
            <a:r>
              <a:rPr lang="en-US" sz="1400" dirty="0">
                <a:solidFill>
                  <a:srgbClr val="008000"/>
                </a:solidFill>
              </a:rPr>
              <a:t>Fitts’ Law</a:t>
            </a:r>
            <a:r>
              <a:rPr lang="en-US" sz="1400" dirty="0"/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6412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Moving Target Selection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5719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2D</a:t>
            </a:r>
          </a:p>
          <a:p>
            <a:pPr algn="ctr"/>
            <a:r>
              <a:rPr lang="en-US" sz="1400" dirty="0"/>
              <a:t>Target </a:t>
            </a:r>
          </a:p>
          <a:p>
            <a:pPr algn="ctr"/>
            <a:r>
              <a:rPr lang="en-US" sz="1400" dirty="0"/>
              <a:t>Selection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Genres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4112" y="593180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Input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789611" y="4278864"/>
            <a:ext cx="23446" cy="1404086"/>
          </a:xfrm>
          <a:prstGeom prst="straightConnector1">
            <a:avLst/>
          </a:prstGeom>
          <a:ln w="1143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6527997" y="4981669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57400" y="591922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Effect of delay on games?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315D9F-51E7-418B-AA33-0CE6FB5CF160}"/>
              </a:ext>
            </a:extLst>
          </p:cNvPr>
          <p:cNvSpPr txBox="1"/>
          <p:nvPr/>
        </p:nvSpPr>
        <p:spPr>
          <a:xfrm>
            <a:off x="241102" y="5481582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2017]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50EE36-049A-434B-88F3-345465B2B220}"/>
              </a:ext>
            </a:extLst>
          </p:cNvPr>
          <p:cNvSpPr txBox="1"/>
          <p:nvPr/>
        </p:nvSpPr>
        <p:spPr>
          <a:xfrm>
            <a:off x="417208" y="5899295"/>
            <a:ext cx="135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[Long, 2018]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3B9A36-E15E-4E3D-B7EB-EEB108E1C000}"/>
              </a:ext>
            </a:extLst>
          </p:cNvPr>
          <p:cNvSpPr txBox="1"/>
          <p:nvPr/>
        </p:nvSpPr>
        <p:spPr>
          <a:xfrm>
            <a:off x="181342" y="4646162"/>
            <a:ext cx="182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Pavlovych</a:t>
            </a:r>
            <a:r>
              <a:rPr lang="en-US" dirty="0"/>
              <a:t>, 2012]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73F389-716E-42E4-A7E8-8725E8997DCA}"/>
              </a:ext>
            </a:extLst>
          </p:cNvPr>
          <p:cNvSpPr txBox="1"/>
          <p:nvPr/>
        </p:nvSpPr>
        <p:spPr>
          <a:xfrm>
            <a:off x="349561" y="506387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Raeen</a:t>
            </a:r>
            <a:r>
              <a:rPr lang="en-US" dirty="0"/>
              <a:t>, 2015]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DDE113-FAC9-4D77-AB53-3192864EB595}"/>
              </a:ext>
            </a:extLst>
          </p:cNvPr>
          <p:cNvSpPr txBox="1"/>
          <p:nvPr/>
        </p:nvSpPr>
        <p:spPr>
          <a:xfrm>
            <a:off x="444170" y="2557612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[Fitts, 1954]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EE35A247-EC17-4E51-8279-A37455AA6653}"/>
              </a:ext>
            </a:extLst>
          </p:cNvPr>
          <p:cNvSpPr txBox="1"/>
          <p:nvPr/>
        </p:nvSpPr>
        <p:spPr>
          <a:xfrm>
            <a:off x="422497" y="339303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Hajri</a:t>
            </a:r>
            <a:r>
              <a:rPr lang="en-US" dirty="0"/>
              <a:t>, 2011]</a:t>
            </a: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073E098C-FECF-4DCD-85E9-017DB1871A7D}"/>
              </a:ext>
            </a:extLst>
          </p:cNvPr>
          <p:cNvSpPr txBox="1"/>
          <p:nvPr/>
        </p:nvSpPr>
        <p:spPr>
          <a:xfrm>
            <a:off x="134438" y="2975322"/>
            <a:ext cx="19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MacKenzie</a:t>
            </a:r>
            <a:r>
              <a:rPr lang="en-US" dirty="0"/>
              <a:t>, 1992]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B001E0B7-5661-4CE5-B9AE-5FF0B707F935}"/>
              </a:ext>
            </a:extLst>
          </p:cNvPr>
          <p:cNvSpPr txBox="1"/>
          <p:nvPr/>
        </p:nvSpPr>
        <p:spPr>
          <a:xfrm>
            <a:off x="349561" y="381074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Raeen</a:t>
            </a:r>
            <a:r>
              <a:rPr lang="en-US" dirty="0"/>
              <a:t>, 2011]</a:t>
            </a: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6418A2F6-6115-4AAC-A484-FE8A44922760}"/>
              </a:ext>
            </a:extLst>
          </p:cNvPr>
          <p:cNvSpPr txBox="1"/>
          <p:nvPr/>
        </p:nvSpPr>
        <p:spPr>
          <a:xfrm>
            <a:off x="232862" y="4228452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[Hoffman, 2012]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BE6630-2257-4B6E-B8A0-151B8137B666}"/>
              </a:ext>
            </a:extLst>
          </p:cNvPr>
          <p:cNvSpPr/>
          <p:nvPr/>
        </p:nvSpPr>
        <p:spPr>
          <a:xfrm>
            <a:off x="4987168" y="4572299"/>
            <a:ext cx="1709635" cy="1660597"/>
          </a:xfrm>
          <a:prstGeom prst="ellipse">
            <a:avLst/>
          </a:prstGeom>
          <a:noFill/>
          <a:ln w="133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7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Moving Target Selection?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688461"/>
            <a:ext cx="3709444" cy="2429110"/>
            <a:chOff x="1066800" y="2165058"/>
            <a:chExt cx="3709444" cy="24291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65058"/>
              <a:ext cx="3709444" cy="20865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28389" y="4224836"/>
              <a:ext cx="2986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i="1" dirty="0"/>
                <a:t>Call of Duty</a:t>
              </a:r>
              <a:r>
                <a:rPr lang="en-US" dirty="0"/>
                <a:t>, Activision, 2003]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53431" y="1516299"/>
            <a:ext cx="3002741" cy="2937278"/>
            <a:chOff x="5592965" y="1664590"/>
            <a:chExt cx="3002741" cy="29372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965" y="1664590"/>
              <a:ext cx="3002741" cy="26106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32877" y="4232536"/>
              <a:ext cx="2922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[Duck Hunt, Nintendo, 1984]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47360" y="4572000"/>
            <a:ext cx="4049280" cy="2204730"/>
            <a:chOff x="2667000" y="4724400"/>
            <a:chExt cx="4049280" cy="2204730"/>
          </a:xfrm>
        </p:grpSpPr>
        <p:pic>
          <p:nvPicPr>
            <p:cNvPr id="1038" name="Picture 14" descr="http://i.imgur.com/ygirfp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724400"/>
              <a:ext cx="4049280" cy="187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77655" y="6559798"/>
              <a:ext cx="3827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[League of Legends, Riot Games, 2009]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69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1881</Words>
  <Application>Microsoft Office PowerPoint</Application>
  <PresentationFormat>On-screen Show (4:3)</PresentationFormat>
  <Paragraphs>473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Consolas</vt:lpstr>
      <vt:lpstr>Office Theme</vt:lpstr>
      <vt:lpstr>Game Input with Delay – Moving Target Selection Parameters</vt:lpstr>
      <vt:lpstr>Introduction</vt:lpstr>
      <vt:lpstr>Introduction</vt:lpstr>
      <vt:lpstr>Introduction</vt:lpstr>
      <vt:lpstr>Research in Games and Delay</vt:lpstr>
      <vt:lpstr>Research in Games and Delay</vt:lpstr>
      <vt:lpstr>Research in Games and Delay</vt:lpstr>
      <vt:lpstr>Research in Games and Delay</vt:lpstr>
      <vt:lpstr>Why Moving Target Selection?</vt:lpstr>
      <vt:lpstr>Moving Target Selection with Delay</vt:lpstr>
      <vt:lpstr>Moving Target Selection with Delay</vt:lpstr>
      <vt:lpstr>Moving Target Selection with Delay</vt:lpstr>
      <vt:lpstr>Moving Target Selection with Delay</vt:lpstr>
      <vt:lpstr>Outline</vt:lpstr>
      <vt:lpstr>Methodology</vt:lpstr>
      <vt:lpstr>Juke! The Game of Selecting a Dodging Target</vt:lpstr>
      <vt:lpstr>Juke! The Game of Selecting a Dodging Target</vt:lpstr>
      <vt:lpstr>Juke! The Game of Selecting a Dodging Target</vt:lpstr>
      <vt:lpstr>User Study</vt:lpstr>
      <vt:lpstr>Outline</vt:lpstr>
      <vt:lpstr>Player Performance – Mean </vt:lpstr>
      <vt:lpstr>Player Performance – Angle </vt:lpstr>
      <vt:lpstr>Target Movement – Angle </vt:lpstr>
      <vt:lpstr>Player Performance – Angle </vt:lpstr>
      <vt:lpstr>Player Performance – Interval </vt:lpstr>
      <vt:lpstr>3-Factor ANOVA – delay, angle, interval</vt:lpstr>
      <vt:lpstr>Player Performance – Skill </vt:lpstr>
      <vt:lpstr>Force-based versus Constant Velocity</vt:lpstr>
      <vt:lpstr>Juke! vs. traditional Network Games</vt:lpstr>
      <vt:lpstr>Conclusion</vt:lpstr>
      <vt:lpstr>Conclusion</vt:lpstr>
      <vt:lpstr>Future Work</vt:lpstr>
      <vt:lpstr>Acknowledgements</vt:lpstr>
      <vt:lpstr>Game Input with Delay – Moving Target Selection Parameters</vt:lpstr>
      <vt:lpstr>Extra Slides</vt:lpstr>
      <vt:lpstr>Complex Motion?</vt:lpstr>
      <vt:lpstr>Target Selection – Fitts’ Law</vt:lpstr>
      <vt:lpstr>Extensions to Fitts’ Law</vt:lpstr>
      <vt:lpstr>Measuring Base Delay</vt:lpstr>
      <vt:lpstr>Player Performance – Distribution </vt:lpstr>
      <vt:lpstr>Quality of Experience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Mark Claypool</cp:lastModifiedBy>
  <cp:revision>230</cp:revision>
  <cp:lastPrinted>2016-10-09T19:54:51Z</cp:lastPrinted>
  <dcterms:created xsi:type="dcterms:W3CDTF">2015-09-30T18:18:28Z</dcterms:created>
  <dcterms:modified xsi:type="dcterms:W3CDTF">2019-06-20T19:57:33Z</dcterms:modified>
</cp:coreProperties>
</file>