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6" r:id="rId2"/>
  </p:sldMasterIdLst>
  <p:notesMasterIdLst>
    <p:notesMasterId r:id="rId31"/>
  </p:notesMasterIdLst>
  <p:handoutMasterIdLst>
    <p:handoutMasterId r:id="rId32"/>
  </p:handoutMasterIdLst>
  <p:sldIdLst>
    <p:sldId id="256" r:id="rId3"/>
    <p:sldId id="288" r:id="rId4"/>
    <p:sldId id="257" r:id="rId5"/>
    <p:sldId id="295" r:id="rId6"/>
    <p:sldId id="258" r:id="rId7"/>
    <p:sldId id="289" r:id="rId8"/>
    <p:sldId id="261" r:id="rId9"/>
    <p:sldId id="262" r:id="rId10"/>
    <p:sldId id="263" r:id="rId11"/>
    <p:sldId id="264" r:id="rId12"/>
    <p:sldId id="265" r:id="rId13"/>
    <p:sldId id="266" r:id="rId14"/>
    <p:sldId id="267" r:id="rId15"/>
    <p:sldId id="268" r:id="rId16"/>
    <p:sldId id="269" r:id="rId17"/>
    <p:sldId id="270" r:id="rId18"/>
    <p:sldId id="290" r:id="rId19"/>
    <p:sldId id="273" r:id="rId20"/>
    <p:sldId id="274" r:id="rId21"/>
    <p:sldId id="294" r:id="rId22"/>
    <p:sldId id="277" r:id="rId23"/>
    <p:sldId id="279" r:id="rId24"/>
    <p:sldId id="280" r:id="rId25"/>
    <p:sldId id="281" r:id="rId26"/>
    <p:sldId id="282" r:id="rId27"/>
    <p:sldId id="293" r:id="rId28"/>
    <p:sldId id="291" r:id="rId29"/>
    <p:sldId id="292" r:id="rId30"/>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5A096C-1418-42B7-9822-38A051E088E8}">
          <p14:sldIdLst>
            <p14:sldId id="256"/>
            <p14:sldId id="288"/>
            <p14:sldId id="257"/>
            <p14:sldId id="295"/>
            <p14:sldId id="258"/>
            <p14:sldId id="289"/>
            <p14:sldId id="261"/>
            <p14:sldId id="262"/>
            <p14:sldId id="263"/>
            <p14:sldId id="264"/>
            <p14:sldId id="265"/>
            <p14:sldId id="266"/>
            <p14:sldId id="267"/>
            <p14:sldId id="268"/>
            <p14:sldId id="269"/>
            <p14:sldId id="270"/>
            <p14:sldId id="290"/>
            <p14:sldId id="273"/>
            <p14:sldId id="274"/>
            <p14:sldId id="294"/>
            <p14:sldId id="277"/>
            <p14:sldId id="279"/>
            <p14:sldId id="280"/>
            <p14:sldId id="281"/>
            <p14:sldId id="282"/>
            <p14:sldId id="293"/>
            <p14:sldId id="291"/>
            <p14:sldId id="292"/>
          </p14:sldIdLst>
        </p14:section>
      </p14:sectionLst>
    </p:ext>
    <p:ext uri="{EFAFB233-063F-42B5-8137-9DF3F51BA10A}">
      <p15:sldGuideLst xmlns:p15="http://schemas.microsoft.com/office/powerpoint/2012/main">
        <p15:guide id="1" orient="horz" pos="288">
          <p15:clr>
            <a:srgbClr val="A4A3A4"/>
          </p15:clr>
        </p15:guide>
        <p15:guide id="2" orient="horz" pos="2880">
          <p15:clr>
            <a:srgbClr val="A4A3A4"/>
          </p15:clr>
        </p15:guide>
        <p15:guide id="3" pos="5474">
          <p15:clr>
            <a:srgbClr val="A4A3A4"/>
          </p15:clr>
        </p15:guide>
        <p15:guide id="4" pos="289">
          <p15:clr>
            <a:srgbClr val="A4A3A4"/>
          </p15:clr>
        </p15:guide>
        <p15:guide id="5" pos="192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9117C1-6F56-46DE-8B7F-AF8F4CEE741D}">
  <a:tblStyle styleId="{EE9117C1-6F56-46DE-8B7F-AF8F4CEE741D}" styleName="Verizon Table 1">
    <a:wholeTbl>
      <a:tcTxStyle>
        <a:fontRef idx="minor"/>
        <a:srgbClr val="333333"/>
      </a:tcTxStyle>
      <a:tcStyle>
        <a:tcBdr>
          <a:left>
            <a:ln>
              <a:noFill/>
            </a:ln>
          </a:left>
          <a:right>
            <a:ln>
              <a:noFill/>
            </a:ln>
          </a:right>
          <a:top>
            <a:ln w="6350">
              <a:solidFill>
                <a:srgbClr val="333333"/>
              </a:solidFill>
            </a:ln>
          </a:top>
          <a:bottom>
            <a:ln w="6350">
              <a:solidFill>
                <a:srgbClr val="333333"/>
              </a:solidFill>
            </a:ln>
          </a:bottom>
          <a:insideH>
            <a:ln w="6350">
              <a:solidFill>
                <a:srgbClr val="333333"/>
              </a:solidFill>
            </a:ln>
          </a:insideH>
          <a:insideV>
            <a:ln>
              <a:noFill/>
            </a:ln>
          </a:insideV>
        </a:tcBdr>
        <a:fill>
          <a:noFill/>
        </a:fill>
      </a:tcStyle>
    </a:wholeTbl>
    <a:band1H>
      <a:tcStyle>
        <a:tcBdr/>
        <a:fill>
          <a:solidFill>
            <a:srgbClr val="F6F6F6"/>
          </a:solidFill>
        </a:fill>
      </a:tcStyle>
    </a:band1H>
    <a:band2H>
      <a:tcStyle>
        <a:tcBdr/>
        <a:fill>
          <a:noFill/>
        </a:fill>
      </a:tcStyle>
    </a:band2H>
    <a:band1V>
      <a:tcStyle>
        <a:tcBdr/>
        <a:fill>
          <a:solidFill>
            <a:srgbClr val="F6F6F6"/>
          </a:solid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6350">
              <a:solidFill>
                <a:srgbClr val="333333"/>
              </a:solidFill>
            </a:ln>
          </a:top>
          <a:bottom>
            <a:ln>
              <a:noFill/>
            </a:ln>
          </a:bottom>
        </a:tcBdr>
        <a:fill>
          <a:noFill/>
        </a:fill>
      </a:tcStyle>
    </a:lastRow>
    <a:firstRow>
      <a:tcTxStyle b="on">
        <a:fontRef idx="minor"/>
        <a:srgbClr val="000000"/>
      </a:tcTxStyle>
      <a:tcStyle>
        <a:tcBdr>
          <a:top>
            <a:ln>
              <a:noFill/>
            </a:ln>
          </a:top>
          <a:bottom>
            <a:ln w="6350">
              <a:solidFill>
                <a:srgbClr val="33333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0"/>
    <p:restoredTop sz="89970" autoAdjust="0"/>
  </p:normalViewPr>
  <p:slideViewPr>
    <p:cSldViewPr snapToGrid="0" snapToObjects="1">
      <p:cViewPr varScale="1">
        <p:scale>
          <a:sx n="133" d="100"/>
          <a:sy n="133" d="100"/>
        </p:scale>
        <p:origin x="728" y="184"/>
      </p:cViewPr>
      <p:guideLst>
        <p:guide orient="horz" pos="288"/>
        <p:guide orient="horz" pos="2880"/>
        <p:guide pos="5474"/>
        <p:guide pos="289"/>
        <p:guide pos="192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1" d="100"/>
          <a:sy n="111" d="100"/>
        </p:scale>
        <p:origin x="-512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dirty="0">
                <a:latin typeface="Arial"/>
              </a:rPr>
              <a:t>Month 00, 0000</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80A9AB-D4B5-B145-9C5F-439754C2A12C}"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848572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r>
              <a:rPr lang="en-US" dirty="0"/>
              <a:t>Month 00, 0000</a:t>
            </a: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389467" y="4415790"/>
            <a:ext cx="6231467"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0F377F13-34CC-6843-96E7-4A03CB8BBE85}" type="slidenum">
              <a:rPr lang="en-US" smtClean="0"/>
              <a:pPr/>
              <a:t>‹#›</a:t>
            </a:fld>
            <a:endParaRPr lang="en-US" dirty="0"/>
          </a:p>
        </p:txBody>
      </p:sp>
    </p:spTree>
    <p:extLst>
      <p:ext uri="{BB962C8B-B14F-4D97-AF65-F5344CB8AC3E}">
        <p14:creationId xmlns:p14="http://schemas.microsoft.com/office/powerpoint/2010/main" val="4408413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6913"/>
            <a:ext cx="4752975" cy="2674937"/>
          </a:xfrm>
        </p:spPr>
      </p:sp>
      <p:sp>
        <p:nvSpPr>
          <p:cNvPr id="3" name="Notes Placeholder 2"/>
          <p:cNvSpPr>
            <a:spLocks noGrp="1"/>
          </p:cNvSpPr>
          <p:nvPr>
            <p:ph type="body" idx="1"/>
          </p:nvPr>
        </p:nvSpPr>
        <p:spPr/>
        <p:txBody>
          <a:bodyPr/>
          <a:lstStyle/>
          <a:p>
            <a:r>
              <a:rPr lang="en-US" dirty="0"/>
              <a:t>Default cover design.</a:t>
            </a:r>
          </a:p>
        </p:txBody>
      </p:sp>
      <p:sp>
        <p:nvSpPr>
          <p:cNvPr id="4" name="Slide Number Placeholder 3"/>
          <p:cNvSpPr>
            <a:spLocks noGrp="1"/>
          </p:cNvSpPr>
          <p:nvPr>
            <p:ph type="sldNum" sz="quarter" idx="10"/>
          </p:nvPr>
        </p:nvSpPr>
        <p:spPr/>
        <p:txBody>
          <a:bodyPr/>
          <a:lstStyle/>
          <a:p>
            <a:pPr>
              <a:defRPr/>
            </a:pPr>
            <a:fld id="{1865609A-F36D-42F9-B708-7A9D991E589B}" type="slidenum">
              <a:rPr lang="en-US" smtClean="0"/>
              <a:pPr>
                <a:defRPr/>
              </a:pPr>
              <a:t>1</a:t>
            </a:fld>
            <a:endParaRPr lang="en-US" dirty="0"/>
          </a:p>
        </p:txBody>
      </p:sp>
    </p:spTree>
    <p:extLst>
      <p:ext uri="{BB962C8B-B14F-4D97-AF65-F5344CB8AC3E}">
        <p14:creationId xmlns:p14="http://schemas.microsoft.com/office/powerpoint/2010/main" val="170849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377F13-34CC-6843-96E7-4A03CB8BBE85}" type="slidenum">
              <a:rPr lang="en-US" smtClean="0"/>
              <a:pPr/>
              <a:t>5</a:t>
            </a:fld>
            <a:endParaRPr lang="en-US" dirty="0"/>
          </a:p>
        </p:txBody>
      </p:sp>
    </p:spTree>
    <p:extLst>
      <p:ext uri="{BB962C8B-B14F-4D97-AF65-F5344CB8AC3E}">
        <p14:creationId xmlns:p14="http://schemas.microsoft.com/office/powerpoint/2010/main" val="420086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77F13-34CC-6843-96E7-4A03CB8BBE85}" type="slidenum">
              <a:rPr lang="en-US" smtClean="0"/>
              <a:pPr/>
              <a:t>15</a:t>
            </a:fld>
            <a:endParaRPr lang="en-US" dirty="0"/>
          </a:p>
        </p:txBody>
      </p:sp>
    </p:spTree>
    <p:extLst>
      <p:ext uri="{BB962C8B-B14F-4D97-AF65-F5344CB8AC3E}">
        <p14:creationId xmlns:p14="http://schemas.microsoft.com/office/powerpoint/2010/main" val="209082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source=images&amp;cd=&amp;ved=0ahUKEwiZg6bg6OrSAhWBZCYKHVLVAQAQjRwIBw&amp;url=http://events.linuxfoundation.org/events/mesoscon-north-america/sponsors/our-sponsors&amp;psig=AFQjCNG75w7fIpNmZSlH_-Flh-_I-1H8uQ&amp;ust=1490296355207697"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57201" y="310896"/>
            <a:ext cx="4114800" cy="1737360"/>
          </a:xfrm>
        </p:spPr>
        <p:txBody>
          <a:bodyPr anchor="b" anchorCtr="0">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bwMode="gray">
          <a:xfrm>
            <a:off x="457201" y="2240280"/>
            <a:ext cx="4114800" cy="32004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7" descr="Image result for Verizon Lab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10008" y="2850193"/>
            <a:ext cx="1730178" cy="118380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7AAF7B-5D71-7A49-96B8-9D64541676C8}"/>
              </a:ext>
            </a:extLst>
          </p:cNvPr>
          <p:cNvPicPr>
            <a:picLocks noChangeAspect="1"/>
          </p:cNvPicPr>
          <p:nvPr userDrawn="1"/>
        </p:nvPicPr>
        <p:blipFill>
          <a:blip r:embed="rId4"/>
          <a:stretch>
            <a:fillRect/>
          </a:stretch>
        </p:blipFill>
        <p:spPr>
          <a:xfrm>
            <a:off x="6564179" y="3683798"/>
            <a:ext cx="1976007" cy="1527435"/>
          </a:xfrm>
          <a:prstGeom prst="rect">
            <a:avLst/>
          </a:prstGeom>
        </p:spPr>
      </p:pic>
    </p:spTree>
    <p:extLst>
      <p:ext uri="{BB962C8B-B14F-4D97-AF65-F5344CB8AC3E}">
        <p14:creationId xmlns:p14="http://schemas.microsoft.com/office/powerpoint/2010/main" val="85589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tatement &amp;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8" name="Text Placeholder 21"/>
          <p:cNvSpPr>
            <a:spLocks noGrp="1"/>
          </p:cNvSpPr>
          <p:nvPr>
            <p:ph type="body" sz="quarter" idx="16"/>
          </p:nvPr>
        </p:nvSpPr>
        <p:spPr bwMode="gray">
          <a:xfrm>
            <a:off x="457200" y="423006"/>
            <a:ext cx="2130552" cy="4148994"/>
          </a:xfrm>
        </p:spPr>
        <p:txBody>
          <a:bodyPr/>
          <a:lstStyle>
            <a:lvl1pPr>
              <a:lnSpc>
                <a:spcPct val="90000"/>
              </a:lnSpc>
              <a:spcBef>
                <a:spcPts val="900"/>
              </a:spcBef>
              <a:defRPr sz="24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hart Placeholder 5"/>
          <p:cNvSpPr>
            <a:spLocks noGrp="1"/>
          </p:cNvSpPr>
          <p:nvPr>
            <p:ph type="chart" sz="quarter" idx="19" hasCustomPrompt="1"/>
          </p:nvPr>
        </p:nvSpPr>
        <p:spPr>
          <a:xfrm>
            <a:off x="3511550" y="427038"/>
            <a:ext cx="5175250" cy="4144962"/>
          </a:xfrm>
        </p:spPr>
        <p:txBody>
          <a:bodyPr anchor="ctr" anchorCtr="0">
            <a:normAutofit/>
          </a:bodyPr>
          <a:lstStyle>
            <a:lvl1pPr algn="ctr">
              <a:spcBef>
                <a:spcPts val="0"/>
              </a:spcBef>
              <a:defRPr sz="1200" b="0"/>
            </a:lvl1pPr>
          </a:lstStyle>
          <a:p>
            <a:r>
              <a:rPr lang="en-US" dirty="0"/>
              <a:t>Click icon to add chart.</a:t>
            </a:r>
          </a:p>
        </p:txBody>
      </p:sp>
    </p:spTree>
    <p:extLst>
      <p:ext uri="{BB962C8B-B14F-4D97-AF65-F5344CB8AC3E}">
        <p14:creationId xmlns:p14="http://schemas.microsoft.com/office/powerpoint/2010/main" val="359661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25" name="Picture Placeholder 8"/>
          <p:cNvSpPr>
            <a:spLocks noGrp="1" noChangeAspect="1"/>
          </p:cNvSpPr>
          <p:nvPr>
            <p:ph type="pic" sz="quarter" idx="20" hasCustomPrompt="1"/>
          </p:nvPr>
        </p:nvSpPr>
        <p:spPr bwMode="gray">
          <a:xfrm>
            <a:off x="3369564" y="1373186"/>
            <a:ext cx="5317236" cy="3198813"/>
          </a:xfrm>
          <a:noFill/>
        </p:spPr>
        <p:txBody>
          <a:bodyPr anchor="ctr" anchorCtr="0">
            <a:normAutofit/>
          </a:bodyPr>
          <a:lstStyle>
            <a:lvl1pPr algn="ctr">
              <a:spcBef>
                <a:spcPts val="0"/>
              </a:spcBef>
              <a:defRPr sz="1200" b="0"/>
            </a:lvl1pPr>
          </a:lstStyle>
          <a:p>
            <a:r>
              <a:rPr lang="en-US" dirty="0"/>
              <a:t>Click icon to add picture. </a:t>
            </a:r>
            <a:br>
              <a:rPr lang="en-US" dirty="0"/>
            </a:br>
            <a:r>
              <a:rPr lang="en-US" dirty="0"/>
              <a:t>Placeholder is 5:3 proportion.</a:t>
            </a:r>
          </a:p>
        </p:txBody>
      </p:sp>
      <p:sp>
        <p:nvSpPr>
          <p:cNvPr id="9"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0500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One Picture/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25" name="Picture Placeholder 8"/>
          <p:cNvSpPr>
            <a:spLocks noGrp="1" noChangeAspect="1"/>
          </p:cNvSpPr>
          <p:nvPr>
            <p:ph type="pic" sz="quarter" idx="20" hasCustomPrompt="1"/>
          </p:nvPr>
        </p:nvSpPr>
        <p:spPr bwMode="gray">
          <a:xfrm>
            <a:off x="3369564" y="1373186"/>
            <a:ext cx="4800600" cy="2880360"/>
          </a:xfrm>
          <a:noFill/>
        </p:spPr>
        <p:txBody>
          <a:bodyPr anchor="ctr" anchorCtr="0">
            <a:normAutofit/>
          </a:bodyPr>
          <a:lstStyle>
            <a:lvl1pPr algn="ctr">
              <a:spcBef>
                <a:spcPts val="0"/>
              </a:spcBef>
              <a:defRPr sz="1200" b="0"/>
            </a:lvl1pPr>
          </a:lstStyle>
          <a:p>
            <a:r>
              <a:rPr lang="en-US" dirty="0"/>
              <a:t>Click icon to add picture. </a:t>
            </a:r>
            <a:br>
              <a:rPr lang="en-US" dirty="0"/>
            </a:br>
            <a:r>
              <a:rPr lang="en-US" dirty="0"/>
              <a:t>Placeholder is 5:3 proportion.</a:t>
            </a:r>
          </a:p>
        </p:txBody>
      </p:sp>
      <p:sp>
        <p:nvSpPr>
          <p:cNvPr id="8" name="Text Placeholder 9"/>
          <p:cNvSpPr>
            <a:spLocks noGrp="1"/>
          </p:cNvSpPr>
          <p:nvPr>
            <p:ph type="body" sz="quarter" idx="27" hasCustomPrompt="1"/>
          </p:nvPr>
        </p:nvSpPr>
        <p:spPr>
          <a:xfrm>
            <a:off x="3369564" y="4341813"/>
            <a:ext cx="4800600" cy="228600"/>
          </a:xfrm>
        </p:spPr>
        <p:txBody>
          <a:bodyPr>
            <a:normAutofit/>
          </a:bodyPr>
          <a:lstStyle>
            <a:lvl1pPr>
              <a:spcBef>
                <a:spcPts val="0"/>
              </a:spcBef>
              <a:defRPr sz="700" b="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Caption goes here.</a:t>
            </a:r>
          </a:p>
        </p:txBody>
      </p:sp>
      <p:sp>
        <p:nvSpPr>
          <p:cNvPr id="10"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9277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Two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11" name="Picture Placeholder 8"/>
          <p:cNvSpPr>
            <a:spLocks noGrp="1" noChangeAspect="1"/>
          </p:cNvSpPr>
          <p:nvPr>
            <p:ph type="pic" sz="quarter" idx="19" hasCustomPrompt="1"/>
          </p:nvPr>
        </p:nvSpPr>
        <p:spPr bwMode="gray">
          <a:xfrm>
            <a:off x="6099355" y="1371600"/>
            <a:ext cx="2404872" cy="32004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a:t>Click icon to add picture. </a:t>
            </a:r>
            <a:br>
              <a:rPr lang="en-US" dirty="0"/>
            </a:br>
            <a:r>
              <a:rPr lang="en-US" dirty="0"/>
              <a:t>Placeholder is 3:4 proportion.</a:t>
            </a:r>
          </a:p>
        </p:txBody>
      </p:sp>
      <p:sp>
        <p:nvSpPr>
          <p:cNvPr id="12" name="Picture Placeholder 8"/>
          <p:cNvSpPr>
            <a:spLocks noGrp="1" noChangeAspect="1"/>
          </p:cNvSpPr>
          <p:nvPr>
            <p:ph type="pic" sz="quarter" idx="20" hasCustomPrompt="1"/>
          </p:nvPr>
        </p:nvSpPr>
        <p:spPr bwMode="gray">
          <a:xfrm>
            <a:off x="3375100" y="1371600"/>
            <a:ext cx="2404872" cy="3200400"/>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8"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71833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Two Picture/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9" name="Picture Placeholder 8"/>
          <p:cNvSpPr>
            <a:spLocks noGrp="1" noChangeAspect="1"/>
          </p:cNvSpPr>
          <p:nvPr>
            <p:ph type="pic" sz="quarter" idx="22" hasCustomPrompt="1"/>
          </p:nvPr>
        </p:nvSpPr>
        <p:spPr bwMode="gray">
          <a:xfrm>
            <a:off x="5851277" y="1373188"/>
            <a:ext cx="2161674" cy="2880360"/>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a:t>
            </a:r>
            <a:br>
              <a:rPr lang="en-US" dirty="0"/>
            </a:br>
            <a:r>
              <a:rPr lang="en-US" dirty="0"/>
              <a:t>3:4 proportion.</a:t>
            </a:r>
          </a:p>
        </p:txBody>
      </p:sp>
      <p:sp>
        <p:nvSpPr>
          <p:cNvPr id="14" name="Picture Placeholder 8"/>
          <p:cNvSpPr>
            <a:spLocks noGrp="1" noChangeAspect="1"/>
          </p:cNvSpPr>
          <p:nvPr>
            <p:ph type="pic" sz="quarter" idx="24" hasCustomPrompt="1"/>
          </p:nvPr>
        </p:nvSpPr>
        <p:spPr bwMode="gray">
          <a:xfrm>
            <a:off x="3369564" y="1373188"/>
            <a:ext cx="2161674" cy="2880360"/>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a:t>
            </a:r>
            <a:br>
              <a:rPr lang="en-US" dirty="0"/>
            </a:br>
            <a:r>
              <a:rPr lang="en-US" dirty="0"/>
              <a:t>3:4 proportion.</a:t>
            </a:r>
          </a:p>
        </p:txBody>
      </p:sp>
      <p:sp>
        <p:nvSpPr>
          <p:cNvPr id="16" name="Text Placeholder 9"/>
          <p:cNvSpPr>
            <a:spLocks noGrp="1"/>
          </p:cNvSpPr>
          <p:nvPr>
            <p:ph type="body" sz="quarter" idx="27" hasCustomPrompt="1"/>
          </p:nvPr>
        </p:nvSpPr>
        <p:spPr>
          <a:xfrm>
            <a:off x="3369565" y="4341813"/>
            <a:ext cx="2161673" cy="228600"/>
          </a:xfrm>
        </p:spPr>
        <p:txBody>
          <a:bodyPr>
            <a:normAutofit/>
          </a:bodyPr>
          <a:lstStyle>
            <a:lvl1pPr>
              <a:spcBef>
                <a:spcPts val="0"/>
              </a:spcBef>
              <a:defRPr sz="700" b="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Caption goes here.</a:t>
            </a:r>
          </a:p>
        </p:txBody>
      </p:sp>
      <p:sp>
        <p:nvSpPr>
          <p:cNvPr id="17" name="Text Placeholder 9"/>
          <p:cNvSpPr>
            <a:spLocks noGrp="1"/>
          </p:cNvSpPr>
          <p:nvPr>
            <p:ph type="body" sz="quarter" idx="28" hasCustomPrompt="1"/>
          </p:nvPr>
        </p:nvSpPr>
        <p:spPr>
          <a:xfrm>
            <a:off x="5851277" y="4341813"/>
            <a:ext cx="2161673" cy="228600"/>
          </a:xfrm>
        </p:spPr>
        <p:txBody>
          <a:bodyPr>
            <a:normAutofit/>
          </a:bodyPr>
          <a:lstStyle>
            <a:lvl1pPr>
              <a:spcBef>
                <a:spcPts val="0"/>
              </a:spcBef>
              <a:defRPr sz="700" b="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Caption goes here.</a:t>
            </a:r>
          </a:p>
        </p:txBody>
      </p:sp>
      <p:sp>
        <p:nvSpPr>
          <p:cNvPr id="10" name="Text Placeholder 21"/>
          <p:cNvSpPr>
            <a:spLocks noGrp="1"/>
          </p:cNvSpPr>
          <p:nvPr>
            <p:ph type="body" sz="quarter" idx="21"/>
          </p:nvPr>
        </p:nvSpPr>
        <p:spPr bwMode="gray">
          <a:xfrm>
            <a:off x="457200" y="423005"/>
            <a:ext cx="2130552" cy="4148995"/>
          </a:xfrm>
        </p:spPr>
        <p:txBody>
          <a:bodyPr/>
          <a:lstStyle>
            <a:lvl1pPr>
              <a:lnSpc>
                <a:spcPct val="90000"/>
              </a:lnSpc>
              <a:spcBef>
                <a:spcPts val="900"/>
              </a:spcBef>
              <a:defRPr sz="2400">
                <a:solidFill>
                  <a:schemeClr val="accent1"/>
                </a:solidFill>
                <a:latin typeface="+mj-lt"/>
              </a:defRPr>
            </a:lvl1pPr>
            <a:lvl2pPr>
              <a:spcBef>
                <a:spcPts val="900"/>
              </a:spcBef>
              <a:defRPr b="1">
                <a:solidFill>
                  <a:srgbClr val="000000"/>
                </a:solidFill>
              </a:defRPr>
            </a:lvl2pPr>
            <a:lvl3pPr marL="0" indent="0">
              <a:spcBef>
                <a:spcPts val="900"/>
              </a:spcBef>
              <a:buFontTx/>
              <a:buNone/>
              <a:defRPr>
                <a:solidFill>
                  <a:srgbClr val="000000"/>
                </a:solidFill>
              </a:defRPr>
            </a:lvl3pPr>
            <a:lvl4pPr marL="230188" indent="-230188">
              <a:spcBef>
                <a:spcPts val="600"/>
              </a:spcBef>
              <a:buFont typeface="Arial"/>
              <a:buChar char="•"/>
              <a:defRPr baseline="0">
                <a:solidFill>
                  <a:srgbClr val="000000"/>
                </a:solidFill>
              </a:defRPr>
            </a:lvl4pPr>
            <a:lvl5pPr marL="455613" indent="-225425">
              <a:spcBef>
                <a:spcPts val="600"/>
              </a:spcBef>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4981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9" name="Picture Placeholder 8"/>
          <p:cNvSpPr>
            <a:spLocks noGrp="1" noChangeAspect="1"/>
          </p:cNvSpPr>
          <p:nvPr>
            <p:ph type="pic" sz="quarter" idx="13" hasCustomPrompt="1"/>
          </p:nvPr>
        </p:nvSpPr>
        <p:spPr bwMode="gray">
          <a:xfrm>
            <a:off x="458788" y="907122"/>
            <a:ext cx="2514600" cy="3346426"/>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11" name="Picture Placeholder 8"/>
          <p:cNvSpPr>
            <a:spLocks noGrp="1" noChangeAspect="1"/>
          </p:cNvSpPr>
          <p:nvPr>
            <p:ph type="pic" sz="quarter" idx="14" hasCustomPrompt="1"/>
          </p:nvPr>
        </p:nvSpPr>
        <p:spPr bwMode="gray">
          <a:xfrm>
            <a:off x="3314700" y="907122"/>
            <a:ext cx="2514600" cy="3346426"/>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12" name="Picture Placeholder 8"/>
          <p:cNvSpPr>
            <a:spLocks noGrp="1" noChangeAspect="1"/>
          </p:cNvSpPr>
          <p:nvPr>
            <p:ph type="pic" sz="quarter" idx="15" hasCustomPrompt="1"/>
          </p:nvPr>
        </p:nvSpPr>
        <p:spPr bwMode="gray">
          <a:xfrm>
            <a:off x="6175375" y="907122"/>
            <a:ext cx="2514600" cy="3346426"/>
          </a:xfrm>
          <a:noFill/>
        </p:spPr>
        <p:txBody>
          <a:bodyPr anchor="ctr" anchorCtr="0">
            <a:normAutofit/>
          </a:bodyPr>
          <a:lstStyle>
            <a:lvl1pPr algn="ctr">
              <a:spcBef>
                <a:spcPts val="0"/>
              </a:spcBef>
              <a:defRPr sz="1200" b="0" baseline="0"/>
            </a:lvl1pPr>
          </a:lstStyle>
          <a:p>
            <a:r>
              <a:rPr lang="en-US" dirty="0"/>
              <a:t>Click icon to add picture. </a:t>
            </a:r>
            <a:br>
              <a:rPr lang="en-US" dirty="0"/>
            </a:br>
            <a:r>
              <a:rPr lang="en-US" dirty="0"/>
              <a:t>Placeholder is 3:4 proportion.</a:t>
            </a:r>
          </a:p>
        </p:txBody>
      </p:sp>
      <p:sp>
        <p:nvSpPr>
          <p:cNvPr id="13" name="Text Placeholder 9"/>
          <p:cNvSpPr>
            <a:spLocks noGrp="1"/>
          </p:cNvSpPr>
          <p:nvPr>
            <p:ph type="body" sz="quarter" idx="26" hasCustomPrompt="1"/>
          </p:nvPr>
        </p:nvSpPr>
        <p:spPr>
          <a:xfrm>
            <a:off x="458788" y="4341813"/>
            <a:ext cx="2514600" cy="228600"/>
          </a:xfrm>
        </p:spPr>
        <p:txBody>
          <a:bodyPr>
            <a:normAutofit/>
          </a:bodyPr>
          <a:lstStyle>
            <a:lvl1pPr>
              <a:spcBef>
                <a:spcPts val="0"/>
              </a:spcBef>
              <a:defRPr sz="700" b="0" baseline="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Optional caption goes here.</a:t>
            </a:r>
          </a:p>
        </p:txBody>
      </p:sp>
      <p:sp>
        <p:nvSpPr>
          <p:cNvPr id="14" name="Text Placeholder 9"/>
          <p:cNvSpPr>
            <a:spLocks noGrp="1"/>
          </p:cNvSpPr>
          <p:nvPr>
            <p:ph type="body" sz="quarter" idx="27" hasCustomPrompt="1"/>
          </p:nvPr>
        </p:nvSpPr>
        <p:spPr>
          <a:xfrm>
            <a:off x="3314700" y="4341813"/>
            <a:ext cx="2514600" cy="228600"/>
          </a:xfrm>
        </p:spPr>
        <p:txBody>
          <a:bodyPr>
            <a:normAutofit/>
          </a:bodyPr>
          <a:lstStyle>
            <a:lvl1pPr>
              <a:spcBef>
                <a:spcPts val="0"/>
              </a:spcBef>
              <a:defRPr sz="700" b="0" baseline="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Optional caption goes here.</a:t>
            </a:r>
          </a:p>
        </p:txBody>
      </p:sp>
      <p:sp>
        <p:nvSpPr>
          <p:cNvPr id="15" name="Text Placeholder 9"/>
          <p:cNvSpPr>
            <a:spLocks noGrp="1"/>
          </p:cNvSpPr>
          <p:nvPr>
            <p:ph type="body" sz="quarter" idx="28" hasCustomPrompt="1"/>
          </p:nvPr>
        </p:nvSpPr>
        <p:spPr>
          <a:xfrm>
            <a:off x="6175375" y="4341813"/>
            <a:ext cx="2514600" cy="228600"/>
          </a:xfrm>
        </p:spPr>
        <p:txBody>
          <a:bodyPr>
            <a:normAutofit/>
          </a:bodyPr>
          <a:lstStyle>
            <a:lvl1pPr>
              <a:spcBef>
                <a:spcPts val="0"/>
              </a:spcBef>
              <a:defRPr sz="700" b="0" baseline="0">
                <a:solidFill>
                  <a:schemeClr val="tx2"/>
                </a:solidFill>
              </a:defRPr>
            </a:lvl1pPr>
            <a:lvl2pPr>
              <a:spcBef>
                <a:spcPts val="0"/>
              </a:spcBef>
              <a:defRPr sz="1000"/>
            </a:lvl2pPr>
            <a:lvl3pPr marL="115888" indent="-115888">
              <a:spcBef>
                <a:spcPts val="0"/>
              </a:spcBef>
              <a:defRPr sz="1000"/>
            </a:lvl3pPr>
            <a:lvl4pPr marL="230188" indent="-114300">
              <a:spcBef>
                <a:spcPts val="0"/>
              </a:spcBef>
              <a:defRPr sz="1000"/>
            </a:lvl4pPr>
            <a:lvl5pPr marL="339725" indent="-109538">
              <a:spcBef>
                <a:spcPts val="0"/>
              </a:spcBef>
              <a:defRPr sz="1000"/>
            </a:lvl5pPr>
          </a:lstStyle>
          <a:p>
            <a:pPr lvl="0"/>
            <a:r>
              <a:rPr lang="en-US" dirty="0"/>
              <a:t>Optional caption goes here.</a:t>
            </a:r>
          </a:p>
        </p:txBody>
      </p:sp>
    </p:spTree>
    <p:extLst>
      <p:ext uri="{BB962C8B-B14F-4D97-AF65-F5344CB8AC3E}">
        <p14:creationId xmlns:p14="http://schemas.microsoft.com/office/powerpoint/2010/main" val="2021727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hasCustomPrompt="1"/>
          </p:nvPr>
        </p:nvSpPr>
        <p:spPr bwMode="gray">
          <a:xfrm>
            <a:off x="0" y="0"/>
            <a:ext cx="9144000" cy="5143500"/>
          </a:xfrm>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a:lvl1pPr>
          </a:lstStyle>
          <a:p>
            <a:r>
              <a:rPr lang="en-US" dirty="0"/>
              <a:t>Click icon to add picture. </a:t>
            </a:r>
            <a:br>
              <a:rPr lang="en-US" dirty="0"/>
            </a:br>
            <a:r>
              <a:rPr lang="en-US" dirty="0"/>
              <a:t>Placeholder is 16:9 proportion.</a:t>
            </a:r>
          </a:p>
        </p:txBody>
      </p:sp>
    </p:spTree>
    <p:extLst>
      <p:ext uri="{BB962C8B-B14F-4D97-AF65-F5344CB8AC3E}">
        <p14:creationId xmlns:p14="http://schemas.microsoft.com/office/powerpoint/2010/main" val="1924634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9" name="Group 8"/>
          <p:cNvGrpSpPr/>
          <p:nvPr userDrawn="1"/>
        </p:nvGrpSpPr>
        <p:grpSpPr>
          <a:xfrm>
            <a:off x="2514600" y="365760"/>
            <a:ext cx="4114800" cy="4114800"/>
            <a:chOff x="2514600" y="365760"/>
            <a:chExt cx="4114800" cy="4114800"/>
          </a:xfrm>
        </p:grpSpPr>
        <p:sp>
          <p:nvSpPr>
            <p:cNvPr id="10" name="Oval 9"/>
            <p:cNvSpPr>
              <a:spLocks noChangeAspect="1"/>
            </p:cNvSpPr>
            <p:nvPr userDrawn="1"/>
          </p:nvSpPr>
          <p:spPr bwMode="gray">
            <a:xfrm>
              <a:off x="2514600" y="365760"/>
              <a:ext cx="4114800" cy="4114800"/>
            </a:xfrm>
            <a:prstGeom prst="ellipse">
              <a:avLst/>
            </a:prstGeom>
            <a:solidFill>
              <a:srgbClr val="E4E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extBox 2"/>
          <p:cNvSpPr txBox="1"/>
          <p:nvPr userDrawn="1"/>
        </p:nvSpPr>
        <p:spPr bwMode="gray">
          <a:xfrm>
            <a:off x="3154680" y="1188720"/>
            <a:ext cx="2834640" cy="2468880"/>
          </a:xfrm>
          <a:prstGeom prst="rect">
            <a:avLst/>
          </a:prstGeom>
          <a:noFill/>
        </p:spPr>
        <p:txBody>
          <a:bodyPr wrap="square" lIns="0" tIns="0" rIns="0" bIns="0" rtlCol="0" anchor="ctr" anchorCtr="0">
            <a:normAutofit/>
          </a:bodyPr>
          <a:lstStyle/>
          <a:p>
            <a:pPr algn="ctr">
              <a:lnSpc>
                <a:spcPct val="90000"/>
              </a:lnSpc>
            </a:pPr>
            <a:r>
              <a:rPr lang="en-US" sz="4000" b="1" dirty="0">
                <a:solidFill>
                  <a:srgbClr val="CC050A"/>
                </a:solidFill>
                <a:latin typeface="+mj-lt"/>
              </a:rPr>
              <a:t>Thank you.</a:t>
            </a:r>
          </a:p>
        </p:txBody>
      </p:sp>
      <p:pic>
        <p:nvPicPr>
          <p:cNvPr id="5" name="Picture 2" title="Veriz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316476" y="4541912"/>
            <a:ext cx="1463040" cy="519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227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Slide: Option #1">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4438" y="2183131"/>
            <a:ext cx="8506768" cy="701040"/>
          </a:xfrm>
        </p:spPr>
        <p:txBody>
          <a:bodyPr anchor="b"/>
          <a:lstStyle>
            <a:lvl1pPr algn="l">
              <a:defRPr sz="4500" baseline="0">
                <a:solidFill>
                  <a:srgbClr val="4C4C4C"/>
                </a:solidFill>
              </a:defRPr>
            </a:lvl1pPr>
          </a:lstStyle>
          <a:p>
            <a:r>
              <a:rPr lang="en-US" dirty="0"/>
              <a:t>CLICK TO EDIT COVER TITLE</a:t>
            </a:r>
          </a:p>
        </p:txBody>
      </p:sp>
      <p:sp>
        <p:nvSpPr>
          <p:cNvPr id="3" name="Subtitle 2"/>
          <p:cNvSpPr>
            <a:spLocks noGrp="1"/>
          </p:cNvSpPr>
          <p:nvPr>
            <p:ph type="subTitle" idx="1" hasCustomPrompt="1"/>
          </p:nvPr>
        </p:nvSpPr>
        <p:spPr>
          <a:xfrm>
            <a:off x="319973" y="2900527"/>
            <a:ext cx="8501234" cy="685800"/>
          </a:xfrm>
        </p:spPr>
        <p:txBody>
          <a:bodyPr/>
          <a:lstStyle>
            <a:lvl1pPr marL="0" indent="0" algn="l">
              <a:buNone/>
              <a:defRPr sz="3600" b="0" baseline="0">
                <a:solidFill>
                  <a:srgbClr val="4C4C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cover subtitle</a:t>
            </a:r>
          </a:p>
        </p:txBody>
      </p:sp>
      <p:sp>
        <p:nvSpPr>
          <p:cNvPr id="12" name="TextBox 11"/>
          <p:cNvSpPr txBox="1"/>
          <p:nvPr userDrawn="1"/>
        </p:nvSpPr>
        <p:spPr>
          <a:xfrm>
            <a:off x="320768" y="4942307"/>
            <a:ext cx="8582371" cy="136922"/>
          </a:xfrm>
          <a:prstGeom prst="rect">
            <a:avLst/>
          </a:prstGeom>
          <a:noFill/>
        </p:spPr>
        <p:txBody>
          <a:bodyPr wrap="none" lIns="0" tIns="0" rIns="0" bIns="0" anchor="b"/>
          <a:lstStyle/>
          <a:p>
            <a:pPr>
              <a:defRPr/>
            </a:pPr>
            <a:r>
              <a:rPr lang="en-US" sz="700" kern="0" spc="-30" dirty="0">
                <a:solidFill>
                  <a:srgbClr val="4C4C4C"/>
                </a:solidFill>
              </a:rPr>
              <a:t>Confidential and proprietary materials for authorized Verizon personnel and outside agencies only. Use, disclosure or distribution of this material is not permitted to any unauthorized persons or third parties except by written agreement.</a:t>
            </a:r>
          </a:p>
        </p:txBody>
      </p:sp>
      <p:sp>
        <p:nvSpPr>
          <p:cNvPr id="13" name="Text Placeholder 12"/>
          <p:cNvSpPr>
            <a:spLocks noGrp="1"/>
          </p:cNvSpPr>
          <p:nvPr>
            <p:ph type="body" sz="quarter" idx="10" hasCustomPrompt="1"/>
          </p:nvPr>
        </p:nvSpPr>
        <p:spPr>
          <a:xfrm>
            <a:off x="322381" y="4053411"/>
            <a:ext cx="3154362" cy="454819"/>
          </a:xfrm>
        </p:spPr>
        <p:txBody>
          <a:bodyPr/>
          <a:lstStyle>
            <a:lvl1pPr marL="0" indent="0">
              <a:buNone/>
              <a:defRPr sz="1800" baseline="0">
                <a:solidFill>
                  <a:srgbClr val="4C4C4C"/>
                </a:solidFill>
              </a:defRPr>
            </a:lvl1pPr>
            <a:lvl2pPr marL="233362" indent="0">
              <a:buNone/>
              <a:defRPr sz="1200"/>
            </a:lvl2pPr>
            <a:lvl3pPr marL="457200" indent="0">
              <a:buNone/>
              <a:defRPr sz="1200"/>
            </a:lvl3pPr>
            <a:lvl4pPr marL="627062" indent="0">
              <a:buNone/>
              <a:defRPr sz="1200"/>
            </a:lvl4pPr>
            <a:lvl5pPr marL="796925" indent="0">
              <a:buNone/>
              <a:defRPr sz="1200"/>
            </a:lvl5pPr>
          </a:lstStyle>
          <a:p>
            <a:pPr lvl="0"/>
            <a:r>
              <a:rPr lang="en-US" dirty="0"/>
              <a:t>Click to add presenter</a:t>
            </a:r>
          </a:p>
          <a:p>
            <a:pPr lvl="0"/>
            <a:r>
              <a:rPr lang="en-US" dirty="0"/>
              <a:t>Click to add date</a:t>
            </a:r>
          </a:p>
        </p:txBody>
      </p:sp>
      <p:sp>
        <p:nvSpPr>
          <p:cNvPr id="5" name="Text Placeholder 4"/>
          <p:cNvSpPr>
            <a:spLocks noGrp="1"/>
          </p:cNvSpPr>
          <p:nvPr>
            <p:ph type="body" sz="quarter" idx="11" hasCustomPrompt="1"/>
          </p:nvPr>
        </p:nvSpPr>
        <p:spPr>
          <a:xfrm>
            <a:off x="314439" y="4717802"/>
            <a:ext cx="3144837" cy="139949"/>
          </a:xfrm>
        </p:spPr>
        <p:txBody>
          <a:bodyPr/>
          <a:lstStyle>
            <a:lvl1pPr marL="0" indent="0">
              <a:buNone/>
              <a:defRPr sz="1000" baseline="0"/>
            </a:lvl1pPr>
            <a:lvl2pPr marL="233362" indent="0">
              <a:buNone/>
              <a:defRPr sz="1000"/>
            </a:lvl2pPr>
            <a:lvl3pPr marL="457200" indent="0">
              <a:buNone/>
              <a:defRPr sz="1000"/>
            </a:lvl3pPr>
            <a:lvl4pPr marL="627062" indent="0">
              <a:buNone/>
              <a:defRPr sz="1000"/>
            </a:lvl4pPr>
            <a:lvl5pPr marL="796925" indent="0">
              <a:buNone/>
              <a:defRPr sz="1000"/>
            </a:lvl5pPr>
          </a:lstStyle>
          <a:p>
            <a:pPr lvl="0"/>
            <a:r>
              <a:rPr lang="en-US" dirty="0"/>
              <a:t>Click to add PID#</a:t>
            </a:r>
          </a:p>
        </p:txBody>
      </p:sp>
    </p:spTree>
    <p:extLst>
      <p:ext uri="{BB962C8B-B14F-4D97-AF65-F5344CB8AC3E}">
        <p14:creationId xmlns:p14="http://schemas.microsoft.com/office/powerpoint/2010/main" val="39457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4677-56A1-5144-94DB-5536888D4D14}"/>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305D0D-CD48-3246-9EAC-4274CABB426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51F4E1-1C9E-BC4A-B6F2-A5C8B6EEDBA2}"/>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5" name="Footer Placeholder 4">
            <a:extLst>
              <a:ext uri="{FF2B5EF4-FFF2-40B4-BE49-F238E27FC236}">
                <a16:creationId xmlns:a16="http://schemas.microsoft.com/office/drawing/2014/main" id="{35BF978B-54FE-2945-8C03-F07DA8D82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71CB8-BB3E-6249-A743-72C679F65C54}"/>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274915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lvl1pPr marL="342900" indent="-342900">
              <a:buFont typeface="+mj-lt"/>
              <a:buAutoNum type="arabicPeriod"/>
              <a:tabLst>
                <a:tab pos="339725" algn="l"/>
              </a:tabLst>
              <a:defRPr sz="2000"/>
            </a:lvl1pPr>
            <a:lvl4pPr>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bwMode="gray"/>
        <p:txBody>
          <a:bodyPr/>
          <a:lstStyle/>
          <a:p>
            <a:r>
              <a:rPr lang="en-US" dirty="0"/>
              <a:t>Month 00, 0000</a:t>
            </a:r>
          </a:p>
        </p:txBody>
      </p:sp>
      <p:sp>
        <p:nvSpPr>
          <p:cNvPr id="5" name="Footer Placeholder 4"/>
          <p:cNvSpPr>
            <a:spLocks noGrp="1"/>
          </p:cNvSpPr>
          <p:nvPr>
            <p:ph type="ftr" sz="quarter" idx="11"/>
          </p:nvPr>
        </p:nvSpPr>
        <p:spPr bwMode="gray"/>
        <p:txBody>
          <a:bodyPr/>
          <a:lstStyle/>
          <a:p>
            <a:r>
              <a:rPr lang="en-US" dirty="0"/>
              <a:t>Footer, only if needed</a:t>
            </a: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6194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DD43-1401-FB49-A6F7-E8DCC480E2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F5A36-6289-2341-93CB-B806C67134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7487E-0A8F-2145-BE1F-008B929FEE1D}"/>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5" name="Footer Placeholder 4">
            <a:extLst>
              <a:ext uri="{FF2B5EF4-FFF2-40B4-BE49-F238E27FC236}">
                <a16:creationId xmlns:a16="http://schemas.microsoft.com/office/drawing/2014/main" id="{A8E0C2CD-80C9-754E-92A0-8DE56568A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16F00-E1DE-184F-A46D-1D36D046BF05}"/>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1043730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46C0-0D3C-964E-A703-18B0E4DD3D4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19B6D1-952E-7944-9F31-9558580A1B4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78CE8A-EC18-3049-BDD1-4A97EF23FCF9}"/>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5" name="Footer Placeholder 4">
            <a:extLst>
              <a:ext uri="{FF2B5EF4-FFF2-40B4-BE49-F238E27FC236}">
                <a16:creationId xmlns:a16="http://schemas.microsoft.com/office/drawing/2014/main" id="{48931200-87A5-5744-8303-544E5A735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D9D63-7929-0C45-AD7C-AE104DA98A08}"/>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4219349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3751-AC4D-DD41-A8A4-2F0B0EDF0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2F1F76-6F5A-204B-B69A-4801D59A524F}"/>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0CB39-5102-9545-8CBE-1BEA56E14B07}"/>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E91964-9169-C24C-8C5B-CBCE45DB6D2D}"/>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6" name="Footer Placeholder 5">
            <a:extLst>
              <a:ext uri="{FF2B5EF4-FFF2-40B4-BE49-F238E27FC236}">
                <a16:creationId xmlns:a16="http://schemas.microsoft.com/office/drawing/2014/main" id="{5D2C2DF2-3FE0-3445-87F3-948217D30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68802-069A-E14F-8AB7-D3CEFF09CBAA}"/>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2150075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AE62-EDB8-9A4A-9E6D-1B0F5DBED172}"/>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EEA42A-9219-DD4E-9595-7E3E759C939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3F6828-D94B-F24A-8B9D-3B3672B22307}"/>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EA63B2-690D-7645-AAD7-A5541B2B1ED8}"/>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66C9E6-7089-CA40-B300-1B0B65DAB1FC}"/>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EBA63-BD58-E14B-9ACF-4528A6223514}"/>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8" name="Footer Placeholder 7">
            <a:extLst>
              <a:ext uri="{FF2B5EF4-FFF2-40B4-BE49-F238E27FC236}">
                <a16:creationId xmlns:a16="http://schemas.microsoft.com/office/drawing/2014/main" id="{06D16211-5089-8E43-8611-EF07A5155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4F1FDE-06CB-6C4E-9386-73186722D876}"/>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3569173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B08F-27E5-1641-95C9-2050202DE8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864F09-6E6E-3046-9EF8-4A6820C39186}"/>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4" name="Footer Placeholder 3">
            <a:extLst>
              <a:ext uri="{FF2B5EF4-FFF2-40B4-BE49-F238E27FC236}">
                <a16:creationId xmlns:a16="http://schemas.microsoft.com/office/drawing/2014/main" id="{2EA8E77E-0D9C-414D-88FE-071F1EBFED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A3CB89-64EA-1C4C-85DE-DE510230A5FA}"/>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3173450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897F2-3A4C-9342-B725-55FB6A403E68}"/>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3" name="Footer Placeholder 2">
            <a:extLst>
              <a:ext uri="{FF2B5EF4-FFF2-40B4-BE49-F238E27FC236}">
                <a16:creationId xmlns:a16="http://schemas.microsoft.com/office/drawing/2014/main" id="{558FB5D1-90CA-6D4B-B620-7C9FEEE694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4767FB-C5AC-7344-A8A2-02FC7038F744}"/>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191708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AE8E-D99D-2348-91FC-B2D0D1790A4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A9EDE1-D897-FD4B-8759-21655B9BC35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25A1F4-67A2-E941-A0C0-83118EC55CD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02E4F0-C7FA-2743-8E4E-9412FCF82DDA}"/>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6" name="Footer Placeholder 5">
            <a:extLst>
              <a:ext uri="{FF2B5EF4-FFF2-40B4-BE49-F238E27FC236}">
                <a16:creationId xmlns:a16="http://schemas.microsoft.com/office/drawing/2014/main" id="{D5B911FF-B39F-DF47-8927-3C9A1D8A2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DADDC-AE6C-7445-A9CD-2373B473C70F}"/>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2794178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43CE-4EEA-A441-B064-DFD1C475736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FF9A0A-8725-F248-ADD9-BE74476AC10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31A958-806C-D444-81D4-4C9F8E38479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B34198-D9FE-9D41-A932-E0CE4A6B433C}"/>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6" name="Footer Placeholder 5">
            <a:extLst>
              <a:ext uri="{FF2B5EF4-FFF2-40B4-BE49-F238E27FC236}">
                <a16:creationId xmlns:a16="http://schemas.microsoft.com/office/drawing/2014/main" id="{980CD05E-6BBF-D042-B551-C21F4CC35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B4BE5-AA44-0F40-A197-9C794C3378D0}"/>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1932588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23BCC-F7E5-3341-92E2-BCD30612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A081C-23A2-8047-9356-BF5DCFB8BC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9CB80-D8A9-9942-AA69-631BECB42CD5}"/>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5" name="Footer Placeholder 4">
            <a:extLst>
              <a:ext uri="{FF2B5EF4-FFF2-40B4-BE49-F238E27FC236}">
                <a16:creationId xmlns:a16="http://schemas.microsoft.com/office/drawing/2014/main" id="{1073D6B7-A912-AB47-8AD5-CD0E1B177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E783A-5D45-124F-B2A7-F81EE9E354FC}"/>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1044695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50DB33-326C-8B45-9CF7-785C2BF805FF}"/>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B0E074-33CD-A341-9F45-AB90DC4BA841}"/>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4F52F-61CD-B24F-BA3C-72A600A4BAD7}"/>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5" name="Footer Placeholder 4">
            <a:extLst>
              <a:ext uri="{FF2B5EF4-FFF2-40B4-BE49-F238E27FC236}">
                <a16:creationId xmlns:a16="http://schemas.microsoft.com/office/drawing/2014/main" id="{7B66815A-738B-1C4D-ABBE-245A0410C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93114-350D-E449-A80F-63152AAFEFD6}"/>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410427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lvl4pPr>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bwMode="gray"/>
        <p:txBody>
          <a:bodyPr/>
          <a:lstStyle/>
          <a:p>
            <a:r>
              <a:rPr lang="en-US" dirty="0"/>
              <a:t>Month 00, 0000</a:t>
            </a:r>
          </a:p>
        </p:txBody>
      </p:sp>
      <p:sp>
        <p:nvSpPr>
          <p:cNvPr id="5" name="Footer Placeholder 4"/>
          <p:cNvSpPr>
            <a:spLocks noGrp="1"/>
          </p:cNvSpPr>
          <p:nvPr>
            <p:ph type="ftr" sz="quarter" idx="11"/>
          </p:nvPr>
        </p:nvSpPr>
        <p:spPr bwMode="gray"/>
        <p:txBody>
          <a:bodyPr/>
          <a:lstStyle/>
          <a:p>
            <a:r>
              <a:rPr lang="en-US" dirty="0"/>
              <a:t>Footer, only if needed</a:t>
            </a: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342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DF7A-C683-8340-B853-DA70B29CE9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C083B5-2BCA-594E-A7FB-8D8321C41011}"/>
              </a:ext>
            </a:extLst>
          </p:cNvPr>
          <p:cNvSpPr>
            <a:spLocks noGrp="1"/>
          </p:cNvSpPr>
          <p:nvPr>
            <p:ph type="dt" sz="half" idx="10"/>
          </p:nvPr>
        </p:nvSpPr>
        <p:spPr/>
        <p:txBody>
          <a:bodyPr/>
          <a:lstStyle/>
          <a:p>
            <a:fld id="{762EED6F-A52A-F647-B49B-86E74657972F}" type="datetimeFigureOut">
              <a:rPr lang="en-US" smtClean="0"/>
              <a:t>3/25/18</a:t>
            </a:fld>
            <a:endParaRPr lang="en-US"/>
          </a:p>
        </p:txBody>
      </p:sp>
      <p:sp>
        <p:nvSpPr>
          <p:cNvPr id="4" name="Footer Placeholder 3">
            <a:extLst>
              <a:ext uri="{FF2B5EF4-FFF2-40B4-BE49-F238E27FC236}">
                <a16:creationId xmlns:a16="http://schemas.microsoft.com/office/drawing/2014/main" id="{3488B100-CC04-7C40-AA07-04E9735599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F2B1F5-AA23-A646-A934-39CEDD62687B}"/>
              </a:ext>
            </a:extLst>
          </p:cNvPr>
          <p:cNvSpPr>
            <a:spLocks noGrp="1"/>
          </p:cNvSpPr>
          <p:nvPr>
            <p:ph type="sldNum" sz="quarter" idx="12"/>
          </p:nvPr>
        </p:nvSpPr>
        <p:spPr/>
        <p:txBody>
          <a:bodyPr/>
          <a:lstStyle/>
          <a:p>
            <a:fld id="{1489364D-4517-8249-9843-77B777F0B213}" type="slidenum">
              <a:rPr lang="en-US" smtClean="0"/>
              <a:t>‹#›</a:t>
            </a:fld>
            <a:endParaRPr lang="en-US"/>
          </a:p>
        </p:txBody>
      </p:sp>
    </p:spTree>
    <p:extLst>
      <p:ext uri="{BB962C8B-B14F-4D97-AF65-F5344CB8AC3E}">
        <p14:creationId xmlns:p14="http://schemas.microsoft.com/office/powerpoint/2010/main" val="30318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57200" y="1691640"/>
            <a:ext cx="7086600" cy="2880360"/>
          </a:xfrm>
        </p:spPr>
        <p:txBody>
          <a:bodyPr/>
          <a:lstStyle>
            <a:lvl4pPr>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bwMode="gray"/>
        <p:txBody>
          <a:bodyPr/>
          <a:lstStyle/>
          <a:p>
            <a:r>
              <a:rPr lang="en-US" dirty="0"/>
              <a:t>Month 00, 0000</a:t>
            </a:r>
          </a:p>
        </p:txBody>
      </p:sp>
      <p:sp>
        <p:nvSpPr>
          <p:cNvPr id="5" name="Footer Placeholder 4"/>
          <p:cNvSpPr>
            <a:spLocks noGrp="1"/>
          </p:cNvSpPr>
          <p:nvPr>
            <p:ph type="ftr" sz="quarter" idx="11"/>
          </p:nvPr>
        </p:nvSpPr>
        <p:spPr bwMode="gray"/>
        <p:txBody>
          <a:bodyPr/>
          <a:lstStyle/>
          <a:p>
            <a:r>
              <a:rPr lang="en-US" dirty="0"/>
              <a:t>Footer, only if needed</a:t>
            </a: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7" name="Title 6"/>
          <p:cNvSpPr>
            <a:spLocks noGrp="1"/>
          </p:cNvSpPr>
          <p:nvPr>
            <p:ph type="title"/>
          </p:nvPr>
        </p:nvSpPr>
        <p:spPr>
          <a:xfrm>
            <a:off x="457200" y="424626"/>
            <a:ext cx="7086600"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303094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0" name="Group 9"/>
          <p:cNvGrpSpPr/>
          <p:nvPr userDrawn="1"/>
        </p:nvGrpSpPr>
        <p:grpSpPr>
          <a:xfrm>
            <a:off x="2514600" y="365760"/>
            <a:ext cx="4114800" cy="4114800"/>
            <a:chOff x="2514600" y="365760"/>
            <a:chExt cx="4114800" cy="4114800"/>
          </a:xfrm>
        </p:grpSpPr>
        <p:sp>
          <p:nvSpPr>
            <p:cNvPr id="9" name="Oval 8"/>
            <p:cNvSpPr>
              <a:spLocks noChangeAspect="1"/>
            </p:cNvSpPr>
            <p:nvPr userDrawn="1"/>
          </p:nvSpPr>
          <p:spPr bwMode="gray">
            <a:xfrm>
              <a:off x="2514600" y="365760"/>
              <a:ext cx="4114800" cy="4114800"/>
            </a:xfrm>
            <a:prstGeom prst="ellipse">
              <a:avLst/>
            </a:prstGeom>
            <a:solidFill>
              <a:srgbClr val="E4E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userDrawn="1"/>
          </p:nvSpPr>
          <p:spPr bwMode="hidden">
            <a:xfrm>
              <a:off x="2514600" y="365760"/>
              <a:ext cx="4114800" cy="41148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p:nvPr>
        </p:nvSpPr>
        <p:spPr bwMode="gray">
          <a:xfrm>
            <a:off x="3337560" y="1188720"/>
            <a:ext cx="2468880" cy="2468880"/>
          </a:xfrm>
        </p:spPr>
        <p:txBody>
          <a:bodyPr lIns="0" rIns="0" anchor="ctr" anchorCtr="0">
            <a:normAutofit/>
          </a:bodyPr>
          <a:lstStyle>
            <a:lvl1pPr algn="l">
              <a:defRPr sz="4000" b="1" cap="none"/>
            </a:lvl1pPr>
          </a:lstStyle>
          <a:p>
            <a:r>
              <a:rPr lang="en-US"/>
              <a:t>Click to edit Master title style</a:t>
            </a:r>
            <a:endParaRPr lang="en-US" dirty="0"/>
          </a:p>
        </p:txBody>
      </p:sp>
      <p:sp>
        <p:nvSpPr>
          <p:cNvPr id="4" name="Date Placeholder 3"/>
          <p:cNvSpPr>
            <a:spLocks noGrp="1"/>
          </p:cNvSpPr>
          <p:nvPr userDrawn="1">
            <p:ph type="dt" sz="half" idx="10"/>
          </p:nvPr>
        </p:nvSpPr>
        <p:spPr bwMode="gray"/>
        <p:txBody>
          <a:bodyPr/>
          <a:lstStyle/>
          <a:p>
            <a:r>
              <a:rPr lang="en-US" dirty="0"/>
              <a:t>Month 00, 0000</a:t>
            </a:r>
          </a:p>
        </p:txBody>
      </p:sp>
      <p:sp>
        <p:nvSpPr>
          <p:cNvPr id="5" name="Footer Placeholder 4"/>
          <p:cNvSpPr>
            <a:spLocks noGrp="1"/>
          </p:cNvSpPr>
          <p:nvPr userDrawn="1">
            <p:ph type="ftr" sz="quarter" idx="11"/>
          </p:nvPr>
        </p:nvSpPr>
        <p:spPr bwMode="gray"/>
        <p:txBody>
          <a:bodyPr/>
          <a:lstStyle/>
          <a:p>
            <a:r>
              <a:rPr lang="en-US" dirty="0"/>
              <a:t>Footer, only if needed</a:t>
            </a:r>
          </a:p>
        </p:txBody>
      </p:sp>
      <p:sp>
        <p:nvSpPr>
          <p:cNvPr id="6" name="Slide Number Placeholder 5"/>
          <p:cNvSpPr>
            <a:spLocks noGrp="1"/>
          </p:cNvSpPr>
          <p:nvPr userDrawn="1">
            <p:ph type="sldNum" sz="quarter" idx="12"/>
          </p:nvPr>
        </p:nvSpPr>
        <p:spPr bwMode="gray"/>
        <p:txBody>
          <a:bodyPr/>
          <a:lstStyle/>
          <a:p>
            <a:fld id="{E12D0507-9F86-7A45-BE8E-43760B9F92AA}" type="slidenum">
              <a:rPr lang="en-US" smtClean="0"/>
              <a:t>‹#›</a:t>
            </a:fld>
            <a:endParaRPr lang="en-US" dirty="0"/>
          </a:p>
        </p:txBody>
      </p:sp>
    </p:spTree>
    <p:extLst>
      <p:ext uri="{BB962C8B-B14F-4D97-AF65-F5344CB8AC3E}">
        <p14:creationId xmlns:p14="http://schemas.microsoft.com/office/powerpoint/2010/main" val="221821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1" y="404227"/>
            <a:ext cx="3886200" cy="2514600"/>
          </a:xfrm>
        </p:spPr>
        <p:txBody>
          <a:bodyPr lIns="0" rIns="0" anchor="t" anchorCtr="0">
            <a:noAutofit/>
          </a:bodyPr>
          <a:lstStyle>
            <a:lvl1pPr algn="l">
              <a:lnSpc>
                <a:spcPct val="90000"/>
              </a:lnSpc>
              <a:defRPr sz="4000" b="1" cap="none">
                <a:solidFill>
                  <a:srgbClr val="CD040B"/>
                </a:solidFill>
              </a:defRPr>
            </a:lvl1pPr>
          </a:lstStyle>
          <a:p>
            <a:r>
              <a:rPr lang="en-US"/>
              <a:t>Click to edit Master title style</a:t>
            </a:r>
            <a:endParaRPr lang="en-US" dirty="0"/>
          </a:p>
        </p:txBody>
      </p:sp>
      <p:sp>
        <p:nvSpPr>
          <p:cNvPr id="4" name="Date Placeholder 3"/>
          <p:cNvSpPr>
            <a:spLocks noGrp="1"/>
          </p:cNvSpPr>
          <p:nvPr>
            <p:ph type="dt" sz="half" idx="10"/>
          </p:nvPr>
        </p:nvSpPr>
        <p:spPr bwMode="gray"/>
        <p:txBody>
          <a:bodyPr/>
          <a:lstStyle/>
          <a:p>
            <a:r>
              <a:rPr lang="en-US" dirty="0"/>
              <a:t>Month 00, 0000</a:t>
            </a:r>
          </a:p>
        </p:txBody>
      </p:sp>
      <p:sp>
        <p:nvSpPr>
          <p:cNvPr id="5" name="Footer Placeholder 4"/>
          <p:cNvSpPr>
            <a:spLocks noGrp="1"/>
          </p:cNvSpPr>
          <p:nvPr>
            <p:ph type="ftr" sz="quarter" idx="11"/>
          </p:nvPr>
        </p:nvSpPr>
        <p:spPr bwMode="gray"/>
        <p:txBody>
          <a:bodyPr/>
          <a:lstStyle/>
          <a:p>
            <a:r>
              <a:rPr lang="en-US" dirty="0"/>
              <a:t>Footer, only if needed</a:t>
            </a:r>
          </a:p>
        </p:txBody>
      </p:sp>
      <p:sp>
        <p:nvSpPr>
          <p:cNvPr id="6" name="Slide Number Placeholder 5"/>
          <p:cNvSpPr>
            <a:spLocks noGrp="1"/>
          </p:cNvSpPr>
          <p:nvPr>
            <p:ph type="sldNum" sz="quarter" idx="12"/>
          </p:nvPr>
        </p:nvSpPr>
        <p:spPr bwMode="gray"/>
        <p:txBody>
          <a:bodyPr/>
          <a:lstStyle/>
          <a:p>
            <a:fld id="{E12D0507-9F86-7A45-BE8E-43760B9F92AA}" type="slidenum">
              <a:rPr lang="en-US" smtClean="0"/>
              <a:t>‹#›</a:t>
            </a:fld>
            <a:endParaRPr lang="en-US" dirty="0"/>
          </a:p>
        </p:txBody>
      </p:sp>
      <p:sp>
        <p:nvSpPr>
          <p:cNvPr id="11" name="Text Placeholder 10"/>
          <p:cNvSpPr>
            <a:spLocks noGrp="1"/>
          </p:cNvSpPr>
          <p:nvPr>
            <p:ph type="body" sz="quarter" idx="13"/>
          </p:nvPr>
        </p:nvSpPr>
        <p:spPr>
          <a:xfrm>
            <a:off x="4800600" y="419104"/>
            <a:ext cx="3886200" cy="4152896"/>
          </a:xfrm>
        </p:spPr>
        <p:txBody>
          <a:bodyPr/>
          <a:lstStyle>
            <a:lvl4pPr>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524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1" y="404227"/>
            <a:ext cx="5630864" cy="2514600"/>
          </a:xfrm>
        </p:spPr>
        <p:txBody>
          <a:bodyPr>
            <a:noAutofit/>
          </a:bodyPr>
          <a:lstStyle>
            <a:lvl1pPr>
              <a:lnSpc>
                <a:spcPct val="90000"/>
              </a:lnSpc>
              <a:defRPr sz="4000"/>
            </a:lvl1pPr>
          </a:lstStyle>
          <a:p>
            <a:r>
              <a:rPr lang="en-US"/>
              <a:t>Click to edit Master title style</a:t>
            </a:r>
            <a:endParaRPr lang="en-US" dirty="0"/>
          </a:p>
        </p:txBody>
      </p:sp>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246157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Statement &amp; Picture">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bwMode="gray">
          <a:xfrm>
            <a:off x="3044952" y="0"/>
            <a:ext cx="6099048" cy="5143500"/>
          </a:xfrm>
          <a:noFill/>
        </p:spPr>
        <p:txBody>
          <a:bodyPr anchor="ctr" anchorCtr="0">
            <a:normAutofit/>
          </a:bodyPr>
          <a:lstStyle>
            <a:lvl1pPr marL="0" marR="0" indent="0" algn="ctr" defTabSz="457200" rtl="0" eaLnBrk="1" fontAlgn="auto" latinLnBrk="0" hangingPunct="1">
              <a:lnSpc>
                <a:spcPct val="100000"/>
              </a:lnSpc>
              <a:spcBef>
                <a:spcPts val="0"/>
              </a:spcBef>
              <a:spcAft>
                <a:spcPts val="0"/>
              </a:spcAft>
              <a:buClrTx/>
              <a:buSzTx/>
              <a:buFontTx/>
              <a:buNone/>
              <a:tabLst/>
              <a:defRPr sz="1200" b="0" baseline="0"/>
            </a:lvl1pPr>
          </a:lstStyle>
          <a:p>
            <a:r>
              <a:rPr lang="en-US" dirty="0"/>
              <a:t>Click icon to add picture. </a:t>
            </a:r>
            <a:br>
              <a:rPr lang="en-US" dirty="0"/>
            </a:br>
            <a:r>
              <a:rPr lang="en-US" dirty="0"/>
              <a:t>Placeholder is approximately 6:5 proportion.</a:t>
            </a:r>
          </a:p>
        </p:txBody>
      </p:sp>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8" name="Text Placeholder 21"/>
          <p:cNvSpPr>
            <a:spLocks noGrp="1"/>
          </p:cNvSpPr>
          <p:nvPr>
            <p:ph type="body" sz="quarter" idx="16"/>
          </p:nvPr>
        </p:nvSpPr>
        <p:spPr bwMode="gray">
          <a:xfrm>
            <a:off x="457200" y="423004"/>
            <a:ext cx="2130552" cy="4149789"/>
          </a:xfrm>
        </p:spPr>
        <p:txBody>
          <a:bodyPr/>
          <a:lstStyle>
            <a:lvl1pPr>
              <a:lnSpc>
                <a:spcPct val="90000"/>
              </a:lnSpc>
              <a:spcBef>
                <a:spcPts val="900"/>
              </a:spcBef>
              <a:defRPr sz="24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211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tatement &amp;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dirty="0"/>
              <a:t>Month 00, 0000</a:t>
            </a:r>
          </a:p>
        </p:txBody>
      </p:sp>
      <p:sp>
        <p:nvSpPr>
          <p:cNvPr id="4" name="Footer Placeholder 3"/>
          <p:cNvSpPr>
            <a:spLocks noGrp="1"/>
          </p:cNvSpPr>
          <p:nvPr>
            <p:ph type="ftr" sz="quarter" idx="11"/>
          </p:nvPr>
        </p:nvSpPr>
        <p:spPr bwMode="gray"/>
        <p:txBody>
          <a:bodyPr/>
          <a:lstStyle/>
          <a:p>
            <a:r>
              <a:rPr lang="en-US" dirty="0"/>
              <a:t>Footer, only if needed</a:t>
            </a:r>
          </a:p>
        </p:txBody>
      </p:sp>
      <p:sp>
        <p:nvSpPr>
          <p:cNvPr id="5" name="Slide Number Placeholder 4"/>
          <p:cNvSpPr>
            <a:spLocks noGrp="1"/>
          </p:cNvSpPr>
          <p:nvPr>
            <p:ph type="sldNum" sz="quarter" idx="12"/>
          </p:nvPr>
        </p:nvSpPr>
        <p:spPr bwMode="gray"/>
        <p:txBody>
          <a:bodyPr/>
          <a:lstStyle/>
          <a:p>
            <a:fld id="{E12D0507-9F86-7A45-BE8E-43760B9F92AA}" type="slidenum">
              <a:rPr lang="en-US" smtClean="0"/>
              <a:pPr/>
              <a:t>‹#›</a:t>
            </a:fld>
            <a:endParaRPr lang="en-US" dirty="0"/>
          </a:p>
        </p:txBody>
      </p:sp>
      <p:sp>
        <p:nvSpPr>
          <p:cNvPr id="12" name="Content Placeholder 11"/>
          <p:cNvSpPr>
            <a:spLocks noGrp="1"/>
          </p:cNvSpPr>
          <p:nvPr>
            <p:ph sz="quarter" idx="18"/>
          </p:nvPr>
        </p:nvSpPr>
        <p:spPr bwMode="gray">
          <a:xfrm>
            <a:off x="3511296" y="457200"/>
            <a:ext cx="5175504" cy="4114800"/>
          </a:xfrm>
        </p:spPr>
        <p:txBody>
          <a:bodyPr anchor="t" anchorCtr="0">
            <a:normAutofit/>
          </a:bodyPr>
          <a:lstStyle>
            <a:lvl1pPr>
              <a:lnSpc>
                <a:spcPct val="100000"/>
              </a:lnSpc>
              <a:spcBef>
                <a:spcPts val="900"/>
              </a:spcBef>
              <a:defRPr sz="1200" b="1">
                <a:solidFill>
                  <a:schemeClr val="tx1"/>
                </a:solidFill>
                <a:latin typeface="+mn-lt"/>
              </a:defRPr>
            </a:lvl1pPr>
            <a:lvl2pPr>
              <a:lnSpc>
                <a:spcPct val="100000"/>
              </a:lnSpc>
              <a:spcBef>
                <a:spcPts val="900"/>
              </a:spcBef>
              <a:defRPr sz="1200" b="0">
                <a:solidFill>
                  <a:schemeClr val="tx1"/>
                </a:solidFill>
                <a:latin typeface="+mn-lt"/>
              </a:defRPr>
            </a:lvl2pPr>
            <a:lvl3pPr>
              <a:lnSpc>
                <a:spcPct val="100000"/>
              </a:lnSpc>
              <a:spcBef>
                <a:spcPts val="600"/>
              </a:spcBef>
              <a:defRPr sz="1200" b="0">
                <a:solidFill>
                  <a:schemeClr val="tx1"/>
                </a:solidFill>
                <a:latin typeface="+mn-lt"/>
              </a:defRPr>
            </a:lvl3pPr>
            <a:lvl4pPr>
              <a:spcBef>
                <a:spcPts val="600"/>
              </a:spcBef>
              <a:defRPr sz="1200" b="0">
                <a:solidFill>
                  <a:schemeClr val="tx1"/>
                </a:solidFill>
                <a:latin typeface="+mn-lt"/>
              </a:defRPr>
            </a:lvl4pPr>
            <a:lvl5pPr>
              <a:spcBef>
                <a:spcPts val="600"/>
              </a:spcBef>
              <a:defRPr sz="1200" b="0">
                <a:solidFill>
                  <a:schemeClr val="tx1"/>
                </a:solidFill>
                <a:latin typeface="+mn-lt"/>
              </a:defRPr>
            </a:lvl5pPr>
          </a:lstStyle>
          <a:p>
            <a:pPr lvl="0"/>
            <a:r>
              <a:rPr lang="en-US"/>
              <a:t>Click to edit Master text styles</a:t>
            </a:r>
          </a:p>
          <a:p>
            <a:pPr lvl="1"/>
            <a:r>
              <a:rPr lang="en-US"/>
              <a:t>Second level</a:t>
            </a:r>
          </a:p>
          <a:p>
            <a:pPr lvl="2"/>
            <a:r>
              <a:rPr lang="en-US"/>
              <a:t>Third level</a:t>
            </a:r>
          </a:p>
        </p:txBody>
      </p:sp>
      <p:sp>
        <p:nvSpPr>
          <p:cNvPr id="11" name="Text Placeholder 21"/>
          <p:cNvSpPr>
            <a:spLocks noGrp="1"/>
          </p:cNvSpPr>
          <p:nvPr>
            <p:ph type="body" sz="quarter" idx="16"/>
          </p:nvPr>
        </p:nvSpPr>
        <p:spPr bwMode="gray">
          <a:xfrm>
            <a:off x="457200" y="423006"/>
            <a:ext cx="2130552" cy="4148994"/>
          </a:xfrm>
        </p:spPr>
        <p:txBody>
          <a:bodyPr/>
          <a:lstStyle>
            <a:lvl1pPr>
              <a:lnSpc>
                <a:spcPct val="90000"/>
              </a:lnSpc>
              <a:spcBef>
                <a:spcPts val="900"/>
              </a:spcBef>
              <a:defRPr sz="2400">
                <a:solidFill>
                  <a:schemeClr val="accent1"/>
                </a:solidFill>
                <a:latin typeface="+mj-lt"/>
              </a:defRPr>
            </a:lvl1pPr>
            <a:lvl2pPr>
              <a:spcBef>
                <a:spcPts val="900"/>
              </a:spcBef>
              <a:defRPr>
                <a:solidFill>
                  <a:schemeClr val="tx1"/>
                </a:solidFill>
              </a:defRPr>
            </a:lvl2pPr>
            <a:lvl3pPr>
              <a:spcBef>
                <a:spcPts val="600"/>
              </a:spcBef>
              <a:defRPr>
                <a:solidFill>
                  <a:schemeClr val="tx1"/>
                </a:solidFill>
              </a:defRPr>
            </a:lvl3pPr>
            <a:lvl4pPr>
              <a:spcBef>
                <a:spcPts val="600"/>
              </a:spcBef>
              <a:defRPr>
                <a:solidFill>
                  <a:schemeClr val="tx1"/>
                </a:solidFill>
              </a:defRPr>
            </a:lvl4pPr>
            <a:lvl5pPr>
              <a:spcBef>
                <a:spcPts val="600"/>
              </a:spcBef>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5936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24626"/>
            <a:ext cx="7086600" cy="457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bwMode="gray">
          <a:xfrm>
            <a:off x="457200" y="1371600"/>
            <a:ext cx="7086600" cy="32004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bwMode="gray">
          <a:xfrm>
            <a:off x="7543800" y="4700032"/>
            <a:ext cx="914400" cy="228600"/>
          </a:xfrm>
          <a:prstGeom prst="rect">
            <a:avLst/>
          </a:prstGeom>
        </p:spPr>
        <p:txBody>
          <a:bodyPr vert="horz" lIns="0" tIns="0" rIns="0" bIns="0" rtlCol="0" anchor="b" anchorCtr="0"/>
          <a:lstStyle>
            <a:lvl1pPr algn="l">
              <a:defRPr sz="700">
                <a:solidFill>
                  <a:schemeClr val="tx1"/>
                </a:solidFill>
              </a:defRPr>
            </a:lvl1pPr>
          </a:lstStyle>
          <a:p>
            <a:r>
              <a:rPr lang="en-US" dirty="0"/>
              <a:t>Month 00, 0000</a:t>
            </a:r>
          </a:p>
        </p:txBody>
      </p:sp>
      <p:sp>
        <p:nvSpPr>
          <p:cNvPr id="5" name="Footer Placeholder 4"/>
          <p:cNvSpPr>
            <a:spLocks noGrp="1"/>
          </p:cNvSpPr>
          <p:nvPr>
            <p:ph type="ftr" sz="quarter" idx="3"/>
          </p:nvPr>
        </p:nvSpPr>
        <p:spPr bwMode="gray">
          <a:xfrm>
            <a:off x="457198" y="4700032"/>
            <a:ext cx="7086601" cy="228600"/>
          </a:xfrm>
          <a:prstGeom prst="rect">
            <a:avLst/>
          </a:prstGeom>
        </p:spPr>
        <p:txBody>
          <a:bodyPr vert="horz" lIns="0" tIns="0" rIns="182880" bIns="0" rtlCol="0" anchor="b" anchorCtr="0"/>
          <a:lstStyle>
            <a:lvl1pPr algn="l">
              <a:defRPr sz="700" cap="none">
                <a:solidFill>
                  <a:schemeClr val="tx1"/>
                </a:solidFill>
                <a:latin typeface="+mn-lt"/>
                <a:cs typeface="Arial Narrow"/>
              </a:defRPr>
            </a:lvl1pPr>
          </a:lstStyle>
          <a:p>
            <a:r>
              <a:rPr lang="en-US" dirty="0"/>
              <a:t>Footer, only if needed</a:t>
            </a:r>
          </a:p>
        </p:txBody>
      </p:sp>
      <p:sp>
        <p:nvSpPr>
          <p:cNvPr id="6" name="Slide Number Placeholder 5"/>
          <p:cNvSpPr>
            <a:spLocks noGrp="1"/>
          </p:cNvSpPr>
          <p:nvPr>
            <p:ph type="sldNum" sz="quarter" idx="4"/>
          </p:nvPr>
        </p:nvSpPr>
        <p:spPr bwMode="gray">
          <a:xfrm>
            <a:off x="8458200" y="4700032"/>
            <a:ext cx="228600" cy="228600"/>
          </a:xfrm>
          <a:prstGeom prst="rect">
            <a:avLst/>
          </a:prstGeom>
        </p:spPr>
        <p:txBody>
          <a:bodyPr vert="horz" lIns="0" tIns="0" rIns="0" bIns="0" rtlCol="0" anchor="b" anchorCtr="0"/>
          <a:lstStyle>
            <a:lvl1pPr algn="r">
              <a:defRPr sz="700" b="1">
                <a:solidFill>
                  <a:schemeClr val="tx1"/>
                </a:solidFill>
              </a:defRPr>
            </a:lvl1pPr>
          </a:lstStyle>
          <a:p>
            <a:fld id="{E12D0507-9F86-7A45-BE8E-43760B9F92AA}" type="slidenum">
              <a:rPr lang="en-US" smtClean="0"/>
              <a:pPr/>
              <a:t>‹#›</a:t>
            </a:fld>
            <a:endParaRPr lang="en-US" dirty="0"/>
          </a:p>
        </p:txBody>
      </p:sp>
    </p:spTree>
    <p:extLst>
      <p:ext uri="{BB962C8B-B14F-4D97-AF65-F5344CB8AC3E}">
        <p14:creationId xmlns:p14="http://schemas.microsoft.com/office/powerpoint/2010/main" val="288007778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72" r:id="rId4"/>
    <p:sldLayoutId id="2147483651" r:id="rId5"/>
    <p:sldLayoutId id="2147483674" r:id="rId6"/>
    <p:sldLayoutId id="2147483657" r:id="rId7"/>
    <p:sldLayoutId id="2147483663" r:id="rId8"/>
    <p:sldLayoutId id="2147483664" r:id="rId9"/>
    <p:sldLayoutId id="2147483673" r:id="rId10"/>
    <p:sldLayoutId id="2147483661" r:id="rId11"/>
    <p:sldLayoutId id="2147483669" r:id="rId12"/>
    <p:sldLayoutId id="2147483662" r:id="rId13"/>
    <p:sldLayoutId id="2147483668" r:id="rId14"/>
    <p:sldLayoutId id="2147483659" r:id="rId15"/>
    <p:sldLayoutId id="2147483660" r:id="rId16"/>
    <p:sldLayoutId id="2147483665" r:id="rId17"/>
    <p:sldLayoutId id="2147483675" r:id="rId18"/>
  </p:sldLayoutIdLst>
  <p:hf hdr="0" ftr="0" dt="0"/>
  <p:txStyles>
    <p:titleStyle>
      <a:lvl1pPr algn="l" defTabSz="4572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457200" rtl="0" eaLnBrk="1" latinLnBrk="0" hangingPunct="1">
        <a:lnSpc>
          <a:spcPct val="100000"/>
        </a:lnSpc>
        <a:spcBef>
          <a:spcPts val="900"/>
        </a:spcBef>
        <a:buFontTx/>
        <a:buNone/>
        <a:defRPr sz="1200" b="1" kern="1200">
          <a:solidFill>
            <a:schemeClr val="tx1"/>
          </a:solidFill>
          <a:latin typeface="+mn-lt"/>
          <a:ea typeface="+mn-ea"/>
          <a:cs typeface="+mn-cs"/>
        </a:defRPr>
      </a:lvl1pPr>
      <a:lvl2pPr marL="0" indent="0" algn="l" defTabSz="457200" rtl="0" eaLnBrk="1" latinLnBrk="0" hangingPunct="1">
        <a:lnSpc>
          <a:spcPct val="100000"/>
        </a:lnSpc>
        <a:spcBef>
          <a:spcPts val="900"/>
        </a:spcBef>
        <a:buFontTx/>
        <a:buNone/>
        <a:defRPr sz="1200" kern="1200">
          <a:solidFill>
            <a:schemeClr val="tx1"/>
          </a:solidFill>
          <a:latin typeface="+mn-lt"/>
          <a:ea typeface="+mn-ea"/>
          <a:cs typeface="+mn-cs"/>
        </a:defRPr>
      </a:lvl2pPr>
      <a:lvl3pPr marL="230188" indent="-230188" algn="l" defTabSz="457200" rtl="0" eaLnBrk="1" latinLnBrk="0" hangingPunct="1">
        <a:lnSpc>
          <a:spcPct val="100000"/>
        </a:lnSpc>
        <a:spcBef>
          <a:spcPts val="600"/>
        </a:spcBef>
        <a:buFont typeface="Arial"/>
        <a:buChar char="•"/>
        <a:defRPr sz="1200" kern="1200">
          <a:solidFill>
            <a:schemeClr val="tx1"/>
          </a:solidFill>
          <a:latin typeface="+mn-lt"/>
          <a:ea typeface="+mn-ea"/>
          <a:cs typeface="+mn-cs"/>
        </a:defRPr>
      </a:lvl3pPr>
      <a:lvl4pPr marL="455613" indent="-225425" algn="l" defTabSz="457200" rtl="0" eaLnBrk="1" latinLnBrk="0" hangingPunct="1">
        <a:lnSpc>
          <a:spcPct val="100000"/>
        </a:lnSpc>
        <a:spcBef>
          <a:spcPts val="600"/>
        </a:spcBef>
        <a:buFont typeface="Arial"/>
        <a:buChar char="–"/>
        <a:defRPr sz="1200" kern="1200">
          <a:solidFill>
            <a:schemeClr val="tx1"/>
          </a:solidFill>
          <a:latin typeface="+mn-lt"/>
          <a:ea typeface="+mn-ea"/>
          <a:cs typeface="+mn-cs"/>
        </a:defRPr>
      </a:lvl4pPr>
      <a:lvl5pPr marL="685800" indent="-230188" algn="l" defTabSz="457200" rtl="0" eaLnBrk="1" latinLnBrk="0" hangingPunct="1">
        <a:lnSpc>
          <a:spcPct val="100000"/>
        </a:lnSpc>
        <a:spcBef>
          <a:spcPts val="6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62E9D1-9F78-4049-80AF-C2EDF0A97A1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ADF02C-D7C9-6C4D-B4AA-8CCF3D864B1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EBC09-694C-8F4E-A033-F88E5B1B3AE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62EED6F-A52A-F647-B49B-86E74657972F}" type="datetimeFigureOut">
              <a:rPr lang="en-US" smtClean="0"/>
              <a:t>3/25/18</a:t>
            </a:fld>
            <a:endParaRPr lang="en-US"/>
          </a:p>
        </p:txBody>
      </p:sp>
      <p:sp>
        <p:nvSpPr>
          <p:cNvPr id="5" name="Footer Placeholder 4">
            <a:extLst>
              <a:ext uri="{FF2B5EF4-FFF2-40B4-BE49-F238E27FC236}">
                <a16:creationId xmlns:a16="http://schemas.microsoft.com/office/drawing/2014/main" id="{7111C99D-1986-3643-8619-D9B5D0FD8729}"/>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181FDF-AEA0-5143-9D7D-05AB5BBA5DA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489364D-4517-8249-9843-77B777F0B213}" type="slidenum">
              <a:rPr lang="en-US" smtClean="0"/>
              <a:t>‹#›</a:t>
            </a:fld>
            <a:endParaRPr lang="en-US"/>
          </a:p>
        </p:txBody>
      </p:sp>
    </p:spTree>
    <p:extLst>
      <p:ext uri="{BB962C8B-B14F-4D97-AF65-F5344CB8AC3E}">
        <p14:creationId xmlns:p14="http://schemas.microsoft.com/office/powerpoint/2010/main" val="42074092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1" y="310896"/>
            <a:ext cx="7296538" cy="1737360"/>
          </a:xfrm>
        </p:spPr>
        <p:txBody>
          <a:bodyPr>
            <a:noAutofit/>
          </a:bodyPr>
          <a:lstStyle/>
          <a:p>
            <a:r>
              <a:rPr lang="en-US" sz="3200" dirty="0"/>
              <a:t>TCP CUBIC versus BBR</a:t>
            </a:r>
            <a:br>
              <a:rPr lang="en-US" sz="3200" dirty="0"/>
            </a:br>
            <a:r>
              <a:rPr lang="en-US" sz="3200" dirty="0"/>
              <a:t>on the Highway</a:t>
            </a:r>
          </a:p>
        </p:txBody>
      </p:sp>
      <p:sp>
        <p:nvSpPr>
          <p:cNvPr id="6" name="Subtitle 5"/>
          <p:cNvSpPr>
            <a:spLocks noGrp="1"/>
          </p:cNvSpPr>
          <p:nvPr>
            <p:ph type="subTitle" idx="1"/>
          </p:nvPr>
        </p:nvSpPr>
        <p:spPr>
          <a:xfrm>
            <a:off x="457200" y="2681852"/>
            <a:ext cx="5462337" cy="1240038"/>
          </a:xfrm>
        </p:spPr>
        <p:txBody>
          <a:bodyPr/>
          <a:lstStyle/>
          <a:p>
            <a:r>
              <a:rPr lang="en-US" sz="1600" dirty="0"/>
              <a:t>Feng Li, Jae Chung, </a:t>
            </a:r>
            <a:r>
              <a:rPr lang="en-US" sz="1600" dirty="0" err="1"/>
              <a:t>Xiaoxiao</a:t>
            </a:r>
            <a:r>
              <a:rPr lang="en-US" sz="1600" dirty="0"/>
              <a:t> Jiang and Mark Claypool</a:t>
            </a:r>
          </a:p>
          <a:p>
            <a:endParaRPr lang="en-US" sz="1600" dirty="0"/>
          </a:p>
          <a:p>
            <a:r>
              <a:rPr lang="en-US" sz="1600" b="0" dirty="0"/>
              <a:t>3/27/2018</a:t>
            </a:r>
          </a:p>
        </p:txBody>
      </p:sp>
    </p:spTree>
    <p:extLst>
      <p:ext uri="{BB962C8B-B14F-4D97-AF65-F5344CB8AC3E}">
        <p14:creationId xmlns:p14="http://schemas.microsoft.com/office/powerpoint/2010/main" val="129713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Driving Route </a:t>
            </a:r>
          </a:p>
        </p:txBody>
      </p:sp>
      <p:sp>
        <p:nvSpPr>
          <p:cNvPr id="6" name="Slide Number Placeholder 5"/>
          <p:cNvSpPr>
            <a:spLocks noGrp="1"/>
          </p:cNvSpPr>
          <p:nvPr>
            <p:ph type="sldNum" sz="quarter" idx="12"/>
          </p:nvPr>
        </p:nvSpPr>
        <p:spPr/>
        <p:txBody>
          <a:bodyPr/>
          <a:lstStyle/>
          <a:p>
            <a:fld id="{E12D0507-9F86-7A45-BE8E-43760B9F92AA}" type="slidenum">
              <a:rPr lang="en-US" smtClean="0"/>
              <a:t>10</a:t>
            </a:fld>
            <a:endParaRPr lang="en-US" dirty="0"/>
          </a:p>
        </p:txBody>
      </p:sp>
      <p:sp>
        <p:nvSpPr>
          <p:cNvPr id="7" name="TextBox 6"/>
          <p:cNvSpPr txBox="1"/>
          <p:nvPr/>
        </p:nvSpPr>
        <p:spPr>
          <a:xfrm>
            <a:off x="6341599" y="983770"/>
            <a:ext cx="2553419" cy="3693319"/>
          </a:xfrm>
          <a:prstGeom prst="rect">
            <a:avLst/>
          </a:prstGeom>
          <a:noFill/>
        </p:spPr>
        <p:txBody>
          <a:bodyPr wrap="square" rtlCol="0">
            <a:spAutoFit/>
          </a:bodyPr>
          <a:lstStyle/>
          <a:p>
            <a:pPr marL="285750" indent="-285750">
              <a:buFont typeface="Arial" panose="020B0604020202020204" pitchFamily="34" charset="0"/>
              <a:buChar char="•"/>
            </a:pPr>
            <a:r>
              <a:rPr lang="en-US" dirty="0"/>
              <a:t>Date: </a:t>
            </a:r>
          </a:p>
          <a:p>
            <a:r>
              <a:rPr lang="en-US" sz="1400" dirty="0"/>
              <a:t>2016/10/24 and 2016/10/25</a:t>
            </a:r>
          </a:p>
          <a:p>
            <a:endParaRPr lang="en-US" sz="1400" dirty="0"/>
          </a:p>
          <a:p>
            <a:pPr marL="285750" indent="-285750">
              <a:buFont typeface="Arial" panose="020B0604020202020204" pitchFamily="34" charset="0"/>
              <a:buChar char="•"/>
            </a:pPr>
            <a:r>
              <a:rPr lang="en-US" dirty="0"/>
              <a:t>End Points</a:t>
            </a:r>
          </a:p>
          <a:p>
            <a:r>
              <a:rPr lang="en-US" sz="1200" dirty="0"/>
              <a:t>Worcester, MA</a:t>
            </a:r>
          </a:p>
          <a:p>
            <a:r>
              <a:rPr lang="en-US" sz="1200" dirty="0"/>
              <a:t>Morris Town, NJ</a:t>
            </a:r>
          </a:p>
          <a:p>
            <a:endParaRPr lang="en-US" sz="1400" dirty="0"/>
          </a:p>
          <a:p>
            <a:pPr marL="285750" indent="-285750">
              <a:buFont typeface="Arial" panose="020B0604020202020204" pitchFamily="34" charset="0"/>
              <a:buChar char="•"/>
            </a:pPr>
            <a:r>
              <a:rPr lang="en-US" dirty="0"/>
              <a:t>Distance </a:t>
            </a:r>
          </a:p>
          <a:p>
            <a:r>
              <a:rPr lang="en-US" sz="1200" dirty="0"/>
              <a:t>410 miles+ round trip, </a:t>
            </a:r>
          </a:p>
          <a:p>
            <a:endParaRPr lang="en-US" dirty="0"/>
          </a:p>
          <a:p>
            <a:pPr marL="285750" indent="-285750">
              <a:buFont typeface="Arial" panose="020B0604020202020204" pitchFamily="34" charset="0"/>
              <a:buChar char="•"/>
            </a:pPr>
            <a:r>
              <a:rPr lang="en-US" dirty="0"/>
              <a:t>Data Volume </a:t>
            </a:r>
          </a:p>
          <a:p>
            <a:r>
              <a:rPr lang="en-US" sz="1200" dirty="0"/>
              <a:t>15.0+ GB traffic as 720 </a:t>
            </a:r>
            <a:r>
              <a:rPr lang="en-US" sz="1200" dirty="0">
                <a:solidFill>
                  <a:srgbClr val="CD040B"/>
                </a:solidFill>
              </a:rPr>
              <a:t>20MB</a:t>
            </a:r>
            <a:r>
              <a:rPr lang="en-US" sz="1200" dirty="0"/>
              <a:t> file downloading in 6 hours.  </a:t>
            </a:r>
          </a:p>
          <a:p>
            <a:endParaRPr lang="en-US" sz="1200" dirty="0"/>
          </a:p>
          <a:p>
            <a:r>
              <a:rPr lang="en-US" sz="1100" dirty="0"/>
              <a:t>some “large scale” research only collect 90GB traffic in 8 months.</a:t>
            </a:r>
            <a:endParaRPr lang="en-US" sz="1400" dirty="0"/>
          </a:p>
        </p:txBody>
      </p:sp>
      <p:pic>
        <p:nvPicPr>
          <p:cNvPr id="3" name="Picture 2">
            <a:extLst>
              <a:ext uri="{FF2B5EF4-FFF2-40B4-BE49-F238E27FC236}">
                <a16:creationId xmlns:a16="http://schemas.microsoft.com/office/drawing/2014/main" id="{481213C9-C7A6-1B40-9D29-C30C27135FE6}"/>
              </a:ext>
            </a:extLst>
          </p:cNvPr>
          <p:cNvPicPr>
            <a:picLocks noChangeAspect="1"/>
          </p:cNvPicPr>
          <p:nvPr/>
        </p:nvPicPr>
        <p:blipFill>
          <a:blip r:embed="rId2"/>
          <a:stretch>
            <a:fillRect/>
          </a:stretch>
        </p:blipFill>
        <p:spPr>
          <a:xfrm>
            <a:off x="610869" y="983770"/>
            <a:ext cx="5506467" cy="3646763"/>
          </a:xfrm>
          <a:prstGeom prst="rect">
            <a:avLst/>
          </a:prstGeom>
        </p:spPr>
      </p:pic>
    </p:spTree>
    <p:extLst>
      <p:ext uri="{BB962C8B-B14F-4D97-AF65-F5344CB8AC3E}">
        <p14:creationId xmlns:p14="http://schemas.microsoft.com/office/powerpoint/2010/main" val="252932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599"/>
            <a:ext cx="8326591" cy="3473107"/>
          </a:xfrm>
        </p:spPr>
        <p:txBody>
          <a:bodyPr>
            <a:noAutofit/>
          </a:bodyPr>
          <a:lstStyle/>
          <a:p>
            <a:r>
              <a:rPr lang="en-US" sz="1600" dirty="0"/>
              <a:t>Commercial Tool (</a:t>
            </a:r>
            <a:r>
              <a:rPr lang="en-US" sz="1600" dirty="0" err="1"/>
              <a:t>Qualipoc</a:t>
            </a:r>
            <a:r>
              <a:rPr lang="en-US" sz="1600" dirty="0"/>
              <a:t>) on smart phone (LG G2 VS980)</a:t>
            </a:r>
          </a:p>
          <a:p>
            <a:pPr lvl="2"/>
            <a:r>
              <a:rPr lang="en-US" sz="1600" dirty="0"/>
              <a:t>Ping tool to measure propagation round trip time between server and phone.</a:t>
            </a:r>
          </a:p>
          <a:p>
            <a:pPr lvl="2"/>
            <a:r>
              <a:rPr lang="en-US" sz="1600" dirty="0"/>
              <a:t>Throughput measurement tool.</a:t>
            </a:r>
          </a:p>
          <a:p>
            <a:pPr lvl="2"/>
            <a:r>
              <a:rPr lang="en-US" sz="1600" dirty="0"/>
              <a:t>Physical and Link Layer statistics collected from device drivers. </a:t>
            </a:r>
          </a:p>
          <a:p>
            <a:pPr lvl="0"/>
            <a:r>
              <a:rPr lang="en-US" sz="1600" dirty="0"/>
              <a:t>Four HP </a:t>
            </a:r>
            <a:r>
              <a:rPr lang="en-US" sz="1600" dirty="0" err="1"/>
              <a:t>Proliant</a:t>
            </a:r>
            <a:r>
              <a:rPr lang="en-US" sz="1600" dirty="0"/>
              <a:t> 460c Gen9 blade Servers </a:t>
            </a:r>
          </a:p>
          <a:p>
            <a:pPr lvl="2"/>
            <a:r>
              <a:rPr lang="en-US" sz="1600" dirty="0"/>
              <a:t>All run with Ubuntu 14.04: two with 4.8.0-rc6 kernel, and two with 3.19.0.25 kernel. </a:t>
            </a:r>
          </a:p>
          <a:p>
            <a:pPr lvl="2"/>
            <a:r>
              <a:rPr lang="en-US" sz="1600" dirty="0"/>
              <a:t>Same kernel settings and Ethernet (NIC) settings, except default congestion control algorithm. </a:t>
            </a:r>
          </a:p>
          <a:p>
            <a:pPr lvl="2"/>
            <a:r>
              <a:rPr lang="en-US" sz="1600" dirty="0"/>
              <a:t>Apache 2.4.7 Web server with PHP 5.0, dynamically generating  file to avoid caching. </a:t>
            </a:r>
          </a:p>
          <a:p>
            <a:pPr lvl="2"/>
            <a:r>
              <a:rPr lang="en-US" sz="1600" dirty="0" err="1"/>
              <a:t>Tcpdump</a:t>
            </a:r>
            <a:r>
              <a:rPr lang="en-US" sz="1600" dirty="0"/>
              <a:t> running as a service in background, </a:t>
            </a:r>
          </a:p>
          <a:p>
            <a:pPr lvl="2"/>
            <a:r>
              <a:rPr lang="en-US" sz="1600" dirty="0"/>
              <a:t>Dedicated performance study servers, light load (&lt; 1% CPU usage).  </a:t>
            </a:r>
          </a:p>
        </p:txBody>
      </p:sp>
      <p:sp>
        <p:nvSpPr>
          <p:cNvPr id="3" name="Slide Number Placeholder 2"/>
          <p:cNvSpPr>
            <a:spLocks noGrp="1"/>
          </p:cNvSpPr>
          <p:nvPr>
            <p:ph type="sldNum" sz="quarter" idx="12"/>
          </p:nvPr>
        </p:nvSpPr>
        <p:spPr/>
        <p:txBody>
          <a:bodyPr/>
          <a:lstStyle/>
          <a:p>
            <a:fld id="{E12D0507-9F86-7A45-BE8E-43760B9F92AA}" type="slidenum">
              <a:rPr lang="en-US" smtClean="0"/>
              <a:pPr/>
              <a:t>11</a:t>
            </a:fld>
            <a:endParaRPr lang="en-US" dirty="0"/>
          </a:p>
        </p:txBody>
      </p:sp>
      <p:sp>
        <p:nvSpPr>
          <p:cNvPr id="4" name="Title 3"/>
          <p:cNvSpPr>
            <a:spLocks noGrp="1"/>
          </p:cNvSpPr>
          <p:nvPr>
            <p:ph type="title"/>
          </p:nvPr>
        </p:nvSpPr>
        <p:spPr/>
        <p:txBody>
          <a:bodyPr/>
          <a:lstStyle/>
          <a:p>
            <a:r>
              <a:rPr lang="en-US"/>
              <a:t>Measurement Tools Used </a:t>
            </a:r>
            <a:endParaRPr lang="en-US" dirty="0"/>
          </a:p>
        </p:txBody>
      </p:sp>
    </p:spTree>
    <p:extLst>
      <p:ext uri="{BB962C8B-B14F-4D97-AF65-F5344CB8AC3E}">
        <p14:creationId xmlns:p14="http://schemas.microsoft.com/office/powerpoint/2010/main" val="231032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302910" cy="3557032"/>
          </a:xfrm>
        </p:spPr>
        <p:txBody>
          <a:bodyPr>
            <a:noAutofit/>
          </a:bodyPr>
          <a:lstStyle/>
          <a:p>
            <a:r>
              <a:rPr lang="en-US" sz="1400" dirty="0"/>
              <a:t>700MHz (Band XIII)</a:t>
            </a:r>
          </a:p>
          <a:p>
            <a:pPr lvl="2"/>
            <a:r>
              <a:rPr lang="en-US" sz="1400" dirty="0"/>
              <a:t>Verizon provide 700MHz and 1700/1900MHz (AWS) radio spectrum. </a:t>
            </a:r>
          </a:p>
          <a:p>
            <a:pPr lvl="2"/>
            <a:r>
              <a:rPr lang="en-US" sz="1400" dirty="0"/>
              <a:t>AWS only provide extra capacity in urban area.  </a:t>
            </a:r>
          </a:p>
          <a:p>
            <a:pPr lvl="2"/>
            <a:r>
              <a:rPr lang="en-US" sz="1400" dirty="0"/>
              <a:t>None of US carrier provides national wide AWS coverage. </a:t>
            </a:r>
          </a:p>
          <a:p>
            <a:r>
              <a:rPr lang="en-US" sz="1400" dirty="0"/>
              <a:t>Lock phone on 700MHz spectrum. </a:t>
            </a:r>
          </a:p>
          <a:p>
            <a:pPr lvl="2"/>
            <a:r>
              <a:rPr lang="en-US" sz="1400" dirty="0"/>
              <a:t>Lost GPS location and velocity in test, could only estimate average speed through checkpoints.  </a:t>
            </a:r>
          </a:p>
          <a:p>
            <a:r>
              <a:rPr lang="en-US" sz="1400" dirty="0"/>
              <a:t>Efforts to Reduce Random Variables </a:t>
            </a:r>
          </a:p>
          <a:p>
            <a:pPr lvl="2"/>
            <a:r>
              <a:rPr lang="en-US" sz="1400" dirty="0"/>
              <a:t>Same route, Same Driver, Same Car</a:t>
            </a:r>
          </a:p>
          <a:p>
            <a:pPr lvl="2"/>
            <a:r>
              <a:rPr lang="en-US" sz="1400" dirty="0"/>
              <a:t>Identical Servers, except default congestion control algorithm.</a:t>
            </a:r>
          </a:p>
          <a:p>
            <a:pPr lvl="1"/>
            <a:endParaRPr lang="en-US" sz="1400" dirty="0"/>
          </a:p>
        </p:txBody>
      </p:sp>
      <p:sp>
        <p:nvSpPr>
          <p:cNvPr id="3" name="Slide Number Placeholder 2"/>
          <p:cNvSpPr>
            <a:spLocks noGrp="1"/>
          </p:cNvSpPr>
          <p:nvPr>
            <p:ph type="sldNum" sz="quarter" idx="12"/>
          </p:nvPr>
        </p:nvSpPr>
        <p:spPr/>
        <p:txBody>
          <a:bodyPr/>
          <a:lstStyle/>
          <a:p>
            <a:fld id="{E12D0507-9F86-7A45-BE8E-43760B9F92AA}" type="slidenum">
              <a:rPr lang="en-US" smtClean="0"/>
              <a:pPr/>
              <a:t>12</a:t>
            </a:fld>
            <a:endParaRPr lang="en-US" dirty="0"/>
          </a:p>
        </p:txBody>
      </p:sp>
      <p:sp>
        <p:nvSpPr>
          <p:cNvPr id="4" name="Title 3"/>
          <p:cNvSpPr>
            <a:spLocks noGrp="1"/>
          </p:cNvSpPr>
          <p:nvPr>
            <p:ph type="title"/>
          </p:nvPr>
        </p:nvSpPr>
        <p:spPr/>
        <p:txBody>
          <a:bodyPr/>
          <a:lstStyle/>
          <a:p>
            <a:r>
              <a:rPr lang="en-US"/>
              <a:t>700MHz Radio Spectrum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49474439"/>
              </p:ext>
            </p:extLst>
          </p:nvPr>
        </p:nvGraphicFramePr>
        <p:xfrm>
          <a:off x="5011560" y="1846288"/>
          <a:ext cx="3747589" cy="2682240"/>
        </p:xfrm>
        <a:graphic>
          <a:graphicData uri="http://schemas.openxmlformats.org/drawingml/2006/table">
            <a:tbl>
              <a:tblPr firstRow="1" bandRow="1">
                <a:tableStyleId>{EE9117C1-6F56-46DE-8B7F-AF8F4CEE741D}</a:tableStyleId>
              </a:tblPr>
              <a:tblGrid>
                <a:gridCol w="1862674">
                  <a:extLst>
                    <a:ext uri="{9D8B030D-6E8A-4147-A177-3AD203B41FA5}">
                      <a16:colId xmlns:a16="http://schemas.microsoft.com/office/drawing/2014/main" val="20000"/>
                    </a:ext>
                  </a:extLst>
                </a:gridCol>
                <a:gridCol w="1884915">
                  <a:extLst>
                    <a:ext uri="{9D8B030D-6E8A-4147-A177-3AD203B41FA5}">
                      <a16:colId xmlns:a16="http://schemas.microsoft.com/office/drawing/2014/main" val="20001"/>
                    </a:ext>
                  </a:extLst>
                </a:gridCol>
              </a:tblGrid>
              <a:tr h="370840">
                <a:tc>
                  <a:txBody>
                    <a:bodyPr/>
                    <a:lstStyle/>
                    <a:p>
                      <a:r>
                        <a:rPr lang="en-US" dirty="0"/>
                        <a:t>Metric</a:t>
                      </a:r>
                    </a:p>
                  </a:txBody>
                  <a:tcPr/>
                </a:tc>
                <a:tc>
                  <a:txBody>
                    <a:bodyPr/>
                    <a:lstStyle/>
                    <a:p>
                      <a:r>
                        <a:rPr lang="en-US" dirty="0"/>
                        <a:t>Value</a:t>
                      </a:r>
                    </a:p>
                  </a:txBody>
                  <a:tcPr/>
                </a:tc>
                <a:extLst>
                  <a:ext uri="{0D108BD9-81ED-4DB2-BD59-A6C34878D82A}">
                    <a16:rowId xmlns:a16="http://schemas.microsoft.com/office/drawing/2014/main" val="10000"/>
                  </a:ext>
                </a:extLst>
              </a:tr>
              <a:tr h="370840">
                <a:tc>
                  <a:txBody>
                    <a:bodyPr/>
                    <a:lstStyle/>
                    <a:p>
                      <a:r>
                        <a:rPr lang="en-US" dirty="0"/>
                        <a:t>Band Number</a:t>
                      </a:r>
                    </a:p>
                  </a:txBody>
                  <a:tcPr/>
                </a:tc>
                <a:tc>
                  <a:txBody>
                    <a:bodyPr/>
                    <a:lstStyle/>
                    <a:p>
                      <a:r>
                        <a:rPr lang="en-US" dirty="0"/>
                        <a:t>Band XIII (13)</a:t>
                      </a:r>
                    </a:p>
                  </a:txBody>
                  <a:tcPr/>
                </a:tc>
                <a:extLst>
                  <a:ext uri="{0D108BD9-81ED-4DB2-BD59-A6C34878D82A}">
                    <a16:rowId xmlns:a16="http://schemas.microsoft.com/office/drawing/2014/main" val="10001"/>
                  </a:ext>
                </a:extLst>
              </a:tr>
              <a:tr h="370840">
                <a:tc>
                  <a:txBody>
                    <a:bodyPr/>
                    <a:lstStyle/>
                    <a:p>
                      <a:r>
                        <a:rPr lang="en-US" dirty="0"/>
                        <a:t>UP</a:t>
                      </a:r>
                      <a:r>
                        <a:rPr lang="en-US" baseline="0" dirty="0"/>
                        <a:t> Link Freq. </a:t>
                      </a:r>
                      <a:endParaRPr lang="en-US" dirty="0"/>
                    </a:p>
                  </a:txBody>
                  <a:tcPr/>
                </a:tc>
                <a:tc>
                  <a:txBody>
                    <a:bodyPr/>
                    <a:lstStyle/>
                    <a:p>
                      <a:r>
                        <a:rPr lang="en-US" dirty="0"/>
                        <a:t>777-787 MHz</a:t>
                      </a:r>
                    </a:p>
                  </a:txBody>
                  <a:tcPr/>
                </a:tc>
                <a:extLst>
                  <a:ext uri="{0D108BD9-81ED-4DB2-BD59-A6C34878D82A}">
                    <a16:rowId xmlns:a16="http://schemas.microsoft.com/office/drawing/2014/main" val="10002"/>
                  </a:ext>
                </a:extLst>
              </a:tr>
              <a:tr h="370840">
                <a:tc>
                  <a:txBody>
                    <a:bodyPr/>
                    <a:lstStyle/>
                    <a:p>
                      <a:r>
                        <a:rPr lang="en-US" dirty="0"/>
                        <a:t>Down Link Freq.</a:t>
                      </a:r>
                    </a:p>
                  </a:txBody>
                  <a:tcPr/>
                </a:tc>
                <a:tc>
                  <a:txBody>
                    <a:bodyPr/>
                    <a:lstStyle/>
                    <a:p>
                      <a:r>
                        <a:rPr lang="en-US" dirty="0"/>
                        <a:t>746-750 MHz</a:t>
                      </a:r>
                    </a:p>
                  </a:txBody>
                  <a:tcPr/>
                </a:tc>
                <a:extLst>
                  <a:ext uri="{0D108BD9-81ED-4DB2-BD59-A6C34878D82A}">
                    <a16:rowId xmlns:a16="http://schemas.microsoft.com/office/drawing/2014/main" val="10003"/>
                  </a:ext>
                </a:extLst>
              </a:tr>
              <a:tr h="370840">
                <a:tc>
                  <a:txBody>
                    <a:bodyPr/>
                    <a:lstStyle/>
                    <a:p>
                      <a:r>
                        <a:rPr lang="en-US" dirty="0"/>
                        <a:t>Channel Width</a:t>
                      </a:r>
                    </a:p>
                  </a:txBody>
                  <a:tcPr/>
                </a:tc>
                <a:tc>
                  <a:txBody>
                    <a:bodyPr/>
                    <a:lstStyle/>
                    <a:p>
                      <a:r>
                        <a:rPr lang="en-US" dirty="0"/>
                        <a:t>10MHz</a:t>
                      </a:r>
                    </a:p>
                  </a:txBody>
                  <a:tcPr/>
                </a:tc>
                <a:extLst>
                  <a:ext uri="{0D108BD9-81ED-4DB2-BD59-A6C34878D82A}">
                    <a16:rowId xmlns:a16="http://schemas.microsoft.com/office/drawing/2014/main" val="10004"/>
                  </a:ext>
                </a:extLst>
              </a:tr>
              <a:tr h="370840">
                <a:tc>
                  <a:txBody>
                    <a:bodyPr/>
                    <a:lstStyle/>
                    <a:p>
                      <a:r>
                        <a:rPr lang="en-US" dirty="0"/>
                        <a:t>Modulation</a:t>
                      </a:r>
                    </a:p>
                  </a:txBody>
                  <a:tcPr/>
                </a:tc>
                <a:tc>
                  <a:txBody>
                    <a:bodyPr/>
                    <a:lstStyle/>
                    <a:p>
                      <a:r>
                        <a:rPr lang="en-US" b="1" dirty="0">
                          <a:solidFill>
                            <a:srgbClr val="C00000"/>
                          </a:solidFill>
                        </a:rPr>
                        <a:t>QPSK,</a:t>
                      </a:r>
                      <a:r>
                        <a:rPr lang="en-US" b="1" baseline="0" dirty="0">
                          <a:solidFill>
                            <a:srgbClr val="C00000"/>
                          </a:solidFill>
                        </a:rPr>
                        <a:t> </a:t>
                      </a:r>
                      <a:r>
                        <a:rPr lang="en-US" b="1" dirty="0">
                          <a:solidFill>
                            <a:srgbClr val="C00000"/>
                          </a:solidFill>
                        </a:rPr>
                        <a:t>16QAM, 64QAM</a:t>
                      </a:r>
                    </a:p>
                  </a:txBody>
                  <a:tcPr/>
                </a:tc>
                <a:extLst>
                  <a:ext uri="{0D108BD9-81ED-4DB2-BD59-A6C34878D82A}">
                    <a16:rowId xmlns:a16="http://schemas.microsoft.com/office/drawing/2014/main" val="10005"/>
                  </a:ext>
                </a:extLst>
              </a:tr>
              <a:tr h="370840">
                <a:tc>
                  <a:txBody>
                    <a:bodyPr/>
                    <a:lstStyle/>
                    <a:p>
                      <a:r>
                        <a:rPr lang="en-US" dirty="0"/>
                        <a:t>Theoretic</a:t>
                      </a:r>
                      <a:r>
                        <a:rPr lang="en-US" baseline="0" dirty="0"/>
                        <a:t> TCP Throughput</a:t>
                      </a:r>
                      <a:endParaRPr lang="en-US" dirty="0"/>
                    </a:p>
                  </a:txBody>
                  <a:tcPr/>
                </a:tc>
                <a:tc>
                  <a:txBody>
                    <a:bodyPr/>
                    <a:lstStyle/>
                    <a:p>
                      <a:r>
                        <a:rPr lang="en-US" dirty="0"/>
                        <a:t>45 – 50 Mbps (maximum)</a:t>
                      </a:r>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5459228" y="1405457"/>
            <a:ext cx="2918969" cy="369332"/>
          </a:xfrm>
          <a:prstGeom prst="rect">
            <a:avLst/>
          </a:prstGeom>
        </p:spPr>
        <p:txBody>
          <a:bodyPr wrap="square">
            <a:spAutoFit/>
          </a:bodyPr>
          <a:lstStyle/>
          <a:p>
            <a:r>
              <a:rPr lang="en-US" dirty="0"/>
              <a:t>Band XIII Radio Spectrum</a:t>
            </a:r>
          </a:p>
        </p:txBody>
      </p:sp>
    </p:spTree>
    <p:extLst>
      <p:ext uri="{BB962C8B-B14F-4D97-AF65-F5344CB8AC3E}">
        <p14:creationId xmlns:p14="http://schemas.microsoft.com/office/powerpoint/2010/main" val="1664123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04181"/>
            <a:ext cx="7703389" cy="3467819"/>
          </a:xfrm>
        </p:spPr>
        <p:txBody>
          <a:bodyPr/>
          <a:lstStyle/>
          <a:p>
            <a:pPr>
              <a:buFont typeface="Arial" panose="020B0604020202020204" pitchFamily="34" charset="0"/>
              <a:buChar char="•"/>
            </a:pPr>
            <a:r>
              <a:rPr lang="en-US" dirty="0"/>
              <a:t>Methodology</a:t>
            </a:r>
          </a:p>
          <a:p>
            <a:pPr>
              <a:buFont typeface="Arial" panose="020B0604020202020204" pitchFamily="34" charset="0"/>
              <a:buChar char="•"/>
            </a:pPr>
            <a:r>
              <a:rPr lang="en-US" dirty="0">
                <a:solidFill>
                  <a:srgbClr val="C00000"/>
                </a:solidFill>
              </a:rPr>
              <a:t>Radio Network Characteristics</a:t>
            </a:r>
          </a:p>
          <a:p>
            <a:pPr>
              <a:buFont typeface="Arial" panose="020B0604020202020204" pitchFamily="34" charset="0"/>
              <a:buChar char="•"/>
            </a:pPr>
            <a:r>
              <a:rPr lang="en-US" dirty="0"/>
              <a:t>Compare CCAs’ Performance </a:t>
            </a:r>
          </a:p>
          <a:p>
            <a:pPr>
              <a:buFont typeface="Arial" panose="020B0604020202020204" pitchFamily="34" charset="0"/>
              <a:buChar char="•"/>
            </a:pPr>
            <a:r>
              <a:rPr lang="en-US" dirty="0"/>
              <a:t>Discussions </a:t>
            </a:r>
          </a:p>
          <a:p>
            <a:pPr>
              <a:buFont typeface="Arial" panose="020B0604020202020204" pitchFamily="34" charset="0"/>
              <a:buChar char="•"/>
            </a:pPr>
            <a:r>
              <a:rPr lang="en-US" dirty="0"/>
              <a:t>Conclusion </a:t>
            </a:r>
          </a:p>
        </p:txBody>
      </p:sp>
      <p:sp>
        <p:nvSpPr>
          <p:cNvPr id="4" name="Title 3"/>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E12D0507-9F86-7A45-BE8E-43760B9F92AA}" type="slidenum">
              <a:rPr lang="en-US" smtClean="0"/>
              <a:t>13</a:t>
            </a:fld>
            <a:endParaRPr lang="en-US" dirty="0"/>
          </a:p>
        </p:txBody>
      </p:sp>
    </p:spTree>
    <p:extLst>
      <p:ext uri="{BB962C8B-B14F-4D97-AF65-F5344CB8AC3E}">
        <p14:creationId xmlns:p14="http://schemas.microsoft.com/office/powerpoint/2010/main" val="158629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2D0507-9F86-7A45-BE8E-43760B9F92AA}" type="slidenum">
              <a:rPr lang="en-US" smtClean="0"/>
              <a:pPr/>
              <a:t>14</a:t>
            </a:fld>
            <a:endParaRPr lang="en-US" dirty="0"/>
          </a:p>
        </p:txBody>
      </p:sp>
      <p:sp>
        <p:nvSpPr>
          <p:cNvPr id="4" name="Title 3"/>
          <p:cNvSpPr>
            <a:spLocks noGrp="1"/>
          </p:cNvSpPr>
          <p:nvPr>
            <p:ph type="title"/>
          </p:nvPr>
        </p:nvSpPr>
        <p:spPr/>
        <p:txBody>
          <a:bodyPr/>
          <a:lstStyle/>
          <a:p>
            <a:r>
              <a:rPr lang="en-US"/>
              <a:t>Radio Condition (SINR) on Highway </a:t>
            </a:r>
            <a:endParaRPr lang="en-US" dirty="0"/>
          </a:p>
        </p:txBody>
      </p:sp>
      <p:pic>
        <p:nvPicPr>
          <p:cNvPr id="5" name="Picture 4">
            <a:extLst>
              <a:ext uri="{FF2B5EF4-FFF2-40B4-BE49-F238E27FC236}">
                <a16:creationId xmlns:a16="http://schemas.microsoft.com/office/drawing/2014/main" id="{5D934272-7B17-2F40-AB89-0B1C53571CA7}"/>
              </a:ext>
            </a:extLst>
          </p:cNvPr>
          <p:cNvPicPr>
            <a:picLocks noChangeAspect="1"/>
          </p:cNvPicPr>
          <p:nvPr/>
        </p:nvPicPr>
        <p:blipFill>
          <a:blip r:embed="rId2"/>
          <a:stretch>
            <a:fillRect/>
          </a:stretch>
        </p:blipFill>
        <p:spPr>
          <a:xfrm>
            <a:off x="635267" y="994667"/>
            <a:ext cx="7074569" cy="4039346"/>
          </a:xfrm>
          <a:prstGeom prst="rect">
            <a:avLst/>
          </a:prstGeom>
        </p:spPr>
      </p:pic>
      <p:sp>
        <p:nvSpPr>
          <p:cNvPr id="11" name="Content Placeholder 10"/>
          <p:cNvSpPr>
            <a:spLocks noGrp="1"/>
          </p:cNvSpPr>
          <p:nvPr>
            <p:ph idx="1"/>
          </p:nvPr>
        </p:nvSpPr>
        <p:spPr>
          <a:xfrm>
            <a:off x="1984782" y="1526657"/>
            <a:ext cx="2641361" cy="1109391"/>
          </a:xfrm>
        </p:spPr>
        <p:txBody>
          <a:bodyPr>
            <a:noAutofit/>
          </a:bodyPr>
          <a:lstStyle/>
          <a:p>
            <a:pPr lvl="2"/>
            <a:r>
              <a:rPr lang="en-US" sz="1400" dirty="0"/>
              <a:t>All 3 CCAs experience similar RF condition.</a:t>
            </a:r>
          </a:p>
          <a:p>
            <a:pPr lvl="2"/>
            <a:r>
              <a:rPr lang="en-US" sz="1400" dirty="0"/>
              <a:t>SINRs are distributed almost evenly.</a:t>
            </a:r>
          </a:p>
        </p:txBody>
      </p:sp>
    </p:spTree>
    <p:extLst>
      <p:ext uri="{BB962C8B-B14F-4D97-AF65-F5344CB8AC3E}">
        <p14:creationId xmlns:p14="http://schemas.microsoft.com/office/powerpoint/2010/main" val="275952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43439" y="3087979"/>
            <a:ext cx="3166802" cy="1522522"/>
          </a:xfrm>
        </p:spPr>
        <p:txBody>
          <a:bodyPr>
            <a:noAutofit/>
          </a:bodyPr>
          <a:lstStyle/>
          <a:p>
            <a:pPr lvl="2"/>
            <a:r>
              <a:rPr lang="en-US" sz="1400" dirty="0"/>
              <a:t>Modulation/Rate Adaption changes would impact bandwidth estimation algorithm, for example BBR.</a:t>
            </a:r>
          </a:p>
          <a:p>
            <a:pPr lvl="2"/>
            <a:r>
              <a:rPr lang="en-US" sz="1400" dirty="0"/>
              <a:t>Rate drop suddenly increase the RLP queuing layer delay that cause </a:t>
            </a:r>
            <a:r>
              <a:rPr lang="en-US" sz="1400" dirty="0" err="1"/>
              <a:t>eNodeB</a:t>
            </a:r>
            <a:r>
              <a:rPr lang="en-US" sz="1400" dirty="0"/>
              <a:t> AQM drops.</a:t>
            </a:r>
          </a:p>
        </p:txBody>
      </p:sp>
      <p:sp>
        <p:nvSpPr>
          <p:cNvPr id="3" name="Slide Number Placeholder 2"/>
          <p:cNvSpPr>
            <a:spLocks noGrp="1"/>
          </p:cNvSpPr>
          <p:nvPr>
            <p:ph type="sldNum" sz="quarter" idx="12"/>
          </p:nvPr>
        </p:nvSpPr>
        <p:spPr/>
        <p:txBody>
          <a:bodyPr/>
          <a:lstStyle/>
          <a:p>
            <a:fld id="{E12D0507-9F86-7A45-BE8E-43760B9F92AA}" type="slidenum">
              <a:rPr lang="en-US" smtClean="0"/>
              <a:t>15</a:t>
            </a:fld>
            <a:endParaRPr lang="en-US" dirty="0"/>
          </a:p>
        </p:txBody>
      </p:sp>
      <p:sp>
        <p:nvSpPr>
          <p:cNvPr id="4" name="Title 3"/>
          <p:cNvSpPr>
            <a:spLocks noGrp="1"/>
          </p:cNvSpPr>
          <p:nvPr>
            <p:ph type="title"/>
          </p:nvPr>
        </p:nvSpPr>
        <p:spPr/>
        <p:txBody>
          <a:bodyPr/>
          <a:lstStyle/>
          <a:p>
            <a:r>
              <a:rPr lang="en-US" dirty="0"/>
              <a:t>Modulation / Rate Adaption</a:t>
            </a:r>
          </a:p>
        </p:txBody>
      </p:sp>
      <p:pic>
        <p:nvPicPr>
          <p:cNvPr id="2050" name="Picture 2" descr="C:\slides-repo\slides-repo-2017\netdev-2.1\slide-graphs\drive-tcp-pdsch-snr-modulation-b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0" y="1278759"/>
            <a:ext cx="5556755" cy="362218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814158" y="1125414"/>
            <a:ext cx="2113671" cy="306691"/>
          </a:xfrm>
          <a:prstGeom prst="rect">
            <a:avLst/>
          </a:prstGeom>
          <a:noFill/>
        </p:spPr>
        <p:txBody>
          <a:bodyPr wrap="square" rtlCol="0">
            <a:noAutofit/>
          </a:bodyPr>
          <a:lstStyle/>
          <a:p>
            <a:r>
              <a:rPr lang="en-US" sz="1100" b="1" dirty="0"/>
              <a:t>Fig. Modulation on Highway </a:t>
            </a:r>
          </a:p>
          <a:p>
            <a:endParaRPr lang="en-US" sz="800" dirty="0"/>
          </a:p>
        </p:txBody>
      </p:sp>
      <p:graphicFrame>
        <p:nvGraphicFramePr>
          <p:cNvPr id="2" name="Table 1"/>
          <p:cNvGraphicFramePr>
            <a:graphicFrameLocks noGrp="1"/>
          </p:cNvGraphicFramePr>
          <p:nvPr>
            <p:extLst>
              <p:ext uri="{D42A27DB-BD31-4B8C-83A1-F6EECF244321}">
                <p14:modId xmlns:p14="http://schemas.microsoft.com/office/powerpoint/2010/main" val="631767121"/>
              </p:ext>
            </p:extLst>
          </p:nvPr>
        </p:nvGraphicFramePr>
        <p:xfrm>
          <a:off x="5890008" y="1278760"/>
          <a:ext cx="2796792" cy="1538811"/>
        </p:xfrm>
        <a:graphic>
          <a:graphicData uri="http://schemas.openxmlformats.org/drawingml/2006/table">
            <a:tbl>
              <a:tblPr firstRow="1" bandRow="1">
                <a:tableStyleId>{EE9117C1-6F56-46DE-8B7F-AF8F4CEE741D}</a:tableStyleId>
              </a:tblPr>
              <a:tblGrid>
                <a:gridCol w="1471595">
                  <a:extLst>
                    <a:ext uri="{9D8B030D-6E8A-4147-A177-3AD203B41FA5}">
                      <a16:colId xmlns:a16="http://schemas.microsoft.com/office/drawing/2014/main" val="20000"/>
                    </a:ext>
                  </a:extLst>
                </a:gridCol>
                <a:gridCol w="1325197">
                  <a:extLst>
                    <a:ext uri="{9D8B030D-6E8A-4147-A177-3AD203B41FA5}">
                      <a16:colId xmlns:a16="http://schemas.microsoft.com/office/drawing/2014/main" val="20001"/>
                    </a:ext>
                  </a:extLst>
                </a:gridCol>
              </a:tblGrid>
              <a:tr h="429494">
                <a:tc>
                  <a:txBody>
                    <a:bodyPr/>
                    <a:lstStyle/>
                    <a:p>
                      <a:pPr lvl="0" algn="l"/>
                      <a:r>
                        <a:rPr lang="en-US" sz="1200" dirty="0"/>
                        <a:t>Theoretical Max PHY Throughput</a:t>
                      </a:r>
                    </a:p>
                  </a:txBody>
                  <a:tcPr anchor="ctr"/>
                </a:tc>
                <a:tc>
                  <a:txBody>
                    <a:bodyPr/>
                    <a:lstStyle/>
                    <a:p>
                      <a:r>
                        <a:rPr lang="en-US" dirty="0"/>
                        <a:t>10MHz</a:t>
                      </a:r>
                    </a:p>
                  </a:txBody>
                  <a:tcPr anchor="ctr"/>
                </a:tc>
                <a:extLst>
                  <a:ext uri="{0D108BD9-81ED-4DB2-BD59-A6C34878D82A}">
                    <a16:rowId xmlns:a16="http://schemas.microsoft.com/office/drawing/2014/main" val="10000"/>
                  </a:ext>
                </a:extLst>
              </a:tr>
              <a:tr h="360537">
                <a:tc>
                  <a:txBody>
                    <a:bodyPr/>
                    <a:lstStyle/>
                    <a:p>
                      <a:r>
                        <a:rPr lang="en-US" dirty="0"/>
                        <a:t>QPSK</a:t>
                      </a:r>
                    </a:p>
                  </a:txBody>
                  <a:tcPr anchor="ctr"/>
                </a:tc>
                <a:tc>
                  <a:txBody>
                    <a:bodyPr/>
                    <a:lstStyle/>
                    <a:p>
                      <a:r>
                        <a:rPr lang="en-US" dirty="0"/>
                        <a:t>17 Mbps</a:t>
                      </a:r>
                    </a:p>
                  </a:txBody>
                  <a:tcPr anchor="ctr"/>
                </a:tc>
                <a:extLst>
                  <a:ext uri="{0D108BD9-81ED-4DB2-BD59-A6C34878D82A}">
                    <a16:rowId xmlns:a16="http://schemas.microsoft.com/office/drawing/2014/main" val="10001"/>
                  </a:ext>
                </a:extLst>
              </a:tr>
              <a:tr h="360537">
                <a:tc>
                  <a:txBody>
                    <a:bodyPr/>
                    <a:lstStyle/>
                    <a:p>
                      <a:r>
                        <a:rPr lang="en-US" dirty="0"/>
                        <a:t>16QAM</a:t>
                      </a:r>
                    </a:p>
                  </a:txBody>
                  <a:tcPr anchor="ctr"/>
                </a:tc>
                <a:tc>
                  <a:txBody>
                    <a:bodyPr/>
                    <a:lstStyle/>
                    <a:p>
                      <a:r>
                        <a:rPr lang="en-US" dirty="0"/>
                        <a:t>25 Mbps</a:t>
                      </a:r>
                    </a:p>
                  </a:txBody>
                  <a:tcPr anchor="ctr"/>
                </a:tc>
                <a:extLst>
                  <a:ext uri="{0D108BD9-81ED-4DB2-BD59-A6C34878D82A}">
                    <a16:rowId xmlns:a16="http://schemas.microsoft.com/office/drawing/2014/main" val="10002"/>
                  </a:ext>
                </a:extLst>
              </a:tr>
              <a:tr h="360537">
                <a:tc>
                  <a:txBody>
                    <a:bodyPr/>
                    <a:lstStyle/>
                    <a:p>
                      <a:r>
                        <a:rPr lang="en-US" dirty="0"/>
                        <a:t>64QAM</a:t>
                      </a:r>
                    </a:p>
                  </a:txBody>
                  <a:tcPr anchor="ctr"/>
                </a:tc>
                <a:tc>
                  <a:txBody>
                    <a:bodyPr/>
                    <a:lstStyle/>
                    <a:p>
                      <a:r>
                        <a:rPr lang="en-US" dirty="0"/>
                        <a:t>50 Mbps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8921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04181"/>
            <a:ext cx="7703389" cy="3467819"/>
          </a:xfrm>
        </p:spPr>
        <p:txBody>
          <a:bodyPr/>
          <a:lstStyle/>
          <a:p>
            <a:pPr>
              <a:buFont typeface="Arial" panose="020B0604020202020204" pitchFamily="34" charset="0"/>
              <a:buChar char="•"/>
            </a:pPr>
            <a:r>
              <a:rPr lang="en-US" dirty="0"/>
              <a:t>Methodology</a:t>
            </a:r>
          </a:p>
          <a:p>
            <a:pPr>
              <a:buFont typeface="Arial" panose="020B0604020202020204" pitchFamily="34" charset="0"/>
              <a:buChar char="•"/>
            </a:pPr>
            <a:r>
              <a:rPr lang="en-US" dirty="0"/>
              <a:t>Radio Network Characteristics</a:t>
            </a:r>
          </a:p>
          <a:p>
            <a:pPr>
              <a:buFont typeface="Arial" panose="020B0604020202020204" pitchFamily="34" charset="0"/>
              <a:buChar char="•"/>
            </a:pPr>
            <a:r>
              <a:rPr lang="en-US" dirty="0">
                <a:solidFill>
                  <a:srgbClr val="C00000"/>
                </a:solidFill>
              </a:rPr>
              <a:t>Compare CCAs’ Performance </a:t>
            </a:r>
          </a:p>
          <a:p>
            <a:pPr>
              <a:buFont typeface="Arial" panose="020B0604020202020204" pitchFamily="34" charset="0"/>
              <a:buChar char="•"/>
            </a:pPr>
            <a:r>
              <a:rPr lang="en-US" dirty="0"/>
              <a:t>Discussions </a:t>
            </a:r>
          </a:p>
          <a:p>
            <a:pPr>
              <a:buFont typeface="Arial" panose="020B0604020202020204" pitchFamily="34" charset="0"/>
              <a:buChar char="•"/>
            </a:pPr>
            <a:r>
              <a:rPr lang="en-US" dirty="0"/>
              <a:t>Conclusion </a:t>
            </a:r>
          </a:p>
        </p:txBody>
      </p:sp>
      <p:sp>
        <p:nvSpPr>
          <p:cNvPr id="4" name="Title 3"/>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E12D0507-9F86-7A45-BE8E-43760B9F92AA}" type="slidenum">
              <a:rPr lang="en-US" smtClean="0"/>
              <a:t>16</a:t>
            </a:fld>
            <a:endParaRPr lang="en-US" dirty="0"/>
          </a:p>
        </p:txBody>
      </p:sp>
    </p:spTree>
    <p:extLst>
      <p:ext uri="{BB962C8B-B14F-4D97-AF65-F5344CB8AC3E}">
        <p14:creationId xmlns:p14="http://schemas.microsoft.com/office/powerpoint/2010/main" val="420220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AFDD49-5566-0C40-BEC8-0CC8D0D011C6}"/>
              </a:ext>
            </a:extLst>
          </p:cNvPr>
          <p:cNvSpPr>
            <a:spLocks noGrp="1"/>
          </p:cNvSpPr>
          <p:nvPr>
            <p:ph type="sldNum" sz="quarter" idx="12"/>
          </p:nvPr>
        </p:nvSpPr>
        <p:spPr/>
        <p:txBody>
          <a:bodyPr/>
          <a:lstStyle/>
          <a:p>
            <a:fld id="{E12D0507-9F86-7A45-BE8E-43760B9F92AA}" type="slidenum">
              <a:rPr lang="en-US" smtClean="0"/>
              <a:t>17</a:t>
            </a:fld>
            <a:endParaRPr lang="en-US" dirty="0"/>
          </a:p>
        </p:txBody>
      </p:sp>
      <p:sp>
        <p:nvSpPr>
          <p:cNvPr id="4" name="Title 3">
            <a:extLst>
              <a:ext uri="{FF2B5EF4-FFF2-40B4-BE49-F238E27FC236}">
                <a16:creationId xmlns:a16="http://schemas.microsoft.com/office/drawing/2014/main" id="{D6EF86E8-8409-C645-A0BC-7EB382F2B5BB}"/>
              </a:ext>
            </a:extLst>
          </p:cNvPr>
          <p:cNvSpPr>
            <a:spLocks noGrp="1"/>
          </p:cNvSpPr>
          <p:nvPr>
            <p:ph type="title"/>
          </p:nvPr>
        </p:nvSpPr>
        <p:spPr>
          <a:xfrm>
            <a:off x="457200" y="424626"/>
            <a:ext cx="8378792" cy="457200"/>
          </a:xfrm>
        </p:spPr>
        <p:txBody>
          <a:bodyPr>
            <a:normAutofit/>
          </a:bodyPr>
          <a:lstStyle/>
          <a:p>
            <a:r>
              <a:rPr lang="en-US" dirty="0"/>
              <a:t>Case Study: Single BBR and CUBIC (k4.8) Flow Comparison</a:t>
            </a:r>
          </a:p>
        </p:txBody>
      </p:sp>
      <p:sp>
        <p:nvSpPr>
          <p:cNvPr id="11" name="TextBox 10">
            <a:extLst>
              <a:ext uri="{FF2B5EF4-FFF2-40B4-BE49-F238E27FC236}">
                <a16:creationId xmlns:a16="http://schemas.microsoft.com/office/drawing/2014/main" id="{23C702CB-FCFC-E84D-9E7D-194B9CB6E035}"/>
              </a:ext>
            </a:extLst>
          </p:cNvPr>
          <p:cNvSpPr txBox="1"/>
          <p:nvPr/>
        </p:nvSpPr>
        <p:spPr>
          <a:xfrm>
            <a:off x="914568" y="3735998"/>
            <a:ext cx="7543632" cy="119263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600" dirty="0"/>
              <a:t>BBR transmits aggressively during its initial probing phase </a:t>
            </a:r>
          </a:p>
          <a:p>
            <a:pPr marL="285750" indent="-285750">
              <a:spcAft>
                <a:spcPts val="300"/>
              </a:spcAft>
              <a:buFont typeface="Arial" panose="020B0604020202020204" pitchFamily="34" charset="0"/>
              <a:buChar char="•"/>
            </a:pPr>
            <a:r>
              <a:rPr lang="en-US" sz="1600" dirty="0"/>
              <a:t>After probing phase, BBR maintains an RTT under 80ms.</a:t>
            </a:r>
          </a:p>
          <a:p>
            <a:pPr marL="285750" indent="-285750">
              <a:spcAft>
                <a:spcPts val="300"/>
              </a:spcAft>
              <a:buFont typeface="Arial" panose="020B0604020202020204" pitchFamily="34" charset="0"/>
              <a:buChar char="•"/>
            </a:pPr>
            <a:r>
              <a:rPr lang="en-US" sz="1600" dirty="0"/>
              <a:t>CUBIC exits from slow start early with a small congestion window. </a:t>
            </a:r>
          </a:p>
          <a:p>
            <a:pPr marL="285750" indent="-285750">
              <a:spcAft>
                <a:spcPts val="300"/>
              </a:spcAft>
              <a:buFont typeface="Arial" panose="020B0604020202020204" pitchFamily="34" charset="0"/>
              <a:buChar char="•"/>
            </a:pPr>
            <a:r>
              <a:rPr lang="en-US" sz="1600" dirty="0"/>
              <a:t>CUBIC unlikely fully utilize the radio link resources for the duration.</a:t>
            </a:r>
          </a:p>
        </p:txBody>
      </p:sp>
      <p:pic>
        <p:nvPicPr>
          <p:cNvPr id="5" name="Picture 4">
            <a:extLst>
              <a:ext uri="{FF2B5EF4-FFF2-40B4-BE49-F238E27FC236}">
                <a16:creationId xmlns:a16="http://schemas.microsoft.com/office/drawing/2014/main" id="{9900B94F-6DBA-274F-8EE9-8122D280BD34}"/>
              </a:ext>
            </a:extLst>
          </p:cNvPr>
          <p:cNvPicPr>
            <a:picLocks noChangeAspect="1"/>
          </p:cNvPicPr>
          <p:nvPr/>
        </p:nvPicPr>
        <p:blipFill>
          <a:blip r:embed="rId2"/>
          <a:stretch>
            <a:fillRect/>
          </a:stretch>
        </p:blipFill>
        <p:spPr>
          <a:xfrm>
            <a:off x="137592" y="1091246"/>
            <a:ext cx="4517159" cy="2526263"/>
          </a:xfrm>
          <a:prstGeom prst="rect">
            <a:avLst/>
          </a:prstGeom>
        </p:spPr>
      </p:pic>
      <p:pic>
        <p:nvPicPr>
          <p:cNvPr id="12" name="Picture 11">
            <a:extLst>
              <a:ext uri="{FF2B5EF4-FFF2-40B4-BE49-F238E27FC236}">
                <a16:creationId xmlns:a16="http://schemas.microsoft.com/office/drawing/2014/main" id="{55762E0D-7939-5845-84CA-E9ACE7EC8E47}"/>
              </a:ext>
            </a:extLst>
          </p:cNvPr>
          <p:cNvPicPr>
            <a:picLocks noChangeAspect="1"/>
          </p:cNvPicPr>
          <p:nvPr/>
        </p:nvPicPr>
        <p:blipFill>
          <a:blip r:embed="rId3"/>
          <a:stretch>
            <a:fillRect/>
          </a:stretch>
        </p:blipFill>
        <p:spPr>
          <a:xfrm>
            <a:off x="4427620" y="1087491"/>
            <a:ext cx="4523874" cy="2530019"/>
          </a:xfrm>
          <a:prstGeom prst="rect">
            <a:avLst/>
          </a:prstGeom>
        </p:spPr>
      </p:pic>
      <p:sp>
        <p:nvSpPr>
          <p:cNvPr id="9" name="TextBox 8">
            <a:extLst>
              <a:ext uri="{FF2B5EF4-FFF2-40B4-BE49-F238E27FC236}">
                <a16:creationId xmlns:a16="http://schemas.microsoft.com/office/drawing/2014/main" id="{86C0A005-4CCC-5644-8DE5-3015679E66A9}"/>
              </a:ext>
            </a:extLst>
          </p:cNvPr>
          <p:cNvSpPr txBox="1"/>
          <p:nvPr/>
        </p:nvSpPr>
        <p:spPr>
          <a:xfrm>
            <a:off x="914401" y="1303002"/>
            <a:ext cx="1386038" cy="307777"/>
          </a:xfrm>
          <a:prstGeom prst="rect">
            <a:avLst/>
          </a:prstGeom>
          <a:noFill/>
        </p:spPr>
        <p:txBody>
          <a:bodyPr wrap="square" rtlCol="0">
            <a:spAutoFit/>
          </a:bodyPr>
          <a:lstStyle/>
          <a:p>
            <a:r>
              <a:rPr lang="en-US" sz="1400" dirty="0"/>
              <a:t>Bytes in Flight</a:t>
            </a:r>
          </a:p>
        </p:txBody>
      </p:sp>
      <p:sp>
        <p:nvSpPr>
          <p:cNvPr id="10" name="TextBox 9">
            <a:extLst>
              <a:ext uri="{FF2B5EF4-FFF2-40B4-BE49-F238E27FC236}">
                <a16:creationId xmlns:a16="http://schemas.microsoft.com/office/drawing/2014/main" id="{4607F20D-F9B2-8544-A0CD-C3507567F9FC}"/>
              </a:ext>
            </a:extLst>
          </p:cNvPr>
          <p:cNvSpPr txBox="1"/>
          <p:nvPr/>
        </p:nvSpPr>
        <p:spPr>
          <a:xfrm>
            <a:off x="5207267" y="1303001"/>
            <a:ext cx="558546" cy="307777"/>
          </a:xfrm>
          <a:prstGeom prst="rect">
            <a:avLst/>
          </a:prstGeom>
          <a:noFill/>
        </p:spPr>
        <p:txBody>
          <a:bodyPr wrap="square" rtlCol="0">
            <a:spAutoFit/>
          </a:bodyPr>
          <a:lstStyle/>
          <a:p>
            <a:r>
              <a:rPr lang="en-US" sz="1400" dirty="0"/>
              <a:t>RTT</a:t>
            </a:r>
          </a:p>
        </p:txBody>
      </p:sp>
    </p:spTree>
    <p:extLst>
      <p:ext uri="{BB962C8B-B14F-4D97-AF65-F5344CB8AC3E}">
        <p14:creationId xmlns:p14="http://schemas.microsoft.com/office/powerpoint/2010/main" val="153907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2D0507-9F86-7A45-BE8E-43760B9F92AA}" type="slidenum">
              <a:rPr lang="en-US" smtClean="0"/>
              <a:pPr/>
              <a:t>18</a:t>
            </a:fld>
            <a:endParaRPr lang="en-US" dirty="0"/>
          </a:p>
        </p:txBody>
      </p:sp>
      <p:sp>
        <p:nvSpPr>
          <p:cNvPr id="4" name="Title 3"/>
          <p:cNvSpPr>
            <a:spLocks noGrp="1"/>
          </p:cNvSpPr>
          <p:nvPr>
            <p:ph type="title"/>
          </p:nvPr>
        </p:nvSpPr>
        <p:spPr/>
        <p:txBody>
          <a:bodyPr/>
          <a:lstStyle/>
          <a:p>
            <a:r>
              <a:rPr lang="en-US" dirty="0"/>
              <a:t>Compare Throughputs of CCAs on Highway </a:t>
            </a:r>
          </a:p>
        </p:txBody>
      </p:sp>
      <p:graphicFrame>
        <p:nvGraphicFramePr>
          <p:cNvPr id="5" name="Table 4"/>
          <p:cNvGraphicFramePr>
            <a:graphicFrameLocks noGrp="1"/>
          </p:cNvGraphicFramePr>
          <p:nvPr>
            <p:extLst>
              <p:ext uri="{D42A27DB-BD31-4B8C-83A1-F6EECF244321}">
                <p14:modId xmlns:p14="http://schemas.microsoft.com/office/powerpoint/2010/main" val="1807913015"/>
              </p:ext>
            </p:extLst>
          </p:nvPr>
        </p:nvGraphicFramePr>
        <p:xfrm>
          <a:off x="585884" y="3607784"/>
          <a:ext cx="3742391" cy="1097280"/>
        </p:xfrm>
        <a:graphic>
          <a:graphicData uri="http://schemas.openxmlformats.org/drawingml/2006/table">
            <a:tbl>
              <a:tblPr firstRow="1" bandRow="1">
                <a:tableStyleId>{3B4B98B0-60AC-42C2-AFA5-B58CD77FA1E5}</a:tableStyleId>
              </a:tblPr>
              <a:tblGrid>
                <a:gridCol w="1257982">
                  <a:extLst>
                    <a:ext uri="{9D8B030D-6E8A-4147-A177-3AD203B41FA5}">
                      <a16:colId xmlns:a16="http://schemas.microsoft.com/office/drawing/2014/main" val="20000"/>
                    </a:ext>
                  </a:extLst>
                </a:gridCol>
                <a:gridCol w="1084426">
                  <a:extLst>
                    <a:ext uri="{9D8B030D-6E8A-4147-A177-3AD203B41FA5}">
                      <a16:colId xmlns:a16="http://schemas.microsoft.com/office/drawing/2014/main" val="20001"/>
                    </a:ext>
                  </a:extLst>
                </a:gridCol>
                <a:gridCol w="1399983">
                  <a:extLst>
                    <a:ext uri="{9D8B030D-6E8A-4147-A177-3AD203B41FA5}">
                      <a16:colId xmlns:a16="http://schemas.microsoft.com/office/drawing/2014/main" val="20002"/>
                    </a:ext>
                  </a:extLst>
                </a:gridCol>
              </a:tblGrid>
              <a:tr h="247851">
                <a:tc>
                  <a:txBody>
                    <a:bodyPr/>
                    <a:lstStyle/>
                    <a:p>
                      <a:pPr algn="ctr"/>
                      <a:r>
                        <a:rPr lang="en-US" dirty="0"/>
                        <a:t>CCAs</a:t>
                      </a:r>
                    </a:p>
                  </a:txBody>
                  <a:tcPr/>
                </a:tc>
                <a:tc>
                  <a:txBody>
                    <a:bodyPr/>
                    <a:lstStyle/>
                    <a:p>
                      <a:pPr algn="ctr"/>
                      <a:r>
                        <a:rPr lang="en-US" dirty="0"/>
                        <a:t>Mean</a:t>
                      </a:r>
                    </a:p>
                  </a:txBody>
                  <a:tcPr/>
                </a:tc>
                <a:tc>
                  <a:txBody>
                    <a:bodyPr/>
                    <a:lstStyle/>
                    <a:p>
                      <a:pPr algn="ctr"/>
                      <a:r>
                        <a:rPr lang="en-US" dirty="0"/>
                        <a:t>Median</a:t>
                      </a:r>
                    </a:p>
                  </a:txBody>
                  <a:tcPr/>
                </a:tc>
                <a:extLst>
                  <a:ext uri="{0D108BD9-81ED-4DB2-BD59-A6C34878D82A}">
                    <a16:rowId xmlns:a16="http://schemas.microsoft.com/office/drawing/2014/main" val="10000"/>
                  </a:ext>
                </a:extLst>
              </a:tr>
              <a:tr h="247851">
                <a:tc>
                  <a:txBody>
                    <a:bodyPr/>
                    <a:lstStyle/>
                    <a:p>
                      <a:pPr algn="ctr"/>
                      <a:r>
                        <a:rPr lang="en-US" dirty="0"/>
                        <a:t>BBR</a:t>
                      </a:r>
                      <a:endParaRPr lang="en-US" b="1" dirty="0"/>
                    </a:p>
                  </a:txBody>
                  <a:tcPr/>
                </a:tc>
                <a:tc>
                  <a:txBody>
                    <a:bodyPr/>
                    <a:lstStyle/>
                    <a:p>
                      <a:pPr algn="ctr"/>
                      <a:r>
                        <a:rPr lang="en-US" dirty="0"/>
                        <a:t>14.1 ± 9.5</a:t>
                      </a:r>
                      <a:endParaRPr lang="en-US" b="1" dirty="0"/>
                    </a:p>
                  </a:txBody>
                  <a:tcPr/>
                </a:tc>
                <a:tc>
                  <a:txBody>
                    <a:bodyPr/>
                    <a:lstStyle/>
                    <a:p>
                      <a:pPr algn="ctr"/>
                      <a:r>
                        <a:rPr lang="en-US" dirty="0"/>
                        <a:t>11.6</a:t>
                      </a:r>
                      <a:endParaRPr lang="en-US" b="1" dirty="0"/>
                    </a:p>
                  </a:txBody>
                  <a:tcPr/>
                </a:tc>
                <a:extLst>
                  <a:ext uri="{0D108BD9-81ED-4DB2-BD59-A6C34878D82A}">
                    <a16:rowId xmlns:a16="http://schemas.microsoft.com/office/drawing/2014/main" val="10001"/>
                  </a:ext>
                </a:extLst>
              </a:tr>
              <a:tr h="247851">
                <a:tc>
                  <a:txBody>
                    <a:bodyPr/>
                    <a:lstStyle/>
                    <a:p>
                      <a:pPr algn="ctr"/>
                      <a:r>
                        <a:rPr lang="en-US" dirty="0"/>
                        <a:t>CUBIC(k3.19)</a:t>
                      </a:r>
                      <a:endParaRPr lang="en-US" b="1" dirty="0"/>
                    </a:p>
                  </a:txBody>
                  <a:tcPr/>
                </a:tc>
                <a:tc>
                  <a:txBody>
                    <a:bodyPr/>
                    <a:lstStyle/>
                    <a:p>
                      <a:pPr algn="ctr"/>
                      <a:r>
                        <a:rPr lang="en-US" dirty="0"/>
                        <a:t>14.0 ± 8.4 </a:t>
                      </a:r>
                      <a:endParaRPr lang="en-US" b="1" dirty="0"/>
                    </a:p>
                  </a:txBody>
                  <a:tcPr/>
                </a:tc>
                <a:tc>
                  <a:txBody>
                    <a:bodyPr/>
                    <a:lstStyle/>
                    <a:p>
                      <a:pPr algn="ctr"/>
                      <a:r>
                        <a:rPr lang="en-US" dirty="0"/>
                        <a:t>11.6</a:t>
                      </a:r>
                      <a:endParaRPr lang="en-US" b="1" dirty="0"/>
                    </a:p>
                  </a:txBody>
                  <a:tcPr/>
                </a:tc>
                <a:extLst>
                  <a:ext uri="{0D108BD9-81ED-4DB2-BD59-A6C34878D82A}">
                    <a16:rowId xmlns:a16="http://schemas.microsoft.com/office/drawing/2014/main" val="10002"/>
                  </a:ext>
                </a:extLst>
              </a:tr>
              <a:tr h="247851">
                <a:tc>
                  <a:txBody>
                    <a:bodyPr/>
                    <a:lstStyle/>
                    <a:p>
                      <a:pPr algn="ctr"/>
                      <a:r>
                        <a:rPr lang="en-US" dirty="0"/>
                        <a:t>CUBIC(k4.8)</a:t>
                      </a:r>
                      <a:endParaRPr lang="en-US" b="1" dirty="0"/>
                    </a:p>
                  </a:txBody>
                  <a:tcPr/>
                </a:tc>
                <a:tc>
                  <a:txBody>
                    <a:bodyPr/>
                    <a:lstStyle/>
                    <a:p>
                      <a:pPr algn="ctr"/>
                      <a:r>
                        <a:rPr lang="en-US" dirty="0"/>
                        <a:t>13.0 ± 7.8 </a:t>
                      </a:r>
                      <a:endParaRPr lang="en-US" b="1" dirty="0"/>
                    </a:p>
                  </a:txBody>
                  <a:tcPr/>
                </a:tc>
                <a:tc>
                  <a:txBody>
                    <a:bodyPr/>
                    <a:lstStyle/>
                    <a:p>
                      <a:pPr algn="ctr"/>
                      <a:r>
                        <a:rPr lang="en-US" dirty="0"/>
                        <a:t>11.1</a:t>
                      </a:r>
                      <a:endParaRPr lang="en-US" b="1"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1076708" y="3321211"/>
            <a:ext cx="2596551" cy="276999"/>
          </a:xfrm>
          <a:prstGeom prst="rect">
            <a:avLst/>
          </a:prstGeom>
          <a:noFill/>
        </p:spPr>
        <p:txBody>
          <a:bodyPr wrap="square" rtlCol="0">
            <a:spAutoFit/>
          </a:bodyPr>
          <a:lstStyle/>
          <a:p>
            <a:pPr algn="ctr"/>
            <a:r>
              <a:rPr lang="en-US" sz="1200" b="1" dirty="0"/>
              <a:t>Table Overall Throughputs </a:t>
            </a:r>
          </a:p>
        </p:txBody>
      </p:sp>
      <p:pic>
        <p:nvPicPr>
          <p:cNvPr id="10" name="Picture 9">
            <a:extLst>
              <a:ext uri="{FF2B5EF4-FFF2-40B4-BE49-F238E27FC236}">
                <a16:creationId xmlns:a16="http://schemas.microsoft.com/office/drawing/2014/main" id="{3872924C-5DF2-CA44-BBDF-D958DE1EF99D}"/>
              </a:ext>
            </a:extLst>
          </p:cNvPr>
          <p:cNvPicPr>
            <a:picLocks noChangeAspect="1"/>
          </p:cNvPicPr>
          <p:nvPr/>
        </p:nvPicPr>
        <p:blipFill>
          <a:blip r:embed="rId2"/>
          <a:stretch>
            <a:fillRect/>
          </a:stretch>
        </p:blipFill>
        <p:spPr>
          <a:xfrm>
            <a:off x="4587662" y="1054378"/>
            <a:ext cx="4336412" cy="2023659"/>
          </a:xfrm>
          <a:prstGeom prst="rect">
            <a:avLst/>
          </a:prstGeom>
        </p:spPr>
      </p:pic>
      <p:pic>
        <p:nvPicPr>
          <p:cNvPr id="12" name="Picture 11">
            <a:extLst>
              <a:ext uri="{FF2B5EF4-FFF2-40B4-BE49-F238E27FC236}">
                <a16:creationId xmlns:a16="http://schemas.microsoft.com/office/drawing/2014/main" id="{59834195-2049-E743-AC81-050FF002BCBB}"/>
              </a:ext>
            </a:extLst>
          </p:cNvPr>
          <p:cNvPicPr>
            <a:picLocks noChangeAspect="1"/>
          </p:cNvPicPr>
          <p:nvPr/>
        </p:nvPicPr>
        <p:blipFill>
          <a:blip r:embed="rId3"/>
          <a:stretch>
            <a:fillRect/>
          </a:stretch>
        </p:blipFill>
        <p:spPr>
          <a:xfrm>
            <a:off x="226660" y="1054379"/>
            <a:ext cx="4315896" cy="2014085"/>
          </a:xfrm>
          <a:prstGeom prst="rect">
            <a:avLst/>
          </a:prstGeom>
        </p:spPr>
      </p:pic>
      <p:sp>
        <p:nvSpPr>
          <p:cNvPr id="14" name="TextBox 13">
            <a:extLst>
              <a:ext uri="{FF2B5EF4-FFF2-40B4-BE49-F238E27FC236}">
                <a16:creationId xmlns:a16="http://schemas.microsoft.com/office/drawing/2014/main" id="{8BBA05D2-935D-9A41-8802-067F84489461}"/>
              </a:ext>
            </a:extLst>
          </p:cNvPr>
          <p:cNvSpPr txBox="1"/>
          <p:nvPr/>
        </p:nvSpPr>
        <p:spPr>
          <a:xfrm>
            <a:off x="2425564" y="1604972"/>
            <a:ext cx="1915428" cy="307777"/>
          </a:xfrm>
          <a:prstGeom prst="rect">
            <a:avLst/>
          </a:prstGeom>
          <a:noFill/>
        </p:spPr>
        <p:txBody>
          <a:bodyPr wrap="square" rtlCol="0">
            <a:spAutoFit/>
          </a:bodyPr>
          <a:lstStyle/>
          <a:p>
            <a:r>
              <a:rPr lang="en-US" sz="1400" dirty="0"/>
              <a:t>20 MB file Download</a:t>
            </a:r>
          </a:p>
        </p:txBody>
      </p:sp>
      <p:sp>
        <p:nvSpPr>
          <p:cNvPr id="15" name="TextBox 14">
            <a:extLst>
              <a:ext uri="{FF2B5EF4-FFF2-40B4-BE49-F238E27FC236}">
                <a16:creationId xmlns:a16="http://schemas.microsoft.com/office/drawing/2014/main" id="{BF2C240B-5E00-0047-943E-554C0C21429B}"/>
              </a:ext>
            </a:extLst>
          </p:cNvPr>
          <p:cNvSpPr txBox="1"/>
          <p:nvPr/>
        </p:nvSpPr>
        <p:spPr>
          <a:xfrm>
            <a:off x="6901313" y="1604972"/>
            <a:ext cx="1814362" cy="307777"/>
          </a:xfrm>
          <a:prstGeom prst="rect">
            <a:avLst/>
          </a:prstGeom>
          <a:noFill/>
        </p:spPr>
        <p:txBody>
          <a:bodyPr wrap="square" rtlCol="0">
            <a:spAutoFit/>
          </a:bodyPr>
          <a:lstStyle/>
          <a:p>
            <a:r>
              <a:rPr lang="en-US" sz="1400" dirty="0"/>
              <a:t>1 MB file Download</a:t>
            </a:r>
          </a:p>
        </p:txBody>
      </p:sp>
      <p:sp>
        <p:nvSpPr>
          <p:cNvPr id="16" name="TextBox 15">
            <a:extLst>
              <a:ext uri="{FF2B5EF4-FFF2-40B4-BE49-F238E27FC236}">
                <a16:creationId xmlns:a16="http://schemas.microsoft.com/office/drawing/2014/main" id="{6995241C-3667-844B-9C18-6A23EB04F325}"/>
              </a:ext>
            </a:extLst>
          </p:cNvPr>
          <p:cNvSpPr txBox="1"/>
          <p:nvPr/>
        </p:nvSpPr>
        <p:spPr>
          <a:xfrm>
            <a:off x="4681792" y="3319770"/>
            <a:ext cx="420029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All three CCAs achieve similar throughput distribution.</a:t>
            </a:r>
          </a:p>
          <a:p>
            <a:pPr marL="285750" indent="-285750">
              <a:buFont typeface="Arial" panose="020B0604020202020204" pitchFamily="34" charset="0"/>
              <a:buChar char="•"/>
            </a:pPr>
            <a:r>
              <a:rPr lang="en-US" sz="1400" dirty="0"/>
              <a:t>BBR achieves the highest throughput as 44 Mbps, close to theoretical maximum download throughput on a 10Mhz channel.</a:t>
            </a:r>
          </a:p>
          <a:p>
            <a:pPr marL="285750" indent="-285750">
              <a:buFont typeface="Arial" panose="020B0604020202020204" pitchFamily="34" charset="0"/>
              <a:buChar char="•"/>
            </a:pPr>
            <a:r>
              <a:rPr lang="en-US" sz="1400" dirty="0"/>
              <a:t>In first 1MB downloading, BBR’s probing phase results in higher throughput.  </a:t>
            </a:r>
          </a:p>
        </p:txBody>
      </p:sp>
    </p:spTree>
    <p:extLst>
      <p:ext uri="{BB962C8B-B14F-4D97-AF65-F5344CB8AC3E}">
        <p14:creationId xmlns:p14="http://schemas.microsoft.com/office/powerpoint/2010/main" val="3986019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2D0507-9F86-7A45-BE8E-43760B9F92AA}" type="slidenum">
              <a:rPr lang="en-US" smtClean="0"/>
              <a:pPr/>
              <a:t>19</a:t>
            </a:fld>
            <a:endParaRPr lang="en-US" dirty="0"/>
          </a:p>
        </p:txBody>
      </p:sp>
      <p:sp>
        <p:nvSpPr>
          <p:cNvPr id="4" name="Title 3"/>
          <p:cNvSpPr>
            <a:spLocks noGrp="1"/>
          </p:cNvSpPr>
          <p:nvPr>
            <p:ph type="title"/>
          </p:nvPr>
        </p:nvSpPr>
        <p:spPr/>
        <p:txBody>
          <a:bodyPr/>
          <a:lstStyle/>
          <a:p>
            <a:r>
              <a:rPr lang="en-US"/>
              <a:t>Hand-over Between eNodeBs </a:t>
            </a:r>
            <a:endParaRPr lang="en-US" dirty="0"/>
          </a:p>
        </p:txBody>
      </p:sp>
      <p:sp>
        <p:nvSpPr>
          <p:cNvPr id="6" name="TextBox 5"/>
          <p:cNvSpPr txBox="1"/>
          <p:nvPr/>
        </p:nvSpPr>
        <p:spPr>
          <a:xfrm>
            <a:off x="255283" y="3717160"/>
            <a:ext cx="4528411" cy="1246495"/>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sz="1400" dirty="0"/>
              <a:t>Hand-over are not as frequent as we throughput, 65%+ does not have handovers. </a:t>
            </a:r>
          </a:p>
          <a:p>
            <a:pPr marL="342900" indent="-342900">
              <a:spcAft>
                <a:spcPts val="300"/>
              </a:spcAft>
              <a:buFont typeface="Arial" panose="020B0604020202020204" pitchFamily="34" charset="0"/>
              <a:buChar char="•"/>
            </a:pPr>
            <a:r>
              <a:rPr lang="en-US" sz="1400" dirty="0"/>
              <a:t>700MHz </a:t>
            </a:r>
            <a:r>
              <a:rPr lang="en-US" sz="1400" dirty="0" err="1"/>
              <a:t>eNB</a:t>
            </a:r>
            <a:r>
              <a:rPr lang="en-US" sz="1400" dirty="0"/>
              <a:t> serves a large area (up to 4000 meters in radius), and car speed is only 30 m/s. </a:t>
            </a:r>
          </a:p>
          <a:p>
            <a:pPr marL="342900" indent="-342900">
              <a:spcAft>
                <a:spcPts val="300"/>
              </a:spcAft>
              <a:buFont typeface="Arial" panose="020B0604020202020204" pitchFamily="34" charset="0"/>
              <a:buChar char="•"/>
            </a:pPr>
            <a:r>
              <a:rPr lang="en-US" sz="1400" dirty="0"/>
              <a:t>Flows on LTE are “mice” and “dragonflies”</a:t>
            </a:r>
          </a:p>
        </p:txBody>
      </p:sp>
      <p:sp>
        <p:nvSpPr>
          <p:cNvPr id="12" name="TextBox 11"/>
          <p:cNvSpPr txBox="1"/>
          <p:nvPr/>
        </p:nvSpPr>
        <p:spPr>
          <a:xfrm>
            <a:off x="5041473" y="3758565"/>
            <a:ext cx="3795375" cy="992579"/>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sz="1400" dirty="0"/>
              <a:t>On average, multiple hand-over would lower the throughput. </a:t>
            </a:r>
          </a:p>
          <a:p>
            <a:pPr marL="342900" indent="-342900">
              <a:spcAft>
                <a:spcPts val="300"/>
              </a:spcAft>
              <a:buFont typeface="Arial" panose="020B0604020202020204" pitchFamily="34" charset="0"/>
              <a:buChar char="•"/>
            </a:pPr>
            <a:r>
              <a:rPr lang="en-US" sz="1400" dirty="0"/>
              <a:t>Long Live video flows would be victim of Hand-over</a:t>
            </a:r>
          </a:p>
        </p:txBody>
      </p:sp>
      <p:pic>
        <p:nvPicPr>
          <p:cNvPr id="5" name="Picture 4">
            <a:extLst>
              <a:ext uri="{FF2B5EF4-FFF2-40B4-BE49-F238E27FC236}">
                <a16:creationId xmlns:a16="http://schemas.microsoft.com/office/drawing/2014/main" id="{C281B3C7-AD09-0943-A5C7-1D2049A376B7}"/>
              </a:ext>
            </a:extLst>
          </p:cNvPr>
          <p:cNvPicPr>
            <a:picLocks noChangeAspect="1"/>
          </p:cNvPicPr>
          <p:nvPr/>
        </p:nvPicPr>
        <p:blipFill>
          <a:blip r:embed="rId2"/>
          <a:stretch>
            <a:fillRect/>
          </a:stretch>
        </p:blipFill>
        <p:spPr>
          <a:xfrm>
            <a:off x="255282" y="944529"/>
            <a:ext cx="4133838" cy="2694650"/>
          </a:xfrm>
          <a:prstGeom prst="rect">
            <a:avLst/>
          </a:prstGeom>
        </p:spPr>
      </p:pic>
      <p:pic>
        <p:nvPicPr>
          <p:cNvPr id="8" name="Picture 7">
            <a:extLst>
              <a:ext uri="{FF2B5EF4-FFF2-40B4-BE49-F238E27FC236}">
                <a16:creationId xmlns:a16="http://schemas.microsoft.com/office/drawing/2014/main" id="{521572F8-C2CB-4B4B-98B0-E5A2D9CF2C1C}"/>
              </a:ext>
            </a:extLst>
          </p:cNvPr>
          <p:cNvPicPr>
            <a:picLocks noChangeAspect="1"/>
          </p:cNvPicPr>
          <p:nvPr/>
        </p:nvPicPr>
        <p:blipFill>
          <a:blip r:embed="rId3"/>
          <a:stretch>
            <a:fillRect/>
          </a:stretch>
        </p:blipFill>
        <p:spPr>
          <a:xfrm>
            <a:off x="4783695" y="993855"/>
            <a:ext cx="4053154" cy="2642056"/>
          </a:xfrm>
          <a:prstGeom prst="rect">
            <a:avLst/>
          </a:prstGeom>
        </p:spPr>
      </p:pic>
      <p:sp>
        <p:nvSpPr>
          <p:cNvPr id="11" name="TextBox 10"/>
          <p:cNvSpPr txBox="1"/>
          <p:nvPr/>
        </p:nvSpPr>
        <p:spPr>
          <a:xfrm>
            <a:off x="2979054" y="1656315"/>
            <a:ext cx="1207936" cy="430887"/>
          </a:xfrm>
          <a:prstGeom prst="rect">
            <a:avLst/>
          </a:prstGeom>
          <a:noFill/>
        </p:spPr>
        <p:txBody>
          <a:bodyPr wrap="square" rtlCol="0">
            <a:spAutoFit/>
          </a:bodyPr>
          <a:lstStyle/>
          <a:p>
            <a:pPr algn="ctr"/>
            <a:r>
              <a:rPr lang="en-US" sz="1100" b="1" dirty="0"/>
              <a:t>Cell Sector Distributions</a:t>
            </a:r>
          </a:p>
        </p:txBody>
      </p:sp>
      <p:sp>
        <p:nvSpPr>
          <p:cNvPr id="15" name="TextBox 14">
            <a:extLst>
              <a:ext uri="{FF2B5EF4-FFF2-40B4-BE49-F238E27FC236}">
                <a16:creationId xmlns:a16="http://schemas.microsoft.com/office/drawing/2014/main" id="{194E5FAD-BA76-214A-ADD1-89B307618AE6}"/>
              </a:ext>
            </a:extLst>
          </p:cNvPr>
          <p:cNvSpPr txBox="1"/>
          <p:nvPr/>
        </p:nvSpPr>
        <p:spPr>
          <a:xfrm>
            <a:off x="6257648" y="1740953"/>
            <a:ext cx="2429152" cy="261610"/>
          </a:xfrm>
          <a:prstGeom prst="rect">
            <a:avLst/>
          </a:prstGeom>
          <a:noFill/>
        </p:spPr>
        <p:txBody>
          <a:bodyPr wrap="square" rtlCol="0">
            <a:spAutoFit/>
          </a:bodyPr>
          <a:lstStyle/>
          <a:p>
            <a:pPr algn="ctr"/>
            <a:r>
              <a:rPr lang="en-US" sz="1100" b="1" dirty="0"/>
              <a:t>TCP Throughput vs. Handovers</a:t>
            </a:r>
          </a:p>
        </p:txBody>
      </p:sp>
    </p:spTree>
    <p:extLst>
      <p:ext uri="{BB962C8B-B14F-4D97-AF65-F5344CB8AC3E}">
        <p14:creationId xmlns:p14="http://schemas.microsoft.com/office/powerpoint/2010/main" val="18655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3788" y="1188720"/>
            <a:ext cx="3088432" cy="2468880"/>
          </a:xfrm>
        </p:spPr>
        <p:txBody>
          <a:bodyPr/>
          <a:lstStyle/>
          <a:p>
            <a:pPr algn="ctr"/>
            <a:r>
              <a:rPr lang="en-US" dirty="0"/>
              <a:t>Background</a:t>
            </a:r>
          </a:p>
        </p:txBody>
      </p:sp>
      <p:sp>
        <p:nvSpPr>
          <p:cNvPr id="3" name="Slide Number Placeholder 2"/>
          <p:cNvSpPr>
            <a:spLocks noGrp="1"/>
          </p:cNvSpPr>
          <p:nvPr>
            <p:ph type="sldNum" sz="quarter" idx="12"/>
          </p:nvPr>
        </p:nvSpPr>
        <p:spPr/>
        <p:txBody>
          <a:bodyPr/>
          <a:lstStyle/>
          <a:p>
            <a:fld id="{E12D0507-9F86-7A45-BE8E-43760B9F92AA}" type="slidenum">
              <a:rPr lang="en-US" smtClean="0"/>
              <a:t>2</a:t>
            </a:fld>
            <a:endParaRPr lang="en-US" dirty="0"/>
          </a:p>
        </p:txBody>
      </p:sp>
    </p:spTree>
    <p:extLst>
      <p:ext uri="{BB962C8B-B14F-4D97-AF65-F5344CB8AC3E}">
        <p14:creationId xmlns:p14="http://schemas.microsoft.com/office/powerpoint/2010/main" val="28901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B114A9-B7C9-C849-95DC-82D0E57D8F5D}"/>
              </a:ext>
            </a:extLst>
          </p:cNvPr>
          <p:cNvSpPr>
            <a:spLocks noGrp="1"/>
          </p:cNvSpPr>
          <p:nvPr>
            <p:ph type="sldNum" sz="quarter" idx="12"/>
          </p:nvPr>
        </p:nvSpPr>
        <p:spPr/>
        <p:txBody>
          <a:bodyPr/>
          <a:lstStyle/>
          <a:p>
            <a:fld id="{E12D0507-9F86-7A45-BE8E-43760B9F92AA}" type="slidenum">
              <a:rPr lang="en-US" smtClean="0"/>
              <a:t>20</a:t>
            </a:fld>
            <a:endParaRPr lang="en-US" dirty="0"/>
          </a:p>
        </p:txBody>
      </p:sp>
      <p:sp>
        <p:nvSpPr>
          <p:cNvPr id="4" name="Title 3">
            <a:extLst>
              <a:ext uri="{FF2B5EF4-FFF2-40B4-BE49-F238E27FC236}">
                <a16:creationId xmlns:a16="http://schemas.microsoft.com/office/drawing/2014/main" id="{BA1892ED-8223-424B-A251-EC2CF52FD89E}"/>
              </a:ext>
            </a:extLst>
          </p:cNvPr>
          <p:cNvSpPr>
            <a:spLocks noGrp="1"/>
          </p:cNvSpPr>
          <p:nvPr>
            <p:ph type="title"/>
          </p:nvPr>
        </p:nvSpPr>
        <p:spPr/>
        <p:txBody>
          <a:bodyPr/>
          <a:lstStyle/>
          <a:p>
            <a:r>
              <a:rPr lang="en-US" dirty="0"/>
              <a:t>Self-Inflicted Delay </a:t>
            </a:r>
          </a:p>
        </p:txBody>
      </p:sp>
      <p:pic>
        <p:nvPicPr>
          <p:cNvPr id="6" name="Picture 5">
            <a:extLst>
              <a:ext uri="{FF2B5EF4-FFF2-40B4-BE49-F238E27FC236}">
                <a16:creationId xmlns:a16="http://schemas.microsoft.com/office/drawing/2014/main" id="{DB5646E0-14E9-5242-BDAA-CF9A89A25AD1}"/>
              </a:ext>
            </a:extLst>
          </p:cNvPr>
          <p:cNvPicPr>
            <a:picLocks noChangeAspect="1"/>
          </p:cNvPicPr>
          <p:nvPr/>
        </p:nvPicPr>
        <p:blipFill>
          <a:blip r:embed="rId2"/>
          <a:stretch>
            <a:fillRect/>
          </a:stretch>
        </p:blipFill>
        <p:spPr>
          <a:xfrm>
            <a:off x="51815" y="1209242"/>
            <a:ext cx="4565839" cy="2486859"/>
          </a:xfrm>
          <a:prstGeom prst="rect">
            <a:avLst/>
          </a:prstGeom>
        </p:spPr>
      </p:pic>
      <p:sp>
        <p:nvSpPr>
          <p:cNvPr id="7" name="TextBox 6">
            <a:extLst>
              <a:ext uri="{FF2B5EF4-FFF2-40B4-BE49-F238E27FC236}">
                <a16:creationId xmlns:a16="http://schemas.microsoft.com/office/drawing/2014/main" id="{8E695F5A-67C5-DC4D-9315-0648E302BF2A}"/>
              </a:ext>
            </a:extLst>
          </p:cNvPr>
          <p:cNvSpPr txBox="1"/>
          <p:nvPr/>
        </p:nvSpPr>
        <p:spPr>
          <a:xfrm>
            <a:off x="2502568" y="1810822"/>
            <a:ext cx="2001485" cy="307777"/>
          </a:xfrm>
          <a:prstGeom prst="rect">
            <a:avLst/>
          </a:prstGeom>
          <a:noFill/>
        </p:spPr>
        <p:txBody>
          <a:bodyPr wrap="square" rtlCol="0">
            <a:spAutoFit/>
          </a:bodyPr>
          <a:lstStyle/>
          <a:p>
            <a:r>
              <a:rPr lang="en-US" sz="1400" dirty="0"/>
              <a:t>20 MB file Download</a:t>
            </a:r>
          </a:p>
        </p:txBody>
      </p:sp>
      <p:pic>
        <p:nvPicPr>
          <p:cNvPr id="9" name="Picture 8">
            <a:extLst>
              <a:ext uri="{FF2B5EF4-FFF2-40B4-BE49-F238E27FC236}">
                <a16:creationId xmlns:a16="http://schemas.microsoft.com/office/drawing/2014/main" id="{186D3BC9-B4C4-464F-9A6C-8618B592E0F3}"/>
              </a:ext>
            </a:extLst>
          </p:cNvPr>
          <p:cNvPicPr>
            <a:picLocks noChangeAspect="1"/>
          </p:cNvPicPr>
          <p:nvPr/>
        </p:nvPicPr>
        <p:blipFill>
          <a:blip r:embed="rId3"/>
          <a:stretch>
            <a:fillRect/>
          </a:stretch>
        </p:blipFill>
        <p:spPr>
          <a:xfrm>
            <a:off x="4433252" y="1209243"/>
            <a:ext cx="4565837" cy="2486858"/>
          </a:xfrm>
          <a:prstGeom prst="rect">
            <a:avLst/>
          </a:prstGeom>
        </p:spPr>
      </p:pic>
      <p:sp>
        <p:nvSpPr>
          <p:cNvPr id="10" name="TextBox 9">
            <a:extLst>
              <a:ext uri="{FF2B5EF4-FFF2-40B4-BE49-F238E27FC236}">
                <a16:creationId xmlns:a16="http://schemas.microsoft.com/office/drawing/2014/main" id="{DE945E38-FEC7-5A4F-861D-7DA2C759A454}"/>
              </a:ext>
            </a:extLst>
          </p:cNvPr>
          <p:cNvSpPr txBox="1"/>
          <p:nvPr/>
        </p:nvSpPr>
        <p:spPr>
          <a:xfrm>
            <a:off x="7068407" y="1810821"/>
            <a:ext cx="1780730" cy="307777"/>
          </a:xfrm>
          <a:prstGeom prst="rect">
            <a:avLst/>
          </a:prstGeom>
          <a:noFill/>
        </p:spPr>
        <p:txBody>
          <a:bodyPr wrap="square" rtlCol="0">
            <a:spAutoFit/>
          </a:bodyPr>
          <a:lstStyle/>
          <a:p>
            <a:r>
              <a:rPr lang="en-US" sz="1400" dirty="0"/>
              <a:t>1 MB file Download</a:t>
            </a:r>
          </a:p>
        </p:txBody>
      </p:sp>
      <p:sp>
        <p:nvSpPr>
          <p:cNvPr id="11" name="TextBox 10">
            <a:extLst>
              <a:ext uri="{FF2B5EF4-FFF2-40B4-BE49-F238E27FC236}">
                <a16:creationId xmlns:a16="http://schemas.microsoft.com/office/drawing/2014/main" id="{65F500D9-D2F9-FF49-A237-5188820ED3F2}"/>
              </a:ext>
            </a:extLst>
          </p:cNvPr>
          <p:cNvSpPr txBox="1"/>
          <p:nvPr/>
        </p:nvSpPr>
        <p:spPr>
          <a:xfrm>
            <a:off x="574154" y="4023517"/>
            <a:ext cx="8112646" cy="623248"/>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600" dirty="0"/>
              <a:t>In full 20 MB file downloading, BBR has lower self-inflicted delays than CUBICs.</a:t>
            </a:r>
          </a:p>
          <a:p>
            <a:pPr marL="285750" indent="-285750">
              <a:spcAft>
                <a:spcPts val="300"/>
              </a:spcAft>
              <a:buFont typeface="Arial" panose="020B0604020202020204" pitchFamily="34" charset="0"/>
              <a:buChar char="•"/>
            </a:pPr>
            <a:r>
              <a:rPr lang="en-US" sz="1600" dirty="0"/>
              <a:t>During the first 1MB downloading, BBR has a slightly higher median delay.</a:t>
            </a:r>
          </a:p>
        </p:txBody>
      </p:sp>
    </p:spTree>
    <p:extLst>
      <p:ext uri="{BB962C8B-B14F-4D97-AF65-F5344CB8AC3E}">
        <p14:creationId xmlns:p14="http://schemas.microsoft.com/office/powerpoint/2010/main" val="220624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804" y="3925033"/>
            <a:ext cx="7565146" cy="932874"/>
          </a:xfrm>
        </p:spPr>
        <p:txBody>
          <a:bodyPr>
            <a:noAutofit/>
          </a:bodyPr>
          <a:lstStyle/>
          <a:p>
            <a:pPr lvl="1"/>
            <a:r>
              <a:rPr lang="en-US" sz="1600" dirty="0"/>
              <a:t>BBR attempts to have a low RTT with smaller CWND, and its benefits are:</a:t>
            </a:r>
          </a:p>
          <a:p>
            <a:pPr lvl="2"/>
            <a:r>
              <a:rPr lang="en-US" sz="1600" dirty="0"/>
              <a:t>Fewer duplicate ACKs than either version of CUBIC</a:t>
            </a:r>
          </a:p>
          <a:p>
            <a:pPr lvl="2"/>
            <a:r>
              <a:rPr lang="en-US" sz="1600" dirty="0"/>
              <a:t>Low retransmission rate</a:t>
            </a:r>
          </a:p>
        </p:txBody>
      </p:sp>
      <p:sp>
        <p:nvSpPr>
          <p:cNvPr id="3" name="Slide Number Placeholder 2"/>
          <p:cNvSpPr>
            <a:spLocks noGrp="1"/>
          </p:cNvSpPr>
          <p:nvPr>
            <p:ph type="sldNum" sz="quarter" idx="12"/>
          </p:nvPr>
        </p:nvSpPr>
        <p:spPr/>
        <p:txBody>
          <a:bodyPr/>
          <a:lstStyle/>
          <a:p>
            <a:fld id="{E12D0507-9F86-7A45-BE8E-43760B9F92AA}" type="slidenum">
              <a:rPr lang="en-US" smtClean="0"/>
              <a:pPr/>
              <a:t>21</a:t>
            </a:fld>
            <a:endParaRPr lang="en-US" dirty="0"/>
          </a:p>
        </p:txBody>
      </p:sp>
      <p:sp>
        <p:nvSpPr>
          <p:cNvPr id="4" name="Title 3"/>
          <p:cNvSpPr>
            <a:spLocks noGrp="1"/>
          </p:cNvSpPr>
          <p:nvPr>
            <p:ph type="title"/>
          </p:nvPr>
        </p:nvSpPr>
        <p:spPr/>
        <p:txBody>
          <a:bodyPr/>
          <a:lstStyle/>
          <a:p>
            <a:r>
              <a:rPr lang="en-US" dirty="0"/>
              <a:t> Retransmissions</a:t>
            </a:r>
          </a:p>
        </p:txBody>
      </p:sp>
      <p:pic>
        <p:nvPicPr>
          <p:cNvPr id="11" name="Picture 10">
            <a:extLst>
              <a:ext uri="{FF2B5EF4-FFF2-40B4-BE49-F238E27FC236}">
                <a16:creationId xmlns:a16="http://schemas.microsoft.com/office/drawing/2014/main" id="{F0FBD79A-2D0B-8544-9FE9-7CCA114063EC}"/>
              </a:ext>
            </a:extLst>
          </p:cNvPr>
          <p:cNvPicPr>
            <a:picLocks noChangeAspect="1"/>
          </p:cNvPicPr>
          <p:nvPr/>
        </p:nvPicPr>
        <p:blipFill>
          <a:blip r:embed="rId2"/>
          <a:stretch>
            <a:fillRect/>
          </a:stretch>
        </p:blipFill>
        <p:spPr>
          <a:xfrm>
            <a:off x="79464" y="1038003"/>
            <a:ext cx="4559913" cy="2729154"/>
          </a:xfrm>
          <a:prstGeom prst="rect">
            <a:avLst/>
          </a:prstGeom>
        </p:spPr>
      </p:pic>
      <p:sp>
        <p:nvSpPr>
          <p:cNvPr id="13" name="TextBox 12">
            <a:extLst>
              <a:ext uri="{FF2B5EF4-FFF2-40B4-BE49-F238E27FC236}">
                <a16:creationId xmlns:a16="http://schemas.microsoft.com/office/drawing/2014/main" id="{2CEEE73F-7FEA-EA42-B45B-FA3D4F61837E}"/>
              </a:ext>
            </a:extLst>
          </p:cNvPr>
          <p:cNvSpPr txBox="1"/>
          <p:nvPr/>
        </p:nvSpPr>
        <p:spPr>
          <a:xfrm>
            <a:off x="2288010" y="1982588"/>
            <a:ext cx="2155751" cy="261610"/>
          </a:xfrm>
          <a:prstGeom prst="rect">
            <a:avLst/>
          </a:prstGeom>
          <a:noFill/>
        </p:spPr>
        <p:txBody>
          <a:bodyPr wrap="square" rtlCol="0">
            <a:spAutoFit/>
          </a:bodyPr>
          <a:lstStyle/>
          <a:p>
            <a:pPr algn="ctr"/>
            <a:r>
              <a:rPr lang="en-US" sz="1100" b="1" dirty="0"/>
              <a:t>Duplicate ACK  Distributions</a:t>
            </a:r>
          </a:p>
        </p:txBody>
      </p:sp>
      <p:pic>
        <p:nvPicPr>
          <p:cNvPr id="9" name="Picture 8">
            <a:extLst>
              <a:ext uri="{FF2B5EF4-FFF2-40B4-BE49-F238E27FC236}">
                <a16:creationId xmlns:a16="http://schemas.microsoft.com/office/drawing/2014/main" id="{81898E8E-0101-7846-97F5-0BCB1F46F753}"/>
              </a:ext>
            </a:extLst>
          </p:cNvPr>
          <p:cNvPicPr>
            <a:picLocks noChangeAspect="1"/>
          </p:cNvPicPr>
          <p:nvPr/>
        </p:nvPicPr>
        <p:blipFill>
          <a:blip r:embed="rId3"/>
          <a:stretch>
            <a:fillRect/>
          </a:stretch>
        </p:blipFill>
        <p:spPr>
          <a:xfrm>
            <a:off x="4443761" y="1038002"/>
            <a:ext cx="4559914" cy="2729155"/>
          </a:xfrm>
          <a:prstGeom prst="rect">
            <a:avLst/>
          </a:prstGeom>
        </p:spPr>
      </p:pic>
      <p:sp>
        <p:nvSpPr>
          <p:cNvPr id="15" name="TextBox 14">
            <a:extLst>
              <a:ext uri="{FF2B5EF4-FFF2-40B4-BE49-F238E27FC236}">
                <a16:creationId xmlns:a16="http://schemas.microsoft.com/office/drawing/2014/main" id="{CE22DB7E-2F5C-F547-B072-8080A992D961}"/>
              </a:ext>
            </a:extLst>
          </p:cNvPr>
          <p:cNvSpPr txBox="1"/>
          <p:nvPr/>
        </p:nvSpPr>
        <p:spPr>
          <a:xfrm>
            <a:off x="6201572" y="1982588"/>
            <a:ext cx="2547678" cy="261610"/>
          </a:xfrm>
          <a:prstGeom prst="rect">
            <a:avLst/>
          </a:prstGeom>
          <a:noFill/>
        </p:spPr>
        <p:txBody>
          <a:bodyPr wrap="square" rtlCol="0">
            <a:spAutoFit/>
          </a:bodyPr>
          <a:lstStyle/>
          <a:p>
            <a:pPr algn="ctr"/>
            <a:r>
              <a:rPr lang="en-US" sz="1100" b="1" dirty="0"/>
              <a:t>TCP Retransmission Distributions</a:t>
            </a:r>
          </a:p>
        </p:txBody>
      </p:sp>
    </p:spTree>
    <p:extLst>
      <p:ext uri="{BB962C8B-B14F-4D97-AF65-F5344CB8AC3E}">
        <p14:creationId xmlns:p14="http://schemas.microsoft.com/office/powerpoint/2010/main" val="3358601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2D0507-9F86-7A45-BE8E-43760B9F92AA}" type="slidenum">
              <a:rPr lang="en-US" smtClean="0"/>
              <a:t>22</a:t>
            </a:fld>
            <a:endParaRPr lang="en-US" dirty="0"/>
          </a:p>
        </p:txBody>
      </p:sp>
      <p:sp>
        <p:nvSpPr>
          <p:cNvPr id="4" name="Title 3"/>
          <p:cNvSpPr>
            <a:spLocks noGrp="1"/>
          </p:cNvSpPr>
          <p:nvPr>
            <p:ph type="title"/>
          </p:nvPr>
        </p:nvSpPr>
        <p:spPr/>
        <p:txBody>
          <a:bodyPr/>
          <a:lstStyle/>
          <a:p>
            <a:r>
              <a:rPr lang="en-US" dirty="0"/>
              <a:t>Summary</a:t>
            </a:r>
          </a:p>
        </p:txBody>
      </p:sp>
      <p:sp>
        <p:nvSpPr>
          <p:cNvPr id="5" name="TextBox 4"/>
          <p:cNvSpPr txBox="1"/>
          <p:nvPr/>
        </p:nvSpPr>
        <p:spPr>
          <a:xfrm>
            <a:off x="938463" y="4124909"/>
            <a:ext cx="6848394" cy="623248"/>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600" dirty="0"/>
              <a:t>BBR balances the RTT and Throughput, (winner on Highway.)</a:t>
            </a:r>
          </a:p>
          <a:p>
            <a:pPr marL="285750" indent="-285750">
              <a:spcAft>
                <a:spcPts val="300"/>
              </a:spcAft>
              <a:buFont typeface="Arial" panose="020B0604020202020204" pitchFamily="34" charset="0"/>
              <a:buChar char="•"/>
            </a:pPr>
            <a:r>
              <a:rPr lang="en-US" sz="1600" dirty="0"/>
              <a:t>Different design principle of BBR and CUBIC</a:t>
            </a:r>
          </a:p>
        </p:txBody>
      </p:sp>
      <p:pic>
        <p:nvPicPr>
          <p:cNvPr id="8" name="Picture 7">
            <a:extLst>
              <a:ext uri="{FF2B5EF4-FFF2-40B4-BE49-F238E27FC236}">
                <a16:creationId xmlns:a16="http://schemas.microsoft.com/office/drawing/2014/main" id="{F52B9A3C-5EAE-474A-B435-D1F4A022A6F8}"/>
              </a:ext>
            </a:extLst>
          </p:cNvPr>
          <p:cNvPicPr>
            <a:picLocks noChangeAspect="1"/>
          </p:cNvPicPr>
          <p:nvPr/>
        </p:nvPicPr>
        <p:blipFill>
          <a:blip r:embed="rId2"/>
          <a:stretch>
            <a:fillRect/>
          </a:stretch>
        </p:blipFill>
        <p:spPr>
          <a:xfrm>
            <a:off x="110690" y="1035826"/>
            <a:ext cx="4457700" cy="2876550"/>
          </a:xfrm>
          <a:prstGeom prst="rect">
            <a:avLst/>
          </a:prstGeom>
        </p:spPr>
      </p:pic>
      <p:sp>
        <p:nvSpPr>
          <p:cNvPr id="10" name="TextBox 9">
            <a:extLst>
              <a:ext uri="{FF2B5EF4-FFF2-40B4-BE49-F238E27FC236}">
                <a16:creationId xmlns:a16="http://schemas.microsoft.com/office/drawing/2014/main" id="{FFC2D3A0-9A00-9D46-A417-9464D0FDF1EB}"/>
              </a:ext>
            </a:extLst>
          </p:cNvPr>
          <p:cNvSpPr txBox="1"/>
          <p:nvPr/>
        </p:nvSpPr>
        <p:spPr>
          <a:xfrm>
            <a:off x="2339540" y="2537285"/>
            <a:ext cx="1945289" cy="307777"/>
          </a:xfrm>
          <a:prstGeom prst="rect">
            <a:avLst/>
          </a:prstGeom>
          <a:noFill/>
        </p:spPr>
        <p:txBody>
          <a:bodyPr wrap="square" rtlCol="0">
            <a:spAutoFit/>
          </a:bodyPr>
          <a:lstStyle/>
          <a:p>
            <a:r>
              <a:rPr lang="en-US" sz="1400" dirty="0"/>
              <a:t>20 MB file Download</a:t>
            </a:r>
          </a:p>
        </p:txBody>
      </p:sp>
      <p:pic>
        <p:nvPicPr>
          <p:cNvPr id="11" name="Picture 10">
            <a:extLst>
              <a:ext uri="{FF2B5EF4-FFF2-40B4-BE49-F238E27FC236}">
                <a16:creationId xmlns:a16="http://schemas.microsoft.com/office/drawing/2014/main" id="{C33A7F10-5B0E-0741-896C-8FAADEC978BA}"/>
              </a:ext>
            </a:extLst>
          </p:cNvPr>
          <p:cNvPicPr>
            <a:picLocks noChangeAspect="1"/>
          </p:cNvPicPr>
          <p:nvPr/>
        </p:nvPicPr>
        <p:blipFill>
          <a:blip r:embed="rId3"/>
          <a:stretch>
            <a:fillRect/>
          </a:stretch>
        </p:blipFill>
        <p:spPr>
          <a:xfrm>
            <a:off x="4576209" y="1035825"/>
            <a:ext cx="4457702" cy="2876551"/>
          </a:xfrm>
          <a:prstGeom prst="rect">
            <a:avLst/>
          </a:prstGeom>
        </p:spPr>
      </p:pic>
      <p:sp>
        <p:nvSpPr>
          <p:cNvPr id="13" name="TextBox 12">
            <a:extLst>
              <a:ext uri="{FF2B5EF4-FFF2-40B4-BE49-F238E27FC236}">
                <a16:creationId xmlns:a16="http://schemas.microsoft.com/office/drawing/2014/main" id="{F3ED692D-0B9E-7E41-938C-650F8B18DD43}"/>
              </a:ext>
            </a:extLst>
          </p:cNvPr>
          <p:cNvSpPr txBox="1"/>
          <p:nvPr/>
        </p:nvSpPr>
        <p:spPr>
          <a:xfrm>
            <a:off x="7027768" y="2536566"/>
            <a:ext cx="1846724" cy="307777"/>
          </a:xfrm>
          <a:prstGeom prst="rect">
            <a:avLst/>
          </a:prstGeom>
          <a:noFill/>
        </p:spPr>
        <p:txBody>
          <a:bodyPr wrap="square" rtlCol="0">
            <a:spAutoFit/>
          </a:bodyPr>
          <a:lstStyle/>
          <a:p>
            <a:r>
              <a:rPr lang="en-US" sz="1400" dirty="0"/>
              <a:t>1 MB file Download</a:t>
            </a:r>
          </a:p>
        </p:txBody>
      </p:sp>
    </p:spTree>
    <p:extLst>
      <p:ext uri="{BB962C8B-B14F-4D97-AF65-F5344CB8AC3E}">
        <p14:creationId xmlns:p14="http://schemas.microsoft.com/office/powerpoint/2010/main" val="330311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8001001" cy="3200400"/>
          </a:xfrm>
        </p:spPr>
        <p:txBody>
          <a:bodyPr>
            <a:normAutofit/>
          </a:bodyPr>
          <a:lstStyle/>
          <a:p>
            <a:pPr lvl="2"/>
            <a:r>
              <a:rPr lang="en-US" sz="1800"/>
              <a:t>eNodeB’s are bottle-neck devices over mobile network, and “buffer bloat” is the main reason for TCP performance degradation.</a:t>
            </a:r>
          </a:p>
          <a:p>
            <a:pPr lvl="2"/>
            <a:r>
              <a:rPr lang="en-US" sz="1800"/>
              <a:t>Reducing maximum RWND on UEs to avoid “buffer bloat” is not practical. </a:t>
            </a:r>
          </a:p>
          <a:p>
            <a:pPr lvl="2"/>
            <a:r>
              <a:rPr lang="en-US" sz="1800"/>
              <a:t>Large buffer inside eNodeB is a double-edged sword to performance, and large buffer may increase RTT.</a:t>
            </a:r>
          </a:p>
          <a:p>
            <a:pPr lvl="2"/>
            <a:r>
              <a:rPr lang="en-US" sz="1800"/>
              <a:t>Fairness may not be an important metric for CCA over LTE, because eNodeB supports per-device queue.</a:t>
            </a:r>
          </a:p>
          <a:p>
            <a:pPr lvl="2"/>
            <a:endParaRPr lang="en-US" sz="1800"/>
          </a:p>
          <a:p>
            <a:endParaRPr lang="en-US" sz="1800" dirty="0"/>
          </a:p>
        </p:txBody>
      </p:sp>
      <p:sp>
        <p:nvSpPr>
          <p:cNvPr id="3" name="Slide Number Placeholder 2"/>
          <p:cNvSpPr>
            <a:spLocks noGrp="1"/>
          </p:cNvSpPr>
          <p:nvPr>
            <p:ph type="sldNum" sz="quarter" idx="12"/>
          </p:nvPr>
        </p:nvSpPr>
        <p:spPr/>
        <p:txBody>
          <a:bodyPr/>
          <a:lstStyle/>
          <a:p>
            <a:fld id="{E12D0507-9F86-7A45-BE8E-43760B9F92AA}" type="slidenum">
              <a:rPr lang="en-US" smtClean="0"/>
              <a:pPr/>
              <a:t>23</a:t>
            </a:fld>
            <a:endParaRPr lang="en-US" dirty="0"/>
          </a:p>
        </p:txBody>
      </p:sp>
      <p:sp>
        <p:nvSpPr>
          <p:cNvPr id="4" name="Title 3"/>
          <p:cNvSpPr>
            <a:spLocks noGrp="1"/>
          </p:cNvSpPr>
          <p:nvPr>
            <p:ph type="title"/>
          </p:nvPr>
        </p:nvSpPr>
        <p:spPr/>
        <p:txBody>
          <a:bodyPr/>
          <a:lstStyle/>
          <a:p>
            <a:r>
              <a:rPr lang="en-US"/>
              <a:t>Congestion Control Algorithm over Mobile Network </a:t>
            </a:r>
            <a:endParaRPr lang="en-US" dirty="0"/>
          </a:p>
        </p:txBody>
      </p:sp>
    </p:spTree>
    <p:extLst>
      <p:ext uri="{BB962C8B-B14F-4D97-AF65-F5344CB8AC3E}">
        <p14:creationId xmlns:p14="http://schemas.microsoft.com/office/powerpoint/2010/main" val="2895161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001000" cy="3557032"/>
          </a:xfrm>
        </p:spPr>
        <p:txBody>
          <a:bodyPr>
            <a:noAutofit/>
          </a:bodyPr>
          <a:lstStyle/>
          <a:p>
            <a:r>
              <a:rPr lang="en-US" sz="1600" dirty="0"/>
              <a:t>Cross Layer and Comprehensive Measurement Study on Highway.</a:t>
            </a:r>
          </a:p>
          <a:p>
            <a:pPr lvl="2"/>
            <a:r>
              <a:rPr lang="en-US" sz="1600" dirty="0"/>
              <a:t>Results as input to model and simulation in future.</a:t>
            </a:r>
          </a:p>
          <a:p>
            <a:r>
              <a:rPr lang="en-US" sz="1600" dirty="0"/>
              <a:t>CUBIC with </a:t>
            </a:r>
            <a:r>
              <a:rPr lang="en-US" sz="1600" dirty="0" err="1"/>
              <a:t>hystart</a:t>
            </a:r>
            <a:r>
              <a:rPr lang="en-US" sz="1600" dirty="0"/>
              <a:t> may not preform well on LTE.</a:t>
            </a:r>
          </a:p>
          <a:p>
            <a:pPr lvl="2"/>
            <a:r>
              <a:rPr lang="en-US" sz="1600" dirty="0"/>
              <a:t>Long ramp up time to its maximum CWND causing a low link utilization </a:t>
            </a:r>
          </a:p>
          <a:p>
            <a:r>
              <a:rPr lang="en-US" sz="1600" dirty="0"/>
              <a:t>BBR balances RTT and Throughput.</a:t>
            </a:r>
          </a:p>
          <a:p>
            <a:pPr lvl="2"/>
            <a:r>
              <a:rPr lang="en-US" sz="1600" dirty="0"/>
              <a:t>BBR can achieve a high throughput with low self-inflicted RTT.</a:t>
            </a:r>
          </a:p>
          <a:p>
            <a:pPr lvl="2"/>
            <a:r>
              <a:rPr lang="en-US" sz="1600" dirty="0"/>
              <a:t>BBR seems to be a good CCA candidate for LTE PEP in the first look.</a:t>
            </a:r>
          </a:p>
          <a:p>
            <a:r>
              <a:rPr lang="en-US" sz="1600" dirty="0"/>
              <a:t>Future Works</a:t>
            </a:r>
          </a:p>
          <a:p>
            <a:pPr lvl="2"/>
            <a:r>
              <a:rPr lang="en-US" sz="1600" dirty="0"/>
              <a:t>Multiple BBR flows per device</a:t>
            </a:r>
          </a:p>
          <a:p>
            <a:pPr lvl="2"/>
            <a:r>
              <a:rPr lang="en-US" sz="1600" dirty="0"/>
              <a:t>Evaluation of RTT based CCAs. </a:t>
            </a:r>
          </a:p>
          <a:p>
            <a:endParaRPr lang="en-US" sz="1600" dirty="0"/>
          </a:p>
        </p:txBody>
      </p:sp>
      <p:sp>
        <p:nvSpPr>
          <p:cNvPr id="3" name="Slide Number Placeholder 2"/>
          <p:cNvSpPr>
            <a:spLocks noGrp="1"/>
          </p:cNvSpPr>
          <p:nvPr>
            <p:ph type="sldNum" sz="quarter" idx="12"/>
          </p:nvPr>
        </p:nvSpPr>
        <p:spPr/>
        <p:txBody>
          <a:bodyPr/>
          <a:lstStyle/>
          <a:p>
            <a:fld id="{E12D0507-9F86-7A45-BE8E-43760B9F92AA}" type="slidenum">
              <a:rPr lang="en-US" smtClean="0"/>
              <a:pPr/>
              <a:t>24</a:t>
            </a:fld>
            <a:endParaRPr lang="en-US" dirty="0"/>
          </a:p>
        </p:txBody>
      </p:sp>
      <p:sp>
        <p:nvSpPr>
          <p:cNvPr id="4" name="Title 3"/>
          <p:cNvSpPr>
            <a:spLocks noGrp="1"/>
          </p:cNvSpPr>
          <p:nvPr>
            <p:ph type="title"/>
          </p:nvPr>
        </p:nvSpPr>
        <p:spPr/>
        <p:txBody>
          <a:bodyPr/>
          <a:lstStyle/>
          <a:p>
            <a:r>
              <a:rPr lang="en-US"/>
              <a:t>Conclusions</a:t>
            </a:r>
            <a:endParaRPr lang="en-US" dirty="0"/>
          </a:p>
        </p:txBody>
      </p:sp>
    </p:spTree>
    <p:extLst>
      <p:ext uri="{BB962C8B-B14F-4D97-AF65-F5344CB8AC3E}">
        <p14:creationId xmlns:p14="http://schemas.microsoft.com/office/powerpoint/2010/main" val="772734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1774" y="1188720"/>
            <a:ext cx="2907964" cy="2468880"/>
          </a:xfrm>
        </p:spPr>
        <p:txBody>
          <a:bodyPr/>
          <a:lstStyle/>
          <a:p>
            <a:r>
              <a:rPr lang="en-US" dirty="0"/>
              <a:t>Questions?</a:t>
            </a:r>
          </a:p>
        </p:txBody>
      </p:sp>
      <p:sp>
        <p:nvSpPr>
          <p:cNvPr id="3" name="Slide Number Placeholder 2"/>
          <p:cNvSpPr>
            <a:spLocks noGrp="1"/>
          </p:cNvSpPr>
          <p:nvPr>
            <p:ph type="sldNum" sz="quarter" idx="12"/>
          </p:nvPr>
        </p:nvSpPr>
        <p:spPr/>
        <p:txBody>
          <a:bodyPr/>
          <a:lstStyle/>
          <a:p>
            <a:fld id="{E12D0507-9F86-7A45-BE8E-43760B9F92AA}" type="slidenum">
              <a:rPr lang="en-US" smtClean="0"/>
              <a:t>25</a:t>
            </a:fld>
            <a:endParaRPr lang="en-US" dirty="0"/>
          </a:p>
        </p:txBody>
      </p:sp>
    </p:spTree>
    <p:extLst>
      <p:ext uri="{BB962C8B-B14F-4D97-AF65-F5344CB8AC3E}">
        <p14:creationId xmlns:p14="http://schemas.microsoft.com/office/powerpoint/2010/main" val="164956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4504-82CE-2243-BC99-24ACDA14EB2D}"/>
              </a:ext>
            </a:extLst>
          </p:cNvPr>
          <p:cNvSpPr>
            <a:spLocks noGrp="1"/>
          </p:cNvSpPr>
          <p:nvPr>
            <p:ph type="title"/>
          </p:nvPr>
        </p:nvSpPr>
        <p:spPr/>
        <p:txBody>
          <a:bodyPr/>
          <a:lstStyle/>
          <a:p>
            <a:pPr algn="ctr"/>
            <a:r>
              <a:rPr lang="en-US" dirty="0"/>
              <a:t>Backup Slides</a:t>
            </a:r>
          </a:p>
        </p:txBody>
      </p:sp>
      <p:sp>
        <p:nvSpPr>
          <p:cNvPr id="3" name="Slide Number Placeholder 2">
            <a:extLst>
              <a:ext uri="{FF2B5EF4-FFF2-40B4-BE49-F238E27FC236}">
                <a16:creationId xmlns:a16="http://schemas.microsoft.com/office/drawing/2014/main" id="{1981DCF3-86CB-DD45-95EB-FD087B568297}"/>
              </a:ext>
            </a:extLst>
          </p:cNvPr>
          <p:cNvSpPr>
            <a:spLocks noGrp="1"/>
          </p:cNvSpPr>
          <p:nvPr>
            <p:ph type="sldNum" sz="quarter" idx="12"/>
          </p:nvPr>
        </p:nvSpPr>
        <p:spPr/>
        <p:txBody>
          <a:bodyPr/>
          <a:lstStyle/>
          <a:p>
            <a:fld id="{E12D0507-9F86-7A45-BE8E-43760B9F92AA}" type="slidenum">
              <a:rPr lang="en-US" smtClean="0"/>
              <a:t>26</a:t>
            </a:fld>
            <a:endParaRPr lang="en-US" dirty="0"/>
          </a:p>
        </p:txBody>
      </p:sp>
    </p:spTree>
    <p:extLst>
      <p:ext uri="{BB962C8B-B14F-4D97-AF65-F5344CB8AC3E}">
        <p14:creationId xmlns:p14="http://schemas.microsoft.com/office/powerpoint/2010/main" val="19262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2D0507-9F86-7A45-BE8E-43760B9F92AA}" type="slidenum">
              <a:rPr lang="en-US" smtClean="0"/>
              <a:t>27</a:t>
            </a:fld>
            <a:endParaRPr lang="en-US" dirty="0"/>
          </a:p>
        </p:txBody>
      </p:sp>
      <p:sp>
        <p:nvSpPr>
          <p:cNvPr id="4" name="Title 3"/>
          <p:cNvSpPr>
            <a:spLocks noGrp="1"/>
          </p:cNvSpPr>
          <p:nvPr>
            <p:ph type="title"/>
          </p:nvPr>
        </p:nvSpPr>
        <p:spPr>
          <a:xfrm>
            <a:off x="396814" y="316797"/>
            <a:ext cx="7086600" cy="457200"/>
          </a:xfrm>
        </p:spPr>
        <p:txBody>
          <a:bodyPr/>
          <a:lstStyle/>
          <a:p>
            <a:r>
              <a:rPr lang="en-US" dirty="0"/>
              <a:t>BBR Case Study</a:t>
            </a:r>
          </a:p>
        </p:txBody>
      </p:sp>
      <p:grpSp>
        <p:nvGrpSpPr>
          <p:cNvPr id="14" name="Group 13"/>
          <p:cNvGrpSpPr/>
          <p:nvPr/>
        </p:nvGrpSpPr>
        <p:grpSpPr>
          <a:xfrm>
            <a:off x="457200" y="1523512"/>
            <a:ext cx="3086100" cy="3451860"/>
            <a:chOff x="457200" y="1230694"/>
            <a:chExt cx="3086100" cy="3451860"/>
          </a:xfrm>
        </p:grpSpPr>
        <p:pic>
          <p:nvPicPr>
            <p:cNvPr id="2051" name="Picture 3" descr="C:\slides-repo\slides-repo-2017\netdev-2.1\slide-graphs\bbr-best-sample-ow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0694"/>
              <a:ext cx="3086100" cy="172593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slides-repo\slides-repo-2017\netdev-2.1\slide-graphs\bbr-best-sample-rt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56624"/>
              <a:ext cx="3086100" cy="172593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2700057" y="3183872"/>
              <a:ext cx="603849" cy="276999"/>
            </a:xfrm>
            <a:prstGeom prst="rect">
              <a:avLst/>
            </a:prstGeom>
            <a:noFill/>
          </p:spPr>
          <p:txBody>
            <a:bodyPr wrap="square" rtlCol="0">
              <a:spAutoFit/>
            </a:bodyPr>
            <a:lstStyle/>
            <a:p>
              <a:r>
                <a:rPr lang="en-US" sz="1200" b="1" i="1" dirty="0"/>
                <a:t>RTT</a:t>
              </a:r>
              <a:endParaRPr lang="en-US" b="1" i="1" dirty="0"/>
            </a:p>
          </p:txBody>
        </p:sp>
        <p:sp>
          <p:nvSpPr>
            <p:cNvPr id="19" name="TextBox 18"/>
            <p:cNvSpPr txBox="1"/>
            <p:nvPr/>
          </p:nvSpPr>
          <p:spPr>
            <a:xfrm>
              <a:off x="2725925" y="1593720"/>
              <a:ext cx="603849" cy="276999"/>
            </a:xfrm>
            <a:prstGeom prst="rect">
              <a:avLst/>
            </a:prstGeom>
            <a:noFill/>
          </p:spPr>
          <p:txBody>
            <a:bodyPr wrap="square" rtlCol="0">
              <a:spAutoFit/>
            </a:bodyPr>
            <a:lstStyle/>
            <a:p>
              <a:r>
                <a:rPr lang="en-US" sz="1200" b="1" i="1" dirty="0"/>
                <a:t>OWIN</a:t>
              </a:r>
              <a:endParaRPr lang="en-US" b="1" i="1" dirty="0"/>
            </a:p>
          </p:txBody>
        </p:sp>
      </p:grpSp>
      <p:grpSp>
        <p:nvGrpSpPr>
          <p:cNvPr id="15" name="Group 14"/>
          <p:cNvGrpSpPr/>
          <p:nvPr/>
        </p:nvGrpSpPr>
        <p:grpSpPr>
          <a:xfrm>
            <a:off x="5317372" y="1523512"/>
            <a:ext cx="3086100" cy="3444322"/>
            <a:chOff x="5205234" y="1316721"/>
            <a:chExt cx="3086100" cy="3444322"/>
          </a:xfrm>
        </p:grpSpPr>
        <p:pic>
          <p:nvPicPr>
            <p:cNvPr id="9" name="Picture 2" descr="C:\slides-repo\slides-repo-2017\netdev-2.1\bbr-mid-sample-ow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234" y="1316721"/>
              <a:ext cx="3086100" cy="172593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C:\slides-repo\slides-repo-2017\netdev-2.1\bbr-mid-sample-rt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234" y="3042651"/>
              <a:ext cx="3072621" cy="1718392"/>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Box 21"/>
            <p:cNvSpPr txBox="1"/>
            <p:nvPr/>
          </p:nvSpPr>
          <p:spPr>
            <a:xfrm>
              <a:off x="7500668" y="1402748"/>
              <a:ext cx="603849" cy="276999"/>
            </a:xfrm>
            <a:prstGeom prst="rect">
              <a:avLst/>
            </a:prstGeom>
            <a:noFill/>
          </p:spPr>
          <p:txBody>
            <a:bodyPr wrap="square" rtlCol="0">
              <a:spAutoFit/>
            </a:bodyPr>
            <a:lstStyle/>
            <a:p>
              <a:r>
                <a:rPr lang="en-US" sz="1200" b="1" i="1" dirty="0"/>
                <a:t>OWIN</a:t>
              </a:r>
              <a:endParaRPr lang="en-US" b="1" i="1" dirty="0"/>
            </a:p>
          </p:txBody>
        </p:sp>
        <p:sp>
          <p:nvSpPr>
            <p:cNvPr id="23" name="TextBox 22"/>
            <p:cNvSpPr txBox="1"/>
            <p:nvPr/>
          </p:nvSpPr>
          <p:spPr>
            <a:xfrm>
              <a:off x="7562469" y="3145300"/>
              <a:ext cx="603849" cy="276999"/>
            </a:xfrm>
            <a:prstGeom prst="rect">
              <a:avLst/>
            </a:prstGeom>
            <a:noFill/>
          </p:spPr>
          <p:txBody>
            <a:bodyPr wrap="square" rtlCol="0">
              <a:spAutoFit/>
            </a:bodyPr>
            <a:lstStyle/>
            <a:p>
              <a:r>
                <a:rPr lang="en-US" sz="1200" b="1" i="1" dirty="0"/>
                <a:t>RTT</a:t>
              </a:r>
              <a:endParaRPr lang="en-US" b="1" i="1" dirty="0"/>
            </a:p>
          </p:txBody>
        </p:sp>
      </p:grpSp>
      <p:cxnSp>
        <p:nvCxnSpPr>
          <p:cNvPr id="17" name="Straight Arrow Connector 16"/>
          <p:cNvCxnSpPr/>
          <p:nvPr/>
        </p:nvCxnSpPr>
        <p:spPr>
          <a:xfrm>
            <a:off x="4873925" y="3629090"/>
            <a:ext cx="1979757" cy="951536"/>
          </a:xfrm>
          <a:prstGeom prst="straightConnector1">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700057" y="3629090"/>
            <a:ext cx="1319852" cy="483317"/>
          </a:xfrm>
          <a:prstGeom prst="straightConnector1">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64071" y="3133231"/>
            <a:ext cx="1856836" cy="461665"/>
          </a:xfrm>
          <a:prstGeom prst="rect">
            <a:avLst/>
          </a:prstGeom>
          <a:noFill/>
        </p:spPr>
        <p:txBody>
          <a:bodyPr wrap="square" rtlCol="0">
            <a:spAutoFit/>
          </a:bodyPr>
          <a:lstStyle/>
          <a:p>
            <a:r>
              <a:rPr lang="en-US" sz="1200" b="1" dirty="0">
                <a:solidFill>
                  <a:srgbClr val="00B050"/>
                </a:solidFill>
              </a:rPr>
              <a:t>BBR attempts to keep a low RTT. </a:t>
            </a:r>
          </a:p>
        </p:txBody>
      </p:sp>
      <p:sp>
        <p:nvSpPr>
          <p:cNvPr id="32" name="TextBox 31"/>
          <p:cNvSpPr txBox="1"/>
          <p:nvPr/>
        </p:nvSpPr>
        <p:spPr>
          <a:xfrm>
            <a:off x="457200" y="1042176"/>
            <a:ext cx="3010619" cy="30777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SINR is greater than 20dB</a:t>
            </a:r>
          </a:p>
        </p:txBody>
      </p:sp>
      <p:sp>
        <p:nvSpPr>
          <p:cNvPr id="37" name="TextBox 36"/>
          <p:cNvSpPr txBox="1"/>
          <p:nvPr/>
        </p:nvSpPr>
        <p:spPr>
          <a:xfrm>
            <a:off x="5473418" y="1042176"/>
            <a:ext cx="3010619" cy="30777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SINR is between 10 to 20dB</a:t>
            </a:r>
          </a:p>
        </p:txBody>
      </p:sp>
      <p:cxnSp>
        <p:nvCxnSpPr>
          <p:cNvPr id="34" name="Straight Arrow Connector 33"/>
          <p:cNvCxnSpPr/>
          <p:nvPr/>
        </p:nvCxnSpPr>
        <p:spPr>
          <a:xfrm>
            <a:off x="5141343" y="2025037"/>
            <a:ext cx="2018582" cy="683657"/>
          </a:xfrm>
          <a:prstGeom prst="straightConnector1">
            <a:avLst/>
          </a:prstGeom>
          <a:ln w="28575">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07135" y="1400189"/>
            <a:ext cx="1666283" cy="646331"/>
          </a:xfrm>
          <a:prstGeom prst="rect">
            <a:avLst/>
          </a:prstGeom>
          <a:noFill/>
        </p:spPr>
        <p:txBody>
          <a:bodyPr wrap="square" rtlCol="0">
            <a:spAutoFit/>
          </a:bodyPr>
          <a:lstStyle/>
          <a:p>
            <a:r>
              <a:rPr lang="en-US" sz="1200" b="1" dirty="0">
                <a:solidFill>
                  <a:srgbClr val="0000FF"/>
                </a:solidFill>
              </a:rPr>
              <a:t>BBR chooses smaller CWND to control  RTT as low.</a:t>
            </a:r>
          </a:p>
        </p:txBody>
      </p:sp>
    </p:spTree>
    <p:extLst>
      <p:ext uri="{BB962C8B-B14F-4D97-AF65-F5344CB8AC3E}">
        <p14:creationId xmlns:p14="http://schemas.microsoft.com/office/powerpoint/2010/main" val="3981407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2D0507-9F86-7A45-BE8E-43760B9F92AA}" type="slidenum">
              <a:rPr lang="en-US" smtClean="0"/>
              <a:t>28</a:t>
            </a:fld>
            <a:endParaRPr lang="en-US" dirty="0"/>
          </a:p>
        </p:txBody>
      </p:sp>
      <p:sp>
        <p:nvSpPr>
          <p:cNvPr id="5" name="Title 3"/>
          <p:cNvSpPr>
            <a:spLocks noGrp="1"/>
          </p:cNvSpPr>
          <p:nvPr>
            <p:ph type="title"/>
          </p:nvPr>
        </p:nvSpPr>
        <p:spPr/>
        <p:txBody>
          <a:bodyPr/>
          <a:lstStyle/>
          <a:p>
            <a:r>
              <a:rPr lang="en-US" dirty="0"/>
              <a:t>CUBIC(4.8) Case Study</a:t>
            </a:r>
          </a:p>
        </p:txBody>
      </p:sp>
      <p:sp>
        <p:nvSpPr>
          <p:cNvPr id="6" name="TextBox 5"/>
          <p:cNvSpPr txBox="1"/>
          <p:nvPr/>
        </p:nvSpPr>
        <p:spPr>
          <a:xfrm>
            <a:off x="3448410" y="2142761"/>
            <a:ext cx="2328352" cy="2339102"/>
          </a:xfrm>
          <a:prstGeom prst="rect">
            <a:avLst/>
          </a:prstGeom>
          <a:noFill/>
        </p:spPr>
        <p:txBody>
          <a:bodyPr wrap="square" rtlCol="0">
            <a:spAutoFit/>
          </a:bodyPr>
          <a:lstStyle/>
          <a:p>
            <a:r>
              <a:rPr lang="en-US" sz="1200" dirty="0"/>
              <a:t>2 instances of CUBIC on Highway</a:t>
            </a:r>
          </a:p>
          <a:p>
            <a:pPr marL="285750" indent="-285750">
              <a:buFont typeface="Arial" panose="020B0604020202020204" pitchFamily="34" charset="0"/>
              <a:buChar char="•"/>
            </a:pPr>
            <a:r>
              <a:rPr lang="en-US" sz="1200" dirty="0"/>
              <a:t>4 seconds to ramp up to its max </a:t>
            </a:r>
            <a:r>
              <a:rPr lang="en-US" sz="1200" dirty="0" err="1"/>
              <a:t>owin</a:t>
            </a:r>
            <a:r>
              <a:rPr lang="en-US" sz="1200" dirty="0"/>
              <a:t>. (left)</a:t>
            </a:r>
          </a:p>
          <a:p>
            <a:pPr marL="285750" indent="-285750">
              <a:buFont typeface="Arial" panose="020B0604020202020204" pitchFamily="34" charset="0"/>
              <a:buChar char="•"/>
            </a:pPr>
            <a:r>
              <a:rPr lang="en-US" sz="1200" dirty="0"/>
              <a:t>Occasional loss triggers </a:t>
            </a:r>
            <a:r>
              <a:rPr lang="en-US" sz="1200" dirty="0" err="1"/>
              <a:t>owin</a:t>
            </a:r>
            <a:r>
              <a:rPr lang="en-US" sz="1200" dirty="0"/>
              <a:t> deduction. (right)</a:t>
            </a:r>
          </a:p>
          <a:p>
            <a:pPr marL="285750" indent="-285750">
              <a:buFont typeface="Arial" panose="020B0604020202020204" pitchFamily="34" charset="0"/>
              <a:buChar char="•"/>
            </a:pPr>
            <a:r>
              <a:rPr lang="en-US" sz="1200" dirty="0"/>
              <a:t>Both have low link utilization b/c RTT is so small. </a:t>
            </a:r>
          </a:p>
          <a:p>
            <a:pPr marL="285750" indent="-285750">
              <a:buFont typeface="Arial" panose="020B0604020202020204" pitchFamily="34" charset="0"/>
              <a:buChar char="•"/>
            </a:pPr>
            <a:r>
              <a:rPr lang="en-US" sz="1200" dirty="0"/>
              <a:t>No TCP loss (left) on high way. </a:t>
            </a:r>
          </a:p>
          <a:p>
            <a:pPr marL="285750" indent="-285750">
              <a:buFont typeface="Arial" panose="020B0604020202020204" pitchFamily="34" charset="0"/>
              <a:buChar char="•"/>
            </a:pPr>
            <a:endParaRPr lang="en-US" sz="1400" dirty="0"/>
          </a:p>
        </p:txBody>
      </p:sp>
      <p:grpSp>
        <p:nvGrpSpPr>
          <p:cNvPr id="4" name="Group 3"/>
          <p:cNvGrpSpPr/>
          <p:nvPr/>
        </p:nvGrpSpPr>
        <p:grpSpPr>
          <a:xfrm>
            <a:off x="5776762" y="1224341"/>
            <a:ext cx="3086100" cy="3547359"/>
            <a:chOff x="5776762" y="1224341"/>
            <a:chExt cx="3086100" cy="3547359"/>
          </a:xfrm>
        </p:grpSpPr>
        <p:pic>
          <p:nvPicPr>
            <p:cNvPr id="3076" name="Picture 4" descr="C:\slides-repo\slides-repo-2017\netdev-2.1\slide-graphs\cubic-3.19-best-sample-ow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762" y="1224341"/>
              <a:ext cx="3086100" cy="1725930"/>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C:\slides-repo\slides-repo-2017\netdev-2.1\slide-graphs\cubic-3.19-best-sample-rt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62" y="3045770"/>
              <a:ext cx="3086100" cy="172593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8095893" y="3184130"/>
              <a:ext cx="603849" cy="276999"/>
            </a:xfrm>
            <a:prstGeom prst="rect">
              <a:avLst/>
            </a:prstGeom>
            <a:noFill/>
          </p:spPr>
          <p:txBody>
            <a:bodyPr wrap="square" rtlCol="0">
              <a:spAutoFit/>
            </a:bodyPr>
            <a:lstStyle/>
            <a:p>
              <a:r>
                <a:rPr lang="en-US" sz="1200" b="1" i="1" dirty="0"/>
                <a:t>RTT</a:t>
              </a:r>
              <a:endParaRPr lang="en-US" b="1" i="1" dirty="0"/>
            </a:p>
          </p:txBody>
        </p:sp>
        <p:sp>
          <p:nvSpPr>
            <p:cNvPr id="11" name="TextBox 10"/>
            <p:cNvSpPr txBox="1"/>
            <p:nvPr/>
          </p:nvSpPr>
          <p:spPr>
            <a:xfrm>
              <a:off x="8156275" y="1568115"/>
              <a:ext cx="603849" cy="276999"/>
            </a:xfrm>
            <a:prstGeom prst="rect">
              <a:avLst/>
            </a:prstGeom>
            <a:noFill/>
          </p:spPr>
          <p:txBody>
            <a:bodyPr wrap="square" rtlCol="0">
              <a:spAutoFit/>
            </a:bodyPr>
            <a:lstStyle/>
            <a:p>
              <a:r>
                <a:rPr lang="en-US" sz="1200" b="1" i="1" dirty="0"/>
                <a:t>OWIN</a:t>
              </a:r>
              <a:endParaRPr lang="en-US" b="1" i="1" dirty="0"/>
            </a:p>
          </p:txBody>
        </p:sp>
      </p:grpSp>
      <p:grpSp>
        <p:nvGrpSpPr>
          <p:cNvPr id="2" name="Group 1"/>
          <p:cNvGrpSpPr/>
          <p:nvPr/>
        </p:nvGrpSpPr>
        <p:grpSpPr>
          <a:xfrm>
            <a:off x="362310" y="1223731"/>
            <a:ext cx="3086100" cy="3547969"/>
            <a:chOff x="362310" y="1223731"/>
            <a:chExt cx="3086100" cy="3547969"/>
          </a:xfrm>
        </p:grpSpPr>
        <p:pic>
          <p:nvPicPr>
            <p:cNvPr id="3074" name="Picture 2" descr="C:\slides-repo\slides-repo-2017\netdev-2.1\slide-graphs\cubic-4-noloss-best-sample-ow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10" y="1223731"/>
              <a:ext cx="3086100" cy="172593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slides-repo\slides-repo-2017\netdev-2.1\slide-graphs\cubic-4-noloss-best-sample-rt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10" y="3045770"/>
              <a:ext cx="3086100" cy="17259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2700057" y="3173813"/>
              <a:ext cx="603849" cy="276999"/>
            </a:xfrm>
            <a:prstGeom prst="rect">
              <a:avLst/>
            </a:prstGeom>
            <a:noFill/>
          </p:spPr>
          <p:txBody>
            <a:bodyPr wrap="square" rtlCol="0">
              <a:spAutoFit/>
            </a:bodyPr>
            <a:lstStyle/>
            <a:p>
              <a:r>
                <a:rPr lang="en-US" sz="1200" b="1" i="1" dirty="0"/>
                <a:t>RTT</a:t>
              </a:r>
              <a:endParaRPr lang="en-US" b="1" i="1" dirty="0"/>
            </a:p>
          </p:txBody>
        </p:sp>
        <p:sp>
          <p:nvSpPr>
            <p:cNvPr id="12" name="TextBox 11"/>
            <p:cNvSpPr txBox="1"/>
            <p:nvPr/>
          </p:nvSpPr>
          <p:spPr>
            <a:xfrm>
              <a:off x="2546230" y="2373276"/>
              <a:ext cx="603849" cy="276999"/>
            </a:xfrm>
            <a:prstGeom prst="rect">
              <a:avLst/>
            </a:prstGeom>
            <a:noFill/>
          </p:spPr>
          <p:txBody>
            <a:bodyPr wrap="square" rtlCol="0">
              <a:spAutoFit/>
            </a:bodyPr>
            <a:lstStyle/>
            <a:p>
              <a:r>
                <a:rPr lang="en-US" sz="1200" b="1" i="1" dirty="0"/>
                <a:t>OWIN</a:t>
              </a:r>
              <a:endParaRPr lang="en-US" b="1" i="1" dirty="0"/>
            </a:p>
          </p:txBody>
        </p:sp>
      </p:grpSp>
    </p:spTree>
    <p:extLst>
      <p:ext uri="{BB962C8B-B14F-4D97-AF65-F5344CB8AC3E}">
        <p14:creationId xmlns:p14="http://schemas.microsoft.com/office/powerpoint/2010/main" val="413437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9869"/>
            <a:ext cx="7837714" cy="3658764"/>
          </a:xfrm>
        </p:spPr>
        <p:txBody>
          <a:bodyPr>
            <a:noAutofit/>
          </a:bodyPr>
          <a:lstStyle/>
          <a:p>
            <a:r>
              <a:rPr lang="en-US" sz="1600" dirty="0"/>
              <a:t>TCP is the major traffic source in the market.</a:t>
            </a:r>
          </a:p>
          <a:p>
            <a:r>
              <a:rPr lang="en-US" sz="1600" dirty="0"/>
              <a:t>Most TCP flows use AIMD-on-loss Congestion Control Algorithms (CCA).</a:t>
            </a:r>
          </a:p>
          <a:p>
            <a:r>
              <a:rPr lang="en-US" sz="1600" dirty="0"/>
              <a:t>AIMD-on-loss CCA is not LTE friendly.</a:t>
            </a:r>
          </a:p>
          <a:p>
            <a:pPr lvl="2"/>
            <a:r>
              <a:rPr lang="en-US" sz="1600" dirty="0"/>
              <a:t>Packet loss is not a good congestion indicator in LTE (bit errors and hand-off)</a:t>
            </a:r>
          </a:p>
          <a:p>
            <a:pPr lvl="2"/>
            <a:r>
              <a:rPr lang="en-US" sz="1600" dirty="0"/>
              <a:t>AIMD not quickly adapt to available bandwidth change in LTE environment.</a:t>
            </a:r>
          </a:p>
          <a:p>
            <a:pPr lvl="2"/>
            <a:r>
              <a:rPr lang="en-US" sz="1600" dirty="0"/>
              <a:t>Often induce large queuing delays at </a:t>
            </a:r>
            <a:r>
              <a:rPr lang="en-US" sz="1600" dirty="0" err="1"/>
              <a:t>eNodeB</a:t>
            </a:r>
            <a:r>
              <a:rPr lang="en-US" sz="1600" dirty="0"/>
              <a:t> </a:t>
            </a:r>
          </a:p>
          <a:p>
            <a:r>
              <a:rPr lang="en-US" sz="1600" dirty="0"/>
              <a:t>Radio Access Network (RAN) performance challenges include:</a:t>
            </a:r>
          </a:p>
          <a:p>
            <a:pPr lvl="2"/>
            <a:r>
              <a:rPr lang="en-US" sz="1600" dirty="0"/>
              <a:t>Suboptimal radio link utilization efficiency due to smaller </a:t>
            </a:r>
            <a:r>
              <a:rPr lang="en-US" sz="1600" dirty="0" err="1"/>
              <a:t>Tx</a:t>
            </a:r>
            <a:r>
              <a:rPr lang="en-US" sz="1600" dirty="0"/>
              <a:t> block scheduling</a:t>
            </a:r>
          </a:p>
          <a:p>
            <a:pPr lvl="2"/>
            <a:r>
              <a:rPr lang="en-US" sz="1600" dirty="0"/>
              <a:t>User-perceived RAN performance degradation.</a:t>
            </a:r>
          </a:p>
        </p:txBody>
      </p:sp>
      <p:sp>
        <p:nvSpPr>
          <p:cNvPr id="3" name="Slide Number Placeholder 2"/>
          <p:cNvSpPr>
            <a:spLocks noGrp="1"/>
          </p:cNvSpPr>
          <p:nvPr>
            <p:ph type="sldNum" sz="quarter" idx="12"/>
          </p:nvPr>
        </p:nvSpPr>
        <p:spPr/>
        <p:txBody>
          <a:bodyPr/>
          <a:lstStyle/>
          <a:p>
            <a:fld id="{E12D0507-9F86-7A45-BE8E-43760B9F92AA}" type="slidenum">
              <a:rPr lang="en-US" smtClean="0"/>
              <a:t>3</a:t>
            </a:fld>
            <a:endParaRPr lang="en-US" dirty="0"/>
          </a:p>
        </p:txBody>
      </p:sp>
      <p:sp>
        <p:nvSpPr>
          <p:cNvPr id="4" name="Title 3"/>
          <p:cNvSpPr>
            <a:spLocks noGrp="1"/>
          </p:cNvSpPr>
          <p:nvPr>
            <p:ph type="title"/>
          </p:nvPr>
        </p:nvSpPr>
        <p:spPr>
          <a:xfrm>
            <a:off x="457199" y="424626"/>
            <a:ext cx="8139725" cy="659759"/>
          </a:xfrm>
        </p:spPr>
        <p:txBody>
          <a:bodyPr>
            <a:normAutofit/>
          </a:bodyPr>
          <a:lstStyle/>
          <a:p>
            <a:r>
              <a:rPr lang="en-US"/>
              <a:t>LTE Network Performance Challenges</a:t>
            </a:r>
            <a:endParaRPr lang="en-US" dirty="0"/>
          </a:p>
        </p:txBody>
      </p:sp>
    </p:spTree>
    <p:extLst>
      <p:ext uri="{BB962C8B-B14F-4D97-AF65-F5344CB8AC3E}">
        <p14:creationId xmlns:p14="http://schemas.microsoft.com/office/powerpoint/2010/main" val="402317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9869"/>
            <a:ext cx="8001000" cy="3658764"/>
          </a:xfrm>
        </p:spPr>
        <p:txBody>
          <a:bodyPr>
            <a:noAutofit/>
          </a:bodyPr>
          <a:lstStyle/>
          <a:p>
            <a:r>
              <a:rPr lang="en-US" sz="1600" dirty="0"/>
              <a:t>Transparent TCP Proxy as an attractive RAN performance enhancement option</a:t>
            </a:r>
          </a:p>
          <a:p>
            <a:pPr lvl="2"/>
            <a:r>
              <a:rPr lang="en-US" sz="1600" dirty="0"/>
              <a:t>Transparently terminates an end-to-end TCP connection to two halves.</a:t>
            </a:r>
          </a:p>
          <a:p>
            <a:pPr lvl="2"/>
            <a:r>
              <a:rPr lang="en-US" sz="1600" dirty="0"/>
              <a:t>Downlink performance enhancement by buffering L4 packets/data from servers and control transmission rate on the mobile side.</a:t>
            </a:r>
          </a:p>
          <a:p>
            <a:r>
              <a:rPr lang="en-US" sz="1600" dirty="0"/>
              <a:t>RAN-friendly CCA on the mobile side to achieve:</a:t>
            </a:r>
          </a:p>
          <a:p>
            <a:pPr lvl="2"/>
            <a:r>
              <a:rPr lang="en-US" sz="1600" dirty="0"/>
              <a:t>Fast small object download time</a:t>
            </a:r>
          </a:p>
          <a:p>
            <a:pPr lvl="2"/>
            <a:r>
              <a:rPr lang="en-US" sz="1600" dirty="0"/>
              <a:t>Maximize </a:t>
            </a:r>
            <a:r>
              <a:rPr lang="en-US" sz="1600" dirty="0" err="1"/>
              <a:t>goodput</a:t>
            </a:r>
            <a:r>
              <a:rPr lang="en-US" sz="1600" dirty="0"/>
              <a:t> for large object transfers</a:t>
            </a:r>
          </a:p>
          <a:p>
            <a:pPr lvl="2"/>
            <a:r>
              <a:rPr lang="en-US" sz="1600" dirty="0"/>
              <a:t>Maintain low self-inflicted RTT</a:t>
            </a:r>
          </a:p>
          <a:p>
            <a:endParaRPr lang="en-US" sz="1600" dirty="0"/>
          </a:p>
        </p:txBody>
      </p:sp>
      <p:sp>
        <p:nvSpPr>
          <p:cNvPr id="3" name="Slide Number Placeholder 2"/>
          <p:cNvSpPr>
            <a:spLocks noGrp="1"/>
          </p:cNvSpPr>
          <p:nvPr>
            <p:ph type="sldNum" sz="quarter" idx="12"/>
          </p:nvPr>
        </p:nvSpPr>
        <p:spPr/>
        <p:txBody>
          <a:bodyPr/>
          <a:lstStyle/>
          <a:p>
            <a:fld id="{E12D0507-9F86-7A45-BE8E-43760B9F92AA}" type="slidenum">
              <a:rPr lang="en-US" smtClean="0"/>
              <a:t>4</a:t>
            </a:fld>
            <a:endParaRPr lang="en-US" dirty="0"/>
          </a:p>
        </p:txBody>
      </p:sp>
      <p:sp>
        <p:nvSpPr>
          <p:cNvPr id="4" name="Title 3"/>
          <p:cNvSpPr>
            <a:spLocks noGrp="1"/>
          </p:cNvSpPr>
          <p:nvPr>
            <p:ph type="title"/>
          </p:nvPr>
        </p:nvSpPr>
        <p:spPr>
          <a:xfrm>
            <a:off x="457199" y="424626"/>
            <a:ext cx="8139725" cy="659759"/>
          </a:xfrm>
        </p:spPr>
        <p:txBody>
          <a:bodyPr>
            <a:normAutofit/>
          </a:bodyPr>
          <a:lstStyle/>
          <a:p>
            <a:r>
              <a:rPr lang="en-US" dirty="0"/>
              <a:t>Performance Enhanced Proxy (PEP)</a:t>
            </a:r>
          </a:p>
        </p:txBody>
      </p:sp>
    </p:spTree>
    <p:extLst>
      <p:ext uri="{BB962C8B-B14F-4D97-AF65-F5344CB8AC3E}">
        <p14:creationId xmlns:p14="http://schemas.microsoft.com/office/powerpoint/2010/main" val="81164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71600"/>
            <a:ext cx="7781732" cy="3557032"/>
          </a:xfrm>
        </p:spPr>
        <p:txBody>
          <a:bodyPr>
            <a:noAutofit/>
          </a:bodyPr>
          <a:lstStyle/>
          <a:p>
            <a:r>
              <a:rPr lang="en-US" sz="1600" dirty="0"/>
              <a:t>No winner TCP Congestion Control Algorithm (CCA) for LTE</a:t>
            </a:r>
          </a:p>
          <a:p>
            <a:pPr lvl="2"/>
            <a:r>
              <a:rPr lang="en-US" sz="1600" dirty="0"/>
              <a:t>Not very impressive LTE performance by existing CCAs</a:t>
            </a:r>
          </a:p>
          <a:p>
            <a:pPr lvl="3"/>
            <a:r>
              <a:rPr lang="en-US" sz="1600" dirty="0"/>
              <a:t>E.g., </a:t>
            </a:r>
            <a:r>
              <a:rPr lang="en-US" sz="1600" dirty="0">
                <a:solidFill>
                  <a:srgbClr val="C00000"/>
                </a:solidFill>
              </a:rPr>
              <a:t>CUBIC</a:t>
            </a:r>
            <a:r>
              <a:rPr lang="en-US" sz="1600" dirty="0"/>
              <a:t>, Westwood+ and etc. suffer from low link utilization</a:t>
            </a:r>
          </a:p>
          <a:p>
            <a:pPr lvl="2"/>
            <a:r>
              <a:rPr lang="en-US" sz="1600" dirty="0"/>
              <a:t>Experimental TCP for wireless links implemented as UDP tunnels</a:t>
            </a:r>
          </a:p>
          <a:p>
            <a:pPr lvl="3"/>
            <a:r>
              <a:rPr lang="en-US" sz="1600" dirty="0"/>
              <a:t>E.g., TCP Sprout, TCP </a:t>
            </a:r>
            <a:r>
              <a:rPr lang="en-US" sz="1600" dirty="0" err="1"/>
              <a:t>Verus</a:t>
            </a:r>
            <a:r>
              <a:rPr lang="en-US" sz="1600" dirty="0"/>
              <a:t>, PCC does not yet support TCP.</a:t>
            </a:r>
          </a:p>
          <a:p>
            <a:pPr lvl="2"/>
            <a:r>
              <a:rPr lang="en-US" sz="1600" dirty="0"/>
              <a:t>LTE performance NOT evaluated for new CCAs designed for data centers</a:t>
            </a:r>
          </a:p>
          <a:p>
            <a:pPr lvl="3"/>
            <a:r>
              <a:rPr lang="en-US" sz="1600" dirty="0"/>
              <a:t>E.g., </a:t>
            </a:r>
            <a:r>
              <a:rPr lang="en-US" sz="1600" dirty="0">
                <a:solidFill>
                  <a:srgbClr val="C00000"/>
                </a:solidFill>
              </a:rPr>
              <a:t>BBR</a:t>
            </a:r>
            <a:r>
              <a:rPr lang="en-US" sz="1600" dirty="0"/>
              <a:t>, NV and DCTCP.</a:t>
            </a:r>
          </a:p>
          <a:p>
            <a:r>
              <a:rPr lang="en-US" sz="1600" dirty="0"/>
              <a:t>Less Knowledge on </a:t>
            </a:r>
            <a:r>
              <a:rPr lang="en-US" sz="1600" dirty="0">
                <a:solidFill>
                  <a:srgbClr val="C00000"/>
                </a:solidFill>
              </a:rPr>
              <a:t>CCAs’ Performance on High Mobility</a:t>
            </a:r>
          </a:p>
          <a:p>
            <a:pPr lvl="2"/>
            <a:r>
              <a:rPr lang="en-US" sz="1600" dirty="0"/>
              <a:t>No real measurement studies on High-Speed driving on LTE. </a:t>
            </a:r>
          </a:p>
          <a:p>
            <a:pPr lvl="2"/>
            <a:r>
              <a:rPr lang="en-US" sz="1600" dirty="0"/>
              <a:t>No measurement studies to compare different CCAs performance. </a:t>
            </a:r>
          </a:p>
          <a:p>
            <a:pPr lvl="2"/>
            <a:r>
              <a:rPr lang="en-US" sz="1600" dirty="0"/>
              <a:t>Difficult to model or simulate RF condition on highway.</a:t>
            </a:r>
          </a:p>
          <a:p>
            <a:endParaRPr lang="en-US" sz="1600" dirty="0"/>
          </a:p>
          <a:p>
            <a:endParaRPr lang="en-US" sz="1600" dirty="0"/>
          </a:p>
        </p:txBody>
      </p:sp>
      <p:sp>
        <p:nvSpPr>
          <p:cNvPr id="5" name="Slide Number Placeholder 4"/>
          <p:cNvSpPr>
            <a:spLocks noGrp="1"/>
          </p:cNvSpPr>
          <p:nvPr>
            <p:ph type="sldNum" sz="quarter" idx="12"/>
          </p:nvPr>
        </p:nvSpPr>
        <p:spPr/>
        <p:txBody>
          <a:bodyPr/>
          <a:lstStyle/>
          <a:p>
            <a:fld id="{E12D0507-9F86-7A45-BE8E-43760B9F92AA}" type="slidenum">
              <a:rPr lang="en-US" smtClean="0"/>
              <a:pPr/>
              <a:t>5</a:t>
            </a:fld>
            <a:endParaRPr lang="en-US" dirty="0"/>
          </a:p>
        </p:txBody>
      </p:sp>
      <p:sp>
        <p:nvSpPr>
          <p:cNvPr id="4" name="Title 3"/>
          <p:cNvSpPr>
            <a:spLocks noGrp="1"/>
          </p:cNvSpPr>
          <p:nvPr>
            <p:ph type="title"/>
          </p:nvPr>
        </p:nvSpPr>
        <p:spPr/>
        <p:txBody>
          <a:bodyPr>
            <a:normAutofit/>
          </a:bodyPr>
          <a:lstStyle/>
          <a:p>
            <a:r>
              <a:rPr lang="en-US" dirty="0"/>
              <a:t>Understanding TCP CCA Performance on LTE</a:t>
            </a:r>
          </a:p>
        </p:txBody>
      </p:sp>
    </p:spTree>
    <p:extLst>
      <p:ext uri="{BB962C8B-B14F-4D97-AF65-F5344CB8AC3E}">
        <p14:creationId xmlns:p14="http://schemas.microsoft.com/office/powerpoint/2010/main" val="372465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60335" y="1188720"/>
            <a:ext cx="3490035" cy="2468880"/>
          </a:xfrm>
        </p:spPr>
        <p:txBody>
          <a:bodyPr/>
          <a:lstStyle/>
          <a:p>
            <a:pPr algn="ctr"/>
            <a:r>
              <a:rPr lang="en-US" dirty="0"/>
              <a:t>Evaluation</a:t>
            </a:r>
          </a:p>
        </p:txBody>
      </p:sp>
      <p:sp>
        <p:nvSpPr>
          <p:cNvPr id="3" name="Slide Number Placeholder 2"/>
          <p:cNvSpPr>
            <a:spLocks noGrp="1"/>
          </p:cNvSpPr>
          <p:nvPr>
            <p:ph type="sldNum" sz="quarter" idx="12"/>
          </p:nvPr>
        </p:nvSpPr>
        <p:spPr/>
        <p:txBody>
          <a:bodyPr/>
          <a:lstStyle/>
          <a:p>
            <a:fld id="{E12D0507-9F86-7A45-BE8E-43760B9F92AA}" type="slidenum">
              <a:rPr lang="en-US" smtClean="0"/>
              <a:t>6</a:t>
            </a:fld>
            <a:endParaRPr lang="en-US" dirty="0"/>
          </a:p>
        </p:txBody>
      </p:sp>
    </p:spTree>
    <p:extLst>
      <p:ext uri="{BB962C8B-B14F-4D97-AF65-F5344CB8AC3E}">
        <p14:creationId xmlns:p14="http://schemas.microsoft.com/office/powerpoint/2010/main" val="184569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a:buChar char="•"/>
            </a:pPr>
            <a:r>
              <a:rPr lang="en-US" dirty="0">
                <a:solidFill>
                  <a:srgbClr val="C00000"/>
                </a:solidFill>
              </a:rPr>
              <a:t>Methodology</a:t>
            </a:r>
          </a:p>
          <a:p>
            <a:pPr>
              <a:buFont typeface="Arial"/>
              <a:buChar char="•"/>
            </a:pPr>
            <a:r>
              <a:rPr lang="en-US" dirty="0"/>
              <a:t>Radio Network Characteristics</a:t>
            </a:r>
          </a:p>
          <a:p>
            <a:pPr>
              <a:buFont typeface="Arial"/>
              <a:buChar char="•"/>
            </a:pPr>
            <a:r>
              <a:rPr lang="en-US" dirty="0"/>
              <a:t>Compare CCAs’ Performance </a:t>
            </a:r>
          </a:p>
          <a:p>
            <a:pPr>
              <a:buFont typeface="Arial"/>
              <a:buChar char="•"/>
            </a:pPr>
            <a:r>
              <a:rPr lang="en-US" dirty="0"/>
              <a:t>Discussions </a:t>
            </a:r>
          </a:p>
          <a:p>
            <a:pPr>
              <a:buFont typeface="Arial"/>
              <a:buChar char="•"/>
            </a:pPr>
            <a:r>
              <a:rPr lang="en-US" dirty="0"/>
              <a:t>Conclusion </a:t>
            </a:r>
          </a:p>
        </p:txBody>
      </p:sp>
      <p:sp>
        <p:nvSpPr>
          <p:cNvPr id="5" name="Slide Number Placeholder 4"/>
          <p:cNvSpPr>
            <a:spLocks noGrp="1"/>
          </p:cNvSpPr>
          <p:nvPr>
            <p:ph type="sldNum" sz="quarter" idx="12"/>
          </p:nvPr>
        </p:nvSpPr>
        <p:spPr/>
        <p:txBody>
          <a:bodyPr/>
          <a:lstStyle/>
          <a:p>
            <a:fld id="{E12D0507-9F86-7A45-BE8E-43760B9F92AA}" type="slidenum">
              <a:rPr lang="en-US" smtClean="0"/>
              <a:pPr/>
              <a:t>7</a:t>
            </a:fld>
            <a:endParaRPr lang="en-US" dirty="0"/>
          </a:p>
        </p:txBody>
      </p:sp>
      <p:sp>
        <p:nvSpPr>
          <p:cNvPr id="4" name="Title 3"/>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448035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47936" cy="3200400"/>
          </a:xfrm>
        </p:spPr>
        <p:txBody>
          <a:bodyPr>
            <a:noAutofit/>
          </a:bodyPr>
          <a:lstStyle/>
          <a:p>
            <a:r>
              <a:rPr lang="en-US" sz="1800" dirty="0"/>
              <a:t>BBR (Bottleneck Bandwidth and Round trip propagation time).</a:t>
            </a:r>
          </a:p>
          <a:p>
            <a:pPr lvl="2"/>
            <a:r>
              <a:rPr lang="en-US" sz="1800" dirty="0"/>
              <a:t>Developed by Google, originally for server to server communication.</a:t>
            </a:r>
          </a:p>
          <a:p>
            <a:pPr lvl="2"/>
            <a:r>
              <a:rPr lang="en-US" sz="1800" dirty="0"/>
              <a:t>BBR was released with 4.8-rc6 kernel</a:t>
            </a:r>
          </a:p>
          <a:p>
            <a:pPr lvl="0"/>
            <a:r>
              <a:rPr lang="en-US" sz="1800" dirty="0"/>
              <a:t>CUBICs</a:t>
            </a:r>
          </a:p>
          <a:p>
            <a:pPr lvl="2"/>
            <a:r>
              <a:rPr lang="en-US" sz="1800" dirty="0"/>
              <a:t>The current default CCA in Linux</a:t>
            </a:r>
          </a:p>
          <a:p>
            <a:pPr lvl="2"/>
            <a:r>
              <a:rPr lang="en-US" sz="1800" dirty="0"/>
              <a:t>Two servers running 4.8-rc6 and 3.19 kernels.</a:t>
            </a:r>
          </a:p>
          <a:p>
            <a:pPr lvl="3"/>
            <a:r>
              <a:rPr lang="en-US" sz="1800" dirty="0"/>
              <a:t>CUBIC in 4.8 introduces a patch to keep </a:t>
            </a:r>
            <a:r>
              <a:rPr lang="en-US" sz="1800" dirty="0" err="1"/>
              <a:t>cwnd</a:t>
            </a:r>
            <a:r>
              <a:rPr lang="en-US" sz="1800" dirty="0"/>
              <a:t> growth to cubic curve after “application limited” long idle time (</a:t>
            </a:r>
            <a:r>
              <a:rPr lang="en-US" sz="1800" dirty="0" err="1"/>
              <a:t>bictcp_cwnd_event</a:t>
            </a:r>
            <a:r>
              <a:rPr lang="en-US" sz="1800" dirty="0"/>
              <a:t>()).</a:t>
            </a:r>
          </a:p>
        </p:txBody>
      </p:sp>
      <p:sp>
        <p:nvSpPr>
          <p:cNvPr id="5" name="Slide Number Placeholder 4"/>
          <p:cNvSpPr>
            <a:spLocks noGrp="1"/>
          </p:cNvSpPr>
          <p:nvPr>
            <p:ph type="sldNum" sz="quarter" idx="12"/>
          </p:nvPr>
        </p:nvSpPr>
        <p:spPr/>
        <p:txBody>
          <a:bodyPr/>
          <a:lstStyle/>
          <a:p>
            <a:fld id="{E12D0507-9F86-7A45-BE8E-43760B9F92AA}" type="slidenum">
              <a:rPr lang="en-US" smtClean="0"/>
              <a:pPr/>
              <a:t>8</a:t>
            </a:fld>
            <a:endParaRPr lang="en-US" dirty="0"/>
          </a:p>
        </p:txBody>
      </p:sp>
      <p:sp>
        <p:nvSpPr>
          <p:cNvPr id="4" name="Title 3"/>
          <p:cNvSpPr>
            <a:spLocks noGrp="1"/>
          </p:cNvSpPr>
          <p:nvPr>
            <p:ph type="title"/>
          </p:nvPr>
        </p:nvSpPr>
        <p:spPr/>
        <p:txBody>
          <a:bodyPr/>
          <a:lstStyle/>
          <a:p>
            <a:r>
              <a:rPr lang="en-US"/>
              <a:t>Congestion Control Algorithms Compared</a:t>
            </a:r>
            <a:endParaRPr lang="en-US" dirty="0"/>
          </a:p>
        </p:txBody>
      </p:sp>
    </p:spTree>
    <p:extLst>
      <p:ext uri="{BB962C8B-B14F-4D97-AF65-F5344CB8AC3E}">
        <p14:creationId xmlns:p14="http://schemas.microsoft.com/office/powerpoint/2010/main" val="136838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7976"/>
            <a:ext cx="7086600" cy="457200"/>
          </a:xfrm>
        </p:spPr>
        <p:txBody>
          <a:bodyPr/>
          <a:lstStyle/>
          <a:p>
            <a:r>
              <a:rPr lang="en-US" dirty="0"/>
              <a:t>Experimental  Setup</a:t>
            </a:r>
          </a:p>
        </p:txBody>
      </p:sp>
      <p:sp>
        <p:nvSpPr>
          <p:cNvPr id="5" name="Slide Number Placeholder 4"/>
          <p:cNvSpPr>
            <a:spLocks noGrp="1"/>
          </p:cNvSpPr>
          <p:nvPr>
            <p:ph type="sldNum" sz="quarter" idx="12"/>
          </p:nvPr>
        </p:nvSpPr>
        <p:spPr>
          <a:xfrm>
            <a:off x="8572500" y="4702981"/>
            <a:ext cx="228600" cy="228600"/>
          </a:xfrm>
        </p:spPr>
        <p:txBody>
          <a:bodyPr/>
          <a:lstStyle/>
          <a:p>
            <a:fld id="{E12D0507-9F86-7A45-BE8E-43760B9F92AA}" type="slidenum">
              <a:rPr lang="en-US" smtClean="0"/>
              <a:t>9</a:t>
            </a:fld>
            <a:endParaRPr lang="en-US"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809628"/>
            <a:ext cx="8272732" cy="41091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179580"/>
      </p:ext>
    </p:extLst>
  </p:cSld>
  <p:clrMapOvr>
    <a:masterClrMapping/>
  </p:clrMapOvr>
</p:sld>
</file>

<file path=ppt/theme/theme1.xml><?xml version="1.0" encoding="utf-8"?>
<a:theme xmlns:a="http://schemas.openxmlformats.org/drawingml/2006/main" name="VZ_PPT_16x9_Exec_v01-04_083115">
  <a:themeElements>
    <a:clrScheme name="Verizon PowerPoint 2015">
      <a:dk1>
        <a:srgbClr val="000000"/>
      </a:dk1>
      <a:lt1>
        <a:srgbClr val="E4E5E3"/>
      </a:lt1>
      <a:dk2>
        <a:srgbClr val="333333"/>
      </a:dk2>
      <a:lt2>
        <a:srgbClr val="FFFFFF"/>
      </a:lt2>
      <a:accent1>
        <a:srgbClr val="CD040B"/>
      </a:accent1>
      <a:accent2>
        <a:srgbClr val="333333"/>
      </a:accent2>
      <a:accent3>
        <a:srgbClr val="82CEAC"/>
      </a:accent3>
      <a:accent4>
        <a:srgbClr val="ABE0F9"/>
      </a:accent4>
      <a:accent5>
        <a:srgbClr val="FBD362"/>
      </a:accent5>
      <a:accent6>
        <a:srgbClr val="F9B295"/>
      </a:accent6>
      <a:hlink>
        <a:srgbClr val="0066CC"/>
      </a:hlink>
      <a:folHlink>
        <a:srgbClr val="0066CC"/>
      </a:folHlink>
    </a:clrScheme>
    <a:fontScheme name="Verizon PowerPoint 2015">
      <a:majorFont>
        <a:latin typeface="NeueHaasGroteskDisp Std"/>
        <a:ea typeface=""/>
        <a:cs typeface=""/>
      </a:majorFont>
      <a:minorFont>
        <a:latin typeface="NeueHaasGroteskText Std"/>
        <a:ea typeface=""/>
        <a:cs typeface=""/>
      </a:minorFont>
    </a:fontScheme>
    <a:fmtScheme name="Verizon PowerPoint 2015">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VZ_PPT_16x9_Exec_v01-04_083115</Template>
  <TotalTime>29148</TotalTime>
  <Words>1414</Words>
  <Application>Microsoft Macintosh PowerPoint</Application>
  <PresentationFormat>On-screen Show (16:9)</PresentationFormat>
  <Paragraphs>247</Paragraphs>
  <Slides>28</Slides>
  <Notes>3</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Narrow</vt:lpstr>
      <vt:lpstr>Calibri</vt:lpstr>
      <vt:lpstr>Calibri Light</vt:lpstr>
      <vt:lpstr>NeueHaasGroteskDisp Std</vt:lpstr>
      <vt:lpstr>NeueHaasGroteskText Std</vt:lpstr>
      <vt:lpstr>VZ_PPT_16x9_Exec_v01-04_083115</vt:lpstr>
      <vt:lpstr>Custom Design</vt:lpstr>
      <vt:lpstr>TCP CUBIC versus BBR on the Highway</vt:lpstr>
      <vt:lpstr>Background</vt:lpstr>
      <vt:lpstr>LTE Network Performance Challenges</vt:lpstr>
      <vt:lpstr>Performance Enhanced Proxy (PEP)</vt:lpstr>
      <vt:lpstr>Understanding TCP CCA Performance on LTE</vt:lpstr>
      <vt:lpstr>Evaluation</vt:lpstr>
      <vt:lpstr>Outline</vt:lpstr>
      <vt:lpstr>Congestion Control Algorithms Compared</vt:lpstr>
      <vt:lpstr>Experimental  Setup</vt:lpstr>
      <vt:lpstr>Driving Route </vt:lpstr>
      <vt:lpstr>Measurement Tools Used </vt:lpstr>
      <vt:lpstr>700MHz Radio Spectrum</vt:lpstr>
      <vt:lpstr>Outline</vt:lpstr>
      <vt:lpstr>Radio Condition (SINR) on Highway </vt:lpstr>
      <vt:lpstr>Modulation / Rate Adaption</vt:lpstr>
      <vt:lpstr>Outline</vt:lpstr>
      <vt:lpstr>Case Study: Single BBR and CUBIC (k4.8) Flow Comparison</vt:lpstr>
      <vt:lpstr>Compare Throughputs of CCAs on Highway </vt:lpstr>
      <vt:lpstr>Hand-over Between eNodeBs </vt:lpstr>
      <vt:lpstr>Self-Inflicted Delay </vt:lpstr>
      <vt:lpstr> Retransmissions</vt:lpstr>
      <vt:lpstr>Summary</vt:lpstr>
      <vt:lpstr>Congestion Control Algorithm over Mobile Network </vt:lpstr>
      <vt:lpstr>Conclusions</vt:lpstr>
      <vt:lpstr>Questions?</vt:lpstr>
      <vt:lpstr>Backup Slides</vt:lpstr>
      <vt:lpstr>BBR Case Study</vt:lpstr>
      <vt:lpstr>CUBIC(4.8) Case Study</vt:lpstr>
    </vt:vector>
  </TitlesOfParts>
  <Company>Verizon</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short  and sweet title  up to three lines.</dc:title>
  <dc:creator>Abbazia, Leonard M</dc:creator>
  <cp:lastModifiedBy>Microsoft Office User</cp:lastModifiedBy>
  <cp:revision>701</cp:revision>
  <cp:lastPrinted>2016-03-09T15:21:52Z</cp:lastPrinted>
  <dcterms:created xsi:type="dcterms:W3CDTF">2015-09-08T14:43:29Z</dcterms:created>
  <dcterms:modified xsi:type="dcterms:W3CDTF">2018-03-26T22:25:14Z</dcterms:modified>
</cp:coreProperties>
</file>