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60" r:id="rId4"/>
    <p:sldId id="258" r:id="rId5"/>
    <p:sldId id="261" r:id="rId6"/>
    <p:sldId id="262" r:id="rId7"/>
    <p:sldId id="268" r:id="rId8"/>
    <p:sldId id="263" r:id="rId9"/>
    <p:sldId id="266" r:id="rId10"/>
    <p:sldId id="267" r:id="rId11"/>
    <p:sldId id="270" r:id="rId12"/>
    <p:sldId id="271" r:id="rId13"/>
    <p:sldId id="277" r:id="rId14"/>
    <p:sldId id="278" r:id="rId15"/>
    <p:sldId id="279" r:id="rId16"/>
    <p:sldId id="280" r:id="rId17"/>
    <p:sldId id="283" r:id="rId18"/>
    <p:sldId id="285" r:id="rId19"/>
    <p:sldId id="286" r:id="rId20"/>
    <p:sldId id="287" r:id="rId21"/>
    <p:sldId id="288" r:id="rId22"/>
    <p:sldId id="289"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7220" autoAdjust="0"/>
  </p:normalViewPr>
  <p:slideViewPr>
    <p:cSldViewPr>
      <p:cViewPr varScale="1">
        <p:scale>
          <a:sx n="80" d="100"/>
          <a:sy n="80" d="100"/>
        </p:scale>
        <p:origin x="194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D3552E0-EAFE-480E-A28E-DDA57204706C}" type="datetimeFigureOut">
              <a:rPr lang="en-US" smtClean="0"/>
              <a:t>9/25/2016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BB6F33-5644-4E2B-AA7B-0A9B209947C1}" type="slidenum">
              <a:rPr lang="en-US" smtClean="0"/>
              <a:t>‹#›</a:t>
            </a:fld>
            <a:endParaRPr lang="en-US"/>
          </a:p>
        </p:txBody>
      </p:sp>
    </p:spTree>
    <p:extLst>
      <p:ext uri="{BB962C8B-B14F-4D97-AF65-F5344CB8AC3E}">
        <p14:creationId xmlns:p14="http://schemas.microsoft.com/office/powerpoint/2010/main" val="15714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FF7E17D-D239-487F-BE92-A67B78C17E65}" type="datetimeFigureOut">
              <a:rPr lang="en-US" smtClean="0"/>
              <a:t>9/25/2016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7F2049A-BBD6-4CA0-86E8-28002AE8BB47}" type="slidenum">
              <a:rPr lang="en-US" smtClean="0"/>
              <a:t>‹#›</a:t>
            </a:fld>
            <a:endParaRPr lang="en-US"/>
          </a:p>
        </p:txBody>
      </p:sp>
    </p:spTree>
    <p:extLst>
      <p:ext uri="{BB962C8B-B14F-4D97-AF65-F5344CB8AC3E}">
        <p14:creationId xmlns:p14="http://schemas.microsoft.com/office/powerpoint/2010/main" val="42319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a:t>
            </a:fld>
            <a:endParaRPr lang="en-US"/>
          </a:p>
        </p:txBody>
      </p:sp>
    </p:spTree>
    <p:extLst>
      <p:ext uri="{BB962C8B-B14F-4D97-AF65-F5344CB8AC3E}">
        <p14:creationId xmlns:p14="http://schemas.microsoft.com/office/powerpoint/2010/main" val="144903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 pictured - Player can either pay or wait predetermined amount of time to continue play.</a:t>
            </a:r>
          </a:p>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3</a:t>
            </a:fld>
            <a:endParaRPr lang="en-US"/>
          </a:p>
        </p:txBody>
      </p:sp>
    </p:spTree>
    <p:extLst>
      <p:ext uri="{BB962C8B-B14F-4D97-AF65-F5344CB8AC3E}">
        <p14:creationId xmlns:p14="http://schemas.microsoft.com/office/powerpoint/2010/main" val="276659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Methodology</a:t>
            </a:r>
            <a:r>
              <a:rPr lang="en-US" baseline="0" dirty="0" smtClean="0"/>
              <a:t> servers as an outline for the rest of the talk</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6</a:t>
            </a:fld>
            <a:endParaRPr lang="en-US"/>
          </a:p>
        </p:txBody>
      </p:sp>
    </p:spTree>
    <p:extLst>
      <p:ext uri="{BB962C8B-B14F-4D97-AF65-F5344CB8AC3E}">
        <p14:creationId xmlns:p14="http://schemas.microsoft.com/office/powerpoint/2010/main" val="135207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Percentage of time (the y-axis) users made the choice (the x-axis). From the graph, the percentages for each choice are similar. This suggests that the new exercise option (in our case, walking) may sometimes be utilized by users in favor of waiting.</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17</a:t>
            </a:fld>
            <a:endParaRPr lang="en-US"/>
          </a:p>
        </p:txBody>
      </p:sp>
    </p:spTree>
    <p:extLst>
      <p:ext uri="{BB962C8B-B14F-4D97-AF65-F5344CB8AC3E}">
        <p14:creationId xmlns:p14="http://schemas.microsoft.com/office/powerpoint/2010/main" val="22278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Trend in the mean number of steps taken over the course of the user study. The x-axis is the day of the user study (the study lasted a little over a week) and the y-axis is the mean number of steps. Each point is the mean number of steps across all users for that day with the bars showing the standard error of the mean. The dashed line is a trend line, the least squares line fit of the mean values. From the graph, there is considerable variation in the mean values, but a noticeable upward trend – the slope is +102 steps/day – suggesting slightly more steps per day at the end of the study than at the beginning.</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18</a:t>
            </a:fld>
            <a:endParaRPr lang="en-US"/>
          </a:p>
        </p:txBody>
      </p:sp>
    </p:spTree>
    <p:extLst>
      <p:ext uri="{BB962C8B-B14F-4D97-AF65-F5344CB8AC3E}">
        <p14:creationId xmlns:p14="http://schemas.microsoft.com/office/powerpoint/2010/main" val="120125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Combined analysis of the paywall presented and/or chosen (walk or wait) with the average number of steps taken. This analysis examines the average number of steps taken by each user for 20 minutes after presented with a paywall. The time window of 20 minutes is used since that is the longest patience-wall waiting time. The horizontal axis shows four cases, the two on the left when there is a choice (walk or wait) and the two on the right when there is no choice. The y-axis is the average number of steps taken. The horizontal dashed line shows the overall average number of steps over 20 minutes for reference. From the figure,</a:t>
            </a:r>
          </a:p>
          <a:p>
            <a:r>
              <a:rPr lang="en-US" sz="1200" b="0" i="0" u="none" strike="noStrike" kern="1200" baseline="0" dirty="0" smtClean="0">
                <a:solidFill>
                  <a:schemeClr val="tx1"/>
                </a:solidFill>
                <a:latin typeface="+mn-lt"/>
                <a:ea typeface="+mn-ea"/>
                <a:cs typeface="+mn-cs"/>
              </a:rPr>
              <a:t>when the </a:t>
            </a:r>
            <a:r>
              <a:rPr lang="en-US" sz="1200" b="0" i="0" u="none" strike="noStrike" kern="1200" baseline="0" dirty="0" err="1" smtClean="0">
                <a:solidFill>
                  <a:schemeClr val="tx1"/>
                </a:solidFill>
                <a:latin typeface="+mn-lt"/>
                <a:ea typeface="+mn-ea"/>
                <a:cs typeface="+mn-cs"/>
              </a:rPr>
              <a:t>exerwall</a:t>
            </a:r>
            <a:r>
              <a:rPr lang="en-US" sz="1200" b="0" i="0" u="none" strike="noStrike" kern="1200" baseline="0" dirty="0" smtClean="0">
                <a:solidFill>
                  <a:schemeClr val="tx1"/>
                </a:solidFill>
                <a:latin typeface="+mn-lt"/>
                <a:ea typeface="+mn-ea"/>
                <a:cs typeface="+mn-cs"/>
              </a:rPr>
              <a:t> has the user walk, whether through choice or not, the user takes more steps than a patience-wall option of wait. Although not definitive, this suggests the </a:t>
            </a:r>
            <a:r>
              <a:rPr lang="en-US" sz="1200" b="0" i="0" u="none" strike="noStrike" kern="1200" baseline="0" dirty="0" err="1" smtClean="0">
                <a:solidFill>
                  <a:schemeClr val="tx1"/>
                </a:solidFill>
                <a:latin typeface="+mn-lt"/>
                <a:ea typeface="+mn-ea"/>
                <a:cs typeface="+mn-cs"/>
              </a:rPr>
              <a:t>exerwall</a:t>
            </a:r>
            <a:r>
              <a:rPr lang="en-US" sz="1200" b="0" i="0" u="none" strike="noStrike" kern="1200" baseline="0" dirty="0" smtClean="0">
                <a:solidFill>
                  <a:schemeClr val="tx1"/>
                </a:solidFill>
                <a:latin typeface="+mn-lt"/>
                <a:ea typeface="+mn-ea"/>
                <a:cs typeface="+mn-cs"/>
              </a:rPr>
              <a:t> may have encouraged users to exercise more.</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19</a:t>
            </a:fld>
            <a:endParaRPr lang="en-US"/>
          </a:p>
        </p:txBody>
      </p:sp>
    </p:spTree>
    <p:extLst>
      <p:ext uri="{BB962C8B-B14F-4D97-AF65-F5344CB8AC3E}">
        <p14:creationId xmlns:p14="http://schemas.microsoft.com/office/powerpoint/2010/main" val="195884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22</a:t>
            </a:fld>
            <a:endParaRPr lang="en-US"/>
          </a:p>
        </p:txBody>
      </p:sp>
    </p:spTree>
    <p:extLst>
      <p:ext uri="{BB962C8B-B14F-4D97-AF65-F5344CB8AC3E}">
        <p14:creationId xmlns:p14="http://schemas.microsoft.com/office/powerpoint/2010/main" val="387542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53D-3171-4BCD-9E29-DFB4937CBB14}"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74819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6D24C-C8DE-4AF3-979F-E0BF428F0F2F}"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72005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32015-8B07-4994-8D3A-5F43A538B148}"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004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A29CD-C202-4639-A3AB-7FCF6D6DFDB7}"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05022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413F2-6ED2-422A-A516-DF9619DBB5F5}"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86681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49F85-FE03-44DB-9FF0-BFA31E5DE58B}"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26372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4D91FC-FEB2-4E96-AC18-75F385DA2C1D}" type="datetime1">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00276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2323C-1338-445F-A730-989F96E9ED4A}" type="datetime1">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15241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FDE1-934C-44AC-9976-8A8DDC2DE727}" type="datetime1">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65166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2FBBF-3B73-4583-9E61-F0C0D824E642}"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23414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F9D57-775E-4227-9066-3FED2180E1FE}"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32763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5CCA1-638A-4958-A305-93AA4797B063}" type="datetime1">
              <a:rPr lang="en-US" smtClean="0"/>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10058-B278-4D36-9F8C-11FF0C178C1B}" type="slidenum">
              <a:rPr lang="en-US" smtClean="0"/>
              <a:t>‹#›</a:t>
            </a:fld>
            <a:endParaRPr lang="en-US"/>
          </a:p>
        </p:txBody>
      </p:sp>
    </p:spTree>
    <p:extLst>
      <p:ext uri="{BB962C8B-B14F-4D97-AF65-F5344CB8AC3E}">
        <p14:creationId xmlns:p14="http://schemas.microsoft.com/office/powerpoint/2010/main" val="227067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fontScale="90000"/>
          </a:bodyPr>
          <a:lstStyle/>
          <a:p>
            <a:r>
              <a:rPr lang="en-US" b="1" dirty="0" err="1"/>
              <a:t>Exerwalls</a:t>
            </a:r>
            <a:r>
              <a:rPr lang="en-US" b="1" dirty="0"/>
              <a:t> </a:t>
            </a:r>
            <a:r>
              <a:rPr lang="en-US" b="1" dirty="0" smtClean="0"/>
              <a:t>– an Exercise </a:t>
            </a:r>
            <a:r>
              <a:rPr lang="en-US" b="1" dirty="0"/>
              <a:t>Alternative to Paywalls in Mobile </a:t>
            </a:r>
            <a:r>
              <a:rPr lang="en-US" b="1" dirty="0" smtClean="0"/>
              <a:t>Games</a:t>
            </a:r>
            <a:endParaRPr lang="en-US" dirty="0"/>
          </a:p>
        </p:txBody>
      </p:sp>
      <p:sp>
        <p:nvSpPr>
          <p:cNvPr id="3" name="Subtitle 2"/>
          <p:cNvSpPr>
            <a:spLocks noGrp="1"/>
          </p:cNvSpPr>
          <p:nvPr>
            <p:ph type="subTitle" idx="1"/>
          </p:nvPr>
        </p:nvSpPr>
        <p:spPr>
          <a:xfrm>
            <a:off x="3048000" y="2275586"/>
            <a:ext cx="3048000" cy="2018106"/>
          </a:xfrm>
        </p:spPr>
        <p:txBody>
          <a:bodyPr>
            <a:noAutofit/>
          </a:bodyPr>
          <a:lstStyle/>
          <a:p>
            <a:r>
              <a:rPr lang="en-US" sz="2800" dirty="0">
                <a:solidFill>
                  <a:srgbClr val="0070C0"/>
                </a:solidFill>
              </a:rPr>
              <a:t>Anthony </a:t>
            </a:r>
            <a:r>
              <a:rPr lang="en-US" sz="2800" dirty="0" smtClean="0">
                <a:solidFill>
                  <a:srgbClr val="0070C0"/>
                </a:solidFill>
              </a:rPr>
              <a:t>Gallo </a:t>
            </a:r>
          </a:p>
          <a:p>
            <a:r>
              <a:rPr lang="en-US" sz="2800" dirty="0" smtClean="0">
                <a:solidFill>
                  <a:srgbClr val="0070C0"/>
                </a:solidFill>
              </a:rPr>
              <a:t>Philipp Baumann</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Emmanuel </a:t>
            </a:r>
            <a:r>
              <a:rPr lang="en-US" sz="2800" dirty="0" err="1">
                <a:solidFill>
                  <a:srgbClr val="0070C0"/>
                </a:solidFill>
              </a:rPr>
              <a:t>Agu</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Mark </a:t>
            </a:r>
            <a:r>
              <a:rPr lang="en-US" sz="2800" dirty="0">
                <a:solidFill>
                  <a:srgbClr val="0070C0"/>
                </a:solidFill>
              </a:rPr>
              <a:t>Claypool</a:t>
            </a:r>
          </a:p>
        </p:txBody>
      </p:sp>
      <p:sp>
        <p:nvSpPr>
          <p:cNvPr id="4" name="TextBox 3"/>
          <p:cNvSpPr txBox="1"/>
          <p:nvPr/>
        </p:nvSpPr>
        <p:spPr>
          <a:xfrm>
            <a:off x="4876800" y="4876800"/>
            <a:ext cx="3962400" cy="1323439"/>
          </a:xfrm>
          <a:prstGeom prst="rect">
            <a:avLst/>
          </a:prstGeom>
          <a:noFill/>
        </p:spPr>
        <p:txBody>
          <a:bodyPr wrap="square" rtlCol="0">
            <a:spAutoFit/>
          </a:bodyPr>
          <a:lstStyle/>
          <a:p>
            <a:r>
              <a:rPr lang="en-US" sz="2000" dirty="0"/>
              <a:t>In </a:t>
            </a:r>
            <a:r>
              <a:rPr lang="en-US" sz="2000" i="1" dirty="0"/>
              <a:t>Proceedings of the International Academic Conference on Meaningful Play</a:t>
            </a:r>
            <a:r>
              <a:rPr lang="en-US" sz="2000" dirty="0"/>
              <a:t>, East Lansing, Michigan, USA, October 20-22, 2016.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22824"/>
            <a:ext cx="3810000" cy="1231392"/>
          </a:xfrm>
          <a:prstGeom prst="rect">
            <a:avLst/>
          </a:prstGeom>
        </p:spPr>
      </p:pic>
    </p:spTree>
    <p:extLst>
      <p:ext uri="{BB962C8B-B14F-4D97-AF65-F5344CB8AC3E}">
        <p14:creationId xmlns:p14="http://schemas.microsoft.com/office/powerpoint/2010/main" val="20905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rgbClr val="C00000"/>
                </a:solidFill>
              </a:rPr>
              <a:t>Develop mobile </a:t>
            </a:r>
            <a:r>
              <a:rPr lang="en-US" dirty="0">
                <a:solidFill>
                  <a:srgbClr val="C00000"/>
                </a:solidFill>
              </a:rPr>
              <a:t>game with </a:t>
            </a:r>
            <a:r>
              <a:rPr lang="en-US" dirty="0" err="1" smtClean="0">
                <a:solidFill>
                  <a:srgbClr val="C00000"/>
                </a:solidFill>
              </a:rPr>
              <a:t>exerwalls</a:t>
            </a:r>
            <a:r>
              <a:rPr lang="en-US" dirty="0" smtClean="0">
                <a:solidFill>
                  <a:srgbClr val="C00000"/>
                </a:solidFill>
              </a:rPr>
              <a:t> for user study</a:t>
            </a:r>
            <a:endParaRPr lang="en-US" dirty="0">
              <a:solidFill>
                <a:srgbClr val="C00000"/>
              </a:solidFill>
            </a:endParaRPr>
          </a:p>
          <a:p>
            <a:r>
              <a:rPr lang="en-US" dirty="0" smtClean="0"/>
              <a:t>Conduct user </a:t>
            </a:r>
            <a:r>
              <a:rPr lang="en-US" dirty="0"/>
              <a:t>study to evaluate </a:t>
            </a:r>
            <a:r>
              <a:rPr lang="en-US" dirty="0" smtClean="0"/>
              <a:t>efficacy </a:t>
            </a:r>
            <a:r>
              <a:rPr lang="en-US" dirty="0"/>
              <a:t>of </a:t>
            </a:r>
            <a:r>
              <a:rPr lang="en-US" dirty="0" err="1" smtClean="0"/>
              <a:t>exerwalls</a:t>
            </a:r>
            <a:endParaRPr lang="en-US" dirty="0"/>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10</a:t>
            </a:fld>
            <a:endParaRPr lang="en-US"/>
          </a:p>
        </p:txBody>
      </p:sp>
    </p:spTree>
    <p:extLst>
      <p:ext uri="{BB962C8B-B14F-4D97-AF65-F5344CB8AC3E}">
        <p14:creationId xmlns:p14="http://schemas.microsoft.com/office/powerpoint/2010/main" val="255163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for Study</a:t>
            </a:r>
            <a:endParaRPr lang="en-US" dirty="0"/>
          </a:p>
        </p:txBody>
      </p:sp>
      <p:sp>
        <p:nvSpPr>
          <p:cNvPr id="3" name="Content Placeholder 2"/>
          <p:cNvSpPr>
            <a:spLocks noGrp="1"/>
          </p:cNvSpPr>
          <p:nvPr>
            <p:ph idx="1"/>
          </p:nvPr>
        </p:nvSpPr>
        <p:spPr/>
        <p:txBody>
          <a:bodyPr>
            <a:normAutofit/>
          </a:bodyPr>
          <a:lstStyle/>
          <a:p>
            <a:r>
              <a:rPr lang="en-US" dirty="0" smtClean="0"/>
              <a:t>Need game </a:t>
            </a:r>
            <a:r>
              <a:rPr lang="en-US" dirty="0" smtClean="0"/>
              <a:t>with </a:t>
            </a:r>
            <a:r>
              <a:rPr lang="en-US" dirty="0" err="1" smtClean="0">
                <a:solidFill>
                  <a:srgbClr val="0070C0"/>
                </a:solidFill>
              </a:rPr>
              <a:t>exerwalls</a:t>
            </a:r>
            <a:r>
              <a:rPr lang="en-US" dirty="0" smtClean="0"/>
              <a:t> – control duration</a:t>
            </a:r>
            <a:r>
              <a:rPr lang="en-US" dirty="0" smtClean="0"/>
              <a:t>, compare to waiting</a:t>
            </a:r>
          </a:p>
          <a:p>
            <a:r>
              <a:rPr lang="en-US" dirty="0" smtClean="0"/>
              <a:t>Develop </a:t>
            </a:r>
            <a:r>
              <a:rPr lang="en-US" dirty="0" smtClean="0"/>
              <a:t>in Android, using </a:t>
            </a:r>
            <a:r>
              <a:rPr lang="en-US" dirty="0" err="1" smtClean="0"/>
              <a:t>Libgdx</a:t>
            </a:r>
            <a:endParaRPr lang="en-US" dirty="0" smtClean="0"/>
          </a:p>
          <a:p>
            <a:r>
              <a:rPr lang="en-US" dirty="0" smtClean="0"/>
              <a:t>Use </a:t>
            </a:r>
            <a:r>
              <a:rPr lang="en-US" dirty="0" smtClean="0"/>
              <a:t>procedural content generation for art</a:t>
            </a:r>
          </a:p>
          <a:p>
            <a:r>
              <a:rPr lang="en-US" dirty="0" smtClean="0"/>
              <a:t>Conduct focus group for development focus</a:t>
            </a:r>
          </a:p>
          <a:p>
            <a:pPr lvl="1"/>
            <a:r>
              <a:rPr lang="en-US" dirty="0" smtClean="0"/>
              <a:t>(Details in paper)</a:t>
            </a:r>
          </a:p>
          <a:p>
            <a:pPr marL="0" indent="0">
              <a:buNone/>
            </a:pPr>
            <a:r>
              <a:rPr lang="en-US" dirty="0" smtClean="0">
                <a:sym typeface="Wingdings" panose="05000000000000000000" pitchFamily="2" charset="2"/>
              </a:rPr>
              <a:t> Concentrate on making game </a:t>
            </a:r>
            <a:r>
              <a:rPr lang="en-US" dirty="0" smtClean="0">
                <a:solidFill>
                  <a:srgbClr val="008000"/>
                </a:solidFill>
                <a:sym typeface="Wingdings" panose="05000000000000000000" pitchFamily="2" charset="2"/>
              </a:rPr>
              <a:t>fun</a:t>
            </a:r>
            <a:r>
              <a:rPr lang="en-US" dirty="0" smtClean="0">
                <a:sym typeface="Wingdings" panose="05000000000000000000" pitchFamily="2" charset="2"/>
              </a:rPr>
              <a:t> given developer resources (2 students, 6 months)</a:t>
            </a:r>
          </a:p>
        </p:txBody>
      </p:sp>
      <p:sp>
        <p:nvSpPr>
          <p:cNvPr id="5" name="Slide Number Placeholder 4"/>
          <p:cNvSpPr>
            <a:spLocks noGrp="1"/>
          </p:cNvSpPr>
          <p:nvPr>
            <p:ph type="sldNum" sz="quarter" idx="12"/>
          </p:nvPr>
        </p:nvSpPr>
        <p:spPr/>
        <p:txBody>
          <a:bodyPr/>
          <a:lstStyle/>
          <a:p>
            <a:fld id="{EB910058-B278-4D36-9F8C-11FF0C178C1B}" type="slidenum">
              <a:rPr lang="en-US" smtClean="0"/>
              <a:t>11</a:t>
            </a:fld>
            <a:endParaRPr lang="en-US"/>
          </a:p>
        </p:txBody>
      </p:sp>
    </p:spTree>
    <p:extLst>
      <p:ext uri="{BB962C8B-B14F-4D97-AF65-F5344CB8AC3E}">
        <p14:creationId xmlns:p14="http://schemas.microsoft.com/office/powerpoint/2010/main" val="324625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Planets</a:t>
            </a:r>
            <a:endParaRPr lang="en-US" dirty="0"/>
          </a:p>
        </p:txBody>
      </p:sp>
      <p:pic>
        <p:nvPicPr>
          <p:cNvPr id="4" name="Picture 3"/>
          <p:cNvPicPr>
            <a:picLocks noChangeAspect="1"/>
          </p:cNvPicPr>
          <p:nvPr/>
        </p:nvPicPr>
        <p:blipFill>
          <a:blip r:embed="rId2"/>
          <a:stretch>
            <a:fillRect/>
          </a:stretch>
        </p:blipFill>
        <p:spPr>
          <a:xfrm>
            <a:off x="419431" y="2514600"/>
            <a:ext cx="3492655" cy="1960156"/>
          </a:xfrm>
          <a:prstGeom prst="rect">
            <a:avLst/>
          </a:prstGeom>
        </p:spPr>
      </p:pic>
      <p:sp>
        <p:nvSpPr>
          <p:cNvPr id="6" name="Slide Number Placeholder 5"/>
          <p:cNvSpPr>
            <a:spLocks noGrp="1"/>
          </p:cNvSpPr>
          <p:nvPr>
            <p:ph type="sldNum" sz="quarter" idx="12"/>
          </p:nvPr>
        </p:nvSpPr>
        <p:spPr/>
        <p:txBody>
          <a:bodyPr/>
          <a:lstStyle/>
          <a:p>
            <a:fld id="{EB910058-B278-4D36-9F8C-11FF0C178C1B}" type="slidenum">
              <a:rPr lang="en-US" smtClean="0"/>
              <a:t>12</a:t>
            </a:fld>
            <a:endParaRPr lang="en-US"/>
          </a:p>
        </p:txBody>
      </p:sp>
      <p:sp>
        <p:nvSpPr>
          <p:cNvPr id="7" name="TextBox 6"/>
          <p:cNvSpPr txBox="1"/>
          <p:nvPr/>
        </p:nvSpPr>
        <p:spPr>
          <a:xfrm>
            <a:off x="342899" y="1295400"/>
            <a:ext cx="8458200" cy="892552"/>
          </a:xfrm>
          <a:prstGeom prst="rect">
            <a:avLst/>
          </a:prstGeom>
          <a:noFill/>
        </p:spPr>
        <p:txBody>
          <a:bodyPr wrap="square" rtlCol="0">
            <a:spAutoFit/>
          </a:bodyPr>
          <a:lstStyle/>
          <a:p>
            <a:pPr algn="ctr"/>
            <a:r>
              <a:rPr lang="en-US" sz="2600" dirty="0" smtClean="0"/>
              <a:t>Player builds team of planets  – shoot laser beams to battle other planets – win battles for galactic domination!</a:t>
            </a:r>
            <a:endParaRPr lang="en-US" sz="2600" dirty="0"/>
          </a:p>
        </p:txBody>
      </p:sp>
      <p:pic>
        <p:nvPicPr>
          <p:cNvPr id="8" name="Picture 7"/>
          <p:cNvPicPr>
            <a:picLocks noChangeAspect="1"/>
          </p:cNvPicPr>
          <p:nvPr/>
        </p:nvPicPr>
        <p:blipFill>
          <a:blip r:embed="rId3"/>
          <a:stretch>
            <a:fillRect/>
          </a:stretch>
        </p:blipFill>
        <p:spPr>
          <a:xfrm>
            <a:off x="457200" y="4764298"/>
            <a:ext cx="3454886" cy="1933606"/>
          </a:xfrm>
          <a:prstGeom prst="rect">
            <a:avLst/>
          </a:prstGeom>
        </p:spPr>
      </p:pic>
      <p:pic>
        <p:nvPicPr>
          <p:cNvPr id="9" name="Picture 8"/>
          <p:cNvPicPr>
            <a:picLocks noChangeAspect="1"/>
          </p:cNvPicPr>
          <p:nvPr/>
        </p:nvPicPr>
        <p:blipFill>
          <a:blip r:embed="rId4"/>
          <a:stretch>
            <a:fillRect/>
          </a:stretch>
        </p:blipFill>
        <p:spPr>
          <a:xfrm>
            <a:off x="4572000" y="2496047"/>
            <a:ext cx="3558846" cy="1978709"/>
          </a:xfrm>
          <a:prstGeom prst="rect">
            <a:avLst/>
          </a:prstGeom>
        </p:spPr>
      </p:pic>
      <p:pic>
        <p:nvPicPr>
          <p:cNvPr id="11" name="Picture 10"/>
          <p:cNvPicPr>
            <a:picLocks noChangeAspect="1"/>
          </p:cNvPicPr>
          <p:nvPr/>
        </p:nvPicPr>
        <p:blipFill>
          <a:blip r:embed="rId5"/>
          <a:stretch>
            <a:fillRect/>
          </a:stretch>
        </p:blipFill>
        <p:spPr>
          <a:xfrm>
            <a:off x="5181600" y="5410200"/>
            <a:ext cx="2514600" cy="1066800"/>
          </a:xfrm>
          <a:prstGeom prst="rect">
            <a:avLst/>
          </a:prstGeom>
        </p:spPr>
      </p:pic>
      <p:sp>
        <p:nvSpPr>
          <p:cNvPr id="12" name="TextBox 11"/>
          <p:cNvSpPr txBox="1"/>
          <p:nvPr/>
        </p:nvSpPr>
        <p:spPr>
          <a:xfrm>
            <a:off x="5334000" y="4866254"/>
            <a:ext cx="2124171" cy="523220"/>
          </a:xfrm>
          <a:prstGeom prst="rect">
            <a:avLst/>
          </a:prstGeom>
          <a:noFill/>
        </p:spPr>
        <p:txBody>
          <a:bodyPr wrap="none" rtlCol="0">
            <a:spAutoFit/>
          </a:bodyPr>
          <a:lstStyle/>
          <a:p>
            <a:r>
              <a:rPr lang="en-US" sz="2800" dirty="0" smtClean="0"/>
              <a:t>Leader Board</a:t>
            </a:r>
            <a:endParaRPr lang="en-US" sz="2800" dirty="0"/>
          </a:p>
        </p:txBody>
      </p:sp>
    </p:spTree>
    <p:extLst>
      <p:ext uri="{BB962C8B-B14F-4D97-AF65-F5344CB8AC3E}">
        <p14:creationId xmlns:p14="http://schemas.microsoft.com/office/powerpoint/2010/main" val="32531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err="1" smtClean="0"/>
              <a:t>Exerwalls</a:t>
            </a:r>
            <a:r>
              <a:rPr lang="en-US" dirty="0" smtClean="0"/>
              <a:t> in Laser Planets</a:t>
            </a:r>
            <a:endParaRPr lang="en-US" dirty="0"/>
          </a:p>
        </p:txBody>
      </p:sp>
      <p:pic>
        <p:nvPicPr>
          <p:cNvPr id="3" name="Picture 2"/>
          <p:cNvPicPr>
            <a:picLocks noChangeAspect="1"/>
          </p:cNvPicPr>
          <p:nvPr/>
        </p:nvPicPr>
        <p:blipFill>
          <a:blip r:embed="rId2"/>
          <a:stretch>
            <a:fillRect/>
          </a:stretch>
        </p:blipFill>
        <p:spPr>
          <a:xfrm>
            <a:off x="1143000" y="1143000"/>
            <a:ext cx="7101010" cy="3998289"/>
          </a:xfrm>
          <a:prstGeom prst="rect">
            <a:avLst/>
          </a:prstGeom>
        </p:spPr>
      </p:pic>
      <p:sp>
        <p:nvSpPr>
          <p:cNvPr id="4" name="TextBox 3"/>
          <p:cNvSpPr txBox="1"/>
          <p:nvPr/>
        </p:nvSpPr>
        <p:spPr>
          <a:xfrm>
            <a:off x="2869609" y="5225599"/>
            <a:ext cx="3647793" cy="400110"/>
          </a:xfrm>
          <a:prstGeom prst="rect">
            <a:avLst/>
          </a:prstGeom>
          <a:noFill/>
        </p:spPr>
        <p:txBody>
          <a:bodyPr wrap="none" rtlCol="0">
            <a:spAutoFit/>
          </a:bodyPr>
          <a:lstStyle/>
          <a:p>
            <a:r>
              <a:rPr lang="en-US" sz="2000" dirty="0" smtClean="0"/>
              <a:t>(Also in “Explore” screen for fuel)</a:t>
            </a:r>
            <a:endParaRPr lang="en-US" sz="2000" dirty="0"/>
          </a:p>
        </p:txBody>
      </p:sp>
      <p:sp>
        <p:nvSpPr>
          <p:cNvPr id="6" name="Slide Number Placeholder 5"/>
          <p:cNvSpPr>
            <a:spLocks noGrp="1"/>
          </p:cNvSpPr>
          <p:nvPr>
            <p:ph type="sldNum" sz="quarter" idx="12"/>
          </p:nvPr>
        </p:nvSpPr>
        <p:spPr/>
        <p:txBody>
          <a:bodyPr/>
          <a:lstStyle/>
          <a:p>
            <a:fld id="{EB910058-B278-4D36-9F8C-11FF0C178C1B}" type="slidenum">
              <a:rPr lang="en-US" smtClean="0"/>
              <a:t>13</a:t>
            </a:fld>
            <a:endParaRPr lang="en-US"/>
          </a:p>
        </p:txBody>
      </p:sp>
      <p:sp>
        <p:nvSpPr>
          <p:cNvPr id="7" name="TextBox 6"/>
          <p:cNvSpPr txBox="1"/>
          <p:nvPr/>
        </p:nvSpPr>
        <p:spPr>
          <a:xfrm>
            <a:off x="888323" y="5894685"/>
            <a:ext cx="7515262" cy="461665"/>
          </a:xfrm>
          <a:prstGeom prst="rect">
            <a:avLst/>
          </a:prstGeom>
          <a:noFill/>
        </p:spPr>
        <p:txBody>
          <a:bodyPr wrap="none" rtlCol="0">
            <a:spAutoFit/>
          </a:bodyPr>
          <a:lstStyle/>
          <a:p>
            <a:r>
              <a:rPr lang="en-US" sz="2400" dirty="0" smtClean="0"/>
              <a:t>Random paywall options: </a:t>
            </a:r>
            <a:r>
              <a:rPr lang="en-US" sz="2400" dirty="0" smtClean="0">
                <a:solidFill>
                  <a:srgbClr val="0070C0"/>
                </a:solidFill>
              </a:rPr>
              <a:t>Force Walk</a:t>
            </a:r>
            <a:r>
              <a:rPr lang="en-US" sz="2400" dirty="0" smtClean="0"/>
              <a:t>, </a:t>
            </a:r>
            <a:r>
              <a:rPr lang="en-US" sz="2400" dirty="0" smtClean="0">
                <a:solidFill>
                  <a:srgbClr val="0070C0"/>
                </a:solidFill>
              </a:rPr>
              <a:t>Force Wait </a:t>
            </a:r>
            <a:r>
              <a:rPr lang="en-US" sz="2400" dirty="0" smtClean="0"/>
              <a:t>or </a:t>
            </a:r>
            <a:r>
              <a:rPr lang="en-US" sz="2400" dirty="0" smtClean="0">
                <a:solidFill>
                  <a:srgbClr val="0070C0"/>
                </a:solidFill>
              </a:rPr>
              <a:t>Choice</a:t>
            </a:r>
            <a:endParaRPr lang="en-US" sz="2400" dirty="0">
              <a:solidFill>
                <a:srgbClr val="0070C0"/>
              </a:solidFill>
            </a:endParaRPr>
          </a:p>
        </p:txBody>
      </p:sp>
    </p:spTree>
    <p:extLst>
      <p:ext uri="{BB962C8B-B14F-4D97-AF65-F5344CB8AC3E}">
        <p14:creationId xmlns:p14="http://schemas.microsoft.com/office/powerpoint/2010/main" val="53953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chemeClr val="bg1">
                    <a:lumMod val="65000"/>
                  </a:schemeClr>
                </a:solidFill>
              </a:rPr>
              <a:t>Develop mobile </a:t>
            </a:r>
            <a:r>
              <a:rPr lang="en-US" dirty="0">
                <a:solidFill>
                  <a:schemeClr val="bg1">
                    <a:lumMod val="65000"/>
                  </a:schemeClr>
                </a:solidFill>
              </a:rPr>
              <a:t>game with </a:t>
            </a:r>
            <a:r>
              <a:rPr lang="en-US" dirty="0" err="1" smtClean="0">
                <a:solidFill>
                  <a:schemeClr val="bg1">
                    <a:lumMod val="65000"/>
                  </a:schemeClr>
                </a:solidFill>
              </a:rPr>
              <a:t>exerwalls</a:t>
            </a:r>
            <a:r>
              <a:rPr lang="en-US" dirty="0" smtClean="0">
                <a:solidFill>
                  <a:schemeClr val="bg1">
                    <a:lumMod val="65000"/>
                  </a:schemeClr>
                </a:solidFill>
              </a:rPr>
              <a:t> for user study</a:t>
            </a:r>
            <a:endParaRPr lang="en-US" dirty="0">
              <a:solidFill>
                <a:schemeClr val="bg1">
                  <a:lumMod val="65000"/>
                </a:schemeClr>
              </a:solidFill>
            </a:endParaRPr>
          </a:p>
          <a:p>
            <a:r>
              <a:rPr lang="en-US" dirty="0" smtClean="0">
                <a:solidFill>
                  <a:srgbClr val="C00000"/>
                </a:solidFill>
              </a:rPr>
              <a:t>Conduct user </a:t>
            </a:r>
            <a:r>
              <a:rPr lang="en-US" dirty="0">
                <a:solidFill>
                  <a:srgbClr val="C00000"/>
                </a:solidFill>
              </a:rPr>
              <a:t>study to evaluate </a:t>
            </a:r>
            <a:r>
              <a:rPr lang="en-US" dirty="0" smtClean="0">
                <a:solidFill>
                  <a:srgbClr val="C00000"/>
                </a:solidFill>
              </a:rPr>
              <a:t>efficacy </a:t>
            </a:r>
            <a:r>
              <a:rPr lang="en-US" dirty="0">
                <a:solidFill>
                  <a:srgbClr val="C00000"/>
                </a:solidFill>
              </a:rPr>
              <a:t>of </a:t>
            </a:r>
            <a:r>
              <a:rPr lang="en-US" dirty="0" err="1" smtClean="0">
                <a:solidFill>
                  <a:srgbClr val="C00000"/>
                </a:solidFill>
              </a:rPr>
              <a:t>exerwalls</a:t>
            </a:r>
            <a:endParaRPr lang="en-US" dirty="0">
              <a:solidFill>
                <a:srgbClr val="C00000"/>
              </a:solidFill>
            </a:endParaRPr>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14</a:t>
            </a:fld>
            <a:endParaRPr lang="en-US"/>
          </a:p>
        </p:txBody>
      </p:sp>
    </p:spTree>
    <p:extLst>
      <p:ext uri="{BB962C8B-B14F-4D97-AF65-F5344CB8AC3E}">
        <p14:creationId xmlns:p14="http://schemas.microsoft.com/office/powerpoint/2010/main" val="151240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Procedure</a:t>
            </a:r>
            <a:endParaRPr lang="en-US" dirty="0"/>
          </a:p>
        </p:txBody>
      </p:sp>
      <p:sp>
        <p:nvSpPr>
          <p:cNvPr id="3" name="Content Placeholder 2"/>
          <p:cNvSpPr>
            <a:spLocks noGrp="1"/>
          </p:cNvSpPr>
          <p:nvPr>
            <p:ph sz="half" idx="1"/>
          </p:nvPr>
        </p:nvSpPr>
        <p:spPr>
          <a:xfrm>
            <a:off x="457200" y="1600200"/>
            <a:ext cx="4038600" cy="4525963"/>
          </a:xfrm>
        </p:spPr>
        <p:txBody>
          <a:bodyPr>
            <a:normAutofit fontScale="92500"/>
          </a:bodyPr>
          <a:lstStyle/>
          <a:p>
            <a:r>
              <a:rPr lang="en-US" dirty="0" smtClean="0"/>
              <a:t>Solicit users via WPI email</a:t>
            </a:r>
          </a:p>
          <a:p>
            <a:pPr lvl="1"/>
            <a:r>
              <a:rPr lang="en-US" dirty="0" smtClean="0"/>
              <a:t>Incentives: </a:t>
            </a:r>
            <a:r>
              <a:rPr lang="en-US" dirty="0" smtClean="0"/>
              <a:t>gift card raffle</a:t>
            </a:r>
            <a:endParaRPr lang="en-US" dirty="0"/>
          </a:p>
          <a:p>
            <a:r>
              <a:rPr lang="en-US" dirty="0" smtClean="0"/>
              <a:t>Users </a:t>
            </a:r>
            <a:r>
              <a:rPr lang="en-US" dirty="0" smtClean="0"/>
              <a:t>download game via APK</a:t>
            </a:r>
          </a:p>
          <a:p>
            <a:r>
              <a:rPr lang="en-US" dirty="0" smtClean="0"/>
              <a:t>Users play brief tutorial</a:t>
            </a:r>
            <a:endParaRPr lang="en-US" dirty="0" smtClean="0"/>
          </a:p>
          <a:p>
            <a:r>
              <a:rPr lang="en-US" dirty="0" smtClean="0"/>
              <a:t>Asked to play at least once per </a:t>
            </a:r>
            <a:r>
              <a:rPr lang="en-US" dirty="0" smtClean="0"/>
              <a:t>day</a:t>
            </a:r>
          </a:p>
        </p:txBody>
      </p:sp>
      <p:sp>
        <p:nvSpPr>
          <p:cNvPr id="6" name="Content Placeholder 5"/>
          <p:cNvSpPr>
            <a:spLocks noGrp="1"/>
          </p:cNvSpPr>
          <p:nvPr>
            <p:ph sz="half" idx="2"/>
          </p:nvPr>
        </p:nvSpPr>
        <p:spPr/>
        <p:txBody>
          <a:bodyPr>
            <a:normAutofit fontScale="92500"/>
          </a:bodyPr>
          <a:lstStyle/>
          <a:p>
            <a:pPr marL="0" indent="0" algn="ctr">
              <a:buNone/>
            </a:pPr>
            <a:r>
              <a:rPr lang="en-US" sz="3000" u="sng" dirty="0" smtClean="0"/>
              <a:t>Results</a:t>
            </a:r>
          </a:p>
          <a:p>
            <a:r>
              <a:rPr lang="en-US" dirty="0" smtClean="0"/>
              <a:t>8 days (April 2016)</a:t>
            </a:r>
            <a:endParaRPr lang="en-US" dirty="0"/>
          </a:p>
          <a:p>
            <a:r>
              <a:rPr lang="en-US" dirty="0" smtClean="0">
                <a:solidFill>
                  <a:srgbClr val="0070C0"/>
                </a:solidFill>
              </a:rPr>
              <a:t>21 </a:t>
            </a:r>
            <a:r>
              <a:rPr lang="en-US" dirty="0" smtClean="0">
                <a:solidFill>
                  <a:srgbClr val="0070C0"/>
                </a:solidFill>
              </a:rPr>
              <a:t>users</a:t>
            </a:r>
            <a:endParaRPr lang="en-US" dirty="0" smtClean="0">
              <a:solidFill>
                <a:srgbClr val="0070C0"/>
              </a:solidFill>
            </a:endParaRPr>
          </a:p>
          <a:p>
            <a:r>
              <a:rPr lang="en-US" dirty="0" smtClean="0"/>
              <a:t>16 </a:t>
            </a:r>
            <a:r>
              <a:rPr lang="en-US" dirty="0"/>
              <a:t>male, </a:t>
            </a:r>
            <a:r>
              <a:rPr lang="en-US" dirty="0" smtClean="0"/>
              <a:t>5 female</a:t>
            </a:r>
            <a:endParaRPr lang="en-US" dirty="0"/>
          </a:p>
          <a:p>
            <a:r>
              <a:rPr lang="en-US" dirty="0"/>
              <a:t>Ages 18 to </a:t>
            </a:r>
            <a:r>
              <a:rPr lang="en-US" dirty="0" smtClean="0"/>
              <a:t>31</a:t>
            </a:r>
            <a:r>
              <a:rPr lang="en-US" dirty="0"/>
              <a:t>, median </a:t>
            </a:r>
            <a:r>
              <a:rPr lang="en-US" dirty="0" smtClean="0"/>
              <a:t>21 </a:t>
            </a:r>
            <a:endParaRPr lang="en-US" dirty="0"/>
          </a:p>
          <a:p>
            <a:r>
              <a:rPr lang="en-US" dirty="0" smtClean="0"/>
              <a:t>All in CS and </a:t>
            </a:r>
            <a:r>
              <a:rPr lang="en-US" dirty="0" smtClean="0"/>
              <a:t>Engineering</a:t>
            </a:r>
          </a:p>
          <a:p>
            <a:r>
              <a:rPr lang="en-US" dirty="0" smtClean="0"/>
              <a:t>Play:</a:t>
            </a:r>
            <a:endParaRPr lang="en-US" dirty="0"/>
          </a:p>
          <a:p>
            <a:pPr lvl="1"/>
            <a:r>
              <a:rPr lang="en-US" dirty="0"/>
              <a:t>Mean </a:t>
            </a:r>
            <a:r>
              <a:rPr lang="en-US" dirty="0" smtClean="0"/>
              <a:t>13/day for </a:t>
            </a:r>
            <a:r>
              <a:rPr lang="en-US" dirty="0"/>
              <a:t>3 </a:t>
            </a:r>
            <a:r>
              <a:rPr lang="en-US" dirty="0" smtClean="0"/>
              <a:t>minutes</a:t>
            </a:r>
            <a:endParaRPr lang="en-US" dirty="0"/>
          </a:p>
          <a:p>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15</a:t>
            </a:fld>
            <a:endParaRPr lang="en-US"/>
          </a:p>
        </p:txBody>
      </p:sp>
      <p:sp>
        <p:nvSpPr>
          <p:cNvPr id="4" name="TextBox 3"/>
          <p:cNvSpPr txBox="1"/>
          <p:nvPr/>
        </p:nvSpPr>
        <p:spPr>
          <a:xfrm>
            <a:off x="471777" y="5638800"/>
            <a:ext cx="3331425" cy="769441"/>
          </a:xfrm>
          <a:prstGeom prst="rect">
            <a:avLst/>
          </a:prstGeom>
          <a:noFill/>
          <a:ln w="19050">
            <a:solidFill>
              <a:schemeClr val="tx1"/>
            </a:solidFill>
            <a:prstDash val="sysDash"/>
          </a:ln>
        </p:spPr>
        <p:txBody>
          <a:bodyPr wrap="none" rtlCol="0">
            <a:spAutoFit/>
          </a:bodyPr>
          <a:lstStyle/>
          <a:p>
            <a:r>
              <a:rPr lang="en-US" sz="2400" dirty="0"/>
              <a:t>Details in report</a:t>
            </a:r>
          </a:p>
          <a:p>
            <a:pPr algn="ctr"/>
            <a:r>
              <a:rPr lang="en-US" sz="2000" dirty="0"/>
              <a:t>[Baumann and Gallo, 2016</a:t>
            </a:r>
            <a:r>
              <a:rPr lang="en-US" sz="2000" dirty="0" smtClean="0"/>
              <a:t>]</a:t>
            </a:r>
            <a:endParaRPr lang="en-US" sz="2000" dirty="0"/>
          </a:p>
        </p:txBody>
      </p:sp>
    </p:spTree>
    <p:extLst>
      <p:ext uri="{BB962C8B-B14F-4D97-AF65-F5344CB8AC3E}">
        <p14:creationId xmlns:p14="http://schemas.microsoft.com/office/powerpoint/2010/main" val="216795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chemeClr val="bg1">
                    <a:lumMod val="65000"/>
                  </a:schemeClr>
                </a:solidFill>
              </a:rPr>
              <a:t>Develop mobile </a:t>
            </a:r>
            <a:r>
              <a:rPr lang="en-US" dirty="0">
                <a:solidFill>
                  <a:schemeClr val="bg1">
                    <a:lumMod val="65000"/>
                  </a:schemeClr>
                </a:solidFill>
              </a:rPr>
              <a:t>game with </a:t>
            </a:r>
            <a:r>
              <a:rPr lang="en-US" dirty="0" err="1" smtClean="0">
                <a:solidFill>
                  <a:schemeClr val="bg1">
                    <a:lumMod val="65000"/>
                  </a:schemeClr>
                </a:solidFill>
              </a:rPr>
              <a:t>exerwalls</a:t>
            </a:r>
            <a:r>
              <a:rPr lang="en-US" dirty="0" smtClean="0">
                <a:solidFill>
                  <a:schemeClr val="bg1">
                    <a:lumMod val="65000"/>
                  </a:schemeClr>
                </a:solidFill>
              </a:rPr>
              <a:t> for user study</a:t>
            </a:r>
            <a:endParaRPr lang="en-US" dirty="0">
              <a:solidFill>
                <a:schemeClr val="bg1">
                  <a:lumMod val="65000"/>
                </a:schemeClr>
              </a:solidFill>
            </a:endParaRPr>
          </a:p>
          <a:p>
            <a:r>
              <a:rPr lang="en-US" dirty="0" smtClean="0">
                <a:solidFill>
                  <a:schemeClr val="bg1">
                    <a:lumMod val="65000"/>
                  </a:schemeClr>
                </a:solidFill>
              </a:rPr>
              <a:t>Conduct user </a:t>
            </a:r>
            <a:r>
              <a:rPr lang="en-US" dirty="0">
                <a:solidFill>
                  <a:schemeClr val="bg1">
                    <a:lumMod val="65000"/>
                  </a:schemeClr>
                </a:solidFill>
              </a:rPr>
              <a:t>study to evaluate </a:t>
            </a:r>
            <a:r>
              <a:rPr lang="en-US" dirty="0" smtClean="0">
                <a:solidFill>
                  <a:schemeClr val="bg1">
                    <a:lumMod val="65000"/>
                  </a:schemeClr>
                </a:solidFill>
              </a:rPr>
              <a:t>efficacy </a:t>
            </a:r>
            <a:r>
              <a:rPr lang="en-US" dirty="0">
                <a:solidFill>
                  <a:schemeClr val="bg1">
                    <a:lumMod val="65000"/>
                  </a:schemeClr>
                </a:solidFill>
              </a:rPr>
              <a:t>of </a:t>
            </a:r>
            <a:r>
              <a:rPr lang="en-US" dirty="0" err="1" smtClean="0">
                <a:solidFill>
                  <a:schemeClr val="bg1">
                    <a:lumMod val="65000"/>
                  </a:schemeClr>
                </a:solidFill>
              </a:rPr>
              <a:t>exerwalls</a:t>
            </a:r>
            <a:endParaRPr lang="en-US" dirty="0">
              <a:solidFill>
                <a:schemeClr val="bg1">
                  <a:lumMod val="65000"/>
                </a:schemeClr>
              </a:solidFill>
            </a:endParaRPr>
          </a:p>
          <a:p>
            <a:r>
              <a:rPr lang="en-US" dirty="0" smtClean="0">
                <a:solidFill>
                  <a:srgbClr val="C00000"/>
                </a:solidFill>
              </a:rPr>
              <a:t>Analyze results </a:t>
            </a:r>
            <a:r>
              <a:rPr lang="en-US" dirty="0">
                <a:solidFill>
                  <a:srgbClr val="C00000"/>
                </a:solidFill>
              </a:rPr>
              <a:t>of </a:t>
            </a:r>
            <a:r>
              <a:rPr lang="en-US" dirty="0" smtClean="0">
                <a:solidFill>
                  <a:srgbClr val="C00000"/>
                </a:solidFill>
              </a:rPr>
              <a:t>user study</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EB910058-B278-4D36-9F8C-11FF0C178C1B}" type="slidenum">
              <a:rPr lang="en-US" smtClean="0"/>
              <a:t>16</a:t>
            </a:fld>
            <a:endParaRPr lang="en-US"/>
          </a:p>
        </p:txBody>
      </p:sp>
    </p:spTree>
    <p:extLst>
      <p:ext uri="{BB962C8B-B14F-4D97-AF65-F5344CB8AC3E}">
        <p14:creationId xmlns:p14="http://schemas.microsoft.com/office/powerpoint/2010/main" val="94827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When Choice, Walk or Wait? (1 of 2)</a:t>
            </a:r>
            <a:endParaRPr lang="en-US" dirty="0"/>
          </a:p>
        </p:txBody>
      </p:sp>
      <p:pic>
        <p:nvPicPr>
          <p:cNvPr id="3" name="Picture 2"/>
          <p:cNvPicPr>
            <a:picLocks noChangeAspect="1"/>
          </p:cNvPicPr>
          <p:nvPr/>
        </p:nvPicPr>
        <p:blipFill>
          <a:blip r:embed="rId3"/>
          <a:stretch>
            <a:fillRect/>
          </a:stretch>
        </p:blipFill>
        <p:spPr>
          <a:xfrm>
            <a:off x="1219200" y="1600200"/>
            <a:ext cx="5929419" cy="4266600"/>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17</a:t>
            </a:fld>
            <a:endParaRPr lang="en-US"/>
          </a:p>
        </p:txBody>
      </p:sp>
      <p:sp>
        <p:nvSpPr>
          <p:cNvPr id="6" name="TextBox 5"/>
          <p:cNvSpPr txBox="1"/>
          <p:nvPr/>
        </p:nvSpPr>
        <p:spPr>
          <a:xfrm>
            <a:off x="2217397" y="6124887"/>
            <a:ext cx="4933210"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Walking viable choice for users versus waiting</a:t>
            </a:r>
            <a:endParaRPr lang="en-US" sz="2000" dirty="0"/>
          </a:p>
        </p:txBody>
      </p:sp>
    </p:spTree>
    <p:extLst>
      <p:ext uri="{BB962C8B-B14F-4D97-AF65-F5344CB8AC3E}">
        <p14:creationId xmlns:p14="http://schemas.microsoft.com/office/powerpoint/2010/main" val="250190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Steps per Day</a:t>
            </a:r>
            <a:endParaRPr lang="en-US" dirty="0"/>
          </a:p>
        </p:txBody>
      </p:sp>
      <p:pic>
        <p:nvPicPr>
          <p:cNvPr id="3" name="Picture 2"/>
          <p:cNvPicPr>
            <a:picLocks noChangeAspect="1"/>
          </p:cNvPicPr>
          <p:nvPr/>
        </p:nvPicPr>
        <p:blipFill>
          <a:blip r:embed="rId3"/>
          <a:stretch>
            <a:fillRect/>
          </a:stretch>
        </p:blipFill>
        <p:spPr>
          <a:xfrm>
            <a:off x="1371600" y="1417638"/>
            <a:ext cx="6099850" cy="4373562"/>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18</a:t>
            </a:fld>
            <a:endParaRPr lang="en-US"/>
          </a:p>
        </p:txBody>
      </p:sp>
      <p:sp>
        <p:nvSpPr>
          <p:cNvPr id="6" name="TextBox 5"/>
          <p:cNvSpPr txBox="1"/>
          <p:nvPr/>
        </p:nvSpPr>
        <p:spPr>
          <a:xfrm>
            <a:off x="2514600" y="6019800"/>
            <a:ext cx="4513480"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Slight increase in steps per day over week</a:t>
            </a:r>
            <a:endParaRPr lang="en-US" sz="2000" dirty="0"/>
          </a:p>
        </p:txBody>
      </p:sp>
    </p:spTree>
    <p:extLst>
      <p:ext uri="{BB962C8B-B14F-4D97-AF65-F5344CB8AC3E}">
        <p14:creationId xmlns:p14="http://schemas.microsoft.com/office/powerpoint/2010/main" val="134612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Walk, More Steps?</a:t>
            </a:r>
            <a:endParaRPr lang="en-US" dirty="0"/>
          </a:p>
        </p:txBody>
      </p:sp>
      <p:pic>
        <p:nvPicPr>
          <p:cNvPr id="3" name="Picture 2"/>
          <p:cNvPicPr>
            <a:picLocks noChangeAspect="1"/>
          </p:cNvPicPr>
          <p:nvPr/>
        </p:nvPicPr>
        <p:blipFill>
          <a:blip r:embed="rId3"/>
          <a:stretch>
            <a:fillRect/>
          </a:stretch>
        </p:blipFill>
        <p:spPr>
          <a:xfrm>
            <a:off x="1447800" y="1417638"/>
            <a:ext cx="5943080" cy="4361565"/>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19</a:t>
            </a:fld>
            <a:endParaRPr lang="en-US"/>
          </a:p>
        </p:txBody>
      </p:sp>
      <p:sp>
        <p:nvSpPr>
          <p:cNvPr id="6" name="TextBox 5"/>
          <p:cNvSpPr txBox="1"/>
          <p:nvPr/>
        </p:nvSpPr>
        <p:spPr>
          <a:xfrm>
            <a:off x="2217397" y="6124887"/>
            <a:ext cx="5247590"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Increase in number of steps when </a:t>
            </a:r>
            <a:r>
              <a:rPr lang="en-US" sz="2000" dirty="0" smtClean="0"/>
              <a:t>given </a:t>
            </a:r>
            <a:r>
              <a:rPr lang="en-US" sz="2000" dirty="0" err="1" smtClean="0"/>
              <a:t>exerwall</a:t>
            </a:r>
            <a:endParaRPr lang="en-US" sz="2000" dirty="0"/>
          </a:p>
        </p:txBody>
      </p:sp>
    </p:spTree>
    <p:extLst>
      <p:ext uri="{BB962C8B-B14F-4D97-AF65-F5344CB8AC3E}">
        <p14:creationId xmlns:p14="http://schemas.microsoft.com/office/powerpoint/2010/main" val="312382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001000" cy="4525963"/>
          </a:xfrm>
        </p:spPr>
        <p:txBody>
          <a:bodyPr>
            <a:normAutofit fontScale="92500"/>
          </a:bodyPr>
          <a:lstStyle/>
          <a:p>
            <a:r>
              <a:rPr lang="en-US" dirty="0" smtClean="0"/>
              <a:t>Physical inactivity increases risk of diseases</a:t>
            </a:r>
          </a:p>
          <a:p>
            <a:pPr lvl="1"/>
            <a:r>
              <a:rPr lang="en-US" dirty="0" smtClean="0"/>
              <a:t>Diabetes, cardiovascular, cancers, obesity </a:t>
            </a:r>
            <a:r>
              <a:rPr lang="en-US" sz="1900" dirty="0" smtClean="0"/>
              <a:t>[CDC, 2015]</a:t>
            </a:r>
            <a:endParaRPr lang="en-US" dirty="0" smtClean="0"/>
          </a:p>
          <a:p>
            <a:pPr lvl="1"/>
            <a:r>
              <a:rPr lang="en-US" dirty="0" smtClean="0"/>
              <a:t>Leasing cause of death in US </a:t>
            </a:r>
            <a:r>
              <a:rPr lang="en-US" sz="1900" dirty="0" smtClean="0"/>
              <a:t>[</a:t>
            </a:r>
            <a:r>
              <a:rPr lang="en-US" sz="1900" dirty="0" err="1"/>
              <a:t>Mokdad</a:t>
            </a:r>
            <a:r>
              <a:rPr lang="en-US" sz="1900" dirty="0" smtClean="0"/>
              <a:t>, </a:t>
            </a:r>
            <a:r>
              <a:rPr lang="en-US" sz="1900" i="1" dirty="0" smtClean="0"/>
              <a:t>et al. </a:t>
            </a:r>
            <a:r>
              <a:rPr lang="en-US" sz="1900" dirty="0" smtClean="0"/>
              <a:t>2000]</a:t>
            </a:r>
            <a:endParaRPr lang="en-US" dirty="0" smtClean="0"/>
          </a:p>
          <a:p>
            <a:r>
              <a:rPr lang="en-US" dirty="0" smtClean="0"/>
              <a:t>Physical guidelines 150 minutes exercise/day</a:t>
            </a:r>
          </a:p>
          <a:p>
            <a:pPr lvl="1"/>
            <a:r>
              <a:rPr lang="en-US" dirty="0" smtClean="0"/>
              <a:t>But most kids get far less, preferring “online” entertainment </a:t>
            </a:r>
            <a:r>
              <a:rPr lang="en-US" sz="1900" dirty="0" smtClean="0"/>
              <a:t>[</a:t>
            </a:r>
            <a:r>
              <a:rPr lang="en-US" sz="1900" dirty="0" err="1"/>
              <a:t>Rideout</a:t>
            </a:r>
            <a:r>
              <a:rPr lang="en-US" sz="1900" dirty="0"/>
              <a:t>, </a:t>
            </a:r>
            <a:r>
              <a:rPr lang="en-US" sz="1900" dirty="0" err="1"/>
              <a:t>Foehr</a:t>
            </a:r>
            <a:r>
              <a:rPr lang="en-US" sz="1900" dirty="0"/>
              <a:t>, and Roberts, </a:t>
            </a:r>
            <a:r>
              <a:rPr lang="en-US" sz="1900" dirty="0" smtClean="0"/>
              <a:t>2010]</a:t>
            </a:r>
          </a:p>
          <a:p>
            <a:r>
              <a:rPr lang="en-US" dirty="0" smtClean="0"/>
              <a:t>Approach </a:t>
            </a:r>
            <a:r>
              <a:rPr lang="en-US" dirty="0" smtClean="0">
                <a:sym typeface="Wingdings" panose="05000000000000000000" pitchFamily="2" charset="2"/>
              </a:rPr>
              <a:t> integrate exercise into online apps</a:t>
            </a:r>
          </a:p>
          <a:p>
            <a:pPr lvl="1"/>
            <a:r>
              <a:rPr lang="en-US" dirty="0" smtClean="0">
                <a:sym typeface="Wingdings" panose="05000000000000000000" pitchFamily="2" charset="2"/>
              </a:rPr>
              <a:t>Inspiration: </a:t>
            </a:r>
            <a:r>
              <a:rPr lang="en-US" i="1" dirty="0" err="1" smtClean="0">
                <a:solidFill>
                  <a:srgbClr val="0070C0"/>
                </a:solidFill>
                <a:sym typeface="Wingdings" panose="05000000000000000000" pitchFamily="2" charset="2"/>
              </a:rPr>
              <a:t>Bitwalking</a:t>
            </a:r>
            <a:r>
              <a:rPr lang="en-US" dirty="0" smtClean="0">
                <a:sym typeface="Wingdings" panose="05000000000000000000" pitchFamily="2" charset="2"/>
              </a:rPr>
              <a:t> </a:t>
            </a:r>
            <a:r>
              <a:rPr lang="en-US" sz="1900" dirty="0" smtClean="0">
                <a:sym typeface="Wingdings" panose="05000000000000000000" pitchFamily="2" charset="2"/>
              </a:rPr>
              <a:t>[</a:t>
            </a:r>
            <a:r>
              <a:rPr lang="en-US" sz="1900" dirty="0" err="1" smtClean="0">
                <a:sym typeface="Wingdings" panose="05000000000000000000" pitchFamily="2" charset="2"/>
              </a:rPr>
              <a:t>Imbesi</a:t>
            </a:r>
            <a:r>
              <a:rPr lang="en-US" sz="1900" dirty="0" smtClean="0">
                <a:sym typeface="Wingdings" panose="05000000000000000000" pitchFamily="2" charset="2"/>
              </a:rPr>
              <a:t> and </a:t>
            </a:r>
            <a:r>
              <a:rPr lang="en-US" sz="1900" dirty="0" err="1" smtClean="0">
                <a:sym typeface="Wingdings" panose="05000000000000000000" pitchFamily="2" charset="2"/>
              </a:rPr>
              <a:t>Bahar</a:t>
            </a:r>
            <a:r>
              <a:rPr lang="en-US" sz="1900" dirty="0" smtClean="0">
                <a:sym typeface="Wingdings" panose="05000000000000000000" pitchFamily="2" charset="2"/>
              </a:rPr>
              <a:t>, 2016] </a:t>
            </a:r>
            <a:r>
              <a:rPr lang="en-US" dirty="0" smtClean="0">
                <a:sym typeface="Wingdings" panose="05000000000000000000" pitchFamily="2" charset="2"/>
              </a:rPr>
              <a:t>and </a:t>
            </a:r>
            <a:r>
              <a:rPr lang="en-US" i="1" dirty="0">
                <a:solidFill>
                  <a:srgbClr val="0070C0"/>
                </a:solidFill>
              </a:rPr>
              <a:t>Pokémon Go </a:t>
            </a:r>
            <a:r>
              <a:rPr lang="en-US" sz="1900" dirty="0" smtClean="0"/>
              <a:t>[The </a:t>
            </a:r>
            <a:r>
              <a:rPr lang="en-US" sz="1900" dirty="0"/>
              <a:t>Pokémon Company, </a:t>
            </a:r>
            <a:r>
              <a:rPr lang="en-US" sz="1900" dirty="0" smtClean="0"/>
              <a:t>2016]</a:t>
            </a:r>
            <a:endParaRPr lang="en-US" sz="1900" dirty="0"/>
          </a:p>
        </p:txBody>
      </p:sp>
      <p:sp>
        <p:nvSpPr>
          <p:cNvPr id="11" name="Slide Number Placeholder 10"/>
          <p:cNvSpPr>
            <a:spLocks noGrp="1"/>
          </p:cNvSpPr>
          <p:nvPr>
            <p:ph type="sldNum" sz="quarter" idx="12"/>
          </p:nvPr>
        </p:nvSpPr>
        <p:spPr/>
        <p:txBody>
          <a:bodyPr/>
          <a:lstStyle/>
          <a:p>
            <a:fld id="{EB910058-B278-4D36-9F8C-11FF0C178C1B}" type="slidenum">
              <a:rPr lang="en-US" smtClean="0"/>
              <a:t>2</a:t>
            </a:fld>
            <a:endParaRPr lang="en-US"/>
          </a:p>
        </p:txBody>
      </p:sp>
    </p:spTree>
    <p:extLst>
      <p:ext uri="{BB962C8B-B14F-4D97-AF65-F5344CB8AC3E}">
        <p14:creationId xmlns:p14="http://schemas.microsoft.com/office/powerpoint/2010/main" val="242072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Current paywalls </a:t>
            </a:r>
            <a:r>
              <a:rPr lang="en-US" dirty="0" smtClean="0">
                <a:solidFill>
                  <a:srgbClr val="C00000"/>
                </a:solidFill>
              </a:rPr>
              <a:t>limited</a:t>
            </a:r>
            <a:r>
              <a:rPr lang="en-US" dirty="0" smtClean="0"/>
              <a:t> (pay or wait) and </a:t>
            </a:r>
            <a:r>
              <a:rPr lang="en-US" dirty="0" smtClean="0">
                <a:solidFill>
                  <a:srgbClr val="C00000"/>
                </a:solidFill>
              </a:rPr>
              <a:t>frustrating</a:t>
            </a:r>
            <a:r>
              <a:rPr lang="en-US" dirty="0" smtClean="0"/>
              <a:t> (decreasing user base)</a:t>
            </a:r>
          </a:p>
          <a:p>
            <a:r>
              <a:rPr lang="en-US" dirty="0" err="1" smtClean="0">
                <a:solidFill>
                  <a:srgbClr val="0070C0"/>
                </a:solidFill>
              </a:rPr>
              <a:t>Exerwalls</a:t>
            </a:r>
            <a:r>
              <a:rPr lang="en-US" dirty="0" smtClean="0"/>
              <a:t> provide player-controlled option – exercise to unlock content</a:t>
            </a:r>
          </a:p>
          <a:p>
            <a:pPr lvl="1"/>
            <a:r>
              <a:rPr lang="en-US" dirty="0" smtClean="0"/>
              <a:t>Potential to increase exercise</a:t>
            </a:r>
            <a:endParaRPr lang="en-US" dirty="0" smtClean="0"/>
          </a:p>
          <a:p>
            <a:pPr lvl="1"/>
            <a:r>
              <a:rPr lang="en-US" dirty="0" smtClean="0"/>
              <a:t>Potential </a:t>
            </a:r>
            <a:r>
              <a:rPr lang="en-US" dirty="0" smtClean="0"/>
              <a:t>to increase user base and </a:t>
            </a:r>
            <a:r>
              <a:rPr lang="en-US" dirty="0" smtClean="0"/>
              <a:t>revenue</a:t>
            </a:r>
          </a:p>
          <a:p>
            <a:r>
              <a:rPr lang="en-US" dirty="0" smtClean="0"/>
              <a:t>Survey </a:t>
            </a:r>
            <a:r>
              <a:rPr lang="en-US" dirty="0" smtClean="0"/>
              <a:t>(54 people) shows ¾ gamers would use instead of waiting</a:t>
            </a:r>
          </a:p>
          <a:p>
            <a:r>
              <a:rPr lang="en-US" dirty="0" smtClean="0"/>
              <a:t>User study (21 people) </a:t>
            </a:r>
            <a:r>
              <a:rPr lang="en-US" dirty="0" smtClean="0"/>
              <a:t>suggests </a:t>
            </a:r>
            <a:r>
              <a:rPr lang="en-US" dirty="0" err="1" smtClean="0"/>
              <a:t>exerwalls</a:t>
            </a:r>
            <a:r>
              <a:rPr lang="en-US" dirty="0" smtClean="0"/>
              <a:t> in Laser Planets encourage walking</a:t>
            </a:r>
          </a:p>
        </p:txBody>
      </p:sp>
      <p:sp>
        <p:nvSpPr>
          <p:cNvPr id="5" name="Slide Number Placeholder 4"/>
          <p:cNvSpPr>
            <a:spLocks noGrp="1"/>
          </p:cNvSpPr>
          <p:nvPr>
            <p:ph type="sldNum" sz="quarter" idx="12"/>
          </p:nvPr>
        </p:nvSpPr>
        <p:spPr/>
        <p:txBody>
          <a:bodyPr/>
          <a:lstStyle/>
          <a:p>
            <a:fld id="{EB910058-B278-4D36-9F8C-11FF0C178C1B}" type="slidenum">
              <a:rPr lang="en-US" smtClean="0"/>
              <a:t>20</a:t>
            </a:fld>
            <a:endParaRPr lang="en-US"/>
          </a:p>
        </p:txBody>
      </p:sp>
    </p:spTree>
    <p:extLst>
      <p:ext uri="{BB962C8B-B14F-4D97-AF65-F5344CB8AC3E}">
        <p14:creationId xmlns:p14="http://schemas.microsoft.com/office/powerpoint/2010/main" val="143219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err="1"/>
              <a:t>Exerwall</a:t>
            </a:r>
            <a:r>
              <a:rPr lang="en-US" dirty="0"/>
              <a:t> impact </a:t>
            </a:r>
          </a:p>
          <a:p>
            <a:pPr lvl="1"/>
            <a:r>
              <a:rPr lang="en-US" dirty="0"/>
              <a:t>Additional studies with more users, broader demographics, longer period of time (years – behavior change)</a:t>
            </a:r>
          </a:p>
          <a:p>
            <a:r>
              <a:rPr lang="en-US" dirty="0" err="1"/>
              <a:t>Exerwall</a:t>
            </a:r>
            <a:r>
              <a:rPr lang="en-US" dirty="0"/>
              <a:t> placement </a:t>
            </a:r>
          </a:p>
          <a:p>
            <a:pPr lvl="1"/>
            <a:r>
              <a:rPr lang="en-US" dirty="0"/>
              <a:t>Frequency and duration</a:t>
            </a:r>
          </a:p>
          <a:p>
            <a:r>
              <a:rPr lang="en-US" dirty="0" err="1"/>
              <a:t>Exerwall</a:t>
            </a:r>
            <a:r>
              <a:rPr lang="en-US" dirty="0"/>
              <a:t> revenue</a:t>
            </a:r>
          </a:p>
          <a:p>
            <a:pPr lvl="1"/>
            <a:r>
              <a:rPr lang="en-US" dirty="0"/>
              <a:t>Impact on in-app </a:t>
            </a:r>
            <a:r>
              <a:rPr lang="en-US" dirty="0" smtClean="0"/>
              <a:t>purchases</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21</a:t>
            </a:fld>
            <a:endParaRPr lang="en-US"/>
          </a:p>
        </p:txBody>
      </p:sp>
    </p:spTree>
    <p:extLst>
      <p:ext uri="{BB962C8B-B14F-4D97-AF65-F5344CB8AC3E}">
        <p14:creationId xmlns:p14="http://schemas.microsoft.com/office/powerpoint/2010/main" val="259173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fontScale="90000"/>
          </a:bodyPr>
          <a:lstStyle/>
          <a:p>
            <a:r>
              <a:rPr lang="en-US" b="1" dirty="0" err="1"/>
              <a:t>Exerwalls</a:t>
            </a:r>
            <a:r>
              <a:rPr lang="en-US" b="1" dirty="0"/>
              <a:t> </a:t>
            </a:r>
            <a:r>
              <a:rPr lang="en-US" b="1" dirty="0" smtClean="0"/>
              <a:t>– an Exercise </a:t>
            </a:r>
            <a:r>
              <a:rPr lang="en-US" b="1" dirty="0"/>
              <a:t>Alternative to Paywalls in Mobile </a:t>
            </a:r>
            <a:r>
              <a:rPr lang="en-US" b="1" dirty="0" smtClean="0"/>
              <a:t>Games</a:t>
            </a:r>
            <a:endParaRPr lang="en-US" dirty="0"/>
          </a:p>
        </p:txBody>
      </p:sp>
      <p:sp>
        <p:nvSpPr>
          <p:cNvPr id="3" name="Subtitle 2"/>
          <p:cNvSpPr>
            <a:spLocks noGrp="1"/>
          </p:cNvSpPr>
          <p:nvPr>
            <p:ph type="subTitle" idx="1"/>
          </p:nvPr>
        </p:nvSpPr>
        <p:spPr>
          <a:xfrm>
            <a:off x="3048000" y="2275586"/>
            <a:ext cx="3048000" cy="2018106"/>
          </a:xfrm>
        </p:spPr>
        <p:txBody>
          <a:bodyPr>
            <a:noAutofit/>
          </a:bodyPr>
          <a:lstStyle/>
          <a:p>
            <a:r>
              <a:rPr lang="en-US" sz="2800" dirty="0">
                <a:solidFill>
                  <a:srgbClr val="0070C0"/>
                </a:solidFill>
              </a:rPr>
              <a:t>Anthony </a:t>
            </a:r>
            <a:r>
              <a:rPr lang="en-US" sz="2800" dirty="0" smtClean="0">
                <a:solidFill>
                  <a:srgbClr val="0070C0"/>
                </a:solidFill>
              </a:rPr>
              <a:t>Gallo </a:t>
            </a:r>
          </a:p>
          <a:p>
            <a:r>
              <a:rPr lang="en-US" sz="2800" dirty="0" smtClean="0">
                <a:solidFill>
                  <a:srgbClr val="0070C0"/>
                </a:solidFill>
              </a:rPr>
              <a:t>Philipp Baumann</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Emmanuel </a:t>
            </a:r>
            <a:r>
              <a:rPr lang="en-US" sz="2800" dirty="0" err="1">
                <a:solidFill>
                  <a:srgbClr val="0070C0"/>
                </a:solidFill>
              </a:rPr>
              <a:t>Agu</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Mark </a:t>
            </a:r>
            <a:r>
              <a:rPr lang="en-US" sz="2800" dirty="0">
                <a:solidFill>
                  <a:srgbClr val="0070C0"/>
                </a:solidFill>
              </a:rPr>
              <a:t>Claypool</a:t>
            </a:r>
          </a:p>
        </p:txBody>
      </p:sp>
      <p:sp>
        <p:nvSpPr>
          <p:cNvPr id="4" name="TextBox 3"/>
          <p:cNvSpPr txBox="1"/>
          <p:nvPr/>
        </p:nvSpPr>
        <p:spPr>
          <a:xfrm>
            <a:off x="4876800" y="4876800"/>
            <a:ext cx="3962400" cy="1323439"/>
          </a:xfrm>
          <a:prstGeom prst="rect">
            <a:avLst/>
          </a:prstGeom>
          <a:noFill/>
        </p:spPr>
        <p:txBody>
          <a:bodyPr wrap="square" rtlCol="0">
            <a:spAutoFit/>
          </a:bodyPr>
          <a:lstStyle/>
          <a:p>
            <a:r>
              <a:rPr lang="en-US" sz="2000" dirty="0"/>
              <a:t>In </a:t>
            </a:r>
            <a:r>
              <a:rPr lang="en-US" sz="2000" i="1" dirty="0"/>
              <a:t>Proceedings of the International Academic Conference on Meaningful Play</a:t>
            </a:r>
            <a:r>
              <a:rPr lang="en-US" sz="2000" dirty="0"/>
              <a:t>, East Lansing, Michigan, USA, October 20-22, 2016.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22824"/>
            <a:ext cx="3810000" cy="1231392"/>
          </a:xfrm>
          <a:prstGeom prst="rect">
            <a:avLst/>
          </a:prstGeom>
        </p:spPr>
      </p:pic>
    </p:spTree>
    <p:extLst>
      <p:ext uri="{BB962C8B-B14F-4D97-AF65-F5344CB8AC3E}">
        <p14:creationId xmlns:p14="http://schemas.microsoft.com/office/powerpoint/2010/main" val="248842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Paywalls (1 of 2)</a:t>
            </a:r>
            <a:endParaRPr lang="en-US" dirty="0"/>
          </a:p>
        </p:txBody>
      </p:sp>
      <p:sp>
        <p:nvSpPr>
          <p:cNvPr id="9" name="Content Placeholder 8"/>
          <p:cNvSpPr>
            <a:spLocks noGrp="1"/>
          </p:cNvSpPr>
          <p:nvPr>
            <p:ph idx="1"/>
          </p:nvPr>
        </p:nvSpPr>
        <p:spPr>
          <a:xfrm>
            <a:off x="685800" y="1176624"/>
            <a:ext cx="7543800" cy="831951"/>
          </a:xfrm>
        </p:spPr>
        <p:txBody>
          <a:bodyPr>
            <a:normAutofit fontScale="85000" lnSpcReduction="20000"/>
          </a:bodyPr>
          <a:lstStyle/>
          <a:p>
            <a:pPr marL="0" indent="0" algn="ctr">
              <a:buNone/>
            </a:pPr>
            <a:r>
              <a:rPr lang="en-US" i="1" dirty="0"/>
              <a:t>Paywall </a:t>
            </a:r>
            <a:r>
              <a:rPr lang="en-US" dirty="0"/>
              <a:t>– in-game mechanism to restrict content until paid (</a:t>
            </a:r>
            <a:r>
              <a:rPr lang="en-US" dirty="0">
                <a:solidFill>
                  <a:srgbClr val="0070C0"/>
                </a:solidFill>
              </a:rPr>
              <a:t>time</a:t>
            </a:r>
            <a:r>
              <a:rPr lang="en-US" dirty="0"/>
              <a:t>, </a:t>
            </a:r>
            <a:r>
              <a:rPr lang="en-US" dirty="0">
                <a:solidFill>
                  <a:srgbClr val="0070C0"/>
                </a:solidFill>
              </a:rPr>
              <a:t>money</a:t>
            </a:r>
            <a:r>
              <a:rPr lang="en-US" dirty="0"/>
              <a:t> or </a:t>
            </a:r>
            <a:r>
              <a:rPr lang="en-US" dirty="0">
                <a:solidFill>
                  <a:srgbClr val="0070C0"/>
                </a:solidFill>
              </a:rPr>
              <a:t>effort</a:t>
            </a:r>
            <a:r>
              <a:rPr lang="en-US" dirty="0"/>
              <a:t>)</a:t>
            </a:r>
          </a:p>
          <a:p>
            <a:endParaRPr lang="en-US" dirty="0"/>
          </a:p>
        </p:txBody>
      </p:sp>
      <p:grpSp>
        <p:nvGrpSpPr>
          <p:cNvPr id="4" name="Group 3"/>
          <p:cNvGrpSpPr/>
          <p:nvPr/>
        </p:nvGrpSpPr>
        <p:grpSpPr>
          <a:xfrm>
            <a:off x="1969453" y="2105875"/>
            <a:ext cx="5205094" cy="3363800"/>
            <a:chOff x="3429000" y="2743200"/>
            <a:chExt cx="5205094" cy="3363800"/>
          </a:xfrm>
        </p:grpSpPr>
        <p:pic>
          <p:nvPicPr>
            <p:cNvPr id="5" name="Picture 4"/>
            <p:cNvPicPr>
              <a:picLocks noChangeAspect="1"/>
            </p:cNvPicPr>
            <p:nvPr/>
          </p:nvPicPr>
          <p:blipFill>
            <a:blip r:embed="rId3"/>
            <a:stretch>
              <a:fillRect/>
            </a:stretch>
          </p:blipFill>
          <p:spPr>
            <a:xfrm>
              <a:off x="3429000" y="2743200"/>
              <a:ext cx="5205094" cy="2990400"/>
            </a:xfrm>
            <a:prstGeom prst="rect">
              <a:avLst/>
            </a:prstGeom>
          </p:spPr>
        </p:pic>
        <p:sp>
          <p:nvSpPr>
            <p:cNvPr id="6" name="TextBox 5"/>
            <p:cNvSpPr txBox="1"/>
            <p:nvPr/>
          </p:nvSpPr>
          <p:spPr>
            <a:xfrm>
              <a:off x="3967585" y="5768446"/>
              <a:ext cx="4127925" cy="338554"/>
            </a:xfrm>
            <a:prstGeom prst="rect">
              <a:avLst/>
            </a:prstGeom>
            <a:noFill/>
          </p:spPr>
          <p:txBody>
            <a:bodyPr wrap="none" rtlCol="0">
              <a:spAutoFit/>
            </a:bodyPr>
            <a:lstStyle/>
            <a:p>
              <a:pPr algn="ctr"/>
              <a:r>
                <a:rPr lang="en-US" sz="1600" dirty="0" smtClean="0"/>
                <a:t>(Dungeon Keeper, Mythic Entertainment, 2013)</a:t>
              </a:r>
              <a:endParaRPr lang="en-US" sz="1600" dirty="0"/>
            </a:p>
          </p:txBody>
        </p:sp>
      </p:grpSp>
      <p:sp>
        <p:nvSpPr>
          <p:cNvPr id="7" name="TextBox 6"/>
          <p:cNvSpPr txBox="1"/>
          <p:nvPr/>
        </p:nvSpPr>
        <p:spPr>
          <a:xfrm>
            <a:off x="990600" y="5707915"/>
            <a:ext cx="7086600" cy="830997"/>
          </a:xfrm>
          <a:prstGeom prst="rect">
            <a:avLst/>
          </a:prstGeom>
          <a:noFill/>
          <a:ln w="19050">
            <a:solidFill>
              <a:schemeClr val="tx1"/>
            </a:solidFill>
            <a:prstDash val="sysDash"/>
          </a:ln>
        </p:spPr>
        <p:txBody>
          <a:bodyPr wrap="square" rtlCol="0">
            <a:spAutoFit/>
          </a:bodyPr>
          <a:lstStyle/>
          <a:p>
            <a:r>
              <a:rPr lang="en-US" sz="1600" i="1" dirty="0" smtClean="0"/>
              <a:t>Many</a:t>
            </a:r>
            <a:r>
              <a:rPr lang="en-US" sz="1600" dirty="0" smtClean="0"/>
              <a:t> examples: card games </a:t>
            </a:r>
            <a:r>
              <a:rPr lang="en-US" sz="1600" dirty="0">
                <a:solidFill>
                  <a:srgbClr val="0070C0"/>
                </a:solidFill>
              </a:rPr>
              <a:t>Hearthstone </a:t>
            </a:r>
            <a:r>
              <a:rPr lang="en-US" sz="1600" dirty="0" smtClean="0"/>
              <a:t>and </a:t>
            </a:r>
            <a:r>
              <a:rPr lang="en-US" sz="1600" dirty="0" smtClean="0">
                <a:solidFill>
                  <a:srgbClr val="0070C0"/>
                </a:solidFill>
              </a:rPr>
              <a:t>Heroes </a:t>
            </a:r>
            <a:r>
              <a:rPr lang="en-US" sz="1600" dirty="0">
                <a:solidFill>
                  <a:srgbClr val="0070C0"/>
                </a:solidFill>
              </a:rPr>
              <a:t>of Warcraft </a:t>
            </a:r>
            <a:r>
              <a:rPr lang="en-US" sz="1600" dirty="0"/>
              <a:t>(Blizzard, 2014), puzzle games such </a:t>
            </a:r>
            <a:r>
              <a:rPr lang="en-US" sz="1600" dirty="0" smtClean="0"/>
              <a:t>as </a:t>
            </a:r>
            <a:r>
              <a:rPr lang="en-US" sz="1600" dirty="0" smtClean="0">
                <a:solidFill>
                  <a:srgbClr val="0070C0"/>
                </a:solidFill>
              </a:rPr>
              <a:t>Candy </a:t>
            </a:r>
            <a:r>
              <a:rPr lang="en-US" sz="1600" dirty="0">
                <a:solidFill>
                  <a:srgbClr val="0070C0"/>
                </a:solidFill>
              </a:rPr>
              <a:t>Crush </a:t>
            </a:r>
            <a:r>
              <a:rPr lang="en-US" sz="1600" dirty="0"/>
              <a:t>(King, 2012), strategy games such as </a:t>
            </a:r>
            <a:r>
              <a:rPr lang="en-US" sz="1600" dirty="0" smtClean="0">
                <a:solidFill>
                  <a:srgbClr val="0070C0"/>
                </a:solidFill>
              </a:rPr>
              <a:t>Game of </a:t>
            </a:r>
            <a:r>
              <a:rPr lang="en-US" sz="1600" dirty="0">
                <a:solidFill>
                  <a:srgbClr val="0070C0"/>
                </a:solidFill>
              </a:rPr>
              <a:t>War – Fire Age </a:t>
            </a:r>
            <a:r>
              <a:rPr lang="en-US" sz="1600" dirty="0"/>
              <a:t>(Machine Zone, 2013), </a:t>
            </a:r>
            <a:r>
              <a:rPr lang="en-US" sz="1600" dirty="0" smtClean="0"/>
              <a:t>and classic games </a:t>
            </a:r>
            <a:r>
              <a:rPr lang="en-US" sz="1600" dirty="0" smtClean="0">
                <a:solidFill>
                  <a:srgbClr val="0070C0"/>
                </a:solidFill>
              </a:rPr>
              <a:t>Monopoly</a:t>
            </a:r>
            <a:r>
              <a:rPr lang="en-US" sz="1600" dirty="0" smtClean="0"/>
              <a:t> </a:t>
            </a:r>
            <a:r>
              <a:rPr lang="en-US" sz="1600" dirty="0"/>
              <a:t>(</a:t>
            </a:r>
            <a:r>
              <a:rPr lang="en-US" sz="1600" dirty="0" smtClean="0"/>
              <a:t>Hasbro, 2015</a:t>
            </a:r>
            <a:r>
              <a:rPr lang="en-US" sz="1600" dirty="0"/>
              <a:t>).</a:t>
            </a:r>
          </a:p>
        </p:txBody>
      </p:sp>
      <p:sp>
        <p:nvSpPr>
          <p:cNvPr id="11" name="Slide Number Placeholder 10"/>
          <p:cNvSpPr>
            <a:spLocks noGrp="1"/>
          </p:cNvSpPr>
          <p:nvPr>
            <p:ph type="sldNum" sz="quarter" idx="12"/>
          </p:nvPr>
        </p:nvSpPr>
        <p:spPr/>
        <p:txBody>
          <a:bodyPr/>
          <a:lstStyle/>
          <a:p>
            <a:fld id="{EB910058-B278-4D36-9F8C-11FF0C178C1B}" type="slidenum">
              <a:rPr lang="en-US" smtClean="0"/>
              <a:t>3</a:t>
            </a:fld>
            <a:endParaRPr lang="en-US"/>
          </a:p>
        </p:txBody>
      </p:sp>
    </p:spTree>
    <p:extLst>
      <p:ext uri="{BB962C8B-B14F-4D97-AF65-F5344CB8AC3E}">
        <p14:creationId xmlns:p14="http://schemas.microsoft.com/office/powerpoint/2010/main" val="383495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Paywalls (2 of 2)</a:t>
            </a:r>
            <a:endParaRPr lang="en-US" dirty="0"/>
          </a:p>
        </p:txBody>
      </p:sp>
      <p:sp>
        <p:nvSpPr>
          <p:cNvPr id="3" name="Content Placeholder 2"/>
          <p:cNvSpPr>
            <a:spLocks noGrp="1"/>
          </p:cNvSpPr>
          <p:nvPr>
            <p:ph idx="1"/>
          </p:nvPr>
        </p:nvSpPr>
        <p:spPr/>
        <p:txBody>
          <a:bodyPr/>
          <a:lstStyle/>
          <a:p>
            <a:r>
              <a:rPr lang="en-US" dirty="0" smtClean="0"/>
              <a:t>Paywall types </a:t>
            </a:r>
            <a:r>
              <a:rPr lang="en-US" sz="2400" dirty="0" smtClean="0"/>
              <a:t>[Doe, 2015]</a:t>
            </a:r>
            <a:endParaRPr lang="en-US" dirty="0" smtClean="0"/>
          </a:p>
          <a:p>
            <a:pPr lvl="1"/>
            <a:r>
              <a:rPr lang="en-US" i="1" dirty="0" smtClean="0"/>
              <a:t>Classic paywall </a:t>
            </a:r>
            <a:r>
              <a:rPr lang="en-US" dirty="0" smtClean="0"/>
              <a:t>– purchase game content</a:t>
            </a:r>
          </a:p>
          <a:p>
            <a:pPr lvl="1"/>
            <a:r>
              <a:rPr lang="en-US" i="1" dirty="0" smtClean="0"/>
              <a:t>Pressure-wall</a:t>
            </a:r>
            <a:r>
              <a:rPr lang="en-US" dirty="0" smtClean="0"/>
              <a:t> – integrate with friends, so social pressure urges payment for  content</a:t>
            </a:r>
          </a:p>
          <a:p>
            <a:pPr lvl="1"/>
            <a:r>
              <a:rPr lang="en-US" i="1" dirty="0" smtClean="0"/>
              <a:t>Patience-wall </a:t>
            </a:r>
            <a:r>
              <a:rPr lang="en-US" dirty="0" smtClean="0"/>
              <a:t>– wait for time for content</a:t>
            </a:r>
          </a:p>
          <a:p>
            <a:pPr lvl="1"/>
            <a:r>
              <a:rPr lang="en-US" i="1" dirty="0" smtClean="0"/>
              <a:t>Ad-wall </a:t>
            </a:r>
            <a:r>
              <a:rPr lang="en-US" dirty="0" smtClean="0"/>
              <a:t>– watch advertisement for content</a:t>
            </a:r>
          </a:p>
          <a:p>
            <a:r>
              <a:rPr lang="en-US" dirty="0" smtClean="0"/>
              <a:t>Our idea: new kind of paywall </a:t>
            </a:r>
            <a:r>
              <a:rPr lang="en-US" dirty="0" smtClean="0">
                <a:sym typeface="Wingdings" panose="05000000000000000000" pitchFamily="2" charset="2"/>
              </a:rPr>
              <a:t> </a:t>
            </a:r>
            <a:r>
              <a:rPr lang="en-US" i="1" dirty="0" err="1" smtClean="0">
                <a:solidFill>
                  <a:srgbClr val="0070C0"/>
                </a:solidFill>
                <a:sym typeface="Wingdings" panose="05000000000000000000" pitchFamily="2" charset="2"/>
              </a:rPr>
              <a:t>Exerwall</a:t>
            </a:r>
            <a:endParaRPr lang="en-US" i="1" dirty="0">
              <a:solidFill>
                <a:srgbClr val="0070C0"/>
              </a:solidFill>
            </a:endParaRPr>
          </a:p>
        </p:txBody>
      </p:sp>
      <p:sp>
        <p:nvSpPr>
          <p:cNvPr id="12" name="Slide Number Placeholder 11"/>
          <p:cNvSpPr>
            <a:spLocks noGrp="1"/>
          </p:cNvSpPr>
          <p:nvPr>
            <p:ph type="sldNum" sz="quarter" idx="12"/>
          </p:nvPr>
        </p:nvSpPr>
        <p:spPr/>
        <p:txBody>
          <a:bodyPr/>
          <a:lstStyle/>
          <a:p>
            <a:fld id="{EB910058-B278-4D36-9F8C-11FF0C178C1B}" type="slidenum">
              <a:rPr lang="en-US" smtClean="0"/>
              <a:t>4</a:t>
            </a:fld>
            <a:endParaRPr lang="en-US"/>
          </a:p>
        </p:txBody>
      </p:sp>
    </p:spTree>
    <p:extLst>
      <p:ext uri="{BB962C8B-B14F-4D97-AF65-F5344CB8AC3E}">
        <p14:creationId xmlns:p14="http://schemas.microsoft.com/office/powerpoint/2010/main" val="66157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Exerwalls</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additional choice for player </a:t>
            </a:r>
          </a:p>
          <a:p>
            <a:pPr marL="0" indent="0" algn="ctr">
              <a:buNone/>
            </a:pPr>
            <a:r>
              <a:rPr lang="en-US" dirty="0" smtClean="0">
                <a:solidFill>
                  <a:srgbClr val="0070C0"/>
                </a:solidFill>
              </a:rPr>
              <a:t>exercise to unlock content</a:t>
            </a:r>
          </a:p>
          <a:p>
            <a:r>
              <a:rPr lang="en-US" dirty="0" smtClean="0"/>
              <a:t>Control for player since exercise rate a choice</a:t>
            </a:r>
          </a:p>
          <a:p>
            <a:pPr lvl="1"/>
            <a:r>
              <a:rPr lang="en-US" dirty="0" smtClean="0">
                <a:sym typeface="Wingdings" panose="05000000000000000000" pitchFamily="2" charset="2"/>
              </a:rPr>
              <a:t>Reduce player frustration</a:t>
            </a:r>
            <a:endParaRPr lang="en-US" dirty="0" smtClean="0"/>
          </a:p>
          <a:p>
            <a:pPr lvl="1"/>
            <a:r>
              <a:rPr lang="en-US" dirty="0" smtClean="0"/>
              <a:t>Promote self-accomplishment, keep players engaged</a:t>
            </a:r>
          </a:p>
          <a:p>
            <a:r>
              <a:rPr lang="en-US" dirty="0" smtClean="0"/>
              <a:t>Does not replace </a:t>
            </a:r>
            <a:r>
              <a:rPr lang="en-US" i="1" dirty="0" smtClean="0"/>
              <a:t>paying</a:t>
            </a:r>
            <a:r>
              <a:rPr lang="en-US" dirty="0" smtClean="0"/>
              <a:t>, instead replacing </a:t>
            </a:r>
            <a:r>
              <a:rPr lang="en-US" i="1" dirty="0" smtClean="0"/>
              <a:t>waiting</a:t>
            </a:r>
          </a:p>
          <a:p>
            <a:r>
              <a:rPr lang="en-US" dirty="0" smtClean="0"/>
              <a:t>This paper </a:t>
            </a:r>
            <a:r>
              <a:rPr lang="en-US" dirty="0" smtClean="0">
                <a:sym typeface="Wingdings" panose="05000000000000000000" pitchFamily="2" charset="2"/>
              </a:rPr>
              <a:t></a:t>
            </a:r>
            <a:r>
              <a:rPr lang="en-US" dirty="0" smtClean="0"/>
              <a:t> </a:t>
            </a:r>
            <a:r>
              <a:rPr lang="en-US" dirty="0" smtClean="0">
                <a:solidFill>
                  <a:srgbClr val="0070C0"/>
                </a:solidFill>
              </a:rPr>
              <a:t>evaluate </a:t>
            </a:r>
            <a:r>
              <a:rPr lang="en-US" dirty="0" err="1" smtClean="0">
                <a:solidFill>
                  <a:srgbClr val="0070C0"/>
                </a:solidFill>
              </a:rPr>
              <a:t>exerwall</a:t>
            </a:r>
            <a:r>
              <a:rPr lang="en-US" dirty="0" smtClean="0">
                <a:solidFill>
                  <a:srgbClr val="0070C0"/>
                </a:solidFill>
              </a:rPr>
              <a:t> potential</a:t>
            </a:r>
          </a:p>
          <a:p>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5</a:t>
            </a:fld>
            <a:endParaRPr lang="en-US"/>
          </a:p>
        </p:txBody>
      </p:sp>
    </p:spTree>
    <p:extLst>
      <p:ext uri="{BB962C8B-B14F-4D97-AF65-F5344CB8AC3E}">
        <p14:creationId xmlns:p14="http://schemas.microsoft.com/office/powerpoint/2010/main" val="252260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Survey</a:t>
            </a:r>
            <a:r>
              <a:rPr lang="en-US" dirty="0" smtClean="0"/>
              <a:t> user </a:t>
            </a:r>
            <a:r>
              <a:rPr lang="en-US" dirty="0"/>
              <a:t>opinions on </a:t>
            </a:r>
            <a:r>
              <a:rPr lang="en-US" dirty="0" err="1"/>
              <a:t>exerwalls</a:t>
            </a:r>
            <a:r>
              <a:rPr lang="en-US" dirty="0"/>
              <a:t> and </a:t>
            </a:r>
            <a:r>
              <a:rPr lang="en-US" dirty="0" smtClean="0"/>
              <a:t>patience-walls</a:t>
            </a:r>
            <a:endParaRPr lang="en-US" dirty="0"/>
          </a:p>
          <a:p>
            <a:r>
              <a:rPr lang="en-US" dirty="0" smtClean="0">
                <a:solidFill>
                  <a:srgbClr val="0070C0"/>
                </a:solidFill>
              </a:rPr>
              <a:t>Develop</a:t>
            </a:r>
            <a:r>
              <a:rPr lang="en-US" dirty="0" smtClean="0"/>
              <a:t> mobile </a:t>
            </a:r>
            <a:r>
              <a:rPr lang="en-US" dirty="0"/>
              <a:t>game with </a:t>
            </a:r>
            <a:r>
              <a:rPr lang="en-US" dirty="0" err="1" smtClean="0"/>
              <a:t>exerwalls</a:t>
            </a:r>
            <a:r>
              <a:rPr lang="en-US" dirty="0"/>
              <a:t> </a:t>
            </a:r>
            <a:r>
              <a:rPr lang="en-US" dirty="0" smtClean="0"/>
              <a:t>for user study</a:t>
            </a:r>
            <a:endParaRPr lang="en-US" dirty="0"/>
          </a:p>
          <a:p>
            <a:r>
              <a:rPr lang="en-US" dirty="0" smtClean="0">
                <a:solidFill>
                  <a:srgbClr val="0070C0"/>
                </a:solidFill>
              </a:rPr>
              <a:t>Conduct</a:t>
            </a:r>
            <a:r>
              <a:rPr lang="en-US" dirty="0" smtClean="0"/>
              <a:t> user </a:t>
            </a:r>
            <a:r>
              <a:rPr lang="en-US" dirty="0"/>
              <a:t>study to evaluate </a:t>
            </a:r>
            <a:r>
              <a:rPr lang="en-US" dirty="0" smtClean="0"/>
              <a:t>efficacy </a:t>
            </a:r>
            <a:r>
              <a:rPr lang="en-US" dirty="0"/>
              <a:t>of </a:t>
            </a:r>
            <a:r>
              <a:rPr lang="en-US" dirty="0" err="1" smtClean="0"/>
              <a:t>exerwalls</a:t>
            </a:r>
            <a:endParaRPr lang="en-US" dirty="0"/>
          </a:p>
          <a:p>
            <a:r>
              <a:rPr lang="en-US" dirty="0" smtClean="0">
                <a:solidFill>
                  <a:srgbClr val="0070C0"/>
                </a:solidFill>
              </a:rPr>
              <a:t>Analyze</a:t>
            </a:r>
            <a:r>
              <a:rPr lang="en-US" dirty="0" smtClean="0"/>
              <a:t>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6</a:t>
            </a:fld>
            <a:endParaRPr lang="en-US"/>
          </a:p>
        </p:txBody>
      </p:sp>
    </p:spTree>
    <p:extLst>
      <p:ext uri="{BB962C8B-B14F-4D97-AF65-F5344CB8AC3E}">
        <p14:creationId xmlns:p14="http://schemas.microsoft.com/office/powerpoint/2010/main" val="7659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Survey user </a:t>
            </a:r>
            <a:r>
              <a:rPr lang="en-US" dirty="0">
                <a:solidFill>
                  <a:srgbClr val="C00000"/>
                </a:solidFill>
              </a:rPr>
              <a:t>opinions on </a:t>
            </a:r>
            <a:r>
              <a:rPr lang="en-US" dirty="0" err="1">
                <a:solidFill>
                  <a:srgbClr val="C00000"/>
                </a:solidFill>
              </a:rPr>
              <a:t>exerwalls</a:t>
            </a:r>
            <a:r>
              <a:rPr lang="en-US" dirty="0">
                <a:solidFill>
                  <a:srgbClr val="C00000"/>
                </a:solidFill>
              </a:rPr>
              <a:t> and </a:t>
            </a:r>
            <a:r>
              <a:rPr lang="en-US" dirty="0" smtClean="0">
                <a:solidFill>
                  <a:srgbClr val="C00000"/>
                </a:solidFill>
              </a:rPr>
              <a:t>patience-walls</a:t>
            </a:r>
            <a:endParaRPr lang="en-US" dirty="0">
              <a:solidFill>
                <a:srgbClr val="C00000"/>
              </a:solidFill>
            </a:endParaRPr>
          </a:p>
          <a:p>
            <a:r>
              <a:rPr lang="en-US" dirty="0" smtClean="0"/>
              <a:t>Develop mobile </a:t>
            </a:r>
            <a:r>
              <a:rPr lang="en-US" dirty="0"/>
              <a:t>game with </a:t>
            </a:r>
            <a:r>
              <a:rPr lang="en-US" dirty="0" err="1" smtClean="0"/>
              <a:t>exerwalls</a:t>
            </a:r>
            <a:r>
              <a:rPr lang="en-US" dirty="0"/>
              <a:t> </a:t>
            </a:r>
            <a:r>
              <a:rPr lang="en-US" dirty="0" smtClean="0"/>
              <a:t>for user study</a:t>
            </a:r>
            <a:endParaRPr lang="en-US" dirty="0"/>
          </a:p>
          <a:p>
            <a:r>
              <a:rPr lang="en-US" dirty="0" smtClean="0"/>
              <a:t>Conduct user </a:t>
            </a:r>
            <a:r>
              <a:rPr lang="en-US" dirty="0"/>
              <a:t>study to evaluate </a:t>
            </a:r>
            <a:r>
              <a:rPr lang="en-US" dirty="0" smtClean="0"/>
              <a:t>efficacy </a:t>
            </a:r>
            <a:r>
              <a:rPr lang="en-US" dirty="0"/>
              <a:t>of </a:t>
            </a:r>
            <a:r>
              <a:rPr lang="en-US" dirty="0" err="1" smtClean="0"/>
              <a:t>exerwalls</a:t>
            </a:r>
            <a:endParaRPr lang="en-US" dirty="0"/>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7</a:t>
            </a:fld>
            <a:endParaRPr lang="en-US"/>
          </a:p>
        </p:txBody>
      </p:sp>
    </p:spTree>
    <p:extLst>
      <p:ext uri="{BB962C8B-B14F-4D97-AF65-F5344CB8AC3E}">
        <p14:creationId xmlns:p14="http://schemas.microsoft.com/office/powerpoint/2010/main" val="260592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471115" y="1490366"/>
            <a:ext cx="8229600" cy="2016953"/>
          </a:xfrm>
        </p:spPr>
        <p:txBody>
          <a:bodyPr>
            <a:normAutofit/>
          </a:bodyPr>
          <a:lstStyle/>
          <a:p>
            <a:r>
              <a:rPr lang="en-US" dirty="0" smtClean="0">
                <a:solidFill>
                  <a:srgbClr val="0070C0"/>
                </a:solidFill>
              </a:rPr>
              <a:t>Goal: </a:t>
            </a:r>
            <a:r>
              <a:rPr lang="en-US" dirty="0" smtClean="0"/>
              <a:t>Assess opinions of paywalls and explore </a:t>
            </a:r>
            <a:r>
              <a:rPr lang="en-US" dirty="0" err="1" smtClean="0"/>
              <a:t>exerwall</a:t>
            </a:r>
            <a:r>
              <a:rPr lang="en-US" dirty="0" smtClean="0"/>
              <a:t> </a:t>
            </a:r>
            <a:r>
              <a:rPr lang="en-US" dirty="0" smtClean="0"/>
              <a:t>options</a:t>
            </a:r>
          </a:p>
          <a:p>
            <a:r>
              <a:rPr lang="en-US" dirty="0" smtClean="0"/>
              <a:t>Web survey, email students at WPI</a:t>
            </a:r>
            <a:endParaRPr lang="en-US" dirty="0" smtClean="0"/>
          </a:p>
        </p:txBody>
      </p:sp>
      <p:sp>
        <p:nvSpPr>
          <p:cNvPr id="5" name="Slide Number Placeholder 4"/>
          <p:cNvSpPr>
            <a:spLocks noGrp="1"/>
          </p:cNvSpPr>
          <p:nvPr>
            <p:ph type="sldNum" sz="quarter" idx="12"/>
          </p:nvPr>
        </p:nvSpPr>
        <p:spPr/>
        <p:txBody>
          <a:bodyPr/>
          <a:lstStyle/>
          <a:p>
            <a:fld id="{EB910058-B278-4D36-9F8C-11FF0C178C1B}" type="slidenum">
              <a:rPr lang="en-US" smtClean="0"/>
              <a:t>8</a:t>
            </a:fld>
            <a:endParaRPr lang="en-US"/>
          </a:p>
        </p:txBody>
      </p:sp>
      <p:sp>
        <p:nvSpPr>
          <p:cNvPr id="6" name="Content Placeholder 2"/>
          <p:cNvSpPr txBox="1">
            <a:spLocks/>
          </p:cNvSpPr>
          <p:nvPr/>
        </p:nvSpPr>
        <p:spPr>
          <a:xfrm>
            <a:off x="4114800" y="3617153"/>
            <a:ext cx="4343400" cy="3124200"/>
          </a:xfrm>
          <a:prstGeom prst="rect">
            <a:avLst/>
          </a:prstGeom>
          <a:ln w="19050">
            <a:solidFill>
              <a:schemeClr val="tx1"/>
            </a:solidFill>
            <a:prstDash val="sysDash"/>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0070C0"/>
                </a:solidFill>
              </a:rPr>
              <a:t>56 students</a:t>
            </a:r>
          </a:p>
          <a:p>
            <a:r>
              <a:rPr lang="en-US" dirty="0"/>
              <a:t>31% exercising less than 4 hours per week</a:t>
            </a:r>
          </a:p>
          <a:p>
            <a:r>
              <a:rPr lang="en-US" dirty="0"/>
              <a:t>Many only exercise is walking to/from classes</a:t>
            </a:r>
          </a:p>
          <a:p>
            <a:r>
              <a:rPr lang="en-US" dirty="0"/>
              <a:t>25% </a:t>
            </a:r>
            <a:r>
              <a:rPr lang="en-US" dirty="0" smtClean="0"/>
              <a:t>paid </a:t>
            </a:r>
            <a:r>
              <a:rPr lang="en-US" dirty="0"/>
              <a:t>attention to </a:t>
            </a:r>
            <a:r>
              <a:rPr lang="en-US" dirty="0" smtClean="0"/>
              <a:t>exercise</a:t>
            </a:r>
            <a:endParaRPr lang="en-US" dirty="0"/>
          </a:p>
        </p:txBody>
      </p:sp>
      <p:sp>
        <p:nvSpPr>
          <p:cNvPr id="7" name="TextBox 6"/>
          <p:cNvSpPr txBox="1"/>
          <p:nvPr/>
        </p:nvSpPr>
        <p:spPr>
          <a:xfrm>
            <a:off x="1371600" y="4594478"/>
            <a:ext cx="2337691" cy="584775"/>
          </a:xfrm>
          <a:prstGeom prst="rect">
            <a:avLst/>
          </a:prstGeom>
          <a:noFill/>
        </p:spPr>
        <p:txBody>
          <a:bodyPr wrap="none" rtlCol="0">
            <a:spAutoFit/>
          </a:bodyPr>
          <a:lstStyle/>
          <a:p>
            <a:r>
              <a:rPr lang="en-US" sz="3200" u="sng" dirty="0" smtClean="0"/>
              <a:t>Respondents</a:t>
            </a:r>
            <a:endParaRPr lang="en-US" sz="3200" u="sng" dirty="0"/>
          </a:p>
        </p:txBody>
      </p:sp>
    </p:spTree>
    <p:extLst>
      <p:ext uri="{BB962C8B-B14F-4D97-AF65-F5344CB8AC3E}">
        <p14:creationId xmlns:p14="http://schemas.microsoft.com/office/powerpoint/2010/main" val="373775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Summary Results</a:t>
            </a:r>
            <a:endParaRPr lang="en-US" dirty="0"/>
          </a:p>
        </p:txBody>
      </p:sp>
      <p:pic>
        <p:nvPicPr>
          <p:cNvPr id="4" name="Picture 3"/>
          <p:cNvPicPr>
            <a:picLocks noChangeAspect="1"/>
          </p:cNvPicPr>
          <p:nvPr/>
        </p:nvPicPr>
        <p:blipFill>
          <a:blip r:embed="rId2"/>
          <a:stretch>
            <a:fillRect/>
          </a:stretch>
        </p:blipFill>
        <p:spPr>
          <a:xfrm>
            <a:off x="533400" y="1676400"/>
            <a:ext cx="7822799" cy="4038600"/>
          </a:xfrm>
          <a:prstGeom prst="rect">
            <a:avLst/>
          </a:prstGeom>
          <a:ln w="28575">
            <a:solidFill>
              <a:schemeClr val="tx1"/>
            </a:solidFill>
          </a:ln>
        </p:spPr>
      </p:pic>
      <p:sp>
        <p:nvSpPr>
          <p:cNvPr id="6" name="Slide Number Placeholder 5"/>
          <p:cNvSpPr>
            <a:spLocks noGrp="1"/>
          </p:cNvSpPr>
          <p:nvPr>
            <p:ph type="sldNum" sz="quarter" idx="12"/>
          </p:nvPr>
        </p:nvSpPr>
        <p:spPr/>
        <p:txBody>
          <a:bodyPr/>
          <a:lstStyle/>
          <a:p>
            <a:fld id="{EB910058-B278-4D36-9F8C-11FF0C178C1B}" type="slidenum">
              <a:rPr lang="en-US" smtClean="0"/>
              <a:t>9</a:t>
            </a:fld>
            <a:endParaRPr lang="en-US"/>
          </a:p>
        </p:txBody>
      </p:sp>
      <p:sp>
        <p:nvSpPr>
          <p:cNvPr id="8" name="Rounded Rectangle 7"/>
          <p:cNvSpPr/>
          <p:nvPr/>
        </p:nvSpPr>
        <p:spPr>
          <a:xfrm>
            <a:off x="7391400" y="4419600"/>
            <a:ext cx="914400" cy="838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80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1205</Words>
  <Application>Microsoft Office PowerPoint</Application>
  <PresentationFormat>On-screen Show (4:3)</PresentationFormat>
  <Paragraphs>155</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Exerwalls – an Exercise Alternative to Paywalls in Mobile Games</vt:lpstr>
      <vt:lpstr>Introduction</vt:lpstr>
      <vt:lpstr>Paywalls (1 of 2)</vt:lpstr>
      <vt:lpstr>Paywalls (2 of 2)</vt:lpstr>
      <vt:lpstr>Exerwalls</vt:lpstr>
      <vt:lpstr>Methodology</vt:lpstr>
      <vt:lpstr>Methodology</vt:lpstr>
      <vt:lpstr>Survey</vt:lpstr>
      <vt:lpstr>Survey Summary Results</vt:lpstr>
      <vt:lpstr>Methodology</vt:lpstr>
      <vt:lpstr>Game for Study</vt:lpstr>
      <vt:lpstr>Laser Planets</vt:lpstr>
      <vt:lpstr>Exerwalls in Laser Planets</vt:lpstr>
      <vt:lpstr>Methodology</vt:lpstr>
      <vt:lpstr>User Study Procedure</vt:lpstr>
      <vt:lpstr>Methodology</vt:lpstr>
      <vt:lpstr>When Choice, Walk or Wait? (1 of 2)</vt:lpstr>
      <vt:lpstr>Average Steps per Day</vt:lpstr>
      <vt:lpstr>When Walk, More Steps?</vt:lpstr>
      <vt:lpstr>Conclusion</vt:lpstr>
      <vt:lpstr>Future Work</vt:lpstr>
      <vt:lpstr>Exerwalls – an Exercise Alternative to Paywalls in Mobile Games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Claypool</dc:creator>
  <cp:lastModifiedBy>Mark Claypool</cp:lastModifiedBy>
  <cp:revision>57</cp:revision>
  <cp:lastPrinted>2015-09-30T23:20:01Z</cp:lastPrinted>
  <dcterms:created xsi:type="dcterms:W3CDTF">2015-09-30T18:18:28Z</dcterms:created>
  <dcterms:modified xsi:type="dcterms:W3CDTF">2016-09-25T13:12:47Z</dcterms:modified>
</cp:coreProperties>
</file>