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17"/>
  </p:notesMasterIdLst>
  <p:handoutMasterIdLst>
    <p:handoutMasterId r:id="rId18"/>
  </p:handoutMasterIdLst>
  <p:sldIdLst>
    <p:sldId id="337" r:id="rId2"/>
    <p:sldId id="365" r:id="rId3"/>
    <p:sldId id="373" r:id="rId4"/>
    <p:sldId id="366" r:id="rId5"/>
    <p:sldId id="367" r:id="rId6"/>
    <p:sldId id="368" r:id="rId7"/>
    <p:sldId id="360" r:id="rId8"/>
    <p:sldId id="361" r:id="rId9"/>
    <p:sldId id="370" r:id="rId10"/>
    <p:sldId id="362" r:id="rId11"/>
    <p:sldId id="363" r:id="rId12"/>
    <p:sldId id="364" r:id="rId13"/>
    <p:sldId id="371" r:id="rId14"/>
    <p:sldId id="372" r:id="rId15"/>
    <p:sldId id="359" r:id="rId16"/>
  </p:sldIdLst>
  <p:sldSz cx="9144000" cy="6858000" type="screen4x3"/>
  <p:notesSz cx="7315200" cy="9601200"/>
  <p:defaultTextStyle>
    <a:defPPr>
      <a:defRPr lang="en-US"/>
    </a:defPPr>
    <a:lvl1pPr algn="l" rtl="0" eaLnBrk="0" fontAlgn="base" hangingPunct="0">
      <a:spcBef>
        <a:spcPct val="0"/>
      </a:spcBef>
      <a:spcAft>
        <a:spcPct val="0"/>
      </a:spcAft>
      <a:defRPr sz="20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itchFamily="18" charset="0"/>
        <a:ea typeface="+mn-ea"/>
        <a:cs typeface="+mn-cs"/>
      </a:defRPr>
    </a:lvl5pPr>
    <a:lvl6pPr marL="2286000" algn="l" defTabSz="914400" rtl="0" eaLnBrk="1" latinLnBrk="0" hangingPunct="1">
      <a:defRPr sz="2000" kern="1200">
        <a:solidFill>
          <a:schemeClr val="tx1"/>
        </a:solidFill>
        <a:latin typeface="Times New Roman" pitchFamily="18" charset="0"/>
        <a:ea typeface="+mn-ea"/>
        <a:cs typeface="+mn-cs"/>
      </a:defRPr>
    </a:lvl6pPr>
    <a:lvl7pPr marL="2743200" algn="l" defTabSz="914400" rtl="0" eaLnBrk="1" latinLnBrk="0" hangingPunct="1">
      <a:defRPr sz="2000" kern="1200">
        <a:solidFill>
          <a:schemeClr val="tx1"/>
        </a:solidFill>
        <a:latin typeface="Times New Roman" pitchFamily="18" charset="0"/>
        <a:ea typeface="+mn-ea"/>
        <a:cs typeface="+mn-cs"/>
      </a:defRPr>
    </a:lvl7pPr>
    <a:lvl8pPr marL="3200400" algn="l" defTabSz="914400" rtl="0" eaLnBrk="1" latinLnBrk="0" hangingPunct="1">
      <a:defRPr sz="2000" kern="1200">
        <a:solidFill>
          <a:schemeClr val="tx1"/>
        </a:solidFill>
        <a:latin typeface="Times New Roman" pitchFamily="18" charset="0"/>
        <a:ea typeface="+mn-ea"/>
        <a:cs typeface="+mn-cs"/>
      </a:defRPr>
    </a:lvl8pPr>
    <a:lvl9pPr marL="3657600" algn="l" defTabSz="914400" rtl="0" eaLnBrk="1" latinLnBrk="0" hangingPunct="1">
      <a:defRPr sz="20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009900"/>
    <a:srgbClr val="0000FF"/>
    <a:srgbClr val="FF0000"/>
    <a:srgbClr val="336600"/>
    <a:srgbClr val="FF5050"/>
    <a:srgbClr val="CC0000"/>
    <a:srgbClr val="FFFF00"/>
    <a:srgbClr val="CC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34615" autoAdjust="0"/>
    <p:restoredTop sz="96248" autoAdjust="0"/>
  </p:normalViewPr>
  <p:slideViewPr>
    <p:cSldViewPr>
      <p:cViewPr>
        <p:scale>
          <a:sx n="60" d="100"/>
          <a:sy n="60" d="100"/>
        </p:scale>
        <p:origin x="-1140" y="-2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92"/>
    </p:cViewPr>
  </p:sorterViewPr>
  <p:notesViewPr>
    <p:cSldViewPr>
      <p:cViewPr varScale="1">
        <p:scale>
          <a:sx n="61" d="100"/>
          <a:sy n="61" d="100"/>
        </p:scale>
        <p:origin x="-1710" y="-78"/>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1" tIns="48325" rIns="96651" bIns="48325" numCol="1" anchor="t" anchorCtr="0" compatLnSpc="1">
            <a:prstTxWarp prst="textNoShape">
              <a:avLst/>
            </a:prstTxWarp>
          </a:bodyPr>
          <a:lstStyle>
            <a:lvl1pPr defTabSz="966788">
              <a:defRPr sz="1300"/>
            </a:lvl1pPr>
          </a:lstStyle>
          <a:p>
            <a:endParaRPr lang="en-US"/>
          </a:p>
        </p:txBody>
      </p:sp>
      <p:sp>
        <p:nvSpPr>
          <p:cNvPr id="20483"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51" tIns="48325" rIns="96651" bIns="48325" numCol="1" anchor="t" anchorCtr="0" compatLnSpc="1">
            <a:prstTxWarp prst="textNoShape">
              <a:avLst/>
            </a:prstTxWarp>
          </a:bodyPr>
          <a:lstStyle>
            <a:lvl1pPr algn="r" defTabSz="966788">
              <a:defRPr sz="1300"/>
            </a:lvl1pPr>
          </a:lstStyle>
          <a:p>
            <a:endParaRPr lang="en-US"/>
          </a:p>
        </p:txBody>
      </p:sp>
      <p:sp>
        <p:nvSpPr>
          <p:cNvPr id="20484"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51" tIns="48325" rIns="96651" bIns="48325" numCol="1" anchor="b" anchorCtr="0" compatLnSpc="1">
            <a:prstTxWarp prst="textNoShape">
              <a:avLst/>
            </a:prstTxWarp>
          </a:bodyPr>
          <a:lstStyle>
            <a:lvl1pPr defTabSz="966788">
              <a:defRPr sz="1300"/>
            </a:lvl1pPr>
          </a:lstStyle>
          <a:p>
            <a:endParaRPr lang="en-US"/>
          </a:p>
        </p:txBody>
      </p:sp>
      <p:sp>
        <p:nvSpPr>
          <p:cNvPr id="20485"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51" tIns="48325" rIns="96651" bIns="48325" numCol="1" anchor="b" anchorCtr="0" compatLnSpc="1">
            <a:prstTxWarp prst="textNoShape">
              <a:avLst/>
            </a:prstTxWarp>
          </a:bodyPr>
          <a:lstStyle>
            <a:lvl1pPr algn="r" defTabSz="966788">
              <a:defRPr sz="1300"/>
            </a:lvl1pPr>
          </a:lstStyle>
          <a:p>
            <a:fld id="{9BC574D8-7E40-48B9-892E-D53905DCADE3}"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1" tIns="48325" rIns="96651" bIns="48325" numCol="1" anchor="t" anchorCtr="0" compatLnSpc="1">
            <a:prstTxWarp prst="textNoShape">
              <a:avLst/>
            </a:prstTxWarp>
          </a:bodyPr>
          <a:lstStyle>
            <a:lvl1pPr defTabSz="966788">
              <a:defRPr sz="1300"/>
            </a:lvl1pPr>
          </a:lstStyle>
          <a:p>
            <a:endParaRPr lang="en-US"/>
          </a:p>
        </p:txBody>
      </p:sp>
      <p:sp>
        <p:nvSpPr>
          <p:cNvPr id="8195"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651" tIns="48325" rIns="96651" bIns="48325" numCol="1" anchor="t" anchorCtr="0" compatLnSpc="1">
            <a:prstTxWarp prst="textNoShape">
              <a:avLst/>
            </a:prstTxWarp>
          </a:bodyPr>
          <a:lstStyle>
            <a:lvl1pPr algn="r" defTabSz="966788">
              <a:defRPr sz="1300"/>
            </a:lvl1pPr>
          </a:lstStyle>
          <a:p>
            <a:endParaRPr lang="en-US"/>
          </a:p>
        </p:txBody>
      </p:sp>
      <p:sp>
        <p:nvSpPr>
          <p:cNvPr id="819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6651" tIns="48325" rIns="96651" bIns="4832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8"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651" tIns="48325" rIns="96651" bIns="48325" numCol="1" anchor="b" anchorCtr="0" compatLnSpc="1">
            <a:prstTxWarp prst="textNoShape">
              <a:avLst/>
            </a:prstTxWarp>
          </a:bodyPr>
          <a:lstStyle>
            <a:lvl1pPr defTabSz="966788">
              <a:defRPr sz="1300"/>
            </a:lvl1pPr>
          </a:lstStyle>
          <a:p>
            <a:endParaRPr lang="en-US"/>
          </a:p>
        </p:txBody>
      </p:sp>
      <p:sp>
        <p:nvSpPr>
          <p:cNvPr id="8199"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51" tIns="48325" rIns="96651" bIns="48325" numCol="1" anchor="b" anchorCtr="0" compatLnSpc="1">
            <a:prstTxWarp prst="textNoShape">
              <a:avLst/>
            </a:prstTxWarp>
          </a:bodyPr>
          <a:lstStyle>
            <a:lvl1pPr algn="r" defTabSz="966788">
              <a:defRPr sz="1300"/>
            </a:lvl1pPr>
          </a:lstStyle>
          <a:p>
            <a:fld id="{BA8C0BC5-EFFA-47A9-A874-0AE9976400A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547C6C-8135-4C0E-9EC7-BF6622458DD8}" type="slidenum">
              <a:rPr lang="en-US"/>
              <a:pPr/>
              <a:t>1</a:t>
            </a:fld>
            <a:endParaRPr lang="en-US"/>
          </a:p>
        </p:txBody>
      </p:sp>
      <p:sp>
        <p:nvSpPr>
          <p:cNvPr id="604162" name="Rectangle 2"/>
          <p:cNvSpPr>
            <a:spLocks noGrp="1" noRot="1" noChangeAspect="1" noChangeArrowheads="1" noTextEdit="1"/>
          </p:cNvSpPr>
          <p:nvPr>
            <p:ph type="sldImg"/>
          </p:nvPr>
        </p:nvSpPr>
        <p:spPr>
          <a:ln/>
        </p:spPr>
      </p:sp>
      <p:sp>
        <p:nvSpPr>
          <p:cNvPr id="604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547C6C-8135-4C0E-9EC7-BF6622458DD8}" type="slidenum">
              <a:rPr lang="en-US"/>
              <a:pPr/>
              <a:t>15</a:t>
            </a:fld>
            <a:endParaRPr lang="en-US"/>
          </a:p>
        </p:txBody>
      </p:sp>
      <p:sp>
        <p:nvSpPr>
          <p:cNvPr id="604162" name="Rectangle 2"/>
          <p:cNvSpPr>
            <a:spLocks noGrp="1" noRot="1" noChangeAspect="1" noChangeArrowheads="1" noTextEdit="1"/>
          </p:cNvSpPr>
          <p:nvPr>
            <p:ph type="sldImg"/>
          </p:nvPr>
        </p:nvSpPr>
        <p:spPr>
          <a:ln/>
        </p:spPr>
      </p:sp>
      <p:sp>
        <p:nvSpPr>
          <p:cNvPr id="60416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98" name="Rectangle 26"/>
          <p:cNvSpPr>
            <a:spLocks noGrp="1" noChangeArrowheads="1"/>
          </p:cNvSpPr>
          <p:nvPr>
            <p:ph type="subTitle" idx="1"/>
          </p:nvPr>
        </p:nvSpPr>
        <p:spPr>
          <a:xfrm>
            <a:off x="1166813" y="3886200"/>
            <a:ext cx="6400800" cy="1752600"/>
          </a:xfrm>
        </p:spPr>
        <p:txBody>
          <a:bodyPr/>
          <a:lstStyle>
            <a:lvl1pPr marL="0" indent="0" algn="ctr">
              <a:buFontTx/>
              <a:buNone/>
              <a:defRPr sz="3200"/>
            </a:lvl1pPr>
          </a:lstStyle>
          <a:p>
            <a:r>
              <a:rPr lang="en-US"/>
              <a:t>Click to edit Master subtitle style</a:t>
            </a:r>
          </a:p>
        </p:txBody>
      </p:sp>
      <p:sp>
        <p:nvSpPr>
          <p:cNvPr id="3101" name="Rectangle 29"/>
          <p:cNvSpPr>
            <a:spLocks noGrp="1" noChangeArrowheads="1"/>
          </p:cNvSpPr>
          <p:nvPr>
            <p:ph type="sldNum" sz="quarter" idx="4"/>
          </p:nvPr>
        </p:nvSpPr>
        <p:spPr>
          <a:xfrm>
            <a:off x="7010400" y="6248400"/>
            <a:ext cx="1905000" cy="457200"/>
          </a:xfrm>
        </p:spPr>
        <p:txBody>
          <a:bodyPr/>
          <a:lstStyle>
            <a:lvl1pPr algn="r">
              <a:defRPr sz="1400">
                <a:solidFill>
                  <a:srgbClr val="000000"/>
                </a:solidFill>
                <a:latin typeface="Arial" charset="0"/>
              </a:defRPr>
            </a:lvl1pPr>
          </a:lstStyle>
          <a:p>
            <a:fld id="{3CFC386F-B9AB-4BBE-B604-F208E6946E08}" type="slidenum">
              <a:rPr lang="en-US"/>
              <a:pPr/>
              <a:t>‹#›</a:t>
            </a:fld>
            <a:endParaRPr lang="en-US"/>
          </a:p>
        </p:txBody>
      </p:sp>
      <p:graphicFrame>
        <p:nvGraphicFramePr>
          <p:cNvPr id="3102" name="Object 30"/>
          <p:cNvGraphicFramePr>
            <a:graphicFrameLocks noChangeAspect="1"/>
          </p:cNvGraphicFramePr>
          <p:nvPr/>
        </p:nvGraphicFramePr>
        <p:xfrm>
          <a:off x="152400" y="0"/>
          <a:ext cx="800100" cy="6764338"/>
        </p:xfrm>
        <a:graphic>
          <a:graphicData uri="http://schemas.openxmlformats.org/presentationml/2006/ole">
            <p:oleObj spid="_x0000_s3102" name="Bitmap Image" r:id="rId3" imgW="800212" imgH="6761905" progId="PBrush">
              <p:embed/>
            </p:oleObj>
          </a:graphicData>
        </a:graphic>
      </p:graphicFrame>
      <p:sp>
        <p:nvSpPr>
          <p:cNvPr id="3108" name="Rectangle 36"/>
          <p:cNvSpPr>
            <a:spLocks noGrp="1" noChangeArrowheads="1"/>
          </p:cNvSpPr>
          <p:nvPr>
            <p:ph type="dt" sz="half" idx="2"/>
          </p:nvPr>
        </p:nvSpPr>
        <p:spPr>
          <a:xfrm>
            <a:off x="1066800" y="6535738"/>
            <a:ext cx="1905000" cy="246062"/>
          </a:xfrm>
        </p:spPr>
        <p:txBody>
          <a:bodyPr/>
          <a:lstStyle>
            <a:lvl1pPr>
              <a:defRPr sz="1400"/>
            </a:lvl1pPr>
          </a:lstStyle>
          <a:p>
            <a:r>
              <a:rPr lang="en-US" smtClean="0"/>
              <a:t>April 2009</a:t>
            </a:r>
            <a:endParaRPr lang="en-US"/>
          </a:p>
        </p:txBody>
      </p:sp>
      <p:sp>
        <p:nvSpPr>
          <p:cNvPr id="3109" name="Rectangle 37"/>
          <p:cNvSpPr>
            <a:spLocks noGrp="1" noChangeArrowheads="1"/>
          </p:cNvSpPr>
          <p:nvPr>
            <p:ph type="ftr" sz="quarter" idx="3"/>
          </p:nvPr>
        </p:nvSpPr>
        <p:spPr>
          <a:xfrm>
            <a:off x="3200400" y="6535738"/>
            <a:ext cx="3352800" cy="228600"/>
          </a:xfrm>
        </p:spPr>
        <p:txBody>
          <a:bodyPr/>
          <a:lstStyle>
            <a:lvl1pPr algn="ctr">
              <a:defRPr sz="1400"/>
            </a:lvl1pPr>
          </a:lstStyle>
          <a:p>
            <a:r>
              <a:rPr lang="en-US"/>
              <a:t>FDG, Orlando, FL, USA</a:t>
            </a:r>
          </a:p>
        </p:txBody>
      </p:sp>
      <p:pic>
        <p:nvPicPr>
          <p:cNvPr id="3110" name="Picture 38" descr="Wpi"/>
          <p:cNvPicPr>
            <a:picLocks noChangeAspect="1" noChangeArrowheads="1"/>
          </p:cNvPicPr>
          <p:nvPr userDrawn="1"/>
        </p:nvPicPr>
        <p:blipFill>
          <a:blip r:embed="rId4"/>
          <a:srcRect/>
          <a:stretch>
            <a:fillRect/>
          </a:stretch>
        </p:blipFill>
        <p:spPr bwMode="auto">
          <a:xfrm>
            <a:off x="7772400" y="6042025"/>
            <a:ext cx="1219200" cy="701675"/>
          </a:xfrm>
          <a:prstGeom prst="rect">
            <a:avLst/>
          </a:prstGeom>
          <a:noFill/>
        </p:spPr>
      </p:pic>
    </p:spTree>
  </p:cSld>
  <p:clrMapOvr>
    <a:masterClrMapping/>
  </p:clrMapOvr>
  <p:transition>
    <p:cover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April 2009</a:t>
            </a:r>
            <a:endParaRPr lang="en-US"/>
          </a:p>
        </p:txBody>
      </p:sp>
      <p:sp>
        <p:nvSpPr>
          <p:cNvPr id="5" name="Footer Placeholder 4"/>
          <p:cNvSpPr>
            <a:spLocks noGrp="1"/>
          </p:cNvSpPr>
          <p:nvPr>
            <p:ph type="ftr" sz="quarter" idx="11"/>
          </p:nvPr>
        </p:nvSpPr>
        <p:spPr/>
        <p:txBody>
          <a:bodyPr/>
          <a:lstStyle>
            <a:lvl1pPr>
              <a:defRPr/>
            </a:lvl1pPr>
          </a:lstStyle>
          <a:p>
            <a:r>
              <a:rPr lang="en-US"/>
              <a:t>FDG, Orlando, FL, USA</a:t>
            </a:r>
          </a:p>
        </p:txBody>
      </p:sp>
      <p:sp>
        <p:nvSpPr>
          <p:cNvPr id="6" name="Slide Number Placeholder 5"/>
          <p:cNvSpPr>
            <a:spLocks noGrp="1"/>
          </p:cNvSpPr>
          <p:nvPr>
            <p:ph type="sldNum" sz="quarter" idx="12"/>
          </p:nvPr>
        </p:nvSpPr>
        <p:spPr/>
        <p:txBody>
          <a:bodyPr/>
          <a:lstStyle>
            <a:lvl1pPr>
              <a:defRPr/>
            </a:lvl1pPr>
          </a:lstStyle>
          <a:p>
            <a:fld id="{2704E9A7-2BBE-4255-BE1E-067DC7208B26}" type="slidenum">
              <a:rPr lang="en-US"/>
              <a:pPr/>
              <a:t>‹#›</a:t>
            </a:fld>
            <a:endParaRPr lang="en-US"/>
          </a:p>
        </p:txBody>
      </p:sp>
    </p:spTree>
  </p:cSld>
  <p:clrMapOvr>
    <a:masterClrMapping/>
  </p:clrMapOvr>
  <p:transition>
    <p:cover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572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April 2009</a:t>
            </a:r>
            <a:endParaRPr lang="en-US"/>
          </a:p>
        </p:txBody>
      </p:sp>
      <p:sp>
        <p:nvSpPr>
          <p:cNvPr id="5" name="Footer Placeholder 4"/>
          <p:cNvSpPr>
            <a:spLocks noGrp="1"/>
          </p:cNvSpPr>
          <p:nvPr>
            <p:ph type="ftr" sz="quarter" idx="11"/>
          </p:nvPr>
        </p:nvSpPr>
        <p:spPr/>
        <p:txBody>
          <a:bodyPr/>
          <a:lstStyle>
            <a:lvl1pPr>
              <a:defRPr/>
            </a:lvl1pPr>
          </a:lstStyle>
          <a:p>
            <a:r>
              <a:rPr lang="en-US"/>
              <a:t>FDG, Orlando, FL, USA</a:t>
            </a:r>
          </a:p>
        </p:txBody>
      </p:sp>
      <p:sp>
        <p:nvSpPr>
          <p:cNvPr id="6" name="Slide Number Placeholder 5"/>
          <p:cNvSpPr>
            <a:spLocks noGrp="1"/>
          </p:cNvSpPr>
          <p:nvPr>
            <p:ph type="sldNum" sz="quarter" idx="12"/>
          </p:nvPr>
        </p:nvSpPr>
        <p:spPr/>
        <p:txBody>
          <a:bodyPr/>
          <a:lstStyle>
            <a:lvl1pPr>
              <a:defRPr/>
            </a:lvl1pPr>
          </a:lstStyle>
          <a:p>
            <a:fld id="{89081194-C156-4B95-8BEE-14159F21139A}" type="slidenum">
              <a:rPr lang="en-US"/>
              <a:pPr/>
              <a:t>‹#›</a:t>
            </a:fld>
            <a:endParaRPr lang="en-US"/>
          </a:p>
        </p:txBody>
      </p:sp>
    </p:spTree>
  </p:cSld>
  <p:clrMapOvr>
    <a:masterClrMapping/>
  </p:clrMapOvr>
  <p:transition>
    <p:cover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April 2009</a:t>
            </a:r>
            <a:endParaRPr lang="en-US"/>
          </a:p>
        </p:txBody>
      </p:sp>
      <p:sp>
        <p:nvSpPr>
          <p:cNvPr id="5" name="Footer Placeholder 4"/>
          <p:cNvSpPr>
            <a:spLocks noGrp="1"/>
          </p:cNvSpPr>
          <p:nvPr>
            <p:ph type="ftr" sz="quarter" idx="11"/>
          </p:nvPr>
        </p:nvSpPr>
        <p:spPr/>
        <p:txBody>
          <a:bodyPr/>
          <a:lstStyle>
            <a:lvl1pPr>
              <a:defRPr/>
            </a:lvl1pPr>
          </a:lstStyle>
          <a:p>
            <a:r>
              <a:rPr lang="en-US"/>
              <a:t>FDG, Orlando, FL, USA</a:t>
            </a:r>
          </a:p>
        </p:txBody>
      </p:sp>
      <p:sp>
        <p:nvSpPr>
          <p:cNvPr id="6" name="Slide Number Placeholder 5"/>
          <p:cNvSpPr>
            <a:spLocks noGrp="1"/>
          </p:cNvSpPr>
          <p:nvPr>
            <p:ph type="sldNum" sz="quarter" idx="12"/>
          </p:nvPr>
        </p:nvSpPr>
        <p:spPr/>
        <p:txBody>
          <a:bodyPr/>
          <a:lstStyle>
            <a:lvl1pPr>
              <a:defRPr/>
            </a:lvl1pPr>
          </a:lstStyle>
          <a:p>
            <a:fld id="{E3929AB0-B2D1-428A-8A95-8806D0312871}" type="slidenum">
              <a:rPr lang="en-US"/>
              <a:pPr/>
              <a:t>‹#›</a:t>
            </a:fld>
            <a:endParaRPr lang="en-US"/>
          </a:p>
        </p:txBody>
      </p:sp>
    </p:spTree>
  </p:cSld>
  <p:clrMapOvr>
    <a:masterClrMapping/>
  </p:clrMapOvr>
  <p:transition>
    <p:cover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April 2009</a:t>
            </a:r>
            <a:endParaRPr lang="en-US"/>
          </a:p>
        </p:txBody>
      </p:sp>
      <p:sp>
        <p:nvSpPr>
          <p:cNvPr id="5" name="Footer Placeholder 4"/>
          <p:cNvSpPr>
            <a:spLocks noGrp="1"/>
          </p:cNvSpPr>
          <p:nvPr>
            <p:ph type="ftr" sz="quarter" idx="11"/>
          </p:nvPr>
        </p:nvSpPr>
        <p:spPr/>
        <p:txBody>
          <a:bodyPr/>
          <a:lstStyle>
            <a:lvl1pPr>
              <a:defRPr/>
            </a:lvl1pPr>
          </a:lstStyle>
          <a:p>
            <a:r>
              <a:rPr lang="en-US"/>
              <a:t>FDG, Orlando, FL, USA</a:t>
            </a:r>
          </a:p>
        </p:txBody>
      </p:sp>
      <p:sp>
        <p:nvSpPr>
          <p:cNvPr id="6" name="Slide Number Placeholder 5"/>
          <p:cNvSpPr>
            <a:spLocks noGrp="1"/>
          </p:cNvSpPr>
          <p:nvPr>
            <p:ph type="sldNum" sz="quarter" idx="12"/>
          </p:nvPr>
        </p:nvSpPr>
        <p:spPr/>
        <p:txBody>
          <a:bodyPr/>
          <a:lstStyle>
            <a:lvl1pPr>
              <a:defRPr/>
            </a:lvl1pPr>
          </a:lstStyle>
          <a:p>
            <a:fld id="{BE15D6CA-3868-4351-9FDD-5041A32A7C12}" type="slidenum">
              <a:rPr lang="en-US"/>
              <a:pPr/>
              <a:t>‹#›</a:t>
            </a:fld>
            <a:endParaRPr lang="en-US"/>
          </a:p>
        </p:txBody>
      </p:sp>
    </p:spTree>
  </p:cSld>
  <p:clrMapOvr>
    <a:masterClrMapping/>
  </p:clrMapOvr>
  <p:transition>
    <p:cover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828800"/>
            <a:ext cx="3810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3810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April 2009</a:t>
            </a:r>
            <a:endParaRPr lang="en-US"/>
          </a:p>
        </p:txBody>
      </p:sp>
      <p:sp>
        <p:nvSpPr>
          <p:cNvPr id="6" name="Footer Placeholder 5"/>
          <p:cNvSpPr>
            <a:spLocks noGrp="1"/>
          </p:cNvSpPr>
          <p:nvPr>
            <p:ph type="ftr" sz="quarter" idx="11"/>
          </p:nvPr>
        </p:nvSpPr>
        <p:spPr/>
        <p:txBody>
          <a:bodyPr/>
          <a:lstStyle>
            <a:lvl1pPr>
              <a:defRPr/>
            </a:lvl1pPr>
          </a:lstStyle>
          <a:p>
            <a:r>
              <a:rPr lang="en-US"/>
              <a:t>FDG, Orlando, FL, USA</a:t>
            </a:r>
          </a:p>
        </p:txBody>
      </p:sp>
      <p:sp>
        <p:nvSpPr>
          <p:cNvPr id="7" name="Slide Number Placeholder 6"/>
          <p:cNvSpPr>
            <a:spLocks noGrp="1"/>
          </p:cNvSpPr>
          <p:nvPr>
            <p:ph type="sldNum" sz="quarter" idx="12"/>
          </p:nvPr>
        </p:nvSpPr>
        <p:spPr/>
        <p:txBody>
          <a:bodyPr/>
          <a:lstStyle>
            <a:lvl1pPr>
              <a:defRPr/>
            </a:lvl1pPr>
          </a:lstStyle>
          <a:p>
            <a:fld id="{619E5BDE-3F28-414E-BB49-BB92A9AE1902}" type="slidenum">
              <a:rPr lang="en-US"/>
              <a:pPr/>
              <a:t>‹#›</a:t>
            </a:fld>
            <a:endParaRPr lang="en-US"/>
          </a:p>
        </p:txBody>
      </p:sp>
    </p:spTree>
  </p:cSld>
  <p:clrMapOvr>
    <a:masterClrMapping/>
  </p:clrMapOvr>
  <p:transition>
    <p:cover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April 2009</a:t>
            </a:r>
            <a:endParaRPr lang="en-US"/>
          </a:p>
        </p:txBody>
      </p:sp>
      <p:sp>
        <p:nvSpPr>
          <p:cNvPr id="8" name="Footer Placeholder 7"/>
          <p:cNvSpPr>
            <a:spLocks noGrp="1"/>
          </p:cNvSpPr>
          <p:nvPr>
            <p:ph type="ftr" sz="quarter" idx="11"/>
          </p:nvPr>
        </p:nvSpPr>
        <p:spPr/>
        <p:txBody>
          <a:bodyPr/>
          <a:lstStyle>
            <a:lvl1pPr>
              <a:defRPr/>
            </a:lvl1pPr>
          </a:lstStyle>
          <a:p>
            <a:r>
              <a:rPr lang="en-US"/>
              <a:t>FDG, Orlando, FL, USA</a:t>
            </a:r>
          </a:p>
        </p:txBody>
      </p:sp>
      <p:sp>
        <p:nvSpPr>
          <p:cNvPr id="9" name="Slide Number Placeholder 8"/>
          <p:cNvSpPr>
            <a:spLocks noGrp="1"/>
          </p:cNvSpPr>
          <p:nvPr>
            <p:ph type="sldNum" sz="quarter" idx="12"/>
          </p:nvPr>
        </p:nvSpPr>
        <p:spPr/>
        <p:txBody>
          <a:bodyPr/>
          <a:lstStyle>
            <a:lvl1pPr>
              <a:defRPr/>
            </a:lvl1pPr>
          </a:lstStyle>
          <a:p>
            <a:fld id="{2EA60A13-C5B2-4F77-8BDE-47BBBDAD1F69}" type="slidenum">
              <a:rPr lang="en-US"/>
              <a:pPr/>
              <a:t>‹#›</a:t>
            </a:fld>
            <a:endParaRPr lang="en-US"/>
          </a:p>
        </p:txBody>
      </p:sp>
    </p:spTree>
  </p:cSld>
  <p:clrMapOvr>
    <a:masterClrMapping/>
  </p:clrMapOvr>
  <p:transition>
    <p:cover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April 2009</a:t>
            </a:r>
            <a:endParaRPr lang="en-US"/>
          </a:p>
        </p:txBody>
      </p:sp>
      <p:sp>
        <p:nvSpPr>
          <p:cNvPr id="4" name="Footer Placeholder 3"/>
          <p:cNvSpPr>
            <a:spLocks noGrp="1"/>
          </p:cNvSpPr>
          <p:nvPr>
            <p:ph type="ftr" sz="quarter" idx="11"/>
          </p:nvPr>
        </p:nvSpPr>
        <p:spPr/>
        <p:txBody>
          <a:bodyPr/>
          <a:lstStyle>
            <a:lvl1pPr>
              <a:defRPr/>
            </a:lvl1pPr>
          </a:lstStyle>
          <a:p>
            <a:r>
              <a:rPr lang="en-US"/>
              <a:t>FDG, Orlando, FL, USA</a:t>
            </a:r>
          </a:p>
        </p:txBody>
      </p:sp>
      <p:sp>
        <p:nvSpPr>
          <p:cNvPr id="5" name="Slide Number Placeholder 4"/>
          <p:cNvSpPr>
            <a:spLocks noGrp="1"/>
          </p:cNvSpPr>
          <p:nvPr>
            <p:ph type="sldNum" sz="quarter" idx="12"/>
          </p:nvPr>
        </p:nvSpPr>
        <p:spPr/>
        <p:txBody>
          <a:bodyPr/>
          <a:lstStyle>
            <a:lvl1pPr>
              <a:defRPr/>
            </a:lvl1pPr>
          </a:lstStyle>
          <a:p>
            <a:fld id="{6F95983E-343A-4713-877B-A40F07BF10C7}" type="slidenum">
              <a:rPr lang="en-US"/>
              <a:pPr/>
              <a:t>‹#›</a:t>
            </a:fld>
            <a:endParaRPr lang="en-US"/>
          </a:p>
        </p:txBody>
      </p:sp>
    </p:spTree>
  </p:cSld>
  <p:clrMapOvr>
    <a:masterClrMapping/>
  </p:clrMapOvr>
  <p:transition>
    <p:cover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April 2009</a:t>
            </a:r>
            <a:endParaRPr lang="en-US"/>
          </a:p>
        </p:txBody>
      </p:sp>
      <p:sp>
        <p:nvSpPr>
          <p:cNvPr id="3" name="Footer Placeholder 2"/>
          <p:cNvSpPr>
            <a:spLocks noGrp="1"/>
          </p:cNvSpPr>
          <p:nvPr>
            <p:ph type="ftr" sz="quarter" idx="11"/>
          </p:nvPr>
        </p:nvSpPr>
        <p:spPr/>
        <p:txBody>
          <a:bodyPr/>
          <a:lstStyle>
            <a:lvl1pPr>
              <a:defRPr/>
            </a:lvl1pPr>
          </a:lstStyle>
          <a:p>
            <a:r>
              <a:rPr lang="en-US"/>
              <a:t>FDG, Orlando, FL, USA</a:t>
            </a:r>
          </a:p>
        </p:txBody>
      </p:sp>
      <p:sp>
        <p:nvSpPr>
          <p:cNvPr id="4" name="Slide Number Placeholder 3"/>
          <p:cNvSpPr>
            <a:spLocks noGrp="1"/>
          </p:cNvSpPr>
          <p:nvPr>
            <p:ph type="sldNum" sz="quarter" idx="12"/>
          </p:nvPr>
        </p:nvSpPr>
        <p:spPr/>
        <p:txBody>
          <a:bodyPr/>
          <a:lstStyle>
            <a:lvl1pPr>
              <a:defRPr/>
            </a:lvl1pPr>
          </a:lstStyle>
          <a:p>
            <a:fld id="{48070909-D539-4DCA-8319-DD6B59706473}" type="slidenum">
              <a:rPr lang="en-US"/>
              <a:pPr/>
              <a:t>‹#›</a:t>
            </a:fld>
            <a:endParaRPr lang="en-US"/>
          </a:p>
        </p:txBody>
      </p:sp>
    </p:spTree>
  </p:cSld>
  <p:clrMapOvr>
    <a:masterClrMapping/>
  </p:clrMapOvr>
  <p:transition>
    <p:cover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April 2009</a:t>
            </a:r>
            <a:endParaRPr lang="en-US"/>
          </a:p>
        </p:txBody>
      </p:sp>
      <p:sp>
        <p:nvSpPr>
          <p:cNvPr id="6" name="Footer Placeholder 5"/>
          <p:cNvSpPr>
            <a:spLocks noGrp="1"/>
          </p:cNvSpPr>
          <p:nvPr>
            <p:ph type="ftr" sz="quarter" idx="11"/>
          </p:nvPr>
        </p:nvSpPr>
        <p:spPr/>
        <p:txBody>
          <a:bodyPr/>
          <a:lstStyle>
            <a:lvl1pPr>
              <a:defRPr/>
            </a:lvl1pPr>
          </a:lstStyle>
          <a:p>
            <a:r>
              <a:rPr lang="en-US"/>
              <a:t>FDG, Orlando, FL, USA</a:t>
            </a:r>
          </a:p>
        </p:txBody>
      </p:sp>
      <p:sp>
        <p:nvSpPr>
          <p:cNvPr id="7" name="Slide Number Placeholder 6"/>
          <p:cNvSpPr>
            <a:spLocks noGrp="1"/>
          </p:cNvSpPr>
          <p:nvPr>
            <p:ph type="sldNum" sz="quarter" idx="12"/>
          </p:nvPr>
        </p:nvSpPr>
        <p:spPr/>
        <p:txBody>
          <a:bodyPr/>
          <a:lstStyle>
            <a:lvl1pPr>
              <a:defRPr/>
            </a:lvl1pPr>
          </a:lstStyle>
          <a:p>
            <a:fld id="{CD9123C4-7287-4EEB-B89D-1B86D64DDBC8}" type="slidenum">
              <a:rPr lang="en-US"/>
              <a:pPr/>
              <a:t>‹#›</a:t>
            </a:fld>
            <a:endParaRPr lang="en-US"/>
          </a:p>
        </p:txBody>
      </p:sp>
    </p:spTree>
  </p:cSld>
  <p:clrMapOvr>
    <a:masterClrMapping/>
  </p:clrMapOvr>
  <p:transition>
    <p:cover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April 2009</a:t>
            </a:r>
            <a:endParaRPr lang="en-US"/>
          </a:p>
        </p:txBody>
      </p:sp>
      <p:sp>
        <p:nvSpPr>
          <p:cNvPr id="6" name="Footer Placeholder 5"/>
          <p:cNvSpPr>
            <a:spLocks noGrp="1"/>
          </p:cNvSpPr>
          <p:nvPr>
            <p:ph type="ftr" sz="quarter" idx="11"/>
          </p:nvPr>
        </p:nvSpPr>
        <p:spPr/>
        <p:txBody>
          <a:bodyPr/>
          <a:lstStyle>
            <a:lvl1pPr>
              <a:defRPr/>
            </a:lvl1pPr>
          </a:lstStyle>
          <a:p>
            <a:r>
              <a:rPr lang="en-US"/>
              <a:t>FDG, Orlando, FL, USA</a:t>
            </a:r>
          </a:p>
        </p:txBody>
      </p:sp>
      <p:sp>
        <p:nvSpPr>
          <p:cNvPr id="7" name="Slide Number Placeholder 6"/>
          <p:cNvSpPr>
            <a:spLocks noGrp="1"/>
          </p:cNvSpPr>
          <p:nvPr>
            <p:ph type="sldNum" sz="quarter" idx="12"/>
          </p:nvPr>
        </p:nvSpPr>
        <p:spPr/>
        <p:txBody>
          <a:bodyPr/>
          <a:lstStyle>
            <a:lvl1pPr>
              <a:defRPr/>
            </a:lvl1pPr>
          </a:lstStyle>
          <a:p>
            <a:fld id="{7D44B748-ECFC-44A5-AC6F-58C2CD28955E}" type="slidenum">
              <a:rPr lang="en-US"/>
              <a:pPr/>
              <a:t>‹#›</a:t>
            </a:fld>
            <a:endParaRPr lang="en-US"/>
          </a:p>
        </p:txBody>
      </p:sp>
    </p:spTree>
  </p:cSld>
  <p:clrMapOvr>
    <a:masterClrMapping/>
  </p:clrMapOvr>
  <p:transition>
    <p:cover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073" name="Rectangle 25"/>
          <p:cNvSpPr>
            <a:spLocks noGrp="1" noChangeArrowheads="1"/>
          </p:cNvSpPr>
          <p:nvPr>
            <p:ph type="title"/>
          </p:nvPr>
        </p:nvSpPr>
        <p:spPr bwMode="auto">
          <a:xfrm>
            <a:off x="685800" y="457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74" name="Rectangle 26"/>
          <p:cNvSpPr>
            <a:spLocks noGrp="1" noChangeArrowheads="1"/>
          </p:cNvSpPr>
          <p:nvPr>
            <p:ph type="body" idx="1"/>
          </p:nvPr>
        </p:nvSpPr>
        <p:spPr bwMode="auto">
          <a:xfrm>
            <a:off x="685800" y="1828800"/>
            <a:ext cx="77724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75" name="Rectangle 27"/>
          <p:cNvSpPr>
            <a:spLocks noGrp="1" noChangeArrowheads="1"/>
          </p:cNvSpPr>
          <p:nvPr>
            <p:ph type="dt" sz="half" idx="2"/>
          </p:nvPr>
        </p:nvSpPr>
        <p:spPr bwMode="auto">
          <a:xfrm>
            <a:off x="6248400" y="6477000"/>
            <a:ext cx="1905000" cy="2460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200">
                <a:latin typeface="+mn-lt"/>
              </a:defRPr>
            </a:lvl1pPr>
          </a:lstStyle>
          <a:p>
            <a:r>
              <a:rPr lang="en-US" smtClean="0"/>
              <a:t>April 2009</a:t>
            </a:r>
            <a:endParaRPr lang="en-US"/>
          </a:p>
        </p:txBody>
      </p:sp>
      <p:sp>
        <p:nvSpPr>
          <p:cNvPr id="2076" name="Rectangle 28"/>
          <p:cNvSpPr>
            <a:spLocks noGrp="1" noChangeArrowheads="1"/>
          </p:cNvSpPr>
          <p:nvPr>
            <p:ph type="ftr" sz="quarter" idx="3"/>
          </p:nvPr>
        </p:nvSpPr>
        <p:spPr bwMode="auto">
          <a:xfrm>
            <a:off x="685800" y="6477000"/>
            <a:ext cx="33528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000">
                <a:latin typeface="+mn-lt"/>
              </a:defRPr>
            </a:lvl1pPr>
          </a:lstStyle>
          <a:p>
            <a:r>
              <a:rPr lang="en-US"/>
              <a:t>FDG, Orlando, FL, USA</a:t>
            </a:r>
          </a:p>
        </p:txBody>
      </p:sp>
      <p:sp>
        <p:nvSpPr>
          <p:cNvPr id="2077" name="Rectangle 29"/>
          <p:cNvSpPr>
            <a:spLocks noGrp="1" noChangeArrowheads="1"/>
          </p:cNvSpPr>
          <p:nvPr>
            <p:ph type="sldNum" sz="quarter" idx="4"/>
          </p:nvPr>
        </p:nvSpPr>
        <p:spPr bwMode="auto">
          <a:xfrm>
            <a:off x="3619500" y="6477000"/>
            <a:ext cx="19050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000">
                <a:latin typeface="+mn-lt"/>
              </a:defRPr>
            </a:lvl1pPr>
          </a:lstStyle>
          <a:p>
            <a:fld id="{43952CF2-9715-4337-8466-58CE84F36E26}" type="slidenum">
              <a:rPr lang="en-US"/>
              <a:pPr/>
              <a:t>‹#›</a:t>
            </a:fld>
            <a:endParaRPr lang="en-US"/>
          </a:p>
        </p:txBody>
      </p:sp>
      <p:graphicFrame>
        <p:nvGraphicFramePr>
          <p:cNvPr id="2079" name="Object 31"/>
          <p:cNvGraphicFramePr>
            <a:graphicFrameLocks noChangeAspect="1"/>
          </p:cNvGraphicFramePr>
          <p:nvPr/>
        </p:nvGraphicFramePr>
        <p:xfrm>
          <a:off x="0" y="0"/>
          <a:ext cx="533400" cy="6764338"/>
        </p:xfrm>
        <a:graphic>
          <a:graphicData uri="http://schemas.openxmlformats.org/presentationml/2006/ole">
            <p:oleObj spid="_x0000_s2079" name="Bitmap Image" r:id="rId14" imgW="800212" imgH="6761905" progId="PBrush">
              <p:embed/>
            </p:oleObj>
          </a:graphicData>
        </a:graphic>
      </p:graphicFrame>
      <p:pic>
        <p:nvPicPr>
          <p:cNvPr id="2082" name="Picture 34" descr="Wpi"/>
          <p:cNvPicPr>
            <a:picLocks noChangeAspect="1" noChangeArrowheads="1"/>
          </p:cNvPicPr>
          <p:nvPr/>
        </p:nvPicPr>
        <p:blipFill>
          <a:blip r:embed="rId15"/>
          <a:srcRect/>
          <a:stretch>
            <a:fillRect/>
          </a:stretch>
        </p:blipFill>
        <p:spPr bwMode="auto">
          <a:xfrm>
            <a:off x="7772400" y="6042025"/>
            <a:ext cx="1219200" cy="701675"/>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cover dir="d"/>
  </p:transition>
  <p:timing>
    <p:tnLst>
      <p:par>
        <p:cTn id="1" dur="indefinite" restart="never" nodeType="tmRoot"/>
      </p:par>
    </p:tnLst>
  </p:timing>
  <p:hf hdr="0" dt="0"/>
  <p:txStyles>
    <p:titleStyle>
      <a:lvl1pPr algn="ctr" rtl="0" eaLnBrk="0" fontAlgn="base" hangingPunct="0">
        <a:spcBef>
          <a:spcPct val="0"/>
        </a:spcBef>
        <a:spcAft>
          <a:spcPct val="0"/>
        </a:spcAft>
        <a:defRPr kumimoji="1" sz="3600">
          <a:solidFill>
            <a:srgbClr val="008000"/>
          </a:solidFill>
          <a:latin typeface="+mj-lt"/>
          <a:ea typeface="+mj-ea"/>
          <a:cs typeface="+mj-cs"/>
        </a:defRPr>
      </a:lvl1pPr>
      <a:lvl2pPr algn="ctr" rtl="0" eaLnBrk="0" fontAlgn="base" hangingPunct="0">
        <a:spcBef>
          <a:spcPct val="0"/>
        </a:spcBef>
        <a:spcAft>
          <a:spcPct val="0"/>
        </a:spcAft>
        <a:defRPr kumimoji="1" sz="3600">
          <a:solidFill>
            <a:srgbClr val="008000"/>
          </a:solidFill>
          <a:latin typeface="Comic Sans MS" pitchFamily="66" charset="0"/>
        </a:defRPr>
      </a:lvl2pPr>
      <a:lvl3pPr algn="ctr" rtl="0" eaLnBrk="0" fontAlgn="base" hangingPunct="0">
        <a:spcBef>
          <a:spcPct val="0"/>
        </a:spcBef>
        <a:spcAft>
          <a:spcPct val="0"/>
        </a:spcAft>
        <a:defRPr kumimoji="1" sz="3600">
          <a:solidFill>
            <a:srgbClr val="008000"/>
          </a:solidFill>
          <a:latin typeface="Comic Sans MS" pitchFamily="66" charset="0"/>
        </a:defRPr>
      </a:lvl3pPr>
      <a:lvl4pPr algn="ctr" rtl="0" eaLnBrk="0" fontAlgn="base" hangingPunct="0">
        <a:spcBef>
          <a:spcPct val="0"/>
        </a:spcBef>
        <a:spcAft>
          <a:spcPct val="0"/>
        </a:spcAft>
        <a:defRPr kumimoji="1" sz="3600">
          <a:solidFill>
            <a:srgbClr val="008000"/>
          </a:solidFill>
          <a:latin typeface="Comic Sans MS" pitchFamily="66" charset="0"/>
        </a:defRPr>
      </a:lvl4pPr>
      <a:lvl5pPr algn="ctr" rtl="0" eaLnBrk="0" fontAlgn="base" hangingPunct="0">
        <a:spcBef>
          <a:spcPct val="0"/>
        </a:spcBef>
        <a:spcAft>
          <a:spcPct val="0"/>
        </a:spcAft>
        <a:defRPr kumimoji="1" sz="3600">
          <a:solidFill>
            <a:srgbClr val="008000"/>
          </a:solidFill>
          <a:latin typeface="Comic Sans MS" pitchFamily="66" charset="0"/>
        </a:defRPr>
      </a:lvl5pPr>
      <a:lvl6pPr marL="457200" algn="ctr" rtl="0" eaLnBrk="0" fontAlgn="base" hangingPunct="0">
        <a:spcBef>
          <a:spcPct val="0"/>
        </a:spcBef>
        <a:spcAft>
          <a:spcPct val="0"/>
        </a:spcAft>
        <a:defRPr kumimoji="1" sz="3600">
          <a:solidFill>
            <a:srgbClr val="008000"/>
          </a:solidFill>
          <a:latin typeface="Comic Sans MS" pitchFamily="66" charset="0"/>
        </a:defRPr>
      </a:lvl6pPr>
      <a:lvl7pPr marL="914400" algn="ctr" rtl="0" eaLnBrk="0" fontAlgn="base" hangingPunct="0">
        <a:spcBef>
          <a:spcPct val="0"/>
        </a:spcBef>
        <a:spcAft>
          <a:spcPct val="0"/>
        </a:spcAft>
        <a:defRPr kumimoji="1" sz="3600">
          <a:solidFill>
            <a:srgbClr val="008000"/>
          </a:solidFill>
          <a:latin typeface="Comic Sans MS" pitchFamily="66" charset="0"/>
        </a:defRPr>
      </a:lvl7pPr>
      <a:lvl8pPr marL="1371600" algn="ctr" rtl="0" eaLnBrk="0" fontAlgn="base" hangingPunct="0">
        <a:spcBef>
          <a:spcPct val="0"/>
        </a:spcBef>
        <a:spcAft>
          <a:spcPct val="0"/>
        </a:spcAft>
        <a:defRPr kumimoji="1" sz="3600">
          <a:solidFill>
            <a:srgbClr val="008000"/>
          </a:solidFill>
          <a:latin typeface="Comic Sans MS" pitchFamily="66" charset="0"/>
        </a:defRPr>
      </a:lvl8pPr>
      <a:lvl9pPr marL="1828800" algn="ctr" rtl="0" eaLnBrk="0" fontAlgn="base" hangingPunct="0">
        <a:spcBef>
          <a:spcPct val="0"/>
        </a:spcBef>
        <a:spcAft>
          <a:spcPct val="0"/>
        </a:spcAft>
        <a:defRPr kumimoji="1" sz="3600">
          <a:solidFill>
            <a:srgbClr val="008000"/>
          </a:solidFill>
          <a:latin typeface="Comic Sans MS" pitchFamily="66" charset="0"/>
        </a:defRPr>
      </a:lvl9pPr>
    </p:titleStyle>
    <p:bodyStyle>
      <a:lvl1pPr marL="342900" indent="-342900" algn="l" rtl="0" eaLnBrk="0" fontAlgn="base" hangingPunct="0">
        <a:spcBef>
          <a:spcPct val="20000"/>
        </a:spcBef>
        <a:spcAft>
          <a:spcPct val="0"/>
        </a:spcAft>
        <a:buClr>
          <a:srgbClr val="009900"/>
        </a:buClr>
        <a:buSzPct val="150000"/>
        <a:buChar char="•"/>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5050"/>
        </a:buClr>
        <a:buChar char="–"/>
        <a:defRPr kumimoji="1" sz="2600">
          <a:solidFill>
            <a:schemeClr val="tx1"/>
          </a:solidFill>
          <a:latin typeface="+mn-lt"/>
        </a:defRPr>
      </a:lvl2pPr>
      <a:lvl3pPr marL="1143000" indent="-228600" algn="l" rtl="0" eaLnBrk="0" fontAlgn="base" hangingPunct="0">
        <a:spcBef>
          <a:spcPct val="20000"/>
        </a:spcBef>
        <a:spcAft>
          <a:spcPct val="0"/>
        </a:spcAft>
        <a:buClr>
          <a:srgbClr val="CCCC00"/>
        </a:buClr>
        <a:buSzPct val="150000"/>
        <a:buChar char="•"/>
        <a:defRPr kumimoji="1" sz="2400">
          <a:solidFill>
            <a:schemeClr val="tx1"/>
          </a:solidFill>
          <a:latin typeface="+mn-lt"/>
        </a:defRPr>
      </a:lvl3pPr>
      <a:lvl4pPr marL="1600200" indent="-228600" algn="l" rtl="0" eaLnBrk="0" fontAlgn="base" hangingPunct="0">
        <a:spcBef>
          <a:spcPct val="20000"/>
        </a:spcBef>
        <a:spcAft>
          <a:spcPct val="0"/>
        </a:spcAft>
        <a:buChar char="–"/>
        <a:defRPr kumimoji="1" sz="2200">
          <a:solidFill>
            <a:schemeClr val="tx1"/>
          </a:solidFill>
          <a:latin typeface="+mn-lt"/>
        </a:defRPr>
      </a:lvl4pPr>
      <a:lvl5pPr marL="2057400" indent="-228600" algn="l" rtl="0" eaLnBrk="0" fontAlgn="base" hangingPunct="0">
        <a:spcBef>
          <a:spcPct val="20000"/>
        </a:spcBef>
        <a:spcAft>
          <a:spcPct val="0"/>
        </a:spcAft>
        <a:buChar char="»"/>
        <a:defRPr kumimoji="1" sz="2000">
          <a:solidFill>
            <a:schemeClr val="tx1"/>
          </a:solidFill>
          <a:latin typeface="+mn-lt"/>
        </a:defRPr>
      </a:lvl5pPr>
      <a:lvl6pPr marL="2514600" indent="-228600" algn="l" rtl="0" eaLnBrk="0" fontAlgn="base" hangingPunct="0">
        <a:spcBef>
          <a:spcPct val="20000"/>
        </a:spcBef>
        <a:spcAft>
          <a:spcPct val="0"/>
        </a:spcAft>
        <a:buChar char="»"/>
        <a:defRPr kumimoji="1" sz="2000">
          <a:solidFill>
            <a:schemeClr val="tx1"/>
          </a:solidFill>
          <a:latin typeface="+mn-lt"/>
        </a:defRPr>
      </a:lvl6pPr>
      <a:lvl7pPr marL="2971800" indent="-228600" algn="l" rtl="0" eaLnBrk="0" fontAlgn="base" hangingPunct="0">
        <a:spcBef>
          <a:spcPct val="20000"/>
        </a:spcBef>
        <a:spcAft>
          <a:spcPct val="0"/>
        </a:spcAft>
        <a:buChar char="»"/>
        <a:defRPr kumimoji="1" sz="2000">
          <a:solidFill>
            <a:schemeClr val="tx1"/>
          </a:solidFill>
          <a:latin typeface="+mn-lt"/>
        </a:defRPr>
      </a:lvl7pPr>
      <a:lvl8pPr marL="3429000" indent="-228600" algn="l" rtl="0" eaLnBrk="0" fontAlgn="base" hangingPunct="0">
        <a:spcBef>
          <a:spcPct val="20000"/>
        </a:spcBef>
        <a:spcAft>
          <a:spcPct val="0"/>
        </a:spcAft>
        <a:buChar char="»"/>
        <a:defRPr kumimoji="1" sz="2000">
          <a:solidFill>
            <a:schemeClr val="tx1"/>
          </a:solidFill>
          <a:latin typeface="+mn-lt"/>
        </a:defRPr>
      </a:lvl8pPr>
      <a:lvl9pPr marL="3886200" indent="-228600" algn="l" rtl="0" eaLnBrk="0" fontAlgn="base" hangingPunct="0">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ctrTitle"/>
          </p:nvPr>
        </p:nvSpPr>
        <p:spPr bwMode="auto">
          <a:xfrm>
            <a:off x="1066800" y="685800"/>
            <a:ext cx="7772400" cy="1676400"/>
          </a:xfrm>
          <a:prstGeom prst="rect">
            <a:avLst/>
          </a:prstGeom>
          <a:noFill/>
          <a:ln>
            <a:miter lim="800000"/>
            <a:headEnd/>
            <a:tailEnd/>
          </a:ln>
        </p:spPr>
        <p:txBody>
          <a:bodyPr/>
          <a:lstStyle/>
          <a:p>
            <a:r>
              <a:rPr lang="en-US" dirty="0" smtClean="0"/>
              <a:t>Relating Cognitive Models of Computer Games to User Evaluations of Entertainment</a:t>
            </a:r>
            <a:endParaRPr lang="en-US" dirty="0"/>
          </a:p>
        </p:txBody>
      </p:sp>
      <p:sp>
        <p:nvSpPr>
          <p:cNvPr id="113667" name="Rectangle 3"/>
          <p:cNvSpPr>
            <a:spLocks noGrp="1" noChangeArrowheads="1"/>
          </p:cNvSpPr>
          <p:nvPr>
            <p:ph type="subTitle" idx="1"/>
          </p:nvPr>
        </p:nvSpPr>
        <p:spPr>
          <a:xfrm>
            <a:off x="1181100" y="2895600"/>
            <a:ext cx="4152900" cy="609600"/>
          </a:xfrm>
        </p:spPr>
        <p:txBody>
          <a:bodyPr/>
          <a:lstStyle/>
          <a:p>
            <a:pPr>
              <a:lnSpc>
                <a:spcPct val="90000"/>
              </a:lnSpc>
            </a:pPr>
            <a:r>
              <a:rPr lang="en-US" sz="2400" dirty="0" smtClean="0"/>
              <a:t>Paolo </a:t>
            </a:r>
            <a:r>
              <a:rPr lang="en-US" sz="2400" dirty="0" err="1" smtClean="0"/>
              <a:t>Piselli</a:t>
            </a:r>
            <a:r>
              <a:rPr lang="en-US" sz="2400" dirty="0" smtClean="0"/>
              <a:t>, Mark Claypool</a:t>
            </a:r>
          </a:p>
        </p:txBody>
      </p:sp>
      <p:sp>
        <p:nvSpPr>
          <p:cNvPr id="113669" name="Rectangle 5"/>
          <p:cNvSpPr>
            <a:spLocks noChangeArrowheads="1"/>
          </p:cNvSpPr>
          <p:nvPr/>
        </p:nvSpPr>
        <p:spPr bwMode="auto">
          <a:xfrm>
            <a:off x="2743200" y="4267200"/>
            <a:ext cx="4495800" cy="769441"/>
          </a:xfrm>
          <a:prstGeom prst="rect">
            <a:avLst/>
          </a:prstGeom>
          <a:noFill/>
          <a:ln w="9525">
            <a:noFill/>
            <a:miter lim="800000"/>
            <a:headEnd/>
            <a:tailEnd/>
          </a:ln>
          <a:effectLst/>
        </p:spPr>
        <p:txBody>
          <a:bodyPr>
            <a:spAutoFit/>
          </a:bodyPr>
          <a:lstStyle/>
          <a:p>
            <a:pPr algn="ctr"/>
            <a:r>
              <a:rPr lang="en-US" sz="2200" i="1" dirty="0">
                <a:solidFill>
                  <a:srgbClr val="CC0000"/>
                </a:solidFill>
                <a:latin typeface="Comic Sans MS" pitchFamily="66" charset="0"/>
              </a:rPr>
              <a:t>Worcester Polytechnic Institute</a:t>
            </a:r>
          </a:p>
          <a:p>
            <a:pPr algn="ctr"/>
            <a:r>
              <a:rPr lang="en-US" sz="2200" i="1" dirty="0">
                <a:latin typeface="Comic Sans MS" pitchFamily="66" charset="0"/>
              </a:rPr>
              <a:t>Worcester, MA, USA</a:t>
            </a:r>
            <a:endParaRPr lang="en-US" sz="2200" dirty="0">
              <a:latin typeface="Comic Sans MS" pitchFamily="66" charset="0"/>
            </a:endParaRPr>
          </a:p>
        </p:txBody>
      </p:sp>
      <p:sp>
        <p:nvSpPr>
          <p:cNvPr id="113670" name="Rectangle 6"/>
          <p:cNvSpPr>
            <a:spLocks noChangeArrowheads="1"/>
          </p:cNvSpPr>
          <p:nvPr/>
        </p:nvSpPr>
        <p:spPr bwMode="auto">
          <a:xfrm>
            <a:off x="1447800" y="5410200"/>
            <a:ext cx="6939720" cy="369332"/>
          </a:xfrm>
          <a:prstGeom prst="rect">
            <a:avLst/>
          </a:prstGeom>
          <a:noFill/>
          <a:ln w="9525">
            <a:noFill/>
            <a:miter lim="800000"/>
            <a:headEnd/>
            <a:tailEnd/>
          </a:ln>
          <a:effectLst/>
        </p:spPr>
        <p:txBody>
          <a:bodyPr wrap="none">
            <a:spAutoFit/>
          </a:bodyPr>
          <a:lstStyle/>
          <a:p>
            <a:r>
              <a:rPr lang="en-US" sz="1800" b="1" u="sng" dirty="0">
                <a:solidFill>
                  <a:srgbClr val="009900"/>
                </a:solidFill>
                <a:latin typeface="Courier New" pitchFamily="49" charset="0"/>
              </a:rPr>
              <a:t>http://www.cs.wpi.edu/~</a:t>
            </a:r>
            <a:r>
              <a:rPr lang="en-US" sz="1800" b="1" u="sng" dirty="0" smtClean="0">
                <a:solidFill>
                  <a:srgbClr val="009900"/>
                </a:solidFill>
                <a:latin typeface="Courier New" pitchFamily="49" charset="0"/>
              </a:rPr>
              <a:t>claypool/papers/game-fun/</a:t>
            </a:r>
            <a:r>
              <a:rPr lang="en-US" sz="1800" dirty="0" smtClean="0">
                <a:solidFill>
                  <a:srgbClr val="009900"/>
                </a:solidFill>
                <a:latin typeface="Courier New" pitchFamily="49" charset="0"/>
              </a:rPr>
              <a:t> </a:t>
            </a:r>
            <a:endParaRPr lang="en-US" sz="1800" dirty="0">
              <a:solidFill>
                <a:srgbClr val="009900"/>
              </a:solidFill>
              <a:latin typeface="Courier New" pitchFamily="49" charset="0"/>
            </a:endParaRPr>
          </a:p>
        </p:txBody>
      </p:sp>
      <p:sp>
        <p:nvSpPr>
          <p:cNvPr id="113672" name="Rectangle 8"/>
          <p:cNvSpPr>
            <a:spLocks noChangeArrowheads="1"/>
          </p:cNvSpPr>
          <p:nvPr/>
        </p:nvSpPr>
        <p:spPr bwMode="auto">
          <a:xfrm>
            <a:off x="5334000" y="3276600"/>
            <a:ext cx="3048000" cy="1015663"/>
          </a:xfrm>
          <a:prstGeom prst="rect">
            <a:avLst/>
          </a:prstGeom>
          <a:noFill/>
          <a:ln w="9525">
            <a:noFill/>
            <a:miter lim="800000"/>
            <a:headEnd/>
            <a:tailEnd/>
          </a:ln>
          <a:effectLst/>
        </p:spPr>
        <p:txBody>
          <a:bodyPr wrap="square">
            <a:spAutoFit/>
          </a:bodyPr>
          <a:lstStyle/>
          <a:p>
            <a:pPr algn="ctr"/>
            <a:r>
              <a:rPr lang="en-US" i="1" dirty="0" smtClean="0">
                <a:solidFill>
                  <a:srgbClr val="009900"/>
                </a:solidFill>
                <a:latin typeface="Comic Sans MS" pitchFamily="66" charset="0"/>
              </a:rPr>
              <a:t>Social Science and Policy Studies</a:t>
            </a:r>
            <a:endParaRPr lang="en-US" i="1" dirty="0">
              <a:solidFill>
                <a:srgbClr val="009900"/>
              </a:solidFill>
              <a:latin typeface="Comic Sans MS" pitchFamily="66" charset="0"/>
            </a:endParaRPr>
          </a:p>
          <a:p>
            <a:pPr algn="ctr"/>
            <a:endParaRPr lang="en-US" dirty="0">
              <a:latin typeface="Comic Sans MS" pitchFamily="66" charset="0"/>
            </a:endParaRPr>
          </a:p>
        </p:txBody>
      </p:sp>
      <p:sp>
        <p:nvSpPr>
          <p:cNvPr id="8" name="Rectangle 3"/>
          <p:cNvSpPr txBox="1">
            <a:spLocks noChangeArrowheads="1"/>
          </p:cNvSpPr>
          <p:nvPr/>
        </p:nvSpPr>
        <p:spPr bwMode="auto">
          <a:xfrm>
            <a:off x="5181600" y="2895600"/>
            <a:ext cx="36195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90000"/>
              </a:lnSpc>
              <a:spcBef>
                <a:spcPct val="20000"/>
              </a:spcBef>
              <a:spcAft>
                <a:spcPct val="0"/>
              </a:spcAft>
              <a:buClr>
                <a:srgbClr val="009900"/>
              </a:buClr>
              <a:buSzPct val="150000"/>
              <a:buFontTx/>
              <a:buNone/>
              <a:tabLst/>
              <a:defRPr/>
            </a:pPr>
            <a:r>
              <a:rPr kumimoji="1" lang="en-US" sz="2400" kern="0" noProof="0" dirty="0" smtClean="0">
                <a:latin typeface="+mn-lt"/>
              </a:rPr>
              <a:t>James </a:t>
            </a:r>
            <a:r>
              <a:rPr kumimoji="1" lang="en-US" sz="2400" kern="0" noProof="0" dirty="0" smtClean="0">
                <a:latin typeface="+mn-lt"/>
              </a:rPr>
              <a:t>Doyle</a:t>
            </a:r>
            <a:endParaRPr kumimoji="1" lang="en-US" sz="24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9" name="Rectangle 8"/>
          <p:cNvSpPr>
            <a:spLocks noChangeArrowheads="1"/>
          </p:cNvSpPr>
          <p:nvPr/>
        </p:nvSpPr>
        <p:spPr bwMode="auto">
          <a:xfrm>
            <a:off x="1600200" y="3276600"/>
            <a:ext cx="3276600" cy="1015663"/>
          </a:xfrm>
          <a:prstGeom prst="rect">
            <a:avLst/>
          </a:prstGeom>
          <a:noFill/>
          <a:ln w="9525">
            <a:noFill/>
            <a:miter lim="800000"/>
            <a:headEnd/>
            <a:tailEnd/>
          </a:ln>
          <a:effectLst/>
        </p:spPr>
        <p:txBody>
          <a:bodyPr>
            <a:spAutoFit/>
          </a:bodyPr>
          <a:lstStyle/>
          <a:p>
            <a:pPr algn="ctr"/>
            <a:r>
              <a:rPr lang="en-US" i="1" dirty="0" smtClean="0">
                <a:solidFill>
                  <a:srgbClr val="009900"/>
                </a:solidFill>
                <a:latin typeface="Comic Sans MS" pitchFamily="66" charset="0"/>
              </a:rPr>
              <a:t>Interactive Media and Game Development</a:t>
            </a:r>
            <a:endParaRPr lang="en-US" i="1" dirty="0">
              <a:solidFill>
                <a:srgbClr val="009900"/>
              </a:solidFill>
              <a:latin typeface="Comic Sans MS" pitchFamily="66" charset="0"/>
            </a:endParaRPr>
          </a:p>
          <a:p>
            <a:pPr algn="ctr"/>
            <a:endParaRPr lang="en-US" dirty="0">
              <a:latin typeface="Comic Sans MS" pitchFamily="66" charset="0"/>
            </a:endParaRPr>
          </a:p>
        </p:txBody>
      </p:sp>
    </p:spTree>
  </p:cSld>
  <p:clrMapOvr>
    <a:masterClrMapping/>
  </p:clrMapOvr>
  <p:transition>
    <p:cover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772400" cy="1143000"/>
          </a:xfrm>
        </p:spPr>
        <p:txBody>
          <a:bodyPr/>
          <a:lstStyle/>
          <a:p>
            <a:r>
              <a:rPr lang="en-US" dirty="0" smtClean="0"/>
              <a:t>User Performance versus Time</a:t>
            </a:r>
            <a:endParaRPr lang="en-US" dirty="0"/>
          </a:p>
        </p:txBody>
      </p:sp>
      <p:sp>
        <p:nvSpPr>
          <p:cNvPr id="3" name="Footer Placeholder 2"/>
          <p:cNvSpPr>
            <a:spLocks noGrp="1"/>
          </p:cNvSpPr>
          <p:nvPr>
            <p:ph type="ftr" sz="quarter" idx="11"/>
          </p:nvPr>
        </p:nvSpPr>
        <p:spPr/>
        <p:txBody>
          <a:bodyPr/>
          <a:lstStyle/>
          <a:p>
            <a:r>
              <a:rPr lang="en-US" smtClean="0"/>
              <a:t>FDG, Orlando, FL, USA</a:t>
            </a:r>
            <a:endParaRPr lang="en-US"/>
          </a:p>
        </p:txBody>
      </p:sp>
      <p:sp>
        <p:nvSpPr>
          <p:cNvPr id="4" name="Slide Number Placeholder 3"/>
          <p:cNvSpPr>
            <a:spLocks noGrp="1"/>
          </p:cNvSpPr>
          <p:nvPr>
            <p:ph type="sldNum" sz="quarter" idx="12"/>
          </p:nvPr>
        </p:nvSpPr>
        <p:spPr/>
        <p:txBody>
          <a:bodyPr/>
          <a:lstStyle/>
          <a:p>
            <a:fld id="{6F95983E-343A-4713-877B-A40F07BF10C7}" type="slidenum">
              <a:rPr lang="en-US" smtClean="0"/>
              <a:pPr/>
              <a:t>10</a:t>
            </a:fld>
            <a:endParaRPr lang="en-US"/>
          </a:p>
        </p:txBody>
      </p:sp>
      <p:pic>
        <p:nvPicPr>
          <p:cNvPr id="6146" name="Picture 2"/>
          <p:cNvPicPr>
            <a:picLocks noChangeAspect="1" noChangeArrowheads="1"/>
          </p:cNvPicPr>
          <p:nvPr/>
        </p:nvPicPr>
        <p:blipFill>
          <a:blip r:embed="rId2"/>
          <a:srcRect/>
          <a:stretch>
            <a:fillRect/>
          </a:stretch>
        </p:blipFill>
        <p:spPr bwMode="auto">
          <a:xfrm>
            <a:off x="762000" y="1066800"/>
            <a:ext cx="7268766" cy="4347673"/>
          </a:xfrm>
          <a:prstGeom prst="rect">
            <a:avLst/>
          </a:prstGeom>
          <a:noFill/>
          <a:ln w="9525">
            <a:noFill/>
            <a:miter lim="800000"/>
            <a:headEnd/>
            <a:tailEnd/>
          </a:ln>
          <a:effectLst/>
        </p:spPr>
      </p:pic>
      <p:sp>
        <p:nvSpPr>
          <p:cNvPr id="8" name="TextBox 7"/>
          <p:cNvSpPr txBox="1"/>
          <p:nvPr/>
        </p:nvSpPr>
        <p:spPr>
          <a:xfrm>
            <a:off x="1600200" y="5562600"/>
            <a:ext cx="5570949" cy="707886"/>
          </a:xfrm>
          <a:prstGeom prst="rect">
            <a:avLst/>
          </a:prstGeom>
          <a:noFill/>
        </p:spPr>
        <p:txBody>
          <a:bodyPr wrap="none" rtlCol="0">
            <a:spAutoFit/>
          </a:bodyPr>
          <a:lstStyle/>
          <a:p>
            <a:r>
              <a:rPr lang="en-US" dirty="0" smtClean="0"/>
              <a:t>Performance increase	Slow/fast similar</a:t>
            </a:r>
          </a:p>
          <a:p>
            <a:r>
              <a:rPr lang="en-US" dirty="0" smtClean="0"/>
              <a:t>			Simple/complex different</a:t>
            </a:r>
          </a:p>
        </p:txBody>
      </p:sp>
    </p:spTree>
  </p:cSld>
  <p:clrMapOvr>
    <a:masterClrMapping/>
  </p:clrMapOvr>
  <p:transition>
    <p:cover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lang="en-US" dirty="0" smtClean="0"/>
              <a:t>User Enjoyment versus Time</a:t>
            </a:r>
            <a:endParaRPr lang="en-US" dirty="0"/>
          </a:p>
        </p:txBody>
      </p:sp>
      <p:sp>
        <p:nvSpPr>
          <p:cNvPr id="3" name="Footer Placeholder 2"/>
          <p:cNvSpPr>
            <a:spLocks noGrp="1"/>
          </p:cNvSpPr>
          <p:nvPr>
            <p:ph type="ftr" sz="quarter" idx="11"/>
          </p:nvPr>
        </p:nvSpPr>
        <p:spPr/>
        <p:txBody>
          <a:bodyPr/>
          <a:lstStyle/>
          <a:p>
            <a:r>
              <a:rPr lang="en-US" smtClean="0"/>
              <a:t>FDG, Orlando, FL, USA</a:t>
            </a:r>
            <a:endParaRPr lang="en-US"/>
          </a:p>
        </p:txBody>
      </p:sp>
      <p:sp>
        <p:nvSpPr>
          <p:cNvPr id="4" name="Slide Number Placeholder 3"/>
          <p:cNvSpPr>
            <a:spLocks noGrp="1"/>
          </p:cNvSpPr>
          <p:nvPr>
            <p:ph type="sldNum" sz="quarter" idx="12"/>
          </p:nvPr>
        </p:nvSpPr>
        <p:spPr/>
        <p:txBody>
          <a:bodyPr/>
          <a:lstStyle/>
          <a:p>
            <a:fld id="{6F95983E-343A-4713-877B-A40F07BF10C7}" type="slidenum">
              <a:rPr lang="en-US" smtClean="0"/>
              <a:pPr/>
              <a:t>11</a:t>
            </a:fld>
            <a:endParaRPr lang="en-US"/>
          </a:p>
        </p:txBody>
      </p:sp>
      <p:pic>
        <p:nvPicPr>
          <p:cNvPr id="7170" name="Picture 2"/>
          <p:cNvPicPr>
            <a:picLocks noChangeAspect="1" noChangeArrowheads="1"/>
          </p:cNvPicPr>
          <p:nvPr/>
        </p:nvPicPr>
        <p:blipFill>
          <a:blip r:embed="rId2"/>
          <a:srcRect/>
          <a:stretch>
            <a:fillRect/>
          </a:stretch>
        </p:blipFill>
        <p:spPr bwMode="auto">
          <a:xfrm>
            <a:off x="990600" y="1219200"/>
            <a:ext cx="7239000" cy="4441104"/>
          </a:xfrm>
          <a:prstGeom prst="rect">
            <a:avLst/>
          </a:prstGeom>
          <a:noFill/>
          <a:ln w="9525">
            <a:noFill/>
            <a:miter lim="800000"/>
            <a:headEnd/>
            <a:tailEnd/>
          </a:ln>
          <a:effectLst/>
        </p:spPr>
      </p:pic>
      <p:sp>
        <p:nvSpPr>
          <p:cNvPr id="6" name="TextBox 5"/>
          <p:cNvSpPr txBox="1"/>
          <p:nvPr/>
        </p:nvSpPr>
        <p:spPr>
          <a:xfrm>
            <a:off x="1905000" y="5791200"/>
            <a:ext cx="5734262" cy="400110"/>
          </a:xfrm>
          <a:prstGeom prst="rect">
            <a:avLst/>
          </a:prstGeom>
          <a:noFill/>
        </p:spPr>
        <p:txBody>
          <a:bodyPr wrap="none" rtlCol="0">
            <a:spAutoFit/>
          </a:bodyPr>
          <a:lstStyle/>
          <a:p>
            <a:r>
              <a:rPr lang="en-US" dirty="0" smtClean="0"/>
              <a:t>No simple increase, so not strictly tied to performance</a:t>
            </a:r>
          </a:p>
        </p:txBody>
      </p:sp>
    </p:spTree>
  </p:cSld>
  <p:clrMapOvr>
    <a:masterClrMapping/>
  </p:clrMapOvr>
  <p:transition>
    <p:cover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772400" cy="1143000"/>
          </a:xfrm>
        </p:spPr>
        <p:txBody>
          <a:bodyPr/>
          <a:lstStyle/>
          <a:p>
            <a:r>
              <a:rPr lang="en-US" dirty="0" smtClean="0"/>
              <a:t>Enjoyment versus Performance</a:t>
            </a:r>
            <a:endParaRPr lang="en-US" dirty="0"/>
          </a:p>
        </p:txBody>
      </p:sp>
      <p:sp>
        <p:nvSpPr>
          <p:cNvPr id="3" name="Footer Placeholder 2"/>
          <p:cNvSpPr>
            <a:spLocks noGrp="1"/>
          </p:cNvSpPr>
          <p:nvPr>
            <p:ph type="ftr" sz="quarter" idx="11"/>
          </p:nvPr>
        </p:nvSpPr>
        <p:spPr/>
        <p:txBody>
          <a:bodyPr/>
          <a:lstStyle/>
          <a:p>
            <a:r>
              <a:rPr lang="en-US" smtClean="0"/>
              <a:t>FDG, Orlando, FL, USA</a:t>
            </a:r>
            <a:endParaRPr lang="en-US"/>
          </a:p>
        </p:txBody>
      </p:sp>
      <p:sp>
        <p:nvSpPr>
          <p:cNvPr id="4" name="Slide Number Placeholder 3"/>
          <p:cNvSpPr>
            <a:spLocks noGrp="1"/>
          </p:cNvSpPr>
          <p:nvPr>
            <p:ph type="sldNum" sz="quarter" idx="12"/>
          </p:nvPr>
        </p:nvSpPr>
        <p:spPr/>
        <p:txBody>
          <a:bodyPr/>
          <a:lstStyle/>
          <a:p>
            <a:fld id="{6F95983E-343A-4713-877B-A40F07BF10C7}" type="slidenum">
              <a:rPr lang="en-US" smtClean="0"/>
              <a:pPr/>
              <a:t>12</a:t>
            </a:fld>
            <a:endParaRPr lang="en-US"/>
          </a:p>
        </p:txBody>
      </p:sp>
      <p:sp>
        <p:nvSpPr>
          <p:cNvPr id="6" name="TextBox 5"/>
          <p:cNvSpPr txBox="1"/>
          <p:nvPr/>
        </p:nvSpPr>
        <p:spPr>
          <a:xfrm>
            <a:off x="1828800" y="5410200"/>
            <a:ext cx="6336991" cy="707886"/>
          </a:xfrm>
          <a:prstGeom prst="rect">
            <a:avLst/>
          </a:prstGeom>
          <a:noFill/>
        </p:spPr>
        <p:txBody>
          <a:bodyPr wrap="none" rtlCol="0">
            <a:spAutoFit/>
          </a:bodyPr>
          <a:lstStyle/>
          <a:p>
            <a:r>
              <a:rPr lang="en-US" dirty="0" smtClean="0"/>
              <a:t>“Inverted-U” </a:t>
            </a:r>
            <a:r>
              <a:rPr lang="en-US" sz="1400" dirty="0" smtClean="0"/>
              <a:t>[YD1908], </a:t>
            </a:r>
            <a:r>
              <a:rPr lang="en-US" dirty="0" smtClean="0"/>
              <a:t>but for performance versus enjoyment</a:t>
            </a:r>
          </a:p>
          <a:p>
            <a:r>
              <a:rPr lang="en-US" dirty="0" smtClean="0"/>
              <a:t>“</a:t>
            </a:r>
            <a:r>
              <a:rPr lang="en-US" dirty="0" err="1" smtClean="0"/>
              <a:t>Golidlocks</a:t>
            </a:r>
            <a:r>
              <a:rPr lang="en-US" dirty="0" smtClean="0"/>
              <a:t>” function </a:t>
            </a:r>
            <a:r>
              <a:rPr lang="en-US" sz="1400" dirty="0" smtClean="0"/>
              <a:t>[BU2006]</a:t>
            </a:r>
          </a:p>
        </p:txBody>
      </p:sp>
      <p:grpSp>
        <p:nvGrpSpPr>
          <p:cNvPr id="15" name="Group 14"/>
          <p:cNvGrpSpPr/>
          <p:nvPr/>
        </p:nvGrpSpPr>
        <p:grpSpPr>
          <a:xfrm>
            <a:off x="1143000" y="1143000"/>
            <a:ext cx="7848118" cy="4004830"/>
            <a:chOff x="1143000" y="1143000"/>
            <a:chExt cx="7848118" cy="4004830"/>
          </a:xfrm>
        </p:grpSpPr>
        <p:pic>
          <p:nvPicPr>
            <p:cNvPr id="8194" name="Picture 2"/>
            <p:cNvPicPr>
              <a:picLocks noChangeAspect="1" noChangeArrowheads="1"/>
            </p:cNvPicPr>
            <p:nvPr/>
          </p:nvPicPr>
          <p:blipFill>
            <a:blip r:embed="rId2"/>
            <a:srcRect/>
            <a:stretch>
              <a:fillRect/>
            </a:stretch>
          </p:blipFill>
          <p:spPr bwMode="auto">
            <a:xfrm>
              <a:off x="1143000" y="1143000"/>
              <a:ext cx="6905625" cy="4004830"/>
            </a:xfrm>
            <a:prstGeom prst="rect">
              <a:avLst/>
            </a:prstGeom>
            <a:noFill/>
            <a:ln w="9525">
              <a:noFill/>
              <a:miter lim="800000"/>
              <a:headEnd/>
              <a:tailEnd/>
            </a:ln>
            <a:effectLst/>
          </p:spPr>
        </p:pic>
        <p:sp>
          <p:nvSpPr>
            <p:cNvPr id="7" name="TextBox 6"/>
            <p:cNvSpPr txBox="1"/>
            <p:nvPr/>
          </p:nvSpPr>
          <p:spPr>
            <a:xfrm>
              <a:off x="1905000" y="1905000"/>
              <a:ext cx="997389" cy="307777"/>
            </a:xfrm>
            <a:prstGeom prst="rect">
              <a:avLst/>
            </a:prstGeom>
            <a:noFill/>
            <a:ln w="6350">
              <a:solidFill>
                <a:schemeClr val="tx1"/>
              </a:solidFill>
              <a:prstDash val="sysDash"/>
            </a:ln>
          </p:spPr>
          <p:txBody>
            <a:bodyPr wrap="none" rtlCol="0">
              <a:spAutoFit/>
            </a:bodyPr>
            <a:lstStyle/>
            <a:p>
              <a:r>
                <a:rPr lang="en-US" sz="1400" dirty="0" smtClean="0"/>
                <a:t>utter defeat</a:t>
              </a:r>
              <a:endParaRPr lang="en-US" sz="1400" dirty="0"/>
            </a:p>
          </p:txBody>
        </p:sp>
        <p:cxnSp>
          <p:nvCxnSpPr>
            <p:cNvPr id="9" name="Straight Arrow Connector 8"/>
            <p:cNvCxnSpPr/>
            <p:nvPr/>
          </p:nvCxnSpPr>
          <p:spPr bwMode="auto">
            <a:xfrm rot="5400000">
              <a:off x="1828800" y="2362200"/>
              <a:ext cx="533400" cy="3810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0" name="TextBox 9"/>
            <p:cNvSpPr txBox="1"/>
            <p:nvPr/>
          </p:nvSpPr>
          <p:spPr>
            <a:xfrm>
              <a:off x="7924800" y="4114800"/>
              <a:ext cx="1066318" cy="307777"/>
            </a:xfrm>
            <a:prstGeom prst="rect">
              <a:avLst/>
            </a:prstGeom>
            <a:noFill/>
            <a:ln w="6350">
              <a:solidFill>
                <a:schemeClr val="tx1"/>
              </a:solidFill>
              <a:prstDash val="sysDash"/>
            </a:ln>
          </p:spPr>
          <p:txBody>
            <a:bodyPr wrap="none" rtlCol="0">
              <a:spAutoFit/>
            </a:bodyPr>
            <a:lstStyle/>
            <a:p>
              <a:r>
                <a:rPr lang="en-US" sz="1400" dirty="0" smtClean="0"/>
                <a:t>utter victory</a:t>
              </a:r>
              <a:endParaRPr lang="en-US" sz="1400" dirty="0"/>
            </a:p>
          </p:txBody>
        </p:sp>
        <p:cxnSp>
          <p:nvCxnSpPr>
            <p:cNvPr id="11" name="Straight Arrow Connector 10"/>
            <p:cNvCxnSpPr/>
            <p:nvPr/>
          </p:nvCxnSpPr>
          <p:spPr bwMode="auto">
            <a:xfrm rot="16200000" flipV="1">
              <a:off x="8039100" y="3619500"/>
              <a:ext cx="457200" cy="2286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grpSp>
    </p:spTree>
  </p:cSld>
  <p:clrMapOvr>
    <a:masterClrMapping/>
  </p:clrMapOvr>
  <p:transition>
    <p:cover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Conclusions</a:t>
            </a:r>
            <a:endParaRPr lang="en-US" dirty="0"/>
          </a:p>
        </p:txBody>
      </p:sp>
      <p:sp>
        <p:nvSpPr>
          <p:cNvPr id="6" name="Content Placeholder 5"/>
          <p:cNvSpPr>
            <a:spLocks noGrp="1"/>
          </p:cNvSpPr>
          <p:nvPr>
            <p:ph idx="1"/>
          </p:nvPr>
        </p:nvSpPr>
        <p:spPr/>
        <p:txBody>
          <a:bodyPr/>
          <a:lstStyle/>
          <a:p>
            <a:pPr>
              <a:lnSpc>
                <a:spcPct val="90000"/>
              </a:lnSpc>
            </a:pPr>
            <a:r>
              <a:rPr lang="en-US" dirty="0" smtClean="0"/>
              <a:t>Cognitive models did not relate directly to enjoyment, but did relate to difficulty</a:t>
            </a:r>
          </a:p>
          <a:p>
            <a:pPr>
              <a:lnSpc>
                <a:spcPct val="90000"/>
              </a:lnSpc>
            </a:pPr>
            <a:r>
              <a:rPr lang="en-US" dirty="0" smtClean="0"/>
              <a:t>Inverted-U phenomenon matches theoretical models of enjoyment </a:t>
            </a:r>
          </a:p>
          <a:p>
            <a:pPr>
              <a:lnSpc>
                <a:spcPct val="90000"/>
              </a:lnSpc>
            </a:pPr>
            <a:r>
              <a:rPr lang="en-US" dirty="0" smtClean="0"/>
              <a:t>Increasing performance not as important to enjoyment as being close to margin-of-victory “sweet spot”</a:t>
            </a:r>
            <a:endParaRPr lang="en-US" dirty="0"/>
          </a:p>
        </p:txBody>
      </p:sp>
      <p:sp>
        <p:nvSpPr>
          <p:cNvPr id="3" name="Footer Placeholder 2"/>
          <p:cNvSpPr>
            <a:spLocks noGrp="1"/>
          </p:cNvSpPr>
          <p:nvPr>
            <p:ph type="ftr" sz="quarter" idx="11"/>
          </p:nvPr>
        </p:nvSpPr>
        <p:spPr/>
        <p:txBody>
          <a:bodyPr/>
          <a:lstStyle/>
          <a:p>
            <a:r>
              <a:rPr lang="en-US" smtClean="0"/>
              <a:t>FDG, Orlando, FL, USA</a:t>
            </a:r>
            <a:endParaRPr lang="en-US"/>
          </a:p>
        </p:txBody>
      </p:sp>
      <p:sp>
        <p:nvSpPr>
          <p:cNvPr id="4" name="Slide Number Placeholder 3"/>
          <p:cNvSpPr>
            <a:spLocks noGrp="1"/>
          </p:cNvSpPr>
          <p:nvPr>
            <p:ph type="sldNum" sz="quarter" idx="12"/>
          </p:nvPr>
        </p:nvSpPr>
        <p:spPr/>
        <p:txBody>
          <a:bodyPr/>
          <a:lstStyle/>
          <a:p>
            <a:fld id="{6F95983E-343A-4713-877B-A40F07BF10C7}" type="slidenum">
              <a:rPr lang="en-US" smtClean="0"/>
              <a:pPr/>
              <a:t>13</a:t>
            </a:fld>
            <a:endParaRPr lang="en-US"/>
          </a:p>
        </p:txBody>
      </p:sp>
    </p:spTree>
  </p:cSld>
  <p:clrMapOvr>
    <a:masterClrMapping/>
  </p:clrMapOvr>
  <p:transition>
    <p:cover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Work</a:t>
            </a:r>
            <a:endParaRPr lang="en-US" dirty="0"/>
          </a:p>
        </p:txBody>
      </p:sp>
      <p:sp>
        <p:nvSpPr>
          <p:cNvPr id="3" name="Content Placeholder 2"/>
          <p:cNvSpPr>
            <a:spLocks noGrp="1"/>
          </p:cNvSpPr>
          <p:nvPr>
            <p:ph idx="1"/>
          </p:nvPr>
        </p:nvSpPr>
        <p:spPr>
          <a:xfrm>
            <a:off x="685800" y="1828800"/>
            <a:ext cx="8229600" cy="4267200"/>
          </a:xfrm>
        </p:spPr>
        <p:txBody>
          <a:bodyPr/>
          <a:lstStyle/>
          <a:p>
            <a:pPr>
              <a:lnSpc>
                <a:spcPct val="80000"/>
              </a:lnSpc>
            </a:pPr>
            <a:r>
              <a:rPr lang="en-US" dirty="0" smtClean="0"/>
              <a:t>“Victory” is just a goal condition: how do goals play into enjoyment?</a:t>
            </a:r>
          </a:p>
          <a:p>
            <a:pPr lvl="1">
              <a:lnSpc>
                <a:spcPct val="80000"/>
              </a:lnSpc>
            </a:pPr>
            <a:r>
              <a:rPr lang="en-US" sz="2400" dirty="0" smtClean="0"/>
              <a:t>One victory condition vs. multiple sub goals</a:t>
            </a:r>
          </a:p>
          <a:p>
            <a:pPr lvl="1">
              <a:lnSpc>
                <a:spcPct val="80000"/>
              </a:lnSpc>
            </a:pPr>
            <a:r>
              <a:rPr lang="en-US" sz="2400" dirty="0" smtClean="0"/>
              <a:t>Frequency of goal satisfaction</a:t>
            </a:r>
          </a:p>
          <a:p>
            <a:pPr>
              <a:lnSpc>
                <a:spcPct val="80000"/>
              </a:lnSpc>
            </a:pPr>
            <a:r>
              <a:rPr lang="en-US" dirty="0" smtClean="0"/>
              <a:t>Cognitive models can speak of difficulty</a:t>
            </a:r>
          </a:p>
          <a:p>
            <a:pPr lvl="1">
              <a:lnSpc>
                <a:spcPct val="80000"/>
              </a:lnSpc>
            </a:pPr>
            <a:r>
              <a:rPr lang="en-US" sz="2400" dirty="0" smtClean="0"/>
              <a:t>Investigate other variables: i.e. speed, working set</a:t>
            </a:r>
          </a:p>
          <a:p>
            <a:pPr lvl="1">
              <a:lnSpc>
                <a:spcPct val="80000"/>
              </a:lnSpc>
            </a:pPr>
            <a:r>
              <a:rPr lang="en-US" sz="2400" dirty="0" smtClean="0"/>
              <a:t>Investigate more complex games and games involving continuous control</a:t>
            </a:r>
          </a:p>
          <a:p>
            <a:pPr>
              <a:lnSpc>
                <a:spcPct val="80000"/>
              </a:lnSpc>
            </a:pPr>
            <a:r>
              <a:rPr lang="en-US" dirty="0" smtClean="0"/>
              <a:t>Given identical cognitive demands, how much do aesthetics and context affect enjoyment?</a:t>
            </a:r>
          </a:p>
        </p:txBody>
      </p:sp>
      <p:sp>
        <p:nvSpPr>
          <p:cNvPr id="4" name="Footer Placeholder 3"/>
          <p:cNvSpPr>
            <a:spLocks noGrp="1"/>
          </p:cNvSpPr>
          <p:nvPr>
            <p:ph type="ftr" sz="quarter" idx="11"/>
          </p:nvPr>
        </p:nvSpPr>
        <p:spPr/>
        <p:txBody>
          <a:bodyPr/>
          <a:lstStyle/>
          <a:p>
            <a:r>
              <a:rPr lang="en-US" smtClean="0"/>
              <a:t>FDG, Orlando, FL, USA</a:t>
            </a:r>
            <a:endParaRPr lang="en-US"/>
          </a:p>
        </p:txBody>
      </p:sp>
      <p:sp>
        <p:nvSpPr>
          <p:cNvPr id="5" name="Slide Number Placeholder 4"/>
          <p:cNvSpPr>
            <a:spLocks noGrp="1"/>
          </p:cNvSpPr>
          <p:nvPr>
            <p:ph type="sldNum" sz="quarter" idx="12"/>
          </p:nvPr>
        </p:nvSpPr>
        <p:spPr/>
        <p:txBody>
          <a:bodyPr/>
          <a:lstStyle/>
          <a:p>
            <a:fld id="{E3929AB0-B2D1-428A-8A95-8806D0312871}" type="slidenum">
              <a:rPr lang="en-US" smtClean="0"/>
              <a:pPr/>
              <a:t>14</a:t>
            </a:fld>
            <a:endParaRPr lang="en-US"/>
          </a:p>
        </p:txBody>
      </p:sp>
    </p:spTree>
  </p:cSld>
  <p:clrMapOvr>
    <a:masterClrMapping/>
  </p:clrMapOvr>
  <p:transition>
    <p:cover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ctrTitle" idx="4294967295"/>
          </p:nvPr>
        </p:nvSpPr>
        <p:spPr bwMode="auto">
          <a:xfrm>
            <a:off x="1143000" y="914400"/>
            <a:ext cx="7772400" cy="1676400"/>
          </a:xfrm>
          <a:prstGeom prst="rect">
            <a:avLst/>
          </a:prstGeom>
          <a:noFill/>
          <a:ln>
            <a:miter lim="800000"/>
            <a:headEnd/>
            <a:tailEnd/>
          </a:ln>
        </p:spPr>
        <p:txBody>
          <a:bodyPr/>
          <a:lstStyle/>
          <a:p>
            <a:r>
              <a:rPr lang="en-US" dirty="0" smtClean="0"/>
              <a:t>Relating Cognitive Models of Computer Games to User Evaluations of Entertainment</a:t>
            </a:r>
            <a:endParaRPr lang="en-US" dirty="0"/>
          </a:p>
        </p:txBody>
      </p:sp>
      <p:sp>
        <p:nvSpPr>
          <p:cNvPr id="113667" name="Rectangle 3"/>
          <p:cNvSpPr>
            <a:spLocks noGrp="1" noChangeArrowheads="1"/>
          </p:cNvSpPr>
          <p:nvPr>
            <p:ph type="subTitle" idx="1"/>
          </p:nvPr>
        </p:nvSpPr>
        <p:spPr>
          <a:xfrm>
            <a:off x="1181100" y="2895600"/>
            <a:ext cx="4152900" cy="609600"/>
          </a:xfrm>
        </p:spPr>
        <p:txBody>
          <a:bodyPr/>
          <a:lstStyle/>
          <a:p>
            <a:pPr>
              <a:lnSpc>
                <a:spcPct val="90000"/>
              </a:lnSpc>
            </a:pPr>
            <a:r>
              <a:rPr lang="en-US" sz="2400" dirty="0" smtClean="0"/>
              <a:t>Paolo </a:t>
            </a:r>
            <a:r>
              <a:rPr lang="en-US" sz="2400" dirty="0" err="1" smtClean="0"/>
              <a:t>Piselli</a:t>
            </a:r>
            <a:r>
              <a:rPr lang="en-US" sz="2400" dirty="0" smtClean="0"/>
              <a:t>, Mark Claypool</a:t>
            </a:r>
          </a:p>
        </p:txBody>
      </p:sp>
      <p:sp>
        <p:nvSpPr>
          <p:cNvPr id="113669" name="Rectangle 5"/>
          <p:cNvSpPr>
            <a:spLocks noChangeArrowheads="1"/>
          </p:cNvSpPr>
          <p:nvPr/>
        </p:nvSpPr>
        <p:spPr bwMode="auto">
          <a:xfrm>
            <a:off x="2743200" y="4038600"/>
            <a:ext cx="4495800" cy="769441"/>
          </a:xfrm>
          <a:prstGeom prst="rect">
            <a:avLst/>
          </a:prstGeom>
          <a:noFill/>
          <a:ln w="9525">
            <a:noFill/>
            <a:miter lim="800000"/>
            <a:headEnd/>
            <a:tailEnd/>
          </a:ln>
          <a:effectLst/>
        </p:spPr>
        <p:txBody>
          <a:bodyPr>
            <a:spAutoFit/>
          </a:bodyPr>
          <a:lstStyle/>
          <a:p>
            <a:pPr algn="ctr"/>
            <a:r>
              <a:rPr lang="en-US" sz="2200" i="1" dirty="0">
                <a:solidFill>
                  <a:srgbClr val="CC0000"/>
                </a:solidFill>
                <a:latin typeface="Comic Sans MS" pitchFamily="66" charset="0"/>
              </a:rPr>
              <a:t>Worcester Polytechnic Institute</a:t>
            </a:r>
          </a:p>
          <a:p>
            <a:pPr algn="ctr"/>
            <a:r>
              <a:rPr lang="en-US" sz="2200" i="1" dirty="0">
                <a:latin typeface="Comic Sans MS" pitchFamily="66" charset="0"/>
              </a:rPr>
              <a:t>Worcester, MA, USA</a:t>
            </a:r>
            <a:endParaRPr lang="en-US" sz="2200" dirty="0">
              <a:latin typeface="Comic Sans MS" pitchFamily="66" charset="0"/>
            </a:endParaRPr>
          </a:p>
        </p:txBody>
      </p:sp>
      <p:sp>
        <p:nvSpPr>
          <p:cNvPr id="113670" name="Rectangle 6"/>
          <p:cNvSpPr>
            <a:spLocks noChangeArrowheads="1"/>
          </p:cNvSpPr>
          <p:nvPr/>
        </p:nvSpPr>
        <p:spPr bwMode="auto">
          <a:xfrm>
            <a:off x="1447800" y="5410200"/>
            <a:ext cx="6939720" cy="369332"/>
          </a:xfrm>
          <a:prstGeom prst="rect">
            <a:avLst/>
          </a:prstGeom>
          <a:noFill/>
          <a:ln w="9525">
            <a:noFill/>
            <a:miter lim="800000"/>
            <a:headEnd/>
            <a:tailEnd/>
          </a:ln>
          <a:effectLst/>
        </p:spPr>
        <p:txBody>
          <a:bodyPr wrap="none">
            <a:spAutoFit/>
          </a:bodyPr>
          <a:lstStyle/>
          <a:p>
            <a:r>
              <a:rPr lang="en-US" sz="1800" b="1" u="sng" dirty="0">
                <a:solidFill>
                  <a:srgbClr val="009900"/>
                </a:solidFill>
                <a:latin typeface="Courier New" pitchFamily="49" charset="0"/>
              </a:rPr>
              <a:t>http://www.cs.wpi.edu/~</a:t>
            </a:r>
            <a:r>
              <a:rPr lang="en-US" sz="1800" b="1" u="sng" dirty="0" smtClean="0">
                <a:solidFill>
                  <a:srgbClr val="009900"/>
                </a:solidFill>
                <a:latin typeface="Courier New" pitchFamily="49" charset="0"/>
              </a:rPr>
              <a:t>claypool/papers/game-fun/</a:t>
            </a:r>
            <a:r>
              <a:rPr lang="en-US" sz="1800" dirty="0" smtClean="0">
                <a:solidFill>
                  <a:srgbClr val="009900"/>
                </a:solidFill>
                <a:latin typeface="Courier New" pitchFamily="49" charset="0"/>
              </a:rPr>
              <a:t> </a:t>
            </a:r>
            <a:endParaRPr lang="en-US" sz="1800" dirty="0">
              <a:solidFill>
                <a:srgbClr val="009900"/>
              </a:solidFill>
              <a:latin typeface="Courier New" pitchFamily="49" charset="0"/>
            </a:endParaRPr>
          </a:p>
        </p:txBody>
      </p:sp>
      <p:sp>
        <p:nvSpPr>
          <p:cNvPr id="113672" name="Rectangle 8"/>
          <p:cNvSpPr>
            <a:spLocks noChangeArrowheads="1"/>
          </p:cNvSpPr>
          <p:nvPr/>
        </p:nvSpPr>
        <p:spPr bwMode="auto">
          <a:xfrm>
            <a:off x="5334000" y="3276600"/>
            <a:ext cx="3048000" cy="1015663"/>
          </a:xfrm>
          <a:prstGeom prst="rect">
            <a:avLst/>
          </a:prstGeom>
          <a:noFill/>
          <a:ln w="9525">
            <a:noFill/>
            <a:miter lim="800000"/>
            <a:headEnd/>
            <a:tailEnd/>
          </a:ln>
          <a:effectLst/>
        </p:spPr>
        <p:txBody>
          <a:bodyPr wrap="square">
            <a:spAutoFit/>
          </a:bodyPr>
          <a:lstStyle/>
          <a:p>
            <a:pPr algn="ctr"/>
            <a:r>
              <a:rPr lang="en-US" i="1" dirty="0" smtClean="0">
                <a:solidFill>
                  <a:srgbClr val="009900"/>
                </a:solidFill>
                <a:latin typeface="Comic Sans MS" pitchFamily="66" charset="0"/>
              </a:rPr>
              <a:t>Social Science and Policy Studies</a:t>
            </a:r>
            <a:endParaRPr lang="en-US" i="1" dirty="0">
              <a:solidFill>
                <a:srgbClr val="009900"/>
              </a:solidFill>
              <a:latin typeface="Comic Sans MS" pitchFamily="66" charset="0"/>
            </a:endParaRPr>
          </a:p>
          <a:p>
            <a:pPr algn="ctr"/>
            <a:endParaRPr lang="en-US" dirty="0">
              <a:latin typeface="Comic Sans MS" pitchFamily="66" charset="0"/>
            </a:endParaRPr>
          </a:p>
        </p:txBody>
      </p:sp>
      <p:sp>
        <p:nvSpPr>
          <p:cNvPr id="8" name="Rectangle 3"/>
          <p:cNvSpPr txBox="1">
            <a:spLocks noChangeArrowheads="1"/>
          </p:cNvSpPr>
          <p:nvPr/>
        </p:nvSpPr>
        <p:spPr bwMode="auto">
          <a:xfrm>
            <a:off x="4648200" y="2895600"/>
            <a:ext cx="41529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90000"/>
              </a:lnSpc>
              <a:spcBef>
                <a:spcPct val="20000"/>
              </a:spcBef>
              <a:spcAft>
                <a:spcPct val="0"/>
              </a:spcAft>
              <a:buClr>
                <a:srgbClr val="009900"/>
              </a:buClr>
              <a:buSzPct val="150000"/>
              <a:buFontTx/>
              <a:buNone/>
              <a:tabLst/>
              <a:defRPr/>
            </a:pPr>
            <a:r>
              <a:rPr kumimoji="1" lang="en-US" sz="2400" kern="0" noProof="0" dirty="0" smtClean="0">
                <a:latin typeface="+mn-lt"/>
              </a:rPr>
              <a:t>James </a:t>
            </a:r>
            <a:r>
              <a:rPr kumimoji="1" lang="en-US" sz="2400" kern="0" noProof="0" dirty="0" smtClean="0">
                <a:latin typeface="+mn-lt"/>
              </a:rPr>
              <a:t>Doyle</a:t>
            </a:r>
            <a:endParaRPr kumimoji="1" lang="en-US" sz="24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9" name="Rectangle 8"/>
          <p:cNvSpPr>
            <a:spLocks noChangeArrowheads="1"/>
          </p:cNvSpPr>
          <p:nvPr/>
        </p:nvSpPr>
        <p:spPr bwMode="auto">
          <a:xfrm>
            <a:off x="1600200" y="3276600"/>
            <a:ext cx="3276600" cy="1015663"/>
          </a:xfrm>
          <a:prstGeom prst="rect">
            <a:avLst/>
          </a:prstGeom>
          <a:noFill/>
          <a:ln w="9525">
            <a:noFill/>
            <a:miter lim="800000"/>
            <a:headEnd/>
            <a:tailEnd/>
          </a:ln>
          <a:effectLst/>
        </p:spPr>
        <p:txBody>
          <a:bodyPr>
            <a:spAutoFit/>
          </a:bodyPr>
          <a:lstStyle/>
          <a:p>
            <a:pPr algn="ctr"/>
            <a:r>
              <a:rPr lang="en-US" i="1" dirty="0" smtClean="0">
                <a:solidFill>
                  <a:srgbClr val="009900"/>
                </a:solidFill>
                <a:latin typeface="Comic Sans MS" pitchFamily="66" charset="0"/>
              </a:rPr>
              <a:t>Interactive Media and Game Development</a:t>
            </a:r>
            <a:endParaRPr lang="en-US" i="1" dirty="0">
              <a:solidFill>
                <a:srgbClr val="009900"/>
              </a:solidFill>
              <a:latin typeface="Comic Sans MS" pitchFamily="66" charset="0"/>
            </a:endParaRPr>
          </a:p>
          <a:p>
            <a:pPr algn="ctr"/>
            <a:endParaRPr lang="en-US" dirty="0">
              <a:latin typeface="Comic Sans MS" pitchFamily="66" charset="0"/>
            </a:endParaRPr>
          </a:p>
        </p:txBody>
      </p:sp>
    </p:spTree>
  </p:cSld>
  <p:clrMapOvr>
    <a:masterClrMapping/>
  </p:clrMapOvr>
  <p:transition>
    <p:cover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772400" cy="1143000"/>
          </a:xfrm>
        </p:spPr>
        <p:txBody>
          <a:bodyPr/>
          <a:lstStyle/>
          <a:p>
            <a:r>
              <a:rPr lang="en-US" dirty="0" smtClean="0"/>
              <a:t>Introduction</a:t>
            </a:r>
            <a:endParaRPr lang="en-US" dirty="0"/>
          </a:p>
        </p:txBody>
      </p:sp>
      <p:sp>
        <p:nvSpPr>
          <p:cNvPr id="3" name="Content Placeholder 2"/>
          <p:cNvSpPr>
            <a:spLocks noGrp="1"/>
          </p:cNvSpPr>
          <p:nvPr>
            <p:ph idx="1"/>
          </p:nvPr>
        </p:nvSpPr>
        <p:spPr>
          <a:xfrm>
            <a:off x="762000" y="1295400"/>
            <a:ext cx="7772400" cy="4267200"/>
          </a:xfrm>
        </p:spPr>
        <p:txBody>
          <a:bodyPr/>
          <a:lstStyle/>
          <a:p>
            <a:r>
              <a:rPr lang="en-US" sz="2400" dirty="0" smtClean="0"/>
              <a:t>Apply HCI techniques for studying software to studying games</a:t>
            </a:r>
          </a:p>
          <a:p>
            <a:pPr lvl="1"/>
            <a:r>
              <a:rPr lang="en-US" sz="2400" dirty="0" smtClean="0"/>
              <a:t>Cognitive model</a:t>
            </a:r>
          </a:p>
          <a:p>
            <a:r>
              <a:rPr lang="en-US" sz="2400" dirty="0" smtClean="0"/>
              <a:t>Relationship between </a:t>
            </a:r>
            <a:r>
              <a:rPr lang="en-US" sz="2400" i="1" dirty="0" smtClean="0"/>
              <a:t>cognitive </a:t>
            </a:r>
            <a:r>
              <a:rPr lang="en-US" sz="2400" i="1" dirty="0" smtClean="0"/>
              <a:t>model </a:t>
            </a:r>
            <a:r>
              <a:rPr lang="en-US" sz="2400" dirty="0" smtClean="0"/>
              <a:t>of interaction with game and </a:t>
            </a:r>
            <a:r>
              <a:rPr lang="en-US" sz="2400" i="1" dirty="0" smtClean="0"/>
              <a:t>enjoyment</a:t>
            </a:r>
          </a:p>
          <a:p>
            <a:r>
              <a:rPr lang="en-US" sz="2400" dirty="0" smtClean="0"/>
              <a:t>Keep it simple so could construct model </a:t>
            </a:r>
            <a:r>
              <a:rPr lang="en-US" sz="2400" dirty="0" err="1" smtClean="0"/>
              <a:t>apriori</a:t>
            </a:r>
            <a:endParaRPr lang="en-US" sz="2400" dirty="0" smtClean="0"/>
          </a:p>
          <a:p>
            <a:r>
              <a:rPr lang="en-US" sz="2400" dirty="0" smtClean="0"/>
              <a:t>Consider </a:t>
            </a:r>
            <a:r>
              <a:rPr lang="en-US" sz="2400" i="1" dirty="0" smtClean="0"/>
              <a:t>number of choices </a:t>
            </a:r>
            <a:r>
              <a:rPr lang="en-US" sz="2400" dirty="0" smtClean="0"/>
              <a:t>and </a:t>
            </a:r>
            <a:r>
              <a:rPr lang="en-US" sz="2400" i="1" dirty="0" smtClean="0"/>
              <a:t>pace</a:t>
            </a:r>
            <a:r>
              <a:rPr lang="en-US" sz="2400" dirty="0" smtClean="0"/>
              <a:t> at which user makes those </a:t>
            </a:r>
            <a:r>
              <a:rPr lang="en-US" sz="2400" dirty="0" smtClean="0"/>
              <a:t>choices</a:t>
            </a:r>
          </a:p>
          <a:p>
            <a:r>
              <a:rPr lang="en-US" sz="2400" dirty="0" smtClean="0"/>
              <a:t>Motivation – better understanding, better (more fun) games</a:t>
            </a:r>
            <a:endParaRPr lang="en-US" sz="2400" dirty="0"/>
          </a:p>
        </p:txBody>
      </p:sp>
      <p:sp>
        <p:nvSpPr>
          <p:cNvPr id="4" name="Footer Placeholder 3"/>
          <p:cNvSpPr>
            <a:spLocks noGrp="1"/>
          </p:cNvSpPr>
          <p:nvPr>
            <p:ph type="ftr" sz="quarter" idx="11"/>
          </p:nvPr>
        </p:nvSpPr>
        <p:spPr/>
        <p:txBody>
          <a:bodyPr/>
          <a:lstStyle/>
          <a:p>
            <a:r>
              <a:rPr lang="en-US" smtClean="0"/>
              <a:t>FDG, Orlando, FL, USA</a:t>
            </a:r>
            <a:endParaRPr lang="en-US"/>
          </a:p>
        </p:txBody>
      </p:sp>
      <p:sp>
        <p:nvSpPr>
          <p:cNvPr id="5" name="Slide Number Placeholder 4"/>
          <p:cNvSpPr>
            <a:spLocks noGrp="1"/>
          </p:cNvSpPr>
          <p:nvPr>
            <p:ph type="sldNum" sz="quarter" idx="12"/>
          </p:nvPr>
        </p:nvSpPr>
        <p:spPr/>
        <p:txBody>
          <a:bodyPr/>
          <a:lstStyle/>
          <a:p>
            <a:fld id="{E3929AB0-B2D1-428A-8A95-8806D0312871}" type="slidenum">
              <a:rPr lang="en-US" smtClean="0"/>
              <a:pPr/>
              <a:t>2</a:t>
            </a:fld>
            <a:endParaRPr lang="en-US"/>
          </a:p>
        </p:txBody>
      </p:sp>
    </p:spTree>
  </p:cSld>
  <p:clrMapOvr>
    <a:masterClrMapping/>
  </p:clrMapOvr>
  <p:transition>
    <p:cover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Introduction			(</a:t>
            </a:r>
            <a:r>
              <a:rPr lang="en-US" dirty="0" smtClean="0">
                <a:solidFill>
                  <a:srgbClr val="009900"/>
                </a:solidFill>
              </a:rPr>
              <a:t>done</a:t>
            </a:r>
            <a:r>
              <a:rPr lang="en-US" dirty="0" smtClean="0"/>
              <a:t>)</a:t>
            </a:r>
          </a:p>
          <a:p>
            <a:r>
              <a:rPr lang="en-US" dirty="0" smtClean="0"/>
              <a:t>Approach			(</a:t>
            </a:r>
            <a:r>
              <a:rPr lang="en-US" dirty="0" smtClean="0">
                <a:solidFill>
                  <a:srgbClr val="FF0000"/>
                </a:solidFill>
              </a:rPr>
              <a:t>next</a:t>
            </a:r>
            <a:r>
              <a:rPr lang="en-US" dirty="0" smtClean="0"/>
              <a:t>)</a:t>
            </a:r>
          </a:p>
          <a:p>
            <a:r>
              <a:rPr lang="en-US" dirty="0" smtClean="0"/>
              <a:t>Results				</a:t>
            </a:r>
          </a:p>
          <a:p>
            <a:r>
              <a:rPr lang="en-US" dirty="0" smtClean="0"/>
              <a:t>Conclusions</a:t>
            </a:r>
            <a:endParaRPr lang="en-US" dirty="0"/>
          </a:p>
        </p:txBody>
      </p:sp>
      <p:sp>
        <p:nvSpPr>
          <p:cNvPr id="4" name="Footer Placeholder 3"/>
          <p:cNvSpPr>
            <a:spLocks noGrp="1"/>
          </p:cNvSpPr>
          <p:nvPr>
            <p:ph type="ftr" sz="quarter" idx="11"/>
          </p:nvPr>
        </p:nvSpPr>
        <p:spPr/>
        <p:txBody>
          <a:bodyPr/>
          <a:lstStyle/>
          <a:p>
            <a:r>
              <a:rPr lang="en-US" smtClean="0"/>
              <a:t>FDG, Orlando, FL, USA</a:t>
            </a:r>
            <a:endParaRPr lang="en-US"/>
          </a:p>
        </p:txBody>
      </p:sp>
      <p:sp>
        <p:nvSpPr>
          <p:cNvPr id="5" name="Slide Number Placeholder 4"/>
          <p:cNvSpPr>
            <a:spLocks noGrp="1"/>
          </p:cNvSpPr>
          <p:nvPr>
            <p:ph type="sldNum" sz="quarter" idx="12"/>
          </p:nvPr>
        </p:nvSpPr>
        <p:spPr/>
        <p:txBody>
          <a:bodyPr/>
          <a:lstStyle/>
          <a:p>
            <a:fld id="{E3929AB0-B2D1-428A-8A95-8806D0312871}" type="slidenum">
              <a:rPr lang="en-US" smtClean="0"/>
              <a:pPr/>
              <a:t>3</a:t>
            </a:fld>
            <a:endParaRPr lang="en-US"/>
          </a:p>
        </p:txBody>
      </p:sp>
    </p:spTree>
  </p:cSld>
  <p:clrMapOvr>
    <a:masterClrMapping/>
  </p:clrMapOvr>
  <p:transition>
    <p:cover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a:t>
            </a:r>
            <a:endParaRPr lang="en-US" dirty="0"/>
          </a:p>
        </p:txBody>
      </p:sp>
      <p:sp>
        <p:nvSpPr>
          <p:cNvPr id="3" name="Content Placeholder 2"/>
          <p:cNvSpPr>
            <a:spLocks noGrp="1"/>
          </p:cNvSpPr>
          <p:nvPr>
            <p:ph idx="1"/>
          </p:nvPr>
        </p:nvSpPr>
        <p:spPr/>
        <p:txBody>
          <a:bodyPr/>
          <a:lstStyle/>
          <a:p>
            <a:r>
              <a:rPr lang="en-US" dirty="0" smtClean="0"/>
              <a:t>Design game</a:t>
            </a:r>
          </a:p>
          <a:p>
            <a:pPr lvl="1"/>
            <a:r>
              <a:rPr lang="en-US" dirty="0" smtClean="0"/>
              <a:t>Define models</a:t>
            </a:r>
          </a:p>
          <a:p>
            <a:r>
              <a:rPr lang="en-US" dirty="0" smtClean="0"/>
              <a:t>Develop game</a:t>
            </a:r>
          </a:p>
          <a:p>
            <a:pPr lvl="1"/>
            <a:r>
              <a:rPr lang="en-US" dirty="0" smtClean="0"/>
              <a:t>Build variants</a:t>
            </a:r>
          </a:p>
          <a:p>
            <a:r>
              <a:rPr lang="en-US" dirty="0" smtClean="0"/>
              <a:t>Conduct user study</a:t>
            </a:r>
          </a:p>
          <a:p>
            <a:r>
              <a:rPr lang="en-US" dirty="0" smtClean="0"/>
              <a:t>Analyze results</a:t>
            </a:r>
            <a:endParaRPr lang="en-US" dirty="0"/>
          </a:p>
        </p:txBody>
      </p:sp>
      <p:sp>
        <p:nvSpPr>
          <p:cNvPr id="4" name="Footer Placeholder 3"/>
          <p:cNvSpPr>
            <a:spLocks noGrp="1"/>
          </p:cNvSpPr>
          <p:nvPr>
            <p:ph type="ftr" sz="quarter" idx="11"/>
          </p:nvPr>
        </p:nvSpPr>
        <p:spPr/>
        <p:txBody>
          <a:bodyPr/>
          <a:lstStyle/>
          <a:p>
            <a:r>
              <a:rPr lang="en-US" smtClean="0"/>
              <a:t>FDG, Orlando, FL, USA</a:t>
            </a:r>
            <a:endParaRPr lang="en-US"/>
          </a:p>
        </p:txBody>
      </p:sp>
      <p:sp>
        <p:nvSpPr>
          <p:cNvPr id="5" name="Slide Number Placeholder 4"/>
          <p:cNvSpPr>
            <a:spLocks noGrp="1"/>
          </p:cNvSpPr>
          <p:nvPr>
            <p:ph type="sldNum" sz="quarter" idx="12"/>
          </p:nvPr>
        </p:nvSpPr>
        <p:spPr/>
        <p:txBody>
          <a:bodyPr/>
          <a:lstStyle/>
          <a:p>
            <a:fld id="{E3929AB0-B2D1-428A-8A95-8806D0312871}" type="slidenum">
              <a:rPr lang="en-US" smtClean="0"/>
              <a:pPr/>
              <a:t>4</a:t>
            </a:fld>
            <a:endParaRPr lang="en-US"/>
          </a:p>
        </p:txBody>
      </p:sp>
    </p:spTree>
  </p:cSld>
  <p:clrMapOvr>
    <a:masterClrMapping/>
  </p:clrMapOvr>
  <p:transition>
    <p:cover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772400" cy="1143000"/>
          </a:xfrm>
        </p:spPr>
        <p:txBody>
          <a:bodyPr/>
          <a:lstStyle/>
          <a:p>
            <a:r>
              <a:rPr lang="en-US" dirty="0" smtClean="0"/>
              <a:t>Game Design – The Idea</a:t>
            </a:r>
            <a:endParaRPr lang="en-US" dirty="0"/>
          </a:p>
        </p:txBody>
      </p:sp>
      <p:sp>
        <p:nvSpPr>
          <p:cNvPr id="3" name="Content Placeholder 2"/>
          <p:cNvSpPr>
            <a:spLocks noGrp="1"/>
          </p:cNvSpPr>
          <p:nvPr>
            <p:ph sz="half" idx="1"/>
          </p:nvPr>
        </p:nvSpPr>
        <p:spPr>
          <a:xfrm>
            <a:off x="685800" y="1447800"/>
            <a:ext cx="4876800" cy="2667000"/>
          </a:xfrm>
        </p:spPr>
        <p:txBody>
          <a:bodyPr/>
          <a:lstStyle/>
          <a:p>
            <a:r>
              <a:rPr lang="en-US" dirty="0" smtClean="0"/>
              <a:t>Choose game with model in mind</a:t>
            </a:r>
          </a:p>
          <a:p>
            <a:pPr lvl="1"/>
            <a:r>
              <a:rPr lang="en-US" dirty="0" smtClean="0"/>
              <a:t>Simple so no cognitive task analysis</a:t>
            </a:r>
          </a:p>
          <a:p>
            <a:pPr lvl="1"/>
            <a:r>
              <a:rPr lang="en-US" dirty="0" smtClean="0"/>
              <a:t>Choice of player limited and clear</a:t>
            </a:r>
          </a:p>
        </p:txBody>
      </p:sp>
      <p:sp>
        <p:nvSpPr>
          <p:cNvPr id="9" name="Content Placeholder 8"/>
          <p:cNvSpPr>
            <a:spLocks noGrp="1"/>
          </p:cNvSpPr>
          <p:nvPr>
            <p:ph sz="half" idx="2"/>
          </p:nvPr>
        </p:nvSpPr>
        <p:spPr>
          <a:xfrm>
            <a:off x="1066800" y="4191000"/>
            <a:ext cx="7620000" cy="2209800"/>
          </a:xfrm>
        </p:spPr>
        <p:txBody>
          <a:bodyPr/>
          <a:lstStyle/>
          <a:p>
            <a:r>
              <a:rPr lang="en-US" dirty="0" smtClean="0"/>
              <a:t>“Rules” like</a:t>
            </a:r>
          </a:p>
          <a:p>
            <a:pPr lvl="1"/>
            <a:r>
              <a:rPr lang="en-US" dirty="0" smtClean="0"/>
              <a:t>IF opponent punches high</a:t>
            </a:r>
            <a:br>
              <a:rPr lang="en-US" dirty="0" smtClean="0"/>
            </a:br>
            <a:r>
              <a:rPr lang="en-US" dirty="0" smtClean="0"/>
              <a:t>THEN block high and counter-punch low</a:t>
            </a:r>
          </a:p>
          <a:p>
            <a:pPr lvl="1"/>
            <a:r>
              <a:rPr lang="en-US" dirty="0" smtClean="0"/>
              <a:t>IF opponent punches low</a:t>
            </a:r>
            <a:br>
              <a:rPr lang="en-US" dirty="0" smtClean="0"/>
            </a:br>
            <a:r>
              <a:rPr lang="en-US" dirty="0" smtClean="0"/>
              <a:t>THEN block low and counter-punch high</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FDG, Orlando, FL, USA</a:t>
            </a:r>
            <a:endParaRPr lang="en-US"/>
          </a:p>
        </p:txBody>
      </p:sp>
      <p:sp>
        <p:nvSpPr>
          <p:cNvPr id="5" name="Slide Number Placeholder 4"/>
          <p:cNvSpPr>
            <a:spLocks noGrp="1"/>
          </p:cNvSpPr>
          <p:nvPr>
            <p:ph type="sldNum" sz="quarter" idx="12"/>
          </p:nvPr>
        </p:nvSpPr>
        <p:spPr/>
        <p:txBody>
          <a:bodyPr/>
          <a:lstStyle/>
          <a:p>
            <a:fld id="{E3929AB0-B2D1-428A-8A95-8806D0312871}" type="slidenum">
              <a:rPr lang="en-US" smtClean="0"/>
              <a:pPr/>
              <a:t>5</a:t>
            </a:fld>
            <a:endParaRPr lang="en-US"/>
          </a:p>
        </p:txBody>
      </p:sp>
      <p:grpSp>
        <p:nvGrpSpPr>
          <p:cNvPr id="11" name="Group 10"/>
          <p:cNvGrpSpPr/>
          <p:nvPr/>
        </p:nvGrpSpPr>
        <p:grpSpPr>
          <a:xfrm>
            <a:off x="5867400" y="1371600"/>
            <a:ext cx="2895600" cy="3052465"/>
            <a:chOff x="5486400" y="1524000"/>
            <a:chExt cx="2895600" cy="3052465"/>
          </a:xfrm>
        </p:grpSpPr>
        <p:pic>
          <p:nvPicPr>
            <p:cNvPr id="8" name="Picture 6" descr="punchout"/>
            <p:cNvPicPr>
              <a:picLocks noChangeAspect="1" noChangeArrowheads="1"/>
            </p:cNvPicPr>
            <p:nvPr/>
          </p:nvPicPr>
          <p:blipFill>
            <a:blip r:embed="rId2"/>
            <a:srcRect/>
            <a:stretch>
              <a:fillRect/>
            </a:stretch>
          </p:blipFill>
          <p:spPr>
            <a:xfrm>
              <a:off x="5486400" y="1524000"/>
              <a:ext cx="2895600" cy="2534571"/>
            </a:xfrm>
            <a:prstGeom prst="rect">
              <a:avLst/>
            </a:prstGeom>
            <a:noFill/>
            <a:ln/>
          </p:spPr>
        </p:pic>
        <p:sp>
          <p:nvSpPr>
            <p:cNvPr id="10" name="TextBox 9"/>
            <p:cNvSpPr txBox="1"/>
            <p:nvPr/>
          </p:nvSpPr>
          <p:spPr>
            <a:xfrm>
              <a:off x="6076433" y="4114800"/>
              <a:ext cx="1715534" cy="461665"/>
            </a:xfrm>
            <a:prstGeom prst="rect">
              <a:avLst/>
            </a:prstGeom>
            <a:noFill/>
          </p:spPr>
          <p:txBody>
            <a:bodyPr wrap="none" rtlCol="0">
              <a:spAutoFit/>
            </a:bodyPr>
            <a:lstStyle/>
            <a:p>
              <a:r>
                <a:rPr lang="en-US" sz="2400" b="1" dirty="0" smtClean="0"/>
                <a:t>Punch Out!</a:t>
              </a:r>
              <a:endParaRPr lang="en-US" sz="2400" b="1" dirty="0"/>
            </a:p>
          </p:txBody>
        </p:sp>
      </p:grpSp>
    </p:spTree>
  </p:cSld>
  <p:clrMapOvr>
    <a:masterClrMapping/>
  </p:clrMapOvr>
  <p:transition>
    <p:cover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228600"/>
            <a:ext cx="7772400" cy="1143000"/>
          </a:xfrm>
        </p:spPr>
        <p:txBody>
          <a:bodyPr/>
          <a:lstStyle/>
          <a:p>
            <a:r>
              <a:rPr lang="en-US" dirty="0" smtClean="0"/>
              <a:t>Game Design – The Concept</a:t>
            </a:r>
            <a:endParaRPr lang="en-US" dirty="0"/>
          </a:p>
        </p:txBody>
      </p:sp>
      <p:sp>
        <p:nvSpPr>
          <p:cNvPr id="8" name="Content Placeholder 7"/>
          <p:cNvSpPr>
            <a:spLocks noGrp="1"/>
          </p:cNvSpPr>
          <p:nvPr>
            <p:ph idx="1"/>
          </p:nvPr>
        </p:nvSpPr>
        <p:spPr>
          <a:xfrm>
            <a:off x="609600" y="1295400"/>
            <a:ext cx="4572000" cy="3733800"/>
          </a:xfrm>
        </p:spPr>
        <p:txBody>
          <a:bodyPr/>
          <a:lstStyle/>
          <a:p>
            <a:r>
              <a:rPr lang="en-US" i="1" dirty="0" smtClean="0"/>
              <a:t>Pace</a:t>
            </a:r>
            <a:r>
              <a:rPr lang="en-US" dirty="0" smtClean="0"/>
              <a:t> (rules per second)</a:t>
            </a:r>
          </a:p>
          <a:p>
            <a:r>
              <a:rPr lang="en-US" i="1" dirty="0" smtClean="0"/>
              <a:t>Complexity</a:t>
            </a:r>
            <a:r>
              <a:rPr lang="en-US" dirty="0" smtClean="0"/>
              <a:t> (number of active rules)</a:t>
            </a:r>
          </a:p>
          <a:p>
            <a:r>
              <a:rPr lang="en-US" dirty="0" smtClean="0"/>
              <a:t>Pilot studies</a:t>
            </a:r>
          </a:p>
          <a:p>
            <a:pPr lvl="1"/>
            <a:r>
              <a:rPr lang="en-US" dirty="0" smtClean="0"/>
              <a:t>Pace: </a:t>
            </a:r>
            <a:r>
              <a:rPr lang="en-US" dirty="0" smtClean="0">
                <a:solidFill>
                  <a:srgbClr val="009900"/>
                </a:solidFill>
              </a:rPr>
              <a:t>1/2 </a:t>
            </a:r>
            <a:r>
              <a:rPr lang="en-US" dirty="0" smtClean="0"/>
              <a:t>seconds or </a:t>
            </a:r>
            <a:r>
              <a:rPr lang="en-US" dirty="0" smtClean="0">
                <a:solidFill>
                  <a:srgbClr val="009900"/>
                </a:solidFill>
              </a:rPr>
              <a:t>1/4 </a:t>
            </a:r>
            <a:r>
              <a:rPr lang="en-US" dirty="0" smtClean="0"/>
              <a:t>seconds</a:t>
            </a:r>
          </a:p>
          <a:p>
            <a:pPr lvl="1"/>
            <a:r>
              <a:rPr lang="en-US" dirty="0" smtClean="0"/>
              <a:t>Complexity: </a:t>
            </a:r>
            <a:r>
              <a:rPr lang="en-US" dirty="0" smtClean="0">
                <a:solidFill>
                  <a:srgbClr val="FF0000"/>
                </a:solidFill>
              </a:rPr>
              <a:t>4</a:t>
            </a:r>
            <a:r>
              <a:rPr lang="en-US" dirty="0" smtClean="0"/>
              <a:t> active or </a:t>
            </a:r>
            <a:r>
              <a:rPr lang="en-US" dirty="0" smtClean="0">
                <a:solidFill>
                  <a:srgbClr val="FF0000"/>
                </a:solidFill>
              </a:rPr>
              <a:t>8</a:t>
            </a:r>
            <a:r>
              <a:rPr lang="en-US" dirty="0" smtClean="0"/>
              <a:t> active conditions</a:t>
            </a:r>
          </a:p>
        </p:txBody>
      </p:sp>
      <p:sp>
        <p:nvSpPr>
          <p:cNvPr id="5" name="Footer Placeholder 4"/>
          <p:cNvSpPr>
            <a:spLocks noGrp="1"/>
          </p:cNvSpPr>
          <p:nvPr>
            <p:ph type="ftr" sz="quarter" idx="11"/>
          </p:nvPr>
        </p:nvSpPr>
        <p:spPr/>
        <p:txBody>
          <a:bodyPr/>
          <a:lstStyle/>
          <a:p>
            <a:r>
              <a:rPr lang="en-US" smtClean="0"/>
              <a:t>FDG, Orlando, FL, USA</a:t>
            </a:r>
            <a:endParaRPr lang="en-US"/>
          </a:p>
        </p:txBody>
      </p:sp>
      <p:sp>
        <p:nvSpPr>
          <p:cNvPr id="6" name="Slide Number Placeholder 5"/>
          <p:cNvSpPr>
            <a:spLocks noGrp="1"/>
          </p:cNvSpPr>
          <p:nvPr>
            <p:ph type="sldNum" sz="quarter" idx="12"/>
          </p:nvPr>
        </p:nvSpPr>
        <p:spPr/>
        <p:txBody>
          <a:bodyPr/>
          <a:lstStyle/>
          <a:p>
            <a:fld id="{619E5BDE-3F28-414E-BB49-BB92A9AE1902}" type="slidenum">
              <a:rPr lang="en-US" smtClean="0"/>
              <a:pPr/>
              <a:t>6</a:t>
            </a:fld>
            <a:endParaRPr lang="en-US"/>
          </a:p>
        </p:txBody>
      </p:sp>
      <p:sp>
        <p:nvSpPr>
          <p:cNvPr id="12" name="Content Placeholder 7"/>
          <p:cNvSpPr txBox="1">
            <a:spLocks/>
          </p:cNvSpPr>
          <p:nvPr/>
        </p:nvSpPr>
        <p:spPr bwMode="auto">
          <a:xfrm>
            <a:off x="2209800" y="5334000"/>
            <a:ext cx="5257800" cy="914400"/>
          </a:xfrm>
          <a:prstGeom prst="rect">
            <a:avLst/>
          </a:prstGeom>
          <a:noFill/>
          <a:ln w="19050">
            <a:solidFill>
              <a:schemeClr val="tx1"/>
            </a:solidFill>
            <a:prstDash val="sysDot"/>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
                <a:srgbClr val="009900"/>
              </a:buClr>
              <a:buSzPct val="150000"/>
              <a:tabLst/>
              <a:defRPr/>
            </a:pPr>
            <a:r>
              <a:rPr kumimoji="1" lang="en-US" sz="2400" b="0" i="0" u="none" strike="noStrike" kern="0" cap="none" spc="0" normalizeH="0" baseline="0" noProof="0" dirty="0" smtClean="0">
                <a:ln>
                  <a:noFill/>
                </a:ln>
                <a:solidFill>
                  <a:schemeClr val="tx1"/>
                </a:solidFill>
                <a:effectLst/>
                <a:uLnTx/>
                <a:uFillTx/>
                <a:latin typeface="+mn-lt"/>
                <a:ea typeface="+mn-ea"/>
                <a:cs typeface="+mn-cs"/>
              </a:rPr>
              <a:t>8 possible conditions?  Need all 4 limbs involved!</a:t>
            </a:r>
            <a:endParaRPr kumimoji="1" lang="en-US" sz="2400" b="0" i="0" u="none" strike="noStrike" kern="0" cap="none" spc="0" normalizeH="0" baseline="0" noProof="0" dirty="0">
              <a:ln>
                <a:noFill/>
              </a:ln>
              <a:solidFill>
                <a:schemeClr val="tx1"/>
              </a:solidFill>
              <a:effectLst/>
              <a:uLnTx/>
              <a:uFillTx/>
              <a:latin typeface="+mn-lt"/>
              <a:ea typeface="+mn-ea"/>
              <a:cs typeface="+mn-cs"/>
            </a:endParaRPr>
          </a:p>
        </p:txBody>
      </p:sp>
      <p:grpSp>
        <p:nvGrpSpPr>
          <p:cNvPr id="14" name="Group 13"/>
          <p:cNvGrpSpPr/>
          <p:nvPr/>
        </p:nvGrpSpPr>
        <p:grpSpPr>
          <a:xfrm>
            <a:off x="5334000" y="1600200"/>
            <a:ext cx="3592638" cy="3204865"/>
            <a:chOff x="5334000" y="1600200"/>
            <a:chExt cx="3592638" cy="3204865"/>
          </a:xfrm>
        </p:grpSpPr>
        <p:pic>
          <p:nvPicPr>
            <p:cNvPr id="9" name="Picture 6" descr="muay-thai-800x600"/>
            <p:cNvPicPr>
              <a:picLocks noChangeAspect="1" noChangeArrowheads="1"/>
            </p:cNvPicPr>
            <p:nvPr/>
          </p:nvPicPr>
          <p:blipFill>
            <a:blip r:embed="rId2"/>
            <a:srcRect/>
            <a:stretch>
              <a:fillRect/>
            </a:stretch>
          </p:blipFill>
          <p:spPr bwMode="auto">
            <a:xfrm>
              <a:off x="5334000" y="1600200"/>
              <a:ext cx="3592638" cy="2695684"/>
            </a:xfrm>
            <a:prstGeom prst="rect">
              <a:avLst/>
            </a:prstGeom>
            <a:noFill/>
            <a:ln w="9525">
              <a:noFill/>
              <a:miter lim="800000"/>
              <a:headEnd/>
              <a:tailEnd/>
            </a:ln>
          </p:spPr>
        </p:pic>
        <p:sp>
          <p:nvSpPr>
            <p:cNvPr id="13" name="TextBox 12"/>
            <p:cNvSpPr txBox="1"/>
            <p:nvPr/>
          </p:nvSpPr>
          <p:spPr>
            <a:xfrm>
              <a:off x="6170762" y="4343400"/>
              <a:ext cx="1919115" cy="461665"/>
            </a:xfrm>
            <a:prstGeom prst="rect">
              <a:avLst/>
            </a:prstGeom>
            <a:noFill/>
          </p:spPr>
          <p:txBody>
            <a:bodyPr wrap="none" rtlCol="0">
              <a:spAutoFit/>
            </a:bodyPr>
            <a:lstStyle/>
            <a:p>
              <a:r>
                <a:rPr lang="en-US" sz="2400" b="1" dirty="0" smtClean="0">
                  <a:cs typeface="Times New Roman" pitchFamily="18" charset="0"/>
                </a:rPr>
                <a:t>Kick Boxing!</a:t>
              </a:r>
              <a:endParaRPr lang="en-US" sz="2400" b="1" dirty="0">
                <a:cs typeface="Times New Roman" pitchFamily="18" charset="0"/>
              </a:endParaRPr>
            </a:p>
          </p:txBody>
        </p:sp>
      </p:grpSp>
    </p:spTree>
  </p:cSld>
  <p:clrMapOvr>
    <a:masterClrMapping/>
  </p:clrMapOvr>
  <p:transition>
    <p:cover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4648200" cy="1143000"/>
          </a:xfrm>
        </p:spPr>
        <p:txBody>
          <a:bodyPr/>
          <a:lstStyle/>
          <a:p>
            <a:r>
              <a:rPr lang="en-US" dirty="0" smtClean="0"/>
              <a:t>Game Development</a:t>
            </a:r>
            <a:endParaRPr lang="en-US" dirty="0"/>
          </a:p>
        </p:txBody>
      </p:sp>
      <p:sp>
        <p:nvSpPr>
          <p:cNvPr id="9" name="Content Placeholder 8"/>
          <p:cNvSpPr>
            <a:spLocks noGrp="1"/>
          </p:cNvSpPr>
          <p:nvPr>
            <p:ph idx="1"/>
          </p:nvPr>
        </p:nvSpPr>
        <p:spPr>
          <a:xfrm>
            <a:off x="685800" y="1828800"/>
            <a:ext cx="4114800" cy="4267200"/>
          </a:xfrm>
        </p:spPr>
        <p:txBody>
          <a:bodyPr/>
          <a:lstStyle/>
          <a:p>
            <a:r>
              <a:rPr lang="en-US" dirty="0" smtClean="0"/>
              <a:t>Game Maker</a:t>
            </a:r>
          </a:p>
          <a:p>
            <a:pPr>
              <a:lnSpc>
                <a:spcPct val="90000"/>
              </a:lnSpc>
            </a:pPr>
            <a:r>
              <a:rPr lang="en-US" dirty="0" smtClean="0"/>
              <a:t>2D sprites</a:t>
            </a:r>
          </a:p>
          <a:p>
            <a:pPr lvl="1">
              <a:lnSpc>
                <a:spcPct val="90000"/>
              </a:lnSpc>
            </a:pPr>
            <a:r>
              <a:rPr lang="en-US" dirty="0" smtClean="0"/>
              <a:t>Modeled, mapped, boned and animated in 3DS MAX</a:t>
            </a:r>
          </a:p>
          <a:p>
            <a:pPr lvl="1">
              <a:lnSpc>
                <a:spcPct val="90000"/>
              </a:lnSpc>
            </a:pPr>
            <a:r>
              <a:rPr lang="en-US" dirty="0" smtClean="0"/>
              <a:t>Textured in Photoshop</a:t>
            </a:r>
          </a:p>
          <a:p>
            <a:pPr>
              <a:lnSpc>
                <a:spcPct val="90000"/>
              </a:lnSpc>
            </a:pPr>
            <a:r>
              <a:rPr lang="en-US" dirty="0" smtClean="0"/>
              <a:t>Variants:</a:t>
            </a:r>
          </a:p>
        </p:txBody>
      </p:sp>
      <p:sp>
        <p:nvSpPr>
          <p:cNvPr id="3" name="Footer Placeholder 2"/>
          <p:cNvSpPr>
            <a:spLocks noGrp="1"/>
          </p:cNvSpPr>
          <p:nvPr>
            <p:ph type="ftr" sz="quarter" idx="11"/>
          </p:nvPr>
        </p:nvSpPr>
        <p:spPr/>
        <p:txBody>
          <a:bodyPr/>
          <a:lstStyle/>
          <a:p>
            <a:r>
              <a:rPr lang="en-US" smtClean="0"/>
              <a:t>FDG, Orlando, FL, USA</a:t>
            </a:r>
            <a:endParaRPr lang="en-US"/>
          </a:p>
        </p:txBody>
      </p:sp>
      <p:sp>
        <p:nvSpPr>
          <p:cNvPr id="4" name="Slide Number Placeholder 3"/>
          <p:cNvSpPr>
            <a:spLocks noGrp="1"/>
          </p:cNvSpPr>
          <p:nvPr>
            <p:ph type="sldNum" sz="quarter" idx="12"/>
          </p:nvPr>
        </p:nvSpPr>
        <p:spPr/>
        <p:txBody>
          <a:bodyPr/>
          <a:lstStyle/>
          <a:p>
            <a:fld id="{6F95983E-343A-4713-877B-A40F07BF10C7}" type="slidenum">
              <a:rPr lang="en-US" smtClean="0"/>
              <a:pPr/>
              <a:t>7</a:t>
            </a:fld>
            <a:endParaRPr lang="en-US"/>
          </a:p>
        </p:txBody>
      </p:sp>
      <p:pic>
        <p:nvPicPr>
          <p:cNvPr id="10" name="Picture 5" descr="game"/>
          <p:cNvPicPr>
            <a:picLocks noChangeAspect="1" noChangeArrowheads="1"/>
          </p:cNvPicPr>
          <p:nvPr/>
        </p:nvPicPr>
        <p:blipFill>
          <a:blip r:embed="rId2"/>
          <a:srcRect/>
          <a:stretch>
            <a:fillRect/>
          </a:stretch>
        </p:blipFill>
        <p:spPr>
          <a:xfrm>
            <a:off x="4724400" y="2286000"/>
            <a:ext cx="4063217" cy="3048000"/>
          </a:xfrm>
          <a:prstGeom prst="rect">
            <a:avLst/>
          </a:prstGeom>
          <a:noFill/>
          <a:ln/>
        </p:spPr>
      </p:pic>
      <p:pic>
        <p:nvPicPr>
          <p:cNvPr id="13" name="Picture 21" descr="demo-07"/>
          <p:cNvPicPr>
            <a:picLocks noChangeAspect="1" noChangeArrowheads="1"/>
          </p:cNvPicPr>
          <p:nvPr/>
        </p:nvPicPr>
        <p:blipFill>
          <a:blip r:embed="rId3" cstate="print"/>
          <a:srcRect/>
          <a:stretch>
            <a:fillRect/>
          </a:stretch>
        </p:blipFill>
        <p:spPr>
          <a:xfrm>
            <a:off x="6096000" y="228600"/>
            <a:ext cx="2209800" cy="1844644"/>
          </a:xfrm>
          <a:prstGeom prst="rect">
            <a:avLst/>
          </a:prstGeom>
          <a:noFill/>
          <a:ln/>
        </p:spPr>
      </p:pic>
      <p:pic>
        <p:nvPicPr>
          <p:cNvPr id="14" name="Picture 4"/>
          <p:cNvPicPr>
            <a:picLocks noChangeAspect="1" noChangeArrowheads="1"/>
          </p:cNvPicPr>
          <p:nvPr/>
        </p:nvPicPr>
        <p:blipFill>
          <a:blip r:embed="rId4"/>
          <a:srcRect/>
          <a:stretch>
            <a:fillRect/>
          </a:stretch>
        </p:blipFill>
        <p:spPr bwMode="auto">
          <a:xfrm>
            <a:off x="1143000" y="5410200"/>
            <a:ext cx="5943600" cy="1238523"/>
          </a:xfrm>
          <a:prstGeom prst="rect">
            <a:avLst/>
          </a:prstGeom>
          <a:noFill/>
          <a:ln w="9525">
            <a:noFill/>
            <a:miter lim="800000"/>
            <a:headEnd/>
            <a:tailEnd/>
          </a:ln>
          <a:effectLst/>
        </p:spPr>
      </p:pic>
    </p:spTree>
  </p:cSld>
  <p:clrMapOvr>
    <a:masterClrMapping/>
  </p:clrMapOvr>
  <p:transition>
    <p:cover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143000"/>
          </a:xfrm>
        </p:spPr>
        <p:txBody>
          <a:bodyPr/>
          <a:lstStyle/>
          <a:p>
            <a:r>
              <a:rPr lang="en-US" dirty="0" smtClean="0"/>
              <a:t>User Study</a:t>
            </a:r>
            <a:endParaRPr lang="en-US" dirty="0"/>
          </a:p>
        </p:txBody>
      </p:sp>
      <p:sp>
        <p:nvSpPr>
          <p:cNvPr id="9" name="Content Placeholder 8"/>
          <p:cNvSpPr>
            <a:spLocks noGrp="1"/>
          </p:cNvSpPr>
          <p:nvPr>
            <p:ph idx="1"/>
          </p:nvPr>
        </p:nvSpPr>
        <p:spPr>
          <a:xfrm>
            <a:off x="685800" y="1143000"/>
            <a:ext cx="4572000" cy="4800600"/>
          </a:xfrm>
        </p:spPr>
        <p:txBody>
          <a:bodyPr/>
          <a:lstStyle/>
          <a:p>
            <a:r>
              <a:rPr lang="en-US" dirty="0" smtClean="0"/>
              <a:t>Solicit users (extra credit for class)</a:t>
            </a:r>
          </a:p>
          <a:p>
            <a:r>
              <a:rPr lang="en-US" dirty="0" smtClean="0"/>
              <a:t>Scheduling in ½ </a:t>
            </a:r>
            <a:r>
              <a:rPr lang="en-US" dirty="0" smtClean="0"/>
              <a:t>hour slots</a:t>
            </a:r>
            <a:endParaRPr lang="en-US" dirty="0" smtClean="0"/>
          </a:p>
          <a:p>
            <a:pPr lvl="1"/>
            <a:r>
              <a:rPr lang="en-US" dirty="0" smtClean="0"/>
              <a:t>No interference from other participants</a:t>
            </a:r>
          </a:p>
          <a:p>
            <a:r>
              <a:rPr lang="en-US" dirty="0" smtClean="0"/>
              <a:t>In-game tutorial</a:t>
            </a:r>
          </a:p>
          <a:p>
            <a:r>
              <a:rPr lang="en-US" dirty="0" smtClean="0"/>
              <a:t>Game on </a:t>
            </a:r>
            <a:r>
              <a:rPr lang="en-US" dirty="0" smtClean="0">
                <a:sym typeface="Wingdings" pitchFamily="2" charset="2"/>
              </a:rPr>
              <a:t> 10 rounds </a:t>
            </a:r>
          </a:p>
          <a:p>
            <a:pPr lvl="1"/>
            <a:r>
              <a:rPr lang="en-US" dirty="0" smtClean="0">
                <a:sym typeface="Wingdings" pitchFamily="2" charset="2"/>
              </a:rPr>
              <a:t>One variant only</a:t>
            </a:r>
          </a:p>
          <a:p>
            <a:pPr lvl="1"/>
            <a:r>
              <a:rPr lang="en-US" dirty="0" smtClean="0"/>
              <a:t>Post-round assessment</a:t>
            </a:r>
          </a:p>
          <a:p>
            <a:r>
              <a:rPr lang="en-US" dirty="0" smtClean="0"/>
              <a:t>Questionnaire at end </a:t>
            </a:r>
            <a:endParaRPr lang="en-US" dirty="0"/>
          </a:p>
        </p:txBody>
      </p:sp>
      <p:sp>
        <p:nvSpPr>
          <p:cNvPr id="3" name="Footer Placeholder 2"/>
          <p:cNvSpPr>
            <a:spLocks noGrp="1"/>
          </p:cNvSpPr>
          <p:nvPr>
            <p:ph type="ftr" sz="quarter" idx="11"/>
          </p:nvPr>
        </p:nvSpPr>
        <p:spPr/>
        <p:txBody>
          <a:bodyPr/>
          <a:lstStyle/>
          <a:p>
            <a:r>
              <a:rPr lang="en-US" smtClean="0"/>
              <a:t>FDG, Orlando, FL, USA</a:t>
            </a:r>
            <a:endParaRPr lang="en-US"/>
          </a:p>
        </p:txBody>
      </p:sp>
      <p:sp>
        <p:nvSpPr>
          <p:cNvPr id="4" name="Slide Number Placeholder 3"/>
          <p:cNvSpPr>
            <a:spLocks noGrp="1"/>
          </p:cNvSpPr>
          <p:nvPr>
            <p:ph type="sldNum" sz="quarter" idx="12"/>
          </p:nvPr>
        </p:nvSpPr>
        <p:spPr/>
        <p:txBody>
          <a:bodyPr/>
          <a:lstStyle/>
          <a:p>
            <a:fld id="{6F95983E-343A-4713-877B-A40F07BF10C7}" type="slidenum">
              <a:rPr lang="en-US" smtClean="0"/>
              <a:pPr/>
              <a:t>8</a:t>
            </a:fld>
            <a:endParaRPr lang="en-US"/>
          </a:p>
        </p:txBody>
      </p:sp>
      <p:pic>
        <p:nvPicPr>
          <p:cNvPr id="6" name="Picture 8" descr="tutorial"/>
          <p:cNvPicPr>
            <a:picLocks noChangeAspect="1" noChangeArrowheads="1"/>
          </p:cNvPicPr>
          <p:nvPr/>
        </p:nvPicPr>
        <p:blipFill>
          <a:blip r:embed="rId2"/>
          <a:srcRect/>
          <a:stretch>
            <a:fillRect/>
          </a:stretch>
        </p:blipFill>
        <p:spPr>
          <a:xfrm>
            <a:off x="5486400" y="1219200"/>
            <a:ext cx="3276600" cy="2457450"/>
          </a:xfrm>
          <a:prstGeom prst="rect">
            <a:avLst/>
          </a:prstGeom>
          <a:noFill/>
          <a:ln/>
        </p:spPr>
      </p:pic>
      <p:pic>
        <p:nvPicPr>
          <p:cNvPr id="8" name="Picture 6"/>
          <p:cNvPicPr>
            <a:picLocks noChangeAspect="1" noChangeArrowheads="1"/>
          </p:cNvPicPr>
          <p:nvPr/>
        </p:nvPicPr>
        <p:blipFill>
          <a:blip r:embed="rId3" cstate="print"/>
          <a:srcRect/>
          <a:stretch>
            <a:fillRect/>
          </a:stretch>
        </p:blipFill>
        <p:spPr bwMode="auto">
          <a:xfrm>
            <a:off x="5410200" y="4114800"/>
            <a:ext cx="3338213" cy="1447800"/>
          </a:xfrm>
          <a:prstGeom prst="rect">
            <a:avLst/>
          </a:prstGeom>
          <a:noFill/>
          <a:ln w="9525">
            <a:noFill/>
            <a:miter lim="800000"/>
            <a:headEnd/>
            <a:tailEnd/>
          </a:ln>
          <a:effectLst/>
        </p:spPr>
      </p:pic>
    </p:spTree>
  </p:cSld>
  <p:clrMapOvr>
    <a:masterClrMapping/>
  </p:clrMapOvr>
  <p:transition>
    <p:cover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772400" cy="1143000"/>
          </a:xfrm>
        </p:spPr>
        <p:txBody>
          <a:bodyPr/>
          <a:lstStyle/>
          <a:p>
            <a:r>
              <a:rPr lang="en-US" dirty="0" smtClean="0"/>
              <a:t>Results</a:t>
            </a:r>
            <a:endParaRPr lang="en-US" dirty="0"/>
          </a:p>
        </p:txBody>
      </p:sp>
      <p:sp>
        <p:nvSpPr>
          <p:cNvPr id="3" name="Content Placeholder 2"/>
          <p:cNvSpPr>
            <a:spLocks noGrp="1"/>
          </p:cNvSpPr>
          <p:nvPr>
            <p:ph idx="1"/>
          </p:nvPr>
        </p:nvSpPr>
        <p:spPr>
          <a:xfrm>
            <a:off x="762000" y="3886200"/>
            <a:ext cx="3733800" cy="1371600"/>
          </a:xfrm>
        </p:spPr>
        <p:txBody>
          <a:bodyPr/>
          <a:lstStyle/>
          <a:p>
            <a:r>
              <a:rPr lang="en-US" dirty="0" smtClean="0"/>
              <a:t>Pace</a:t>
            </a:r>
          </a:p>
          <a:p>
            <a:pPr lvl="1"/>
            <a:r>
              <a:rPr lang="en-US" sz="2400" dirty="0" smtClean="0"/>
              <a:t>Game was engaging</a:t>
            </a:r>
          </a:p>
          <a:p>
            <a:endParaRPr lang="en-US" sz="2400" dirty="0"/>
          </a:p>
        </p:txBody>
      </p:sp>
      <p:sp>
        <p:nvSpPr>
          <p:cNvPr id="4" name="Footer Placeholder 3"/>
          <p:cNvSpPr>
            <a:spLocks noGrp="1"/>
          </p:cNvSpPr>
          <p:nvPr>
            <p:ph type="ftr" sz="quarter" idx="11"/>
          </p:nvPr>
        </p:nvSpPr>
        <p:spPr/>
        <p:txBody>
          <a:bodyPr/>
          <a:lstStyle/>
          <a:p>
            <a:r>
              <a:rPr lang="en-US" smtClean="0"/>
              <a:t>FDG, Orlando, FL, USA</a:t>
            </a:r>
            <a:endParaRPr lang="en-US"/>
          </a:p>
        </p:txBody>
      </p:sp>
      <p:sp>
        <p:nvSpPr>
          <p:cNvPr id="5" name="Slide Number Placeholder 4"/>
          <p:cNvSpPr>
            <a:spLocks noGrp="1"/>
          </p:cNvSpPr>
          <p:nvPr>
            <p:ph type="sldNum" sz="quarter" idx="12"/>
          </p:nvPr>
        </p:nvSpPr>
        <p:spPr/>
        <p:txBody>
          <a:bodyPr/>
          <a:lstStyle/>
          <a:p>
            <a:fld id="{E3929AB0-B2D1-428A-8A95-8806D0312871}" type="slidenum">
              <a:rPr lang="en-US" smtClean="0"/>
              <a:pPr/>
              <a:t>9</a:t>
            </a:fld>
            <a:endParaRPr lang="en-US"/>
          </a:p>
        </p:txBody>
      </p:sp>
      <p:sp>
        <p:nvSpPr>
          <p:cNvPr id="6" name="Content Placeholder 2"/>
          <p:cNvSpPr txBox="1">
            <a:spLocks/>
          </p:cNvSpPr>
          <p:nvPr/>
        </p:nvSpPr>
        <p:spPr bwMode="auto">
          <a:xfrm>
            <a:off x="609600" y="1143000"/>
            <a:ext cx="7772400" cy="2438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rgbClr val="009900"/>
              </a:buClr>
              <a:buSzPct val="150000"/>
              <a:buFontTx/>
              <a:buChar char="•"/>
              <a:tabLst/>
              <a:defRPr/>
            </a:pPr>
            <a:r>
              <a:rPr kumimoji="1" lang="en-US" sz="2800" b="0" i="0" u="none" strike="noStrike" kern="0" cap="none" spc="0" normalizeH="0" baseline="0" noProof="0" dirty="0" smtClean="0">
                <a:ln>
                  <a:noFill/>
                </a:ln>
                <a:solidFill>
                  <a:schemeClr val="tx1"/>
                </a:solidFill>
                <a:effectLst/>
                <a:uLnTx/>
                <a:uFillTx/>
                <a:latin typeface="+mn-lt"/>
                <a:ea typeface="+mn-ea"/>
                <a:cs typeface="+mn-cs"/>
              </a:rPr>
              <a:t>103</a:t>
            </a:r>
            <a:r>
              <a:rPr kumimoji="1" lang="en-US" sz="2800" b="0" i="0" u="none" strike="noStrike" kern="0" cap="none" spc="0" normalizeH="0" noProof="0" dirty="0" smtClean="0">
                <a:ln>
                  <a:noFill/>
                </a:ln>
                <a:solidFill>
                  <a:schemeClr val="tx1"/>
                </a:solidFill>
                <a:effectLst/>
                <a:uLnTx/>
                <a:uFillTx/>
                <a:latin typeface="+mn-lt"/>
                <a:ea typeface="+mn-ea"/>
                <a:cs typeface="+mn-cs"/>
              </a:rPr>
              <a:t> </a:t>
            </a:r>
            <a:r>
              <a:rPr kumimoji="1" lang="en-US" sz="2800" b="0" i="0" u="none" strike="noStrike" kern="0" cap="none" spc="0" normalizeH="0" noProof="0" dirty="0" smtClean="0">
                <a:ln>
                  <a:noFill/>
                </a:ln>
                <a:solidFill>
                  <a:schemeClr val="tx1"/>
                </a:solidFill>
                <a:effectLst/>
                <a:uLnTx/>
                <a:uFillTx/>
                <a:latin typeface="+mn-lt"/>
                <a:ea typeface="+mn-ea"/>
                <a:cs typeface="+mn-cs"/>
              </a:rPr>
              <a:t>participants</a:t>
            </a:r>
            <a:endParaRPr kumimoji="1" lang="en-US" sz="2800" b="0" i="0" u="none" strike="noStrike" kern="0" cap="none" spc="0" normalizeH="0" noProof="0" dirty="0" smtClean="0">
              <a:ln>
                <a:noFill/>
              </a:ln>
              <a:solidFill>
                <a:schemeClr val="tx1"/>
              </a:solidFill>
              <a:effectLst/>
              <a:uLnTx/>
              <a:uFillTx/>
              <a:latin typeface="+mn-lt"/>
              <a:ea typeface="+mn-ea"/>
              <a:cs typeface="+mn-cs"/>
            </a:endParaRPr>
          </a:p>
          <a:p>
            <a:pPr marL="800100" lvl="1" indent="-342900">
              <a:spcBef>
                <a:spcPct val="20000"/>
              </a:spcBef>
              <a:buClr>
                <a:srgbClr val="009900"/>
              </a:buClr>
              <a:buSzPct val="150000"/>
              <a:buFontTx/>
              <a:buChar char="•"/>
            </a:pPr>
            <a:r>
              <a:rPr kumimoji="1" lang="en-US" sz="2600" kern="0" baseline="0" dirty="0" smtClean="0">
                <a:latin typeface="+mn-lt"/>
              </a:rPr>
              <a:t>Mostly</a:t>
            </a:r>
            <a:r>
              <a:rPr kumimoji="1" lang="en-US" sz="2600" kern="0" dirty="0" smtClean="0">
                <a:latin typeface="+mn-lt"/>
              </a:rPr>
              <a:t> undergraduates</a:t>
            </a:r>
          </a:p>
          <a:p>
            <a:pPr marL="800100" lvl="1" indent="-342900">
              <a:spcBef>
                <a:spcPct val="20000"/>
              </a:spcBef>
              <a:buClr>
                <a:srgbClr val="009900"/>
              </a:buClr>
              <a:buSzPct val="150000"/>
              <a:buFontTx/>
              <a:buChar char="•"/>
            </a:pPr>
            <a:r>
              <a:rPr kumimoji="1" lang="en-US" sz="2600" b="0" i="0" u="none" strike="noStrike" kern="0" cap="none" spc="0" normalizeH="0" baseline="0" noProof="0" dirty="0" smtClean="0">
                <a:ln>
                  <a:noFill/>
                </a:ln>
                <a:solidFill>
                  <a:schemeClr val="tx1"/>
                </a:solidFill>
                <a:effectLst/>
                <a:uLnTx/>
                <a:uFillTx/>
                <a:latin typeface="+mn-lt"/>
              </a:rPr>
              <a:t>82</a:t>
            </a:r>
            <a:r>
              <a:rPr kumimoji="1" lang="en-US" sz="2600" b="0" i="0" u="none" strike="noStrike" kern="0" cap="none" spc="0" normalizeH="0" noProof="0" dirty="0" smtClean="0">
                <a:ln>
                  <a:noFill/>
                </a:ln>
                <a:solidFill>
                  <a:schemeClr val="tx1"/>
                </a:solidFill>
                <a:effectLst/>
                <a:uLnTx/>
                <a:uFillTx/>
                <a:latin typeface="+mn-lt"/>
              </a:rPr>
              <a:t> male, 21 female</a:t>
            </a:r>
          </a:p>
          <a:p>
            <a:pPr marL="800100" lvl="1" indent="-342900">
              <a:spcBef>
                <a:spcPct val="20000"/>
              </a:spcBef>
              <a:buClr>
                <a:srgbClr val="009900"/>
              </a:buClr>
              <a:buSzPct val="150000"/>
              <a:buFontTx/>
              <a:buChar char="•"/>
            </a:pPr>
            <a:r>
              <a:rPr kumimoji="1" lang="en-US" sz="2600" kern="0" baseline="0" dirty="0" smtClean="0">
                <a:latin typeface="+mn-lt"/>
              </a:rPr>
              <a:t>72%</a:t>
            </a:r>
            <a:r>
              <a:rPr kumimoji="1" lang="en-US" sz="2600" kern="0" dirty="0" smtClean="0">
                <a:latin typeface="+mn-lt"/>
              </a:rPr>
              <a:t> &lt; 10 hours games/week,  </a:t>
            </a:r>
            <a:r>
              <a:rPr kumimoji="1" lang="en-US" sz="2600" b="0" i="0" u="none" strike="noStrike" kern="0" cap="none" spc="0" normalizeH="0" baseline="0" noProof="0" dirty="0" smtClean="0">
                <a:ln>
                  <a:noFill/>
                </a:ln>
                <a:solidFill>
                  <a:schemeClr val="tx1"/>
                </a:solidFill>
                <a:effectLst/>
                <a:uLnTx/>
                <a:uFillTx/>
                <a:latin typeface="+mn-lt"/>
              </a:rPr>
              <a:t>50%</a:t>
            </a:r>
            <a:r>
              <a:rPr kumimoji="1" lang="en-US" sz="2600" b="0" i="0" u="none" strike="noStrike" kern="0" cap="none" spc="0" normalizeH="0" noProof="0" dirty="0" smtClean="0">
                <a:ln>
                  <a:noFill/>
                </a:ln>
                <a:solidFill>
                  <a:schemeClr val="tx1"/>
                </a:solidFill>
                <a:effectLst/>
                <a:uLnTx/>
                <a:uFillTx/>
                <a:latin typeface="+mn-lt"/>
              </a:rPr>
              <a:t> &lt; 5 hours</a:t>
            </a:r>
          </a:p>
          <a:p>
            <a:pPr marL="342900" indent="-342900">
              <a:spcBef>
                <a:spcPct val="20000"/>
              </a:spcBef>
              <a:buClr>
                <a:srgbClr val="009900"/>
              </a:buClr>
              <a:buSzPct val="150000"/>
              <a:buFontTx/>
              <a:buChar char="•"/>
            </a:pPr>
            <a:r>
              <a:rPr kumimoji="1" lang="en-US" sz="2800" kern="0" baseline="0" dirty="0" smtClean="0">
                <a:latin typeface="+mn-lt"/>
                <a:ea typeface="+mn-ea"/>
                <a:cs typeface="+mn-cs"/>
              </a:rPr>
              <a:t>Two-way ANOVA for</a:t>
            </a:r>
            <a:r>
              <a:rPr kumimoji="1" lang="en-US" sz="2800" kern="0" dirty="0" smtClean="0">
                <a:latin typeface="+mn-lt"/>
                <a:ea typeface="+mn-ea"/>
                <a:cs typeface="+mn-cs"/>
              </a:rPr>
              <a:t> </a:t>
            </a:r>
            <a:r>
              <a:rPr kumimoji="1" lang="en-US" sz="2800" i="1" kern="0" dirty="0" smtClean="0">
                <a:latin typeface="+mn-lt"/>
                <a:ea typeface="+mn-ea"/>
                <a:cs typeface="+mn-cs"/>
              </a:rPr>
              <a:t>pace</a:t>
            </a:r>
            <a:r>
              <a:rPr kumimoji="1" lang="en-US" sz="2800" kern="0" dirty="0" smtClean="0">
                <a:latin typeface="+mn-lt"/>
                <a:ea typeface="+mn-ea"/>
                <a:cs typeface="+mn-cs"/>
              </a:rPr>
              <a:t> and </a:t>
            </a:r>
            <a:r>
              <a:rPr kumimoji="1" lang="en-US" sz="2800" i="1" kern="0" dirty="0" smtClean="0">
                <a:latin typeface="+mn-lt"/>
                <a:ea typeface="+mn-ea"/>
                <a:cs typeface="+mn-cs"/>
              </a:rPr>
              <a:t>complexity</a:t>
            </a:r>
            <a:endParaRPr kumimoji="1" lang="en-US" sz="2800" b="0" i="1" u="none" strike="noStrike" kern="0" cap="none" spc="0" normalizeH="0" baseline="0" noProof="0" dirty="0">
              <a:ln>
                <a:noFill/>
              </a:ln>
              <a:solidFill>
                <a:schemeClr val="tx1"/>
              </a:solidFill>
              <a:effectLst/>
              <a:uLnTx/>
              <a:uFillTx/>
              <a:latin typeface="+mn-lt"/>
              <a:ea typeface="+mn-ea"/>
              <a:cs typeface="+mn-cs"/>
            </a:endParaRPr>
          </a:p>
        </p:txBody>
      </p:sp>
      <p:sp>
        <p:nvSpPr>
          <p:cNvPr id="8" name="Content Placeholder 2"/>
          <p:cNvSpPr txBox="1">
            <a:spLocks/>
          </p:cNvSpPr>
          <p:nvPr/>
        </p:nvSpPr>
        <p:spPr bwMode="auto">
          <a:xfrm>
            <a:off x="4191000" y="3886200"/>
            <a:ext cx="4953000" cy="2514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rgbClr val="009900"/>
              </a:buClr>
              <a:buSzPct val="150000"/>
              <a:buFontTx/>
              <a:buChar char="•"/>
              <a:tabLst/>
              <a:defRPr/>
            </a:pPr>
            <a:r>
              <a:rPr kumimoji="1" lang="en-US" sz="2800" b="0" i="0" u="none" strike="noStrike" kern="0" cap="none" spc="0" normalizeH="0" baseline="0" noProof="0" dirty="0" smtClean="0">
                <a:ln>
                  <a:noFill/>
                </a:ln>
                <a:solidFill>
                  <a:schemeClr val="tx1"/>
                </a:solidFill>
                <a:effectLst/>
                <a:uLnTx/>
                <a:uFillTx/>
                <a:latin typeface="+mn-lt"/>
                <a:ea typeface="+mn-ea"/>
                <a:cs typeface="+mn-cs"/>
              </a:rPr>
              <a:t>Complexity</a:t>
            </a:r>
          </a:p>
          <a:p>
            <a:pPr marL="742950" marR="0" lvl="1" indent="-285750" algn="l" defTabSz="914400" rtl="0" eaLnBrk="0" fontAlgn="base" latinLnBrk="0" hangingPunct="0">
              <a:lnSpc>
                <a:spcPct val="100000"/>
              </a:lnSpc>
              <a:spcBef>
                <a:spcPct val="20000"/>
              </a:spcBef>
              <a:spcAft>
                <a:spcPct val="0"/>
              </a:spcAft>
              <a:buClr>
                <a:srgbClr val="FF5050"/>
              </a:buClr>
              <a:buSzTx/>
              <a:buFontTx/>
              <a:buChar char="–"/>
              <a:tabLst/>
              <a:defRPr/>
            </a:pPr>
            <a:r>
              <a:rPr kumimoji="1" lang="en-US" sz="2400" b="0" i="0" u="none" strike="noStrike" kern="0" cap="none" spc="0" normalizeH="0" baseline="0" noProof="0" dirty="0" smtClean="0">
                <a:ln>
                  <a:noFill/>
                </a:ln>
                <a:solidFill>
                  <a:schemeClr val="tx1"/>
                </a:solidFill>
                <a:effectLst/>
                <a:uLnTx/>
                <a:uFillTx/>
                <a:latin typeface="+mn-lt"/>
              </a:rPr>
              <a:t>Game was difficult to learn</a:t>
            </a:r>
          </a:p>
          <a:p>
            <a:pPr marL="742950" marR="0" lvl="1" indent="-285750" algn="l" defTabSz="914400" rtl="0" eaLnBrk="0" fontAlgn="base" latinLnBrk="0" hangingPunct="0">
              <a:lnSpc>
                <a:spcPct val="100000"/>
              </a:lnSpc>
              <a:spcBef>
                <a:spcPct val="20000"/>
              </a:spcBef>
              <a:spcAft>
                <a:spcPct val="0"/>
              </a:spcAft>
              <a:buClr>
                <a:srgbClr val="FF5050"/>
              </a:buClr>
              <a:buSzTx/>
              <a:buFontTx/>
              <a:buChar char="–"/>
              <a:tabLst/>
              <a:defRPr/>
            </a:pPr>
            <a:r>
              <a:rPr kumimoji="1" lang="en-US" sz="2400" b="0" i="0" u="none" strike="noStrike" kern="0" cap="none" spc="0" normalizeH="0" baseline="0" noProof="0" dirty="0" smtClean="0">
                <a:ln>
                  <a:noFill/>
                </a:ln>
                <a:solidFill>
                  <a:schemeClr val="tx1"/>
                </a:solidFill>
                <a:effectLst/>
                <a:uLnTx/>
                <a:uFillTx/>
                <a:latin typeface="+mn-lt"/>
              </a:rPr>
              <a:t>Game was difficult to play</a:t>
            </a:r>
          </a:p>
          <a:p>
            <a:pPr marL="742950" marR="0" lvl="1" indent="-285750" algn="l" defTabSz="914400" rtl="0" eaLnBrk="0" fontAlgn="base" latinLnBrk="0" hangingPunct="0">
              <a:lnSpc>
                <a:spcPct val="100000"/>
              </a:lnSpc>
              <a:spcBef>
                <a:spcPct val="20000"/>
              </a:spcBef>
              <a:spcAft>
                <a:spcPct val="0"/>
              </a:spcAft>
              <a:buClr>
                <a:srgbClr val="FF5050"/>
              </a:buClr>
              <a:buSzTx/>
              <a:buFontTx/>
              <a:buChar char="–"/>
              <a:tabLst/>
              <a:defRPr/>
            </a:pPr>
            <a:r>
              <a:rPr kumimoji="1" lang="en-US" sz="2400" b="0" i="0" u="none" strike="noStrike" kern="0" cap="none" spc="0" normalizeH="0" baseline="0" noProof="0" dirty="0" smtClean="0">
                <a:ln>
                  <a:noFill/>
                </a:ln>
                <a:solidFill>
                  <a:schemeClr val="tx1"/>
                </a:solidFill>
                <a:effectLst/>
                <a:uLnTx/>
                <a:uFillTx/>
                <a:latin typeface="+mn-lt"/>
              </a:rPr>
              <a:t>Game held </a:t>
            </a:r>
            <a:r>
              <a:rPr kumimoji="1" lang="en-US" sz="2400" b="0" i="0" u="none" strike="noStrike" kern="0" cap="none" spc="0" normalizeH="0" baseline="0" noProof="0" dirty="0" smtClean="0">
                <a:ln>
                  <a:noFill/>
                </a:ln>
                <a:solidFill>
                  <a:schemeClr val="tx1"/>
                </a:solidFill>
                <a:effectLst/>
                <a:uLnTx/>
                <a:uFillTx/>
                <a:latin typeface="+mn-lt"/>
              </a:rPr>
              <a:t>attention</a:t>
            </a:r>
            <a:endParaRPr kumimoji="1" lang="en-US" sz="2400" b="0" i="0" u="none" strike="noStrike" kern="0" cap="none" spc="0" normalizeH="0" baseline="0" noProof="0" dirty="0" smtClean="0">
              <a:ln>
                <a:noFill/>
              </a:ln>
              <a:solidFill>
                <a:schemeClr val="tx1"/>
              </a:solidFill>
              <a:effectLst/>
              <a:uLnTx/>
              <a:uFillTx/>
              <a:latin typeface="+mn-lt"/>
            </a:endParaRPr>
          </a:p>
          <a:p>
            <a:pPr marL="742950" marR="0" lvl="1" indent="-285750" algn="l" defTabSz="914400" rtl="0" eaLnBrk="0" fontAlgn="base" latinLnBrk="0" hangingPunct="0">
              <a:lnSpc>
                <a:spcPct val="100000"/>
              </a:lnSpc>
              <a:spcBef>
                <a:spcPct val="20000"/>
              </a:spcBef>
              <a:spcAft>
                <a:spcPct val="0"/>
              </a:spcAft>
              <a:buClr>
                <a:srgbClr val="FF5050"/>
              </a:buClr>
              <a:buSzTx/>
              <a:buFontTx/>
              <a:buChar char="–"/>
              <a:tabLst/>
              <a:defRPr/>
            </a:pPr>
            <a:r>
              <a:rPr kumimoji="1" lang="en-US" sz="2400" b="0" i="0" u="none" strike="noStrike" kern="0" cap="none" spc="0" normalizeH="0" baseline="0" noProof="0" dirty="0" smtClean="0">
                <a:ln>
                  <a:noFill/>
                </a:ln>
                <a:solidFill>
                  <a:schemeClr val="tx1"/>
                </a:solidFill>
                <a:effectLst/>
                <a:uLnTx/>
                <a:uFillTx/>
                <a:latin typeface="+mn-lt"/>
              </a:rPr>
              <a:t>Game had a goal</a:t>
            </a:r>
          </a:p>
          <a:p>
            <a:pPr marL="342900" marR="0" lvl="0" indent="-342900" algn="l" defTabSz="914400" rtl="0" eaLnBrk="0" fontAlgn="base" latinLnBrk="0" hangingPunct="0">
              <a:lnSpc>
                <a:spcPct val="100000"/>
              </a:lnSpc>
              <a:spcBef>
                <a:spcPct val="20000"/>
              </a:spcBef>
              <a:spcAft>
                <a:spcPct val="0"/>
              </a:spcAft>
              <a:buClr>
                <a:srgbClr val="009900"/>
              </a:buClr>
              <a:buSzPct val="150000"/>
              <a:buFontTx/>
              <a:buChar char="•"/>
              <a:tabLst/>
              <a:defRPr/>
            </a:pPr>
            <a:endParaRPr kumimoji="1" lang="en-US" sz="24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cover dir="d"/>
  </p:transition>
</p:sld>
</file>

<file path=ppt/theme/theme1.xml><?xml version="1.0" encoding="utf-8"?>
<a:theme xmlns:a="http://schemas.openxmlformats.org/drawingml/2006/main" name="Dads Tie">
  <a:themeElements>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Dads Ti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ads Tie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Dads Ti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ds Tie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Dads Tie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Dads Tie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C:\Office97\Templates\Presentation Designs\Dads Tie.pot</Template>
  <TotalTime>15109</TotalTime>
  <Words>599</Words>
  <Application>Microsoft PowerPoint</Application>
  <PresentationFormat>On-screen Show (4:3)</PresentationFormat>
  <Paragraphs>129</Paragraphs>
  <Slides>15</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Dads Tie</vt:lpstr>
      <vt:lpstr>Bitmap Image</vt:lpstr>
      <vt:lpstr>Relating Cognitive Models of Computer Games to User Evaluations of Entertainment</vt:lpstr>
      <vt:lpstr>Introduction</vt:lpstr>
      <vt:lpstr>Outline</vt:lpstr>
      <vt:lpstr>Approach</vt:lpstr>
      <vt:lpstr>Game Design – The Idea</vt:lpstr>
      <vt:lpstr>Game Design – The Concept</vt:lpstr>
      <vt:lpstr>Game Development</vt:lpstr>
      <vt:lpstr>User Study</vt:lpstr>
      <vt:lpstr>Results</vt:lpstr>
      <vt:lpstr>User Performance versus Time</vt:lpstr>
      <vt:lpstr>User Enjoyment versus Time</vt:lpstr>
      <vt:lpstr>Enjoyment versus Performance</vt:lpstr>
      <vt:lpstr>Conclusions</vt:lpstr>
      <vt:lpstr>Future Work</vt:lpstr>
      <vt:lpstr>Relating Cognitive Models of Computer Games to User Evaluations of Entertainment</vt:lpstr>
    </vt:vector>
  </TitlesOfParts>
  <Company>WPI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Relating Cognitive Models of Computer Games to User Evaluations of Entertainment</dc:title>
  <dc:creator>Claypool</dc:creator>
  <dc:description>Paolo Piselli, Mark Claypool and Jim Doyle.   
Relating Cognitive Models of Computer Games to User
Evaluations of Entertainment,  In Proceedings of the 4th ACM International Conference on the Foundations of Digital Games (FDG), Florida, USA, April 2009. Online at: http://www.cs.wpi.edu/~claypool/papers/game-fun/</dc:description>
  <cp:lastModifiedBy>claypool</cp:lastModifiedBy>
  <cp:revision>1039</cp:revision>
  <cp:lastPrinted>2000-04-28T00:56:10Z</cp:lastPrinted>
  <dcterms:created xsi:type="dcterms:W3CDTF">2000-04-27T03:15:31Z</dcterms:created>
  <dcterms:modified xsi:type="dcterms:W3CDTF">2009-04-29T17:11:20Z</dcterms:modified>
</cp:coreProperties>
</file>