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3" r:id="rId3"/>
    <p:sldId id="274" r:id="rId4"/>
    <p:sldId id="257" r:id="rId5"/>
    <p:sldId id="275" r:id="rId6"/>
    <p:sldId id="270" r:id="rId7"/>
    <p:sldId id="271" r:id="rId8"/>
    <p:sldId id="272" r:id="rId9"/>
    <p:sldId id="276" r:id="rId10"/>
    <p:sldId id="277" r:id="rId11"/>
    <p:sldId id="278" r:id="rId12"/>
    <p:sldId id="281" r:id="rId13"/>
    <p:sldId id="259" r:id="rId14"/>
    <p:sldId id="280" r:id="rId15"/>
    <p:sldId id="279" r:id="rId16"/>
    <p:sldId id="283" r:id="rId17"/>
    <p:sldId id="282" r:id="rId18"/>
    <p:sldId id="260" r:id="rId19"/>
    <p:sldId id="284" r:id="rId20"/>
    <p:sldId id="261" r:id="rId21"/>
    <p:sldId id="262" r:id="rId22"/>
    <p:sldId id="263" r:id="rId23"/>
    <p:sldId id="267" r:id="rId24"/>
    <p:sldId id="258" r:id="rId25"/>
    <p:sldId id="268" r:id="rId26"/>
    <p:sldId id="269" r:id="rId27"/>
    <p:sldId id="285" r:id="rId28"/>
    <p:sldId id="286" r:id="rId29"/>
    <p:sldId id="287" r:id="rId30"/>
    <p:sldId id="288" r:id="rId31"/>
    <p:sldId id="289" r:id="rId32"/>
    <p:sldId id="292" r:id="rId33"/>
    <p:sldId id="290" r:id="rId34"/>
    <p:sldId id="291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66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3515" autoAdjust="0"/>
  </p:normalViewPr>
  <p:slideViewPr>
    <p:cSldViewPr>
      <p:cViewPr varScale="1">
        <p:scale>
          <a:sx n="61" d="100"/>
          <a:sy n="61" d="100"/>
        </p:scale>
        <p:origin x="1413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3552E0-EAFE-480E-A28E-DDA57204706C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BB6F33-5644-4E2B-AA7B-0A9B2099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0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FF7E17D-D239-487F-BE92-A67B78C17E6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F2049A-BBD6-4CA0-86E8-28002AE8B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lol-crawle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lol-crawler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/>
              <a:t>Artian</a:t>
            </a:r>
            <a:r>
              <a:rPr lang="en-US" sz="1300" dirty="0"/>
              <a:t> </a:t>
            </a:r>
            <a:r>
              <a:rPr lang="en-US" sz="1300" dirty="0" err="1"/>
              <a:t>Kica</a:t>
            </a:r>
            <a:r>
              <a:rPr lang="en-US" sz="1300" dirty="0"/>
              <a:t>, Andrew La Manna, Lindsay O'Donnell, Tom </a:t>
            </a:r>
            <a:r>
              <a:rPr lang="en-US" sz="1300" dirty="0" err="1"/>
              <a:t>Paolillo</a:t>
            </a:r>
            <a:r>
              <a:rPr lang="en-US" sz="1300" dirty="0"/>
              <a:t> and Mark Claypool. </a:t>
            </a:r>
            <a:r>
              <a:rPr lang="en-US" sz="1300" dirty="0">
                <a:hlinkClick r:id="rId3"/>
              </a:rPr>
              <a:t>Nerfs, Buffs and Bugs - Analysis of the Impact of Patching on League of Legends</a:t>
            </a:r>
            <a:r>
              <a:rPr lang="en-US" sz="1300" dirty="0"/>
              <a:t>, In </a:t>
            </a:r>
            <a:r>
              <a:rPr lang="en-US" sz="1300" i="1" dirty="0"/>
              <a:t>Proceedings of the 2nd International Workshop on Collaboration and Gaming (</a:t>
            </a:r>
            <a:r>
              <a:rPr lang="en-US" sz="1300" i="1" dirty="0" err="1"/>
              <a:t>CoGames</a:t>
            </a:r>
            <a:r>
              <a:rPr lang="en-US" sz="1300" i="1" dirty="0"/>
              <a:t>)</a:t>
            </a:r>
            <a:r>
              <a:rPr lang="en-US" sz="1300" dirty="0"/>
              <a:t>, Orlando, Florida, USA, October 31 - November 4, 2016. Online </a:t>
            </a:r>
            <a:r>
              <a:rPr lang="en-US" sz="1300" dirty="0" err="1"/>
              <a:t>at:</a:t>
            </a:r>
            <a:r>
              <a:rPr lang="en-US" sz="1300" dirty="0" err="1">
                <a:hlinkClick r:id="rId3"/>
              </a:rPr>
              <a:t>http</a:t>
            </a:r>
            <a:r>
              <a:rPr lang="en-US" sz="1300" dirty="0">
                <a:hlinkClick r:id="rId3"/>
              </a:rPr>
              <a:t>://www.cs.wpi.edu/~claypool/papers/lol-crawler/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3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/>
              <a:t>Artian</a:t>
            </a:r>
            <a:r>
              <a:rPr lang="en-US" sz="1300" dirty="0"/>
              <a:t> </a:t>
            </a:r>
            <a:r>
              <a:rPr lang="en-US" sz="1300" dirty="0" err="1"/>
              <a:t>Kica</a:t>
            </a:r>
            <a:r>
              <a:rPr lang="en-US" sz="1300" dirty="0"/>
              <a:t>, Andrew La Manna, Lindsay O'Donnell, Tom </a:t>
            </a:r>
            <a:r>
              <a:rPr lang="en-US" sz="1300" dirty="0" err="1"/>
              <a:t>Paolillo</a:t>
            </a:r>
            <a:r>
              <a:rPr lang="en-US" sz="1300" dirty="0"/>
              <a:t> and Mark Claypool. </a:t>
            </a:r>
            <a:r>
              <a:rPr lang="en-US" sz="1300" dirty="0">
                <a:hlinkClick r:id="rId3"/>
              </a:rPr>
              <a:t>Nerfs, Buffs and Bugs - Analysis of the Impact of Patching on League of Legends</a:t>
            </a:r>
            <a:r>
              <a:rPr lang="en-US" sz="1300" dirty="0"/>
              <a:t>, In </a:t>
            </a:r>
            <a:r>
              <a:rPr lang="en-US" sz="1300" i="1" dirty="0"/>
              <a:t>Proceedings of the 2nd International Workshop on Collaboration and Gaming (</a:t>
            </a:r>
            <a:r>
              <a:rPr lang="en-US" sz="1300" i="1" dirty="0" err="1"/>
              <a:t>CoGames</a:t>
            </a:r>
            <a:r>
              <a:rPr lang="en-US" sz="1300" i="1" dirty="0"/>
              <a:t>)</a:t>
            </a:r>
            <a:r>
              <a:rPr lang="en-US" sz="1300" dirty="0"/>
              <a:t>, Orlando, Florida, USA, October 31 - November 4, 2016. Online </a:t>
            </a:r>
            <a:r>
              <a:rPr lang="en-US" sz="1300" dirty="0" err="1"/>
              <a:t>at:</a:t>
            </a:r>
            <a:r>
              <a:rPr lang="en-US" sz="1300" dirty="0" err="1">
                <a:hlinkClick r:id="rId3"/>
              </a:rPr>
              <a:t>http</a:t>
            </a:r>
            <a:r>
              <a:rPr lang="en-US" sz="1300" dirty="0">
                <a:hlinkClick r:id="rId3"/>
              </a:rPr>
              <a:t>://www.cs.wpi.edu/~claypool/papers/lol-crawler/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049A-BBD6-4CA0-86E8-28002AE8BB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E53D-3171-4BCD-9E29-DFB4937CBB14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24C-C8DE-4AF3-979F-E0BF428F0F2F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015-8B07-4994-8D3A-5F43A538B148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9CD-C202-4639-A3AB-7FCF6D6DFDB7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3F2-6ED2-422A-A516-DF9619DBB5F5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F85-FE03-44DB-9FF0-BFA31E5DE58B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91FC-FEB2-4E96-AC18-75F385DA2C1D}" type="datetime1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323C-1338-445F-A730-989F96E9ED4A}" type="datetime1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FDE1-934C-44AC-9976-8A8DDC2DE727}" type="datetime1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FBBF-3B73-4583-9E61-F0C0D824E642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9D57-775E-4227-9066-3FED2180E1FE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CCA1-638A-4958-A305-93AA4797B063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lking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eagueoflegends.wikia.com/wiki/Pat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olcrawler.cs.wpi.ed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olcrawler.cs.wpi.edu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lolcrawler.cs.wpi.edu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Nerfs, Buffs and Bugs – </a:t>
            </a:r>
            <a:br>
              <a:rPr lang="en-US" b="1" dirty="0" smtClean="0"/>
            </a:br>
            <a:r>
              <a:rPr lang="en-US" b="1" dirty="0" smtClean="0"/>
              <a:t>Analysis of the Impact of Patching on League of Legends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2590800"/>
            <a:ext cx="5257800" cy="1472365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Artian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Kica</a:t>
            </a:r>
            <a:r>
              <a:rPr lang="en-US" sz="2800" dirty="0" smtClean="0">
                <a:solidFill>
                  <a:srgbClr val="0070C0"/>
                </a:solidFill>
              </a:rPr>
              <a:t>, Andrew La Manna, Lindsay O’Donnell, Tom </a:t>
            </a:r>
            <a:r>
              <a:rPr lang="en-US" sz="2800" dirty="0" err="1" smtClean="0">
                <a:solidFill>
                  <a:srgbClr val="0070C0"/>
                </a:solidFill>
              </a:rPr>
              <a:t>Paolillo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Mark </a:t>
            </a:r>
            <a:r>
              <a:rPr lang="en-US" sz="2800" dirty="0">
                <a:solidFill>
                  <a:srgbClr val="008000"/>
                </a:solidFill>
              </a:rPr>
              <a:t>Claypool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22824"/>
            <a:ext cx="3810000" cy="1231392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00600" y="4927097"/>
            <a:ext cx="4267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 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2nd International Workshop on Collaboration and Gaming (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CoGames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Orlando, Florida, USA, October 31 - November 4, 2016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 </a:t>
            </a:r>
            <a:r>
              <a:rPr lang="en-US" dirty="0"/>
              <a:t>Game </a:t>
            </a:r>
            <a:r>
              <a:rPr lang="en-US" dirty="0" smtClean="0"/>
              <a:t>Data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869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built-in way to get random sample of games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Seed “crawl” from 25 players, one for each rank, selected randomly from </a:t>
            </a:r>
            <a:r>
              <a:rPr lang="en-US" dirty="0" err="1" smtClean="0"/>
              <a:t>LolKing</a:t>
            </a:r>
            <a:endParaRPr lang="en-US" dirty="0" smtClean="0"/>
          </a:p>
          <a:p>
            <a:r>
              <a:rPr lang="en-US" dirty="0" smtClean="0"/>
              <a:t>Gather id’s of other players (team mates &amp; opponents) in games</a:t>
            </a:r>
          </a:p>
          <a:p>
            <a:pPr lvl="1"/>
            <a:r>
              <a:rPr lang="en-US" dirty="0" smtClean="0"/>
              <a:t>Since matches balanced, should be similar rank</a:t>
            </a:r>
          </a:p>
          <a:p>
            <a:r>
              <a:rPr lang="en-US" dirty="0" smtClean="0"/>
              <a:t>Repeat until ~11,000 unique players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player sample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Gather game histories (all ranked games) for all players, remove duplicates </a:t>
            </a:r>
          </a:p>
          <a:p>
            <a:r>
              <a:rPr lang="en-US" dirty="0" smtClean="0"/>
              <a:t>From pool, choose random sample of 450,000 games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game sample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2286000"/>
            <a:ext cx="248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http://www.lolking.net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0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 Patch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LoL</a:t>
            </a:r>
            <a:r>
              <a:rPr lang="en-US" dirty="0" smtClean="0"/>
              <a:t> Wiki has Riot’s patch notes </a:t>
            </a:r>
          </a:p>
          <a:p>
            <a:pPr lvl="1"/>
            <a:r>
              <a:rPr lang="en-US" dirty="0" smtClean="0"/>
              <a:t>Human-readable, unstructured text</a:t>
            </a:r>
          </a:p>
          <a:p>
            <a:pPr marL="0" indent="0">
              <a:buNone/>
            </a:pPr>
            <a:r>
              <a:rPr lang="en-US" dirty="0" smtClean="0"/>
              <a:t>After manual inspection: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automation to take advantage of common formatting and language</a:t>
            </a:r>
          </a:p>
          <a:p>
            <a:pPr lvl="1"/>
            <a:r>
              <a:rPr lang="en-US" dirty="0" smtClean="0"/>
              <a:t>Extract each change as </a:t>
            </a:r>
            <a:r>
              <a:rPr lang="en-US" dirty="0"/>
              <a:t>s</a:t>
            </a:r>
            <a:r>
              <a:rPr lang="en-US" dirty="0" smtClean="0"/>
              <a:t>ingle patch note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Devise taxonomy of patch notes for categorization and analysis</a:t>
            </a:r>
          </a:p>
          <a:p>
            <a:pPr lvl="1"/>
            <a:r>
              <a:rPr lang="en-US" dirty="0" smtClean="0"/>
              <a:t>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5125" y="2057768"/>
            <a:ext cx="2209800" cy="584775"/>
          </a:xfrm>
          <a:prstGeom prst="rect">
            <a:avLst/>
          </a:prstGeom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NimbusRomNo9L-Regu"/>
                <a:hlinkClick r:id="rId2"/>
              </a:rPr>
              <a:t>http://</a:t>
            </a:r>
            <a:r>
              <a:rPr lang="en-US" sz="1600" dirty="0" smtClean="0">
                <a:latin typeface="NimbusRomNo9L-Regu"/>
                <a:hlinkClick r:id="rId2"/>
              </a:rPr>
              <a:t>leagueoflegends.wikia.com/wiki/Patch</a:t>
            </a:r>
            <a:r>
              <a:rPr lang="en-US" sz="1600" dirty="0" smtClean="0">
                <a:latin typeface="NimbusRomNo9L-Regu"/>
              </a:rPr>
              <a:t> </a:t>
            </a:r>
            <a:endParaRPr lang="en-US" sz="1600" dirty="0"/>
          </a:p>
        </p:txBody>
      </p:sp>
      <p:pic>
        <p:nvPicPr>
          <p:cNvPr id="1026" name="Picture 2" descr="http://img3.wikia.nocookie.net/__cb160/leagueoflegends/images/8/89/Wiki-wordm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0013"/>
            <a:ext cx="238125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0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Taxonomy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019981" y="1447800"/>
            <a:ext cx="77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Patch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18706" y="1447800"/>
            <a:ext cx="5706587" cy="22732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Taxonomy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038452"/>
            <a:ext cx="8305800" cy="281954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Bug </a:t>
            </a:r>
            <a:r>
              <a:rPr lang="en-US" dirty="0" smtClean="0">
                <a:solidFill>
                  <a:srgbClr val="008000"/>
                </a:solidFill>
              </a:rPr>
              <a:t>Fix </a:t>
            </a:r>
            <a:r>
              <a:rPr lang="en-US" dirty="0"/>
              <a:t>– </a:t>
            </a:r>
            <a:r>
              <a:rPr lang="en-US" dirty="0" smtClean="0"/>
              <a:t>correct </a:t>
            </a:r>
            <a:r>
              <a:rPr lang="en-US" dirty="0"/>
              <a:t>inadvertent </a:t>
            </a:r>
            <a:r>
              <a:rPr lang="en-US" dirty="0" smtClean="0"/>
              <a:t>mistakes in game software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bug fixed where interrupting player </a:t>
            </a:r>
            <a:r>
              <a:rPr lang="en-US" dirty="0" smtClean="0"/>
              <a:t>action would </a:t>
            </a:r>
            <a:r>
              <a:rPr lang="en-US" dirty="0"/>
              <a:t>render champion unable to cast </a:t>
            </a:r>
            <a:r>
              <a:rPr lang="en-US" dirty="0" smtClean="0"/>
              <a:t>spells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Visual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modify look </a:t>
            </a:r>
            <a:r>
              <a:rPr lang="en-US" dirty="0"/>
              <a:t>of </a:t>
            </a:r>
            <a:r>
              <a:rPr lang="en-US" dirty="0" smtClean="0"/>
              <a:t>game - map </a:t>
            </a:r>
            <a:r>
              <a:rPr lang="en-US" dirty="0"/>
              <a:t>and/or </a:t>
            </a:r>
            <a:r>
              <a:rPr lang="en-US" dirty="0" smtClean="0"/>
              <a:t>champion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new visual particles </a:t>
            </a:r>
            <a:r>
              <a:rPr lang="en-US" dirty="0" smtClean="0"/>
              <a:t>added to spell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Gameplay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affect champions and their interactions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31531" y="2097911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Gameplay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19981" y="1447800"/>
            <a:ext cx="77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Patch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575056" y="191324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Visual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4370269" y="1897976"/>
            <a:ext cx="0" cy="195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87637" y="196917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Bug Fix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3401339" y="1817132"/>
            <a:ext cx="598103" cy="178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800580" y="1829872"/>
            <a:ext cx="598103" cy="178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718706" y="1447800"/>
            <a:ext cx="5706587" cy="22732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Taxonomy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038452"/>
            <a:ext cx="8229600" cy="281954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Numeric</a:t>
            </a:r>
            <a:r>
              <a:rPr lang="en-US" dirty="0"/>
              <a:t> – </a:t>
            </a:r>
            <a:r>
              <a:rPr lang="en-US" dirty="0" smtClean="0"/>
              <a:t>quantified modifications to </a:t>
            </a:r>
            <a:r>
              <a:rPr lang="en-US" dirty="0"/>
              <a:t>game statistics for </a:t>
            </a:r>
            <a:r>
              <a:rPr lang="en-US" dirty="0" smtClean="0"/>
              <a:t>champions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amount of </a:t>
            </a:r>
            <a:r>
              <a:rPr lang="en-US" dirty="0" smtClean="0"/>
              <a:t>damage dealt </a:t>
            </a:r>
            <a:r>
              <a:rPr lang="en-US" dirty="0"/>
              <a:t>per </a:t>
            </a:r>
            <a:r>
              <a:rPr lang="en-US" dirty="0" smtClean="0"/>
              <a:t>attack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Utility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affect champion’s ability interacts </a:t>
            </a:r>
            <a:r>
              <a:rPr lang="en-US" dirty="0"/>
              <a:t>with other </a:t>
            </a:r>
            <a:r>
              <a:rPr lang="en-US" dirty="0" smtClean="0"/>
              <a:t>game aspects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smtClean="0"/>
              <a:t>added effect </a:t>
            </a:r>
            <a:r>
              <a:rPr lang="en-US" dirty="0"/>
              <a:t>to slow </a:t>
            </a:r>
            <a:r>
              <a:rPr lang="en-US" dirty="0" smtClean="0"/>
              <a:t>opponent </a:t>
            </a:r>
            <a:r>
              <a:rPr lang="en-US" dirty="0"/>
              <a:t>hit </a:t>
            </a:r>
            <a:r>
              <a:rPr lang="en-US" dirty="0" smtClean="0"/>
              <a:t>by spell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Quality </a:t>
            </a:r>
            <a:r>
              <a:rPr lang="en-US" dirty="0">
                <a:solidFill>
                  <a:srgbClr val="008000"/>
                </a:solidFill>
              </a:rPr>
              <a:t>of Life </a:t>
            </a:r>
            <a:r>
              <a:rPr lang="en-US" dirty="0"/>
              <a:t>– </a:t>
            </a:r>
            <a:r>
              <a:rPr lang="en-US" dirty="0" smtClean="0"/>
              <a:t>affect ease of </a:t>
            </a:r>
            <a:r>
              <a:rPr lang="en-US" dirty="0"/>
              <a:t>use of </a:t>
            </a:r>
            <a:r>
              <a:rPr lang="en-US" dirty="0" smtClean="0"/>
              <a:t>champion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smtClean="0"/>
              <a:t>visual </a:t>
            </a:r>
            <a:r>
              <a:rPr lang="en-US" dirty="0"/>
              <a:t>indicator </a:t>
            </a:r>
            <a:r>
              <a:rPr lang="en-US" dirty="0" smtClean="0"/>
              <a:t>to better </a:t>
            </a:r>
            <a:r>
              <a:rPr lang="en-US" dirty="0"/>
              <a:t>determine where </a:t>
            </a:r>
            <a:r>
              <a:rPr lang="en-US" dirty="0" smtClean="0"/>
              <a:t>spell hits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31531" y="2097911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Gameplay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019981" y="1447800"/>
            <a:ext cx="77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Patch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575056" y="191324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927228" y="2768620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Numeric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07162" y="2770942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Utility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82572" y="2755702"/>
            <a:ext cx="1375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Quality of Life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2580276" y="2426732"/>
            <a:ext cx="1196206" cy="3289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5022119" y="2414647"/>
            <a:ext cx="1196206" cy="3289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362986" y="2548593"/>
            <a:ext cx="0" cy="195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370269" y="1897976"/>
            <a:ext cx="0" cy="195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87637" y="196917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Bug Fix</a:t>
            </a:r>
            <a:endParaRPr lang="en-US" b="1" dirty="0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3401339" y="1817132"/>
            <a:ext cx="598103" cy="178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800580" y="1829872"/>
            <a:ext cx="598103" cy="178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718706" y="1447800"/>
            <a:ext cx="5706587" cy="22732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Taxonomy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038452"/>
            <a:ext cx="8229600" cy="28195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Buff</a:t>
            </a:r>
            <a:r>
              <a:rPr lang="en-US" dirty="0" smtClean="0"/>
              <a:t> – increases strength of champion </a:t>
            </a:r>
          </a:p>
          <a:p>
            <a:pPr lvl="1"/>
            <a:r>
              <a:rPr lang="en-US" dirty="0" smtClean="0"/>
              <a:t>e.g., base armor increased from 19 to 23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Nerf</a:t>
            </a:r>
            <a:r>
              <a:rPr lang="en-US" dirty="0" smtClean="0"/>
              <a:t> – decreases strength of champion </a:t>
            </a:r>
          </a:p>
          <a:p>
            <a:pPr lvl="1"/>
            <a:r>
              <a:rPr lang="en-US" dirty="0" smtClean="0"/>
              <a:t>e.g., spell radius reduced from 350 to 300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Neutral</a:t>
            </a:r>
            <a:r>
              <a:rPr lang="en-US" dirty="0" smtClean="0"/>
              <a:t> – neither clearly nerf nor buff</a:t>
            </a:r>
          </a:p>
          <a:p>
            <a:pPr lvl="1"/>
            <a:r>
              <a:rPr lang="en-US" dirty="0" smtClean="0"/>
              <a:t>e.g., base damage changed from 100 at level 1 and 500 at level 3 to 150 at level 1 and 450 at level 3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718706" y="1447800"/>
            <a:ext cx="5706587" cy="2273231"/>
            <a:chOff x="1391678" y="2514600"/>
            <a:chExt cx="5706587" cy="2273231"/>
          </a:xfrm>
        </p:grpSpPr>
        <p:sp>
          <p:nvSpPr>
            <p:cNvPr id="61" name="TextBox 60"/>
            <p:cNvSpPr txBox="1"/>
            <p:nvPr/>
          </p:nvSpPr>
          <p:spPr>
            <a:xfrm>
              <a:off x="3504503" y="3164711"/>
              <a:ext cx="1147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Gameplay</a:t>
              </a:r>
              <a:endParaRPr lang="en-US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92953" y="2514600"/>
              <a:ext cx="770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Patch</a:t>
              </a:r>
              <a:endParaRPr lang="en-US" sz="2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48028" y="298004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Visual</a:t>
              </a:r>
              <a:endParaRPr lang="en-US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00200" y="3835420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Numeric</a:t>
              </a:r>
              <a:endParaRPr lang="en-US" sz="16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80134" y="3837742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Utility</a:t>
              </a:r>
              <a:endParaRPr lang="en-US" sz="16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55544" y="3822502"/>
              <a:ext cx="13753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Quality of Life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329515" y="4260890"/>
              <a:ext cx="1682633" cy="509141"/>
              <a:chOff x="3329515" y="4260890"/>
              <a:chExt cx="1682633" cy="509141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3329515" y="4462254"/>
                <a:ext cx="4940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Buff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786600" y="4462254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Nerf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267200" y="4462254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Neutral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flipH="1">
                <a:off x="3621480" y="4263450"/>
                <a:ext cx="114556" cy="195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91" idx="0"/>
              </p:cNvCxnSpPr>
              <p:nvPr/>
            </p:nvCxnSpPr>
            <p:spPr>
              <a:xfrm>
                <a:off x="4043241" y="4260890"/>
                <a:ext cx="0" cy="2013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58996" y="4263450"/>
                <a:ext cx="114556" cy="195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/>
            <p:cNvCxnSpPr/>
            <p:nvPr/>
          </p:nvCxnSpPr>
          <p:spPr>
            <a:xfrm flipH="1">
              <a:off x="2253248" y="3493532"/>
              <a:ext cx="1196206" cy="328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695091" y="3481447"/>
              <a:ext cx="1196206" cy="328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035958" y="3615393"/>
              <a:ext cx="0" cy="195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043241" y="2964776"/>
              <a:ext cx="0" cy="195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160609" y="3035976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Bug Fix</a:t>
              </a:r>
              <a:endParaRPr lang="en-US" b="1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3074311" y="2883932"/>
              <a:ext cx="598103" cy="178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4473552" y="2896672"/>
              <a:ext cx="598103" cy="178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5415632" y="4238030"/>
              <a:ext cx="1682633" cy="509141"/>
              <a:chOff x="3329515" y="4260890"/>
              <a:chExt cx="1682633" cy="509141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3329515" y="4462254"/>
                <a:ext cx="4940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Buff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786600" y="4462254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Nerf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267200" y="4462254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Neutral</a:t>
                </a: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H="1">
                <a:off x="3621480" y="4263450"/>
                <a:ext cx="114556" cy="195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endCxn id="85" idx="0"/>
              </p:cNvCxnSpPr>
              <p:nvPr/>
            </p:nvCxnSpPr>
            <p:spPr>
              <a:xfrm>
                <a:off x="4043241" y="4260890"/>
                <a:ext cx="0" cy="2013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58996" y="4263450"/>
                <a:ext cx="114556" cy="195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391678" y="4278690"/>
              <a:ext cx="1682633" cy="509141"/>
              <a:chOff x="3329515" y="4260890"/>
              <a:chExt cx="1682633" cy="509141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329515" y="4462254"/>
                <a:ext cx="4940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Buff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786600" y="4462254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Nerf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267200" y="4462254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Neutral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3621480" y="4263450"/>
                <a:ext cx="114556" cy="195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9" idx="0"/>
              </p:cNvCxnSpPr>
              <p:nvPr/>
            </p:nvCxnSpPr>
            <p:spPr>
              <a:xfrm>
                <a:off x="4043241" y="4260890"/>
                <a:ext cx="0" cy="2013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358996" y="4263450"/>
                <a:ext cx="114556" cy="195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>
              <a:off x="1391678" y="2514600"/>
              <a:ext cx="5706587" cy="22732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17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Web site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Analysis					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Website – </a:t>
            </a:r>
            <a:r>
              <a:rPr lang="en-US" dirty="0" err="1"/>
              <a:t>LoL</a:t>
            </a:r>
            <a:r>
              <a:rPr lang="en-US" dirty="0"/>
              <a:t> Crawler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5627" y="2286000"/>
            <a:ext cx="3021378" cy="3687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Built in PHP, </a:t>
            </a:r>
            <a:r>
              <a:rPr lang="en-US" dirty="0" err="1" smtClean="0"/>
              <a:t>nodeJS</a:t>
            </a:r>
            <a:r>
              <a:rPr lang="en-US" dirty="0" smtClean="0"/>
              <a:t> and C#</a:t>
            </a:r>
          </a:p>
          <a:p>
            <a:r>
              <a:rPr lang="en-US" dirty="0" smtClean="0"/>
              <a:t>Select champion to analyze</a:t>
            </a:r>
          </a:p>
          <a:p>
            <a:r>
              <a:rPr lang="en-US" dirty="0" smtClean="0"/>
              <a:t>Screen similar to champion selection in-game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09" y="381000"/>
            <a:ext cx="5065591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690" y="1412876"/>
            <a:ext cx="291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http://lolcrawler.cs.wpi.edu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1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Website – </a:t>
            </a:r>
            <a:r>
              <a:rPr lang="en-US" dirty="0" err="1" smtClean="0"/>
              <a:t>LoL</a:t>
            </a:r>
            <a:r>
              <a:rPr lang="en-US" dirty="0" smtClean="0"/>
              <a:t>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124200" cy="3916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Display main rates for champion</a:t>
            </a:r>
          </a:p>
          <a:p>
            <a:pPr lvl="1"/>
            <a:r>
              <a:rPr lang="en-US" dirty="0" smtClean="0"/>
              <a:t>Win, pick, ban</a:t>
            </a:r>
          </a:p>
          <a:p>
            <a:pPr lvl="1"/>
            <a:r>
              <a:rPr lang="en-US" dirty="0" smtClean="0"/>
              <a:t>Toggle on/off</a:t>
            </a:r>
          </a:p>
          <a:p>
            <a:r>
              <a:rPr lang="en-US" dirty="0" smtClean="0"/>
              <a:t>Link to patch categorization and notes at bottom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308" y="152400"/>
            <a:ext cx="4974492" cy="65178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385" y="1417638"/>
            <a:ext cx="291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http://lolcrawler.cs.wpi.edu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Web site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Analysis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Pick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33CC"/>
                </a:solidFill>
              </a:rPr>
              <a:t>Ban</a:t>
            </a:r>
            <a:r>
              <a:rPr lang="en-US" dirty="0" smtClean="0"/>
              <a:t> rates</a:t>
            </a:r>
          </a:p>
          <a:p>
            <a:pPr lvl="1"/>
            <a:r>
              <a:rPr lang="en-US" dirty="0" smtClean="0"/>
              <a:t>Patch data</a:t>
            </a:r>
          </a:p>
          <a:p>
            <a:pPr lvl="1"/>
            <a:r>
              <a:rPr lang="en-US" dirty="0" smtClean="0"/>
              <a:t>Combination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PEDS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 # changes total on graphs ...</a:t>
            </a:r>
          </a:p>
          <a:p>
            <a:r>
              <a:rPr lang="en-US" dirty="0" smtClean="0"/>
              <a:t>Make </a:t>
            </a:r>
            <a:r>
              <a:rPr lang="en-US" dirty="0"/>
              <a:t>sure mapping of players to champions  clear</a:t>
            </a:r>
          </a:p>
          <a:p>
            <a:r>
              <a:rPr lang="en-US" dirty="0" smtClean="0"/>
              <a:t>Check </a:t>
            </a:r>
            <a:r>
              <a:rPr lang="en-US" dirty="0"/>
              <a:t>if patch notes only for champions (I think so ...)</a:t>
            </a:r>
          </a:p>
          <a:p>
            <a:r>
              <a:rPr lang="en-US" dirty="0" smtClean="0"/>
              <a:t>For </a:t>
            </a:r>
            <a:r>
              <a:rPr lang="en-US" dirty="0"/>
              <a:t>"Gather Game Data (slide 2 of 2)" prune/merge </a:t>
            </a:r>
            <a:r>
              <a:rPr lang="en-US" dirty="0" smtClean="0"/>
              <a:t>with previous </a:t>
            </a:r>
            <a:r>
              <a:rPr lang="en-US" dirty="0"/>
              <a:t>slide (too many details).  Remove "curl".</a:t>
            </a:r>
          </a:p>
          <a:p>
            <a:r>
              <a:rPr lang="en-US" dirty="0" smtClean="0"/>
              <a:t>Perhaps </a:t>
            </a:r>
            <a:r>
              <a:rPr lang="en-US" dirty="0"/>
              <a:t>put the two Web slides early?  They motivate the solution.</a:t>
            </a:r>
          </a:p>
          <a:p>
            <a:pPr lvl="1"/>
            <a:r>
              <a:rPr lang="en-US" dirty="0"/>
              <a:t>Then, details...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Data - Win, Pick &amp; Ban Rates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00053"/>
            <a:ext cx="5943600" cy="417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91200"/>
            <a:ext cx="7518212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Pick rate </a:t>
            </a:r>
            <a:r>
              <a:rPr lang="en-US" dirty="0" smtClean="0"/>
              <a:t>skewed, </a:t>
            </a:r>
            <a:r>
              <a:rPr lang="en-US" dirty="0" smtClean="0">
                <a:solidFill>
                  <a:srgbClr val="0033CC"/>
                </a:solidFill>
              </a:rPr>
              <a:t>Ban rate </a:t>
            </a:r>
            <a:r>
              <a:rPr lang="en-US" dirty="0" smtClean="0"/>
              <a:t>really skewed – perceived champion strength varies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Win rate </a:t>
            </a:r>
            <a:r>
              <a:rPr lang="en-US" dirty="0" smtClean="0"/>
              <a:t>centered around 50 – champions mostly win same amount – normal?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 Data - Win Rate Normality Test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1"/>
            <a:ext cx="5029200" cy="4557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943600"/>
            <a:ext cx="6790192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Follows line well (0.99 correlation) – appears normal</a:t>
            </a:r>
          </a:p>
          <a:p>
            <a:r>
              <a:rPr lang="en-US" dirty="0" smtClean="0"/>
              <a:t>But tails deviate – </a:t>
            </a:r>
            <a:r>
              <a:rPr lang="en-US" dirty="0" smtClean="0">
                <a:solidFill>
                  <a:srgbClr val="0033CC"/>
                </a:solidFill>
              </a:rPr>
              <a:t>thinner</a:t>
            </a:r>
            <a:r>
              <a:rPr lang="en-US" dirty="0" smtClean="0"/>
              <a:t> than would be expected – maybe intentional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Patch Data - Bug, Visual &amp; Gameplay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07869"/>
            <a:ext cx="6120754" cy="4329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1980" y="5890627"/>
            <a:ext cx="5750036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Bug fixes </a:t>
            </a:r>
            <a:r>
              <a:rPr lang="en-US" dirty="0" smtClean="0"/>
              <a:t>are </a:t>
            </a:r>
            <a:r>
              <a:rPr lang="en-US" b="1" dirty="0" smtClean="0"/>
              <a:t>not</a:t>
            </a:r>
            <a:r>
              <a:rPr lang="en-US" dirty="0" smtClean="0"/>
              <a:t> most common – unlike traditional patches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Gameplay</a:t>
            </a:r>
            <a:r>
              <a:rPr lang="en-US" dirty="0" smtClean="0"/>
              <a:t> changes dominate – modify how game is played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Patch Data - Quality, Utility &amp; Numeric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111486" cy="4392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5892581"/>
            <a:ext cx="4733668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Numeric</a:t>
            </a:r>
            <a:r>
              <a:rPr lang="en-US" dirty="0" smtClean="0"/>
              <a:t> changes dominate – maybe easiest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Quality</a:t>
            </a:r>
            <a:r>
              <a:rPr lang="en-US" dirty="0" smtClean="0"/>
              <a:t> changes fewest – maybe most 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</a:t>
            </a:r>
            <a:r>
              <a:rPr lang="en-US" dirty="0" smtClean="0"/>
              <a:t>Data - Neutral, Buff &amp; Nerf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062669" cy="427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908768"/>
            <a:ext cx="6005427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Buffs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33CC"/>
                </a:solidFill>
              </a:rPr>
              <a:t>Nerfs</a:t>
            </a:r>
            <a:r>
              <a:rPr lang="en-US" dirty="0" smtClean="0"/>
              <a:t> equally common – tweak up/down in strength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Neutral</a:t>
            </a:r>
            <a:r>
              <a:rPr lang="en-US" dirty="0" smtClean="0"/>
              <a:t> distinctly less so – most adjustments clearly one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- Changes vs. Win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7638"/>
            <a:ext cx="7298598" cy="4187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2724" y="5943600"/>
            <a:ext cx="4366452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Champions further from </a:t>
            </a:r>
            <a:r>
              <a:rPr lang="en-US" dirty="0" smtClean="0">
                <a:solidFill>
                  <a:srgbClr val="008000"/>
                </a:solidFill>
              </a:rPr>
              <a:t>50%</a:t>
            </a:r>
            <a:r>
              <a:rPr lang="en-US" dirty="0" smtClean="0"/>
              <a:t> patched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</a:t>
            </a:r>
            <a:r>
              <a:rPr lang="en-US" dirty="0" smtClean="0"/>
              <a:t>– Change Direction </a:t>
            </a:r>
            <a:r>
              <a:rPr lang="en-US" dirty="0"/>
              <a:t>vs. </a:t>
            </a:r>
            <a:r>
              <a:rPr lang="en-US" dirty="0" smtClean="0"/>
              <a:t>Change in Win </a:t>
            </a:r>
            <a:r>
              <a:rPr lang="en-US" dirty="0"/>
              <a:t>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75" y="1600200"/>
            <a:ext cx="6490649" cy="4262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3813" y="6033184"/>
            <a:ext cx="3136371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High win </a:t>
            </a:r>
            <a:r>
              <a:rPr lang="en-US" dirty="0" smtClean="0"/>
              <a:t>rates tend to get </a:t>
            </a:r>
            <a:r>
              <a:rPr lang="en-US" dirty="0" smtClean="0">
                <a:solidFill>
                  <a:srgbClr val="C00000"/>
                </a:solidFill>
              </a:rPr>
              <a:t>nerfs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Low win </a:t>
            </a:r>
            <a:r>
              <a:rPr lang="en-US" dirty="0" smtClean="0"/>
              <a:t>rates tend to get </a:t>
            </a:r>
            <a:r>
              <a:rPr lang="en-US" dirty="0" smtClean="0">
                <a:solidFill>
                  <a:srgbClr val="008000"/>
                </a:solidFill>
              </a:rPr>
              <a:t>buffs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</a:t>
            </a:r>
            <a:r>
              <a:rPr lang="en-US" dirty="0" smtClean="0"/>
              <a:t>– Change Direction </a:t>
            </a:r>
            <a:r>
              <a:rPr lang="en-US" dirty="0"/>
              <a:t>vs. </a:t>
            </a:r>
            <a:r>
              <a:rPr lang="en-US" dirty="0" smtClean="0"/>
              <a:t>Change in Win </a:t>
            </a:r>
            <a:r>
              <a:rPr lang="en-US" dirty="0"/>
              <a:t>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75" y="1600200"/>
            <a:ext cx="6490649" cy="4262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267200"/>
            <a:ext cx="155742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 allows for exploration of outliers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133600" y="2971800"/>
            <a:ext cx="457200" cy="111283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37708" y="4407804"/>
            <a:ext cx="1139092" cy="18256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37708" y="4038600"/>
            <a:ext cx="1291492" cy="4604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</a:t>
            </a:r>
            <a:r>
              <a:rPr lang="en-US" dirty="0" smtClean="0"/>
              <a:t>– Change Direction </a:t>
            </a:r>
            <a:r>
              <a:rPr lang="en-US" dirty="0"/>
              <a:t>vs. </a:t>
            </a:r>
            <a:r>
              <a:rPr lang="en-US" dirty="0" smtClean="0"/>
              <a:t>Change in Win </a:t>
            </a:r>
            <a:r>
              <a:rPr lang="en-US" dirty="0"/>
              <a:t>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75" y="1600200"/>
            <a:ext cx="6490649" cy="4262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267200"/>
            <a:ext cx="346027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Urgot</a:t>
            </a:r>
            <a:r>
              <a:rPr lang="en-US" b="1" u="sng" dirty="0" smtClean="0"/>
              <a:t> (p 134)</a:t>
            </a:r>
          </a:p>
          <a:p>
            <a:r>
              <a:rPr lang="en-US" dirty="0" smtClean="0"/>
              <a:t>8 </a:t>
            </a:r>
            <a:r>
              <a:rPr lang="en-US" dirty="0" smtClean="0">
                <a:solidFill>
                  <a:srgbClr val="008000"/>
                </a:solidFill>
              </a:rPr>
              <a:t>buffs</a:t>
            </a:r>
            <a:r>
              <a:rPr lang="en-US" dirty="0" smtClean="0"/>
              <a:t>, but decrease in </a:t>
            </a:r>
            <a:r>
              <a:rPr lang="en-US" dirty="0" smtClean="0">
                <a:solidFill>
                  <a:srgbClr val="C00000"/>
                </a:solidFill>
              </a:rPr>
              <a:t>win rate</a:t>
            </a:r>
            <a:r>
              <a:rPr lang="en-US" dirty="0" smtClean="0"/>
              <a:t>!</a:t>
            </a:r>
          </a:p>
          <a:p>
            <a:r>
              <a:rPr lang="en-US" dirty="0" smtClean="0"/>
              <a:t>Why? </a:t>
            </a:r>
            <a:r>
              <a:rPr lang="en-US" dirty="0" smtClean="0">
                <a:solidFill>
                  <a:srgbClr val="0033CC"/>
                </a:solidFill>
              </a:rPr>
              <a:t>Pick rate </a:t>
            </a:r>
            <a:r>
              <a:rPr lang="en-US" dirty="0" smtClean="0"/>
              <a:t>doubled after patch</a:t>
            </a:r>
          </a:p>
          <a:p>
            <a:r>
              <a:rPr lang="en-US" dirty="0" smtClean="0"/>
              <a:t>Probably non-</a:t>
            </a:r>
            <a:r>
              <a:rPr lang="en-US" dirty="0" err="1" smtClean="0"/>
              <a:t>Urgot</a:t>
            </a:r>
            <a:r>
              <a:rPr lang="en-US" dirty="0" smtClean="0"/>
              <a:t> players tried him out, but still tough to play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81200" y="2971800"/>
            <a:ext cx="0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7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</a:t>
            </a:r>
            <a:r>
              <a:rPr lang="en-US" dirty="0" smtClean="0"/>
              <a:t>– Change Direction </a:t>
            </a:r>
            <a:r>
              <a:rPr lang="en-US" dirty="0"/>
              <a:t>vs. </a:t>
            </a:r>
            <a:r>
              <a:rPr lang="en-US" dirty="0" smtClean="0"/>
              <a:t>Change in Win </a:t>
            </a:r>
            <a:r>
              <a:rPr lang="en-US" dirty="0"/>
              <a:t>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75" y="1600200"/>
            <a:ext cx="6490649" cy="4262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714402"/>
            <a:ext cx="346027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Gangplank (p 154)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Nerfs</a:t>
            </a:r>
            <a:r>
              <a:rPr lang="en-US" dirty="0" smtClean="0"/>
              <a:t>, but increase in </a:t>
            </a:r>
            <a:r>
              <a:rPr lang="en-US" dirty="0" smtClean="0">
                <a:solidFill>
                  <a:srgbClr val="C00000"/>
                </a:solidFill>
              </a:rPr>
              <a:t>win rate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Large re-work of abilities (</a:t>
            </a:r>
            <a:r>
              <a:rPr lang="en-US" dirty="0" smtClean="0">
                <a:solidFill>
                  <a:srgbClr val="0033CC"/>
                </a:solidFill>
              </a:rPr>
              <a:t>neutral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small </a:t>
            </a:r>
            <a:r>
              <a:rPr lang="en-US" dirty="0" smtClean="0">
                <a:solidFill>
                  <a:srgbClr val="C00000"/>
                </a:solidFill>
              </a:rPr>
              <a:t>nerfs</a:t>
            </a:r>
          </a:p>
          <a:p>
            <a:r>
              <a:rPr lang="en-US" dirty="0" smtClean="0"/>
              <a:t>Overall, stronger champion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000" y="3374292"/>
            <a:ext cx="1752600" cy="89290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Patching</a:t>
            </a:r>
            <a:r>
              <a:rPr lang="en-US" dirty="0" smtClean="0"/>
              <a:t> long-standing use in software after release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Fix bugs</a:t>
            </a:r>
            <a:r>
              <a:rPr lang="en-US" dirty="0" smtClean="0">
                <a:sym typeface="Wingdings" panose="05000000000000000000" pitchFamily="2" charset="2"/>
              </a:rPr>
              <a:t> or </a:t>
            </a:r>
            <a:r>
              <a:rPr lang="en-US" i="1" dirty="0" smtClean="0">
                <a:sym typeface="Wingdings" panose="05000000000000000000" pitchFamily="2" charset="2"/>
              </a:rPr>
              <a:t>improve performance</a:t>
            </a:r>
          </a:p>
          <a:p>
            <a:r>
              <a:rPr lang="en-US" dirty="0" smtClean="0"/>
              <a:t>Research in patching </a:t>
            </a:r>
          </a:p>
          <a:p>
            <a:pPr lvl="1"/>
            <a:r>
              <a:rPr lang="en-US" dirty="0" smtClean="0"/>
              <a:t>Analysis of patches adoption for software security </a:t>
            </a:r>
            <a:r>
              <a:rPr lang="en-US" dirty="0" smtClean="0">
                <a:solidFill>
                  <a:srgbClr val="0070C0"/>
                </a:solidFill>
              </a:rPr>
              <a:t>[8]</a:t>
            </a:r>
            <a:r>
              <a:rPr lang="en-US" dirty="0" smtClean="0"/>
              <a:t>, but do not enhance software features/content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Analysis of patching behavior for open vs. closed source </a:t>
            </a:r>
            <a:r>
              <a:rPr lang="en-US" dirty="0" smtClean="0">
                <a:solidFill>
                  <a:srgbClr val="0070C0"/>
                </a:solidFill>
              </a:rPr>
              <a:t>[9]</a:t>
            </a:r>
            <a:r>
              <a:rPr lang="en-US" dirty="0" smtClean="0"/>
              <a:t>, but security focus, not features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But modern games use patching for more</a:t>
            </a:r>
          </a:p>
          <a:p>
            <a:pPr lvl="1"/>
            <a:r>
              <a:rPr lang="en-US" dirty="0" smtClean="0"/>
              <a:t>Add </a:t>
            </a:r>
            <a:r>
              <a:rPr lang="en-US" dirty="0" smtClean="0">
                <a:solidFill>
                  <a:srgbClr val="008000"/>
                </a:solidFill>
              </a:rPr>
              <a:t>content</a:t>
            </a:r>
            <a:r>
              <a:rPr lang="en-US" dirty="0" smtClean="0"/>
              <a:t>, expanding gameplay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Adjust </a:t>
            </a:r>
            <a:r>
              <a:rPr lang="en-US" dirty="0" smtClean="0">
                <a:solidFill>
                  <a:srgbClr val="008000"/>
                </a:solidFill>
              </a:rPr>
              <a:t>game balance</a:t>
            </a:r>
            <a:r>
              <a:rPr lang="en-US" dirty="0" smtClean="0"/>
              <a:t>, changing existing gameplay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4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</a:t>
            </a:r>
            <a:r>
              <a:rPr lang="en-US" dirty="0" smtClean="0"/>
              <a:t>– Change Direction </a:t>
            </a:r>
            <a:r>
              <a:rPr lang="en-US" dirty="0"/>
              <a:t>vs. </a:t>
            </a:r>
            <a:r>
              <a:rPr lang="en-US" dirty="0" smtClean="0"/>
              <a:t>Change in Win </a:t>
            </a:r>
            <a:r>
              <a:rPr lang="en-US" dirty="0"/>
              <a:t>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75" y="1600200"/>
            <a:ext cx="6490649" cy="4262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1623121"/>
            <a:ext cx="3810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Kalista</a:t>
            </a:r>
            <a:r>
              <a:rPr lang="en-US" b="1" u="sng" dirty="0" smtClean="0"/>
              <a:t> (p 157)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Nerfs</a:t>
            </a:r>
            <a:r>
              <a:rPr lang="en-US" dirty="0" smtClean="0"/>
              <a:t>, but increase in </a:t>
            </a:r>
            <a:r>
              <a:rPr lang="en-US" dirty="0" smtClean="0">
                <a:solidFill>
                  <a:srgbClr val="C00000"/>
                </a:solidFill>
              </a:rPr>
              <a:t>win rate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3 </a:t>
            </a:r>
            <a:r>
              <a:rPr lang="en-US" dirty="0" smtClean="0">
                <a:solidFill>
                  <a:srgbClr val="C00000"/>
                </a:solidFill>
              </a:rPr>
              <a:t>nerfs</a:t>
            </a:r>
            <a:r>
              <a:rPr lang="en-US" dirty="0" smtClean="0"/>
              <a:t>, all clearly negative</a:t>
            </a:r>
          </a:p>
          <a:p>
            <a:r>
              <a:rPr lang="en-US" dirty="0" smtClean="0"/>
              <a:t>But other champs that counter </a:t>
            </a:r>
            <a:r>
              <a:rPr lang="en-US" dirty="0" err="1" smtClean="0"/>
              <a:t>Kalista</a:t>
            </a:r>
            <a:r>
              <a:rPr lang="en-US" dirty="0" smtClean="0"/>
              <a:t> changed/nerfed, making her </a:t>
            </a:r>
            <a:r>
              <a:rPr lang="en-US" dirty="0" smtClean="0">
                <a:solidFill>
                  <a:srgbClr val="008000"/>
                </a:solidFill>
              </a:rPr>
              <a:t>stronger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57800" y="3191730"/>
            <a:ext cx="304800" cy="6182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Traditional software patches fix bugs, while modern game patches change content</a:t>
            </a:r>
          </a:p>
          <a:p>
            <a:r>
              <a:rPr lang="en-US" dirty="0"/>
              <a:t>Analysis of League of Legends, most popular game in </a:t>
            </a:r>
            <a:r>
              <a:rPr lang="en-US" dirty="0" smtClean="0"/>
              <a:t>world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Sample game data (465k games)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Harvest patches (160 </a:t>
            </a:r>
            <a:r>
              <a:rPr lang="en-US" dirty="0" smtClean="0"/>
              <a:t>patches, </a:t>
            </a:r>
            <a:r>
              <a:rPr lang="en-US" dirty="0"/>
              <a:t>7700 changes)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Website </a:t>
            </a:r>
            <a:r>
              <a:rPr lang="en-US" dirty="0">
                <a:hlinkClick r:id="rId2"/>
              </a:rPr>
              <a:t>http://lolcrawler.cs.wpi.edu/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data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1600200"/>
            <a:ext cx="4038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02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Rates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Ban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8000"/>
                </a:solidFill>
              </a:rPr>
              <a:t>pick</a:t>
            </a:r>
            <a:r>
              <a:rPr lang="en-US" dirty="0" smtClean="0"/>
              <a:t> </a:t>
            </a:r>
            <a:r>
              <a:rPr lang="en-US" dirty="0"/>
              <a:t>rates skewed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Win </a:t>
            </a:r>
            <a:r>
              <a:rPr lang="en-US" dirty="0">
                <a:solidFill>
                  <a:srgbClr val="0033CC"/>
                </a:solidFill>
              </a:rPr>
              <a:t>rates </a:t>
            </a:r>
            <a:r>
              <a:rPr lang="en-US" dirty="0"/>
              <a:t>normal, except for tails</a:t>
            </a:r>
          </a:p>
          <a:p>
            <a:r>
              <a:rPr lang="en-US" dirty="0" smtClean="0"/>
              <a:t>Patches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Gameplay</a:t>
            </a:r>
            <a:r>
              <a:rPr lang="en-US" dirty="0" smtClean="0"/>
              <a:t> (2x day) dominate </a:t>
            </a:r>
            <a:r>
              <a:rPr lang="en-US" dirty="0">
                <a:solidFill>
                  <a:srgbClr val="C00000"/>
                </a:solidFill>
              </a:rPr>
              <a:t>bug fixes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Nerfs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buffs</a:t>
            </a:r>
            <a:r>
              <a:rPr lang="en-US" dirty="0"/>
              <a:t> equal</a:t>
            </a:r>
          </a:p>
          <a:p>
            <a:r>
              <a:rPr lang="en-US" dirty="0" smtClean="0"/>
              <a:t>Combined</a:t>
            </a:r>
          </a:p>
          <a:p>
            <a:pPr lvl="1"/>
            <a:r>
              <a:rPr lang="en-US" dirty="0" smtClean="0"/>
              <a:t>Champs </a:t>
            </a:r>
            <a:r>
              <a:rPr lang="en-US" dirty="0" smtClean="0">
                <a:solidFill>
                  <a:srgbClr val="0033CC"/>
                </a:solidFill>
              </a:rPr>
              <a:t>win </a:t>
            </a:r>
            <a:r>
              <a:rPr lang="en-US" dirty="0">
                <a:solidFill>
                  <a:srgbClr val="0033CC"/>
                </a:solidFill>
              </a:rPr>
              <a:t>rates </a:t>
            </a:r>
            <a:r>
              <a:rPr lang="en-US" dirty="0"/>
              <a:t>further from 50% </a:t>
            </a:r>
            <a:r>
              <a:rPr lang="en-US" dirty="0" smtClean="0"/>
              <a:t>patched most often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Traditional software patches fix bugs, while modern game patches change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Analysis of League of Legends, most popular game 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world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Sample game data (465k games)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Harvest patches (160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patches,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7700 changes)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Build Website http://lolcrawler.cs.wpi.edu/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Analyze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733800" y="1782762"/>
            <a:ext cx="4038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35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LoL</a:t>
            </a:r>
            <a:r>
              <a:rPr lang="en-US" dirty="0" smtClean="0"/>
              <a:t> game modes </a:t>
            </a:r>
          </a:p>
          <a:p>
            <a:pPr lvl="1"/>
            <a:r>
              <a:rPr lang="en-US" dirty="0" smtClean="0"/>
              <a:t>e.g., Normal 5v5 (non-ranked), 3v3</a:t>
            </a:r>
          </a:p>
          <a:p>
            <a:r>
              <a:rPr lang="en-US" dirty="0" smtClean="0"/>
              <a:t>Other game data </a:t>
            </a:r>
          </a:p>
          <a:p>
            <a:pPr lvl="1"/>
            <a:r>
              <a:rPr lang="en-US" dirty="0" smtClean="0"/>
              <a:t>e.g., gold, kills/deaths/assists</a:t>
            </a:r>
          </a:p>
          <a:p>
            <a:r>
              <a:rPr lang="en-US" dirty="0" smtClean="0"/>
              <a:t>Compare to similar games  </a:t>
            </a:r>
          </a:p>
          <a:p>
            <a:pPr lvl="1"/>
            <a:r>
              <a:rPr lang="en-US" dirty="0" smtClean="0"/>
              <a:t>e.g., Defense of the Ancients 2 (Valve, 2013), Heroes of the Storm (Blizzard, 2015)</a:t>
            </a:r>
          </a:p>
          <a:p>
            <a:r>
              <a:rPr lang="en-US" dirty="0" smtClean="0"/>
              <a:t>Compare to other games </a:t>
            </a:r>
          </a:p>
          <a:p>
            <a:pPr lvl="1"/>
            <a:r>
              <a:rPr lang="en-US" dirty="0" smtClean="0"/>
              <a:t>e.g., first person shooters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04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Nerfs, Buffs and Bugs – </a:t>
            </a:r>
            <a:br>
              <a:rPr lang="en-US" b="1" dirty="0" smtClean="0"/>
            </a:br>
            <a:r>
              <a:rPr lang="en-US" b="1" dirty="0" smtClean="0"/>
              <a:t>Analysis of the Impact of Patching on League of Legends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2590800"/>
            <a:ext cx="5257800" cy="1472365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Artian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Kica</a:t>
            </a:r>
            <a:r>
              <a:rPr lang="en-US" sz="2800" dirty="0" smtClean="0">
                <a:solidFill>
                  <a:srgbClr val="0070C0"/>
                </a:solidFill>
              </a:rPr>
              <a:t>, Andrew La Manna, Lindsay O’Donnell, Tom </a:t>
            </a:r>
            <a:r>
              <a:rPr lang="en-US" sz="2800" dirty="0" err="1" smtClean="0">
                <a:solidFill>
                  <a:srgbClr val="0070C0"/>
                </a:solidFill>
              </a:rPr>
              <a:t>Paolillo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Mark </a:t>
            </a:r>
            <a:r>
              <a:rPr lang="en-US" sz="2800" dirty="0">
                <a:solidFill>
                  <a:srgbClr val="008000"/>
                </a:solidFill>
              </a:rPr>
              <a:t>Claypool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22824"/>
            <a:ext cx="3810000" cy="1231392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00600" y="4927097"/>
            <a:ext cx="4267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 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2nd International Workshop on Collaboration and Gaming (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CoGames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Orlando, Florida, USA, October 31 - November 4, 2016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53200" cy="1143000"/>
          </a:xfrm>
        </p:spPr>
        <p:txBody>
          <a:bodyPr/>
          <a:lstStyle/>
          <a:p>
            <a:r>
              <a:rPr lang="en-US" dirty="0" smtClean="0"/>
              <a:t>League of Legends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popular game in world </a:t>
            </a:r>
            <a:r>
              <a:rPr lang="en-US" dirty="0" smtClean="0">
                <a:solidFill>
                  <a:srgbClr val="0070C0"/>
                </a:solidFill>
              </a:rPr>
              <a:t>[1]</a:t>
            </a:r>
            <a:r>
              <a:rPr lang="en-US" dirty="0" smtClean="0"/>
              <a:t>, played </a:t>
            </a:r>
            <a:r>
              <a:rPr lang="en-US" dirty="0"/>
              <a:t>by more than 27 million people each day </a:t>
            </a:r>
            <a:r>
              <a:rPr lang="en-US" dirty="0">
                <a:solidFill>
                  <a:srgbClr val="0070C0"/>
                </a:solidFill>
              </a:rPr>
              <a:t>[3]</a:t>
            </a:r>
          </a:p>
          <a:p>
            <a:r>
              <a:rPr lang="en-US" dirty="0"/>
              <a:t>Professional </a:t>
            </a:r>
            <a:r>
              <a:rPr lang="en-US" dirty="0" smtClean="0"/>
              <a:t>leagues (e-Sports), </a:t>
            </a:r>
            <a:r>
              <a:rPr lang="en-US" dirty="0"/>
              <a:t>32 million viewers 2014 </a:t>
            </a:r>
            <a:r>
              <a:rPr lang="en-US" dirty="0" smtClean="0"/>
              <a:t>at World Championships</a:t>
            </a:r>
            <a:endParaRPr lang="en-US" dirty="0"/>
          </a:p>
          <a:p>
            <a:pPr lvl="1"/>
            <a:r>
              <a:rPr lang="en-US" dirty="0"/>
              <a:t>8.5 million simultaneous </a:t>
            </a:r>
            <a:r>
              <a:rPr lang="en-US" dirty="0" smtClean="0"/>
              <a:t>(compare to 16 </a:t>
            </a:r>
            <a:r>
              <a:rPr lang="en-US" dirty="0"/>
              <a:t>million for soccer </a:t>
            </a:r>
            <a:r>
              <a:rPr lang="en-US" dirty="0" smtClean="0"/>
              <a:t>World Cup</a:t>
            </a:r>
            <a:r>
              <a:rPr lang="en-US" dirty="0"/>
              <a:t>)</a:t>
            </a:r>
          </a:p>
          <a:p>
            <a:r>
              <a:rPr lang="en-US" dirty="0" smtClean="0"/>
              <a:t>Team versus team game (5 vs. 5)</a:t>
            </a:r>
          </a:p>
          <a:p>
            <a:r>
              <a:rPr lang="en-US" dirty="0" smtClean="0"/>
              <a:t>Teams based on player ranking (skill matters)</a:t>
            </a:r>
          </a:p>
          <a:p>
            <a:r>
              <a:rPr lang="en-US" dirty="0" smtClean="0"/>
              <a:t>Players choose champions (10 unique per game)</a:t>
            </a:r>
          </a:p>
          <a:p>
            <a:r>
              <a:rPr lang="en-US" dirty="0" smtClean="0"/>
              <a:t>Players ban champions (6 unique per game)</a:t>
            </a:r>
          </a:p>
          <a:p>
            <a:r>
              <a:rPr lang="en-US" dirty="0" smtClean="0"/>
              <a:t>Success at top levels </a:t>
            </a:r>
            <a:r>
              <a:rPr lang="en-US" i="1" dirty="0" smtClean="0"/>
              <a:t>requires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cooperation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6724"/>
            <a:ext cx="1752600" cy="7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35" y="245405"/>
            <a:ext cx="1164665" cy="11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Patching in League of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2009 release, patched over 160 times</a:t>
            </a:r>
          </a:p>
          <a:p>
            <a:pPr lvl="1"/>
            <a:r>
              <a:rPr lang="en-US" dirty="0" smtClean="0"/>
              <a:t>Average 1.5 patches/month</a:t>
            </a:r>
          </a:p>
          <a:p>
            <a:r>
              <a:rPr lang="en-US" dirty="0" smtClean="0"/>
              <a:t>Traditional software patches (fix bugs)</a:t>
            </a:r>
          </a:p>
          <a:p>
            <a:r>
              <a:rPr lang="en-US" dirty="0" smtClean="0"/>
              <a:t>Modern game patches (release content, adjust balance)</a:t>
            </a:r>
          </a:p>
          <a:p>
            <a:pPr lvl="1"/>
            <a:r>
              <a:rPr lang="en-US" dirty="0" smtClean="0"/>
              <a:t>Keeps game fresh for players</a:t>
            </a:r>
          </a:p>
          <a:p>
            <a:pPr lvl="1"/>
            <a:r>
              <a:rPr lang="en-US" dirty="0" smtClean="0"/>
              <a:t>Game balance affects enjoyment </a:t>
            </a:r>
            <a:r>
              <a:rPr lang="en-US" dirty="0" smtClean="0">
                <a:solidFill>
                  <a:srgbClr val="0070C0"/>
                </a:solidFill>
              </a:rPr>
              <a:t>[6]</a:t>
            </a:r>
          </a:p>
          <a:p>
            <a:r>
              <a:rPr lang="en-US" dirty="0" smtClean="0"/>
              <a:t>Despite importance, little analysis of </a:t>
            </a:r>
            <a:r>
              <a:rPr lang="en-US" dirty="0" smtClean="0">
                <a:solidFill>
                  <a:srgbClr val="008000"/>
                </a:solidFill>
              </a:rPr>
              <a:t>kinds of patches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8000"/>
                </a:solidFill>
              </a:rPr>
              <a:t>impact on gameplay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1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99" y="65931"/>
            <a:ext cx="8229600" cy="1143000"/>
          </a:xfrm>
        </p:spPr>
        <p:txBody>
          <a:bodyPr/>
          <a:lstStyle/>
          <a:p>
            <a:r>
              <a:rPr lang="en-US" dirty="0" smtClean="0"/>
              <a:t>Analysis of League of Legends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6831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Sites w/Champion Info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615134"/>
            <a:ext cx="4040188" cy="362901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916831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Sites w/Patch Info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660275"/>
            <a:ext cx="4041775" cy="35387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82464" y="5410200"/>
            <a:ext cx="6229847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But no correlation of patch data with champion data </a:t>
            </a:r>
          </a:p>
          <a:p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 must be done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manually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200" dirty="0" smtClean="0"/>
              <a:t>And only latest patch information</a:t>
            </a:r>
          </a:p>
          <a:p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0070C0"/>
                </a:solidFill>
              </a:rPr>
              <a:t>no historic data </a:t>
            </a:r>
            <a:r>
              <a:rPr lang="en-US" sz="2000" dirty="0" smtClean="0"/>
              <a:t>from prior patches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12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Goal: </a:t>
            </a:r>
            <a:r>
              <a:rPr lang="en-US" dirty="0" smtClean="0"/>
              <a:t>analyze patching in League of Legends (</a:t>
            </a:r>
            <a:r>
              <a:rPr lang="en-US" dirty="0" err="1" smtClean="0"/>
              <a:t>LoL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Classification and categorization</a:t>
            </a:r>
          </a:p>
          <a:p>
            <a:pPr lvl="1"/>
            <a:r>
              <a:rPr lang="en-US" dirty="0" smtClean="0"/>
              <a:t>Impact on gameplay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Sample</a:t>
            </a:r>
            <a:r>
              <a:rPr lang="en-US" dirty="0" smtClean="0"/>
              <a:t> games from Riot </a:t>
            </a:r>
            <a:r>
              <a:rPr lang="en-US" dirty="0" err="1" smtClean="0"/>
              <a:t>LoL</a:t>
            </a:r>
            <a:r>
              <a:rPr lang="en-US" dirty="0" smtClean="0"/>
              <a:t> database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Harvest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classify</a:t>
            </a:r>
            <a:r>
              <a:rPr lang="en-US" dirty="0" smtClean="0"/>
              <a:t> patch notes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Develop</a:t>
            </a:r>
            <a:r>
              <a:rPr lang="en-US" dirty="0" smtClean="0"/>
              <a:t> Web site for interactive exploration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Investigate</a:t>
            </a:r>
            <a:r>
              <a:rPr lang="en-US" dirty="0" smtClean="0"/>
              <a:t> patching and game data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Disseminate</a:t>
            </a:r>
            <a:r>
              <a:rPr lang="en-US" dirty="0" smtClean="0"/>
              <a:t> results (this talk)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Gather data on </a:t>
            </a:r>
            <a:r>
              <a:rPr lang="en-US" dirty="0" err="1"/>
              <a:t>LoL</a:t>
            </a:r>
            <a:r>
              <a:rPr lang="en-US" dirty="0"/>
              <a:t> games </a:t>
            </a:r>
          </a:p>
          <a:p>
            <a:pPr lvl="1"/>
            <a:r>
              <a:rPr lang="en-US" dirty="0"/>
              <a:t>Harvest data on </a:t>
            </a:r>
            <a:r>
              <a:rPr lang="en-US" dirty="0" err="1"/>
              <a:t>LoL</a:t>
            </a:r>
            <a:r>
              <a:rPr lang="en-US" dirty="0"/>
              <a:t> patches</a:t>
            </a:r>
          </a:p>
          <a:p>
            <a:r>
              <a:rPr lang="en-US" dirty="0" smtClean="0"/>
              <a:t>Web site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Gather Game Data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Riot provides access to game data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Returns JSON formatted data</a:t>
            </a:r>
          </a:p>
          <a:p>
            <a:pPr lvl="1"/>
            <a:r>
              <a:rPr lang="en-US" dirty="0" smtClean="0"/>
              <a:t>Champions picked, Champions banned, Win/Loss …</a:t>
            </a:r>
          </a:p>
          <a:p>
            <a:r>
              <a:rPr lang="en-US" dirty="0" smtClean="0"/>
              <a:t>Data from Season 4 (2014) onward</a:t>
            </a:r>
          </a:p>
          <a:p>
            <a:r>
              <a:rPr lang="en-US" dirty="0" smtClean="0"/>
              <a:t>Default key limits query rate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dirty="0" smtClean="0"/>
              <a:t>btained Riot-approved production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23" y="1391505"/>
            <a:ext cx="1524000" cy="15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354" y="23622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curl</a:t>
            </a:r>
            <a:r>
              <a:rPr lang="en-US" sz="2000" dirty="0">
                <a:latin typeface="Consolas" panose="020B0609020204030204" pitchFamily="49" charset="0"/>
              </a:rPr>
              <a:t> --request GET 'https://</a:t>
            </a:r>
            <a:r>
              <a:rPr lang="en-US" sz="2000" dirty="0" smtClean="0">
                <a:latin typeface="Consolas" panose="020B0609020204030204" pitchFamily="49" charset="0"/>
              </a:rPr>
              <a:t>na.api.pvp.net/-</a:t>
            </a:r>
            <a:r>
              <a:rPr lang="en-US" sz="2000" dirty="0" err="1" smtClean="0">
                <a:latin typeface="Consolas" panose="020B0609020204030204" pitchFamily="49" charset="0"/>
              </a:rPr>
              <a:t>api</a:t>
            </a:r>
            <a:r>
              <a:rPr lang="en-US" sz="2000" dirty="0" smtClean="0">
                <a:latin typeface="Consolas" panose="020B0609020204030204" pitchFamily="49" charset="0"/>
              </a:rPr>
              <a:t>/lol/</a:t>
            </a:r>
            <a:r>
              <a:rPr lang="en-US" sz="2000" dirty="0" err="1" smtClean="0">
                <a:latin typeface="Consolas" panose="020B0609020204030204" pitchFamily="49" charset="0"/>
              </a:rPr>
              <a:t>na</a:t>
            </a:r>
            <a:r>
              <a:rPr lang="en-US" sz="2000" dirty="0" smtClean="0">
                <a:latin typeface="Consolas" panose="020B0609020204030204" pitchFamily="49" charset="0"/>
              </a:rPr>
              <a:t>/v2.2/match/</a:t>
            </a:r>
            <a:r>
              <a:rPr lang="en-US" sz="20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MATCH_ID</a:t>
            </a:r>
            <a:r>
              <a:rPr lang="en-US" sz="2000" dirty="0" smtClean="0">
                <a:latin typeface="Consolas" panose="020B0609020204030204" pitchFamily="49" charset="0"/>
              </a:rPr>
              <a:t>?&amp;</a:t>
            </a:r>
            <a:r>
              <a:rPr lang="en-US" sz="2000" dirty="0" err="1" smtClean="0">
                <a:latin typeface="Consolas" panose="020B0609020204030204" pitchFamily="49" charset="0"/>
              </a:rPr>
              <a:t>api_key</a:t>
            </a:r>
            <a:r>
              <a:rPr lang="en-US" sz="2000" dirty="0" smtClean="0">
                <a:latin typeface="Consolas" panose="020B0609020204030204" pitchFamily="49" charset="0"/>
              </a:rPr>
              <a:t>=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DEV_KEY</a:t>
            </a:r>
            <a:r>
              <a:rPr lang="en-US" sz="2000" dirty="0" smtClean="0">
                <a:latin typeface="Consolas" panose="020B0609020204030204" pitchFamily="49" charset="0"/>
              </a:rPr>
              <a:t>'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7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1439</Words>
  <Application>Microsoft Office PowerPoint</Application>
  <PresentationFormat>On-screen Show (4:3)</PresentationFormat>
  <Paragraphs>267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Consolas</vt:lpstr>
      <vt:lpstr>NimbusRomNo9L-Regu</vt:lpstr>
      <vt:lpstr>Times New Roman</vt:lpstr>
      <vt:lpstr>Wingdings</vt:lpstr>
      <vt:lpstr>Office Theme</vt:lpstr>
      <vt:lpstr>Nerfs, Buffs and Bugs –  Analysis of the Impact of Patching on League of Legends</vt:lpstr>
      <vt:lpstr>PEDS feedback</vt:lpstr>
      <vt:lpstr>Introduction</vt:lpstr>
      <vt:lpstr>League of Legends</vt:lpstr>
      <vt:lpstr>Patching in League of Legends</vt:lpstr>
      <vt:lpstr>Analysis of League of Legends</vt:lpstr>
      <vt:lpstr>This Paper</vt:lpstr>
      <vt:lpstr>Outline</vt:lpstr>
      <vt:lpstr>Gather Game Data (1 of 2)</vt:lpstr>
      <vt:lpstr>Gather Game Data (2 of 2)</vt:lpstr>
      <vt:lpstr>Harvest Patch Data</vt:lpstr>
      <vt:lpstr>Patch Taxonomy</vt:lpstr>
      <vt:lpstr>Patch Taxonomy</vt:lpstr>
      <vt:lpstr>Patch Taxonomy</vt:lpstr>
      <vt:lpstr>Patch Taxonomy</vt:lpstr>
      <vt:lpstr>Outline</vt:lpstr>
      <vt:lpstr>Website – LoL Crawler</vt:lpstr>
      <vt:lpstr>Website – LoL Crawler</vt:lpstr>
      <vt:lpstr>Outline</vt:lpstr>
      <vt:lpstr>Game Data - Win, Pick &amp; Ban Rates</vt:lpstr>
      <vt:lpstr>Game Data - Win Rate Normality Test</vt:lpstr>
      <vt:lpstr>Patch Data - Bug, Visual &amp; Gameplay</vt:lpstr>
      <vt:lpstr>Patch Data - Quality, Utility &amp; Numeric</vt:lpstr>
      <vt:lpstr>Patch Data - Neutral, Buff &amp; Nerf</vt:lpstr>
      <vt:lpstr>Combined - Changes vs. Win Rate</vt:lpstr>
      <vt:lpstr>Combined – Change Direction vs. Change in Win Rate</vt:lpstr>
      <vt:lpstr>Combined – Change Direction vs. Change in Win Rate</vt:lpstr>
      <vt:lpstr>Combined – Change Direction vs. Change in Win Rate</vt:lpstr>
      <vt:lpstr>Combined – Change Direction vs. Change in Win Rate</vt:lpstr>
      <vt:lpstr>Combined – Change Direction vs. Change in Win Rate</vt:lpstr>
      <vt:lpstr>Conclusion</vt:lpstr>
      <vt:lpstr>Conclusion</vt:lpstr>
      <vt:lpstr>Future Work</vt:lpstr>
      <vt:lpstr>Nerfs, Buffs and Bugs –  Analysis of the Impact of Patching on League of Legends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Mark Claypool</cp:lastModifiedBy>
  <cp:revision>104</cp:revision>
  <cp:lastPrinted>2016-10-09T19:54:51Z</cp:lastPrinted>
  <dcterms:created xsi:type="dcterms:W3CDTF">2015-09-30T18:18:28Z</dcterms:created>
  <dcterms:modified xsi:type="dcterms:W3CDTF">2016-10-10T22:41:51Z</dcterms:modified>
</cp:coreProperties>
</file>