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9" r:id="rId4"/>
    <p:sldId id="270" r:id="rId5"/>
    <p:sldId id="272" r:id="rId6"/>
    <p:sldId id="271" r:id="rId7"/>
    <p:sldId id="280" r:id="rId8"/>
    <p:sldId id="275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7" r:id="rId17"/>
    <p:sldId id="278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862C5-F16A-487C-9E8F-AF98BA5E3D26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BC18D-8B2C-406D-8F12-A05C026D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laypool/papers/lol-matchmaking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laypool/papers/lol-matchmaking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Claypool, Jonathan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Decelle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Gabriel Hall, and Lindsay O'Donnell.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Surrender at 20? Matchmaking in League of Legends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Proceedings of the IEEE Games, Entertainment, Media Conference (GEM)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Toronto, Canada, October 2015. Online at: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http://www.cs.wpi.edu/~claypool/papers/lol-matchmaking/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C18D-8B2C-406D-8F12-A05C026D34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Claypool, Jonathan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Decelle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Gabriel Hall, and Lindsay O'Donnell.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Surrender at 20? Matchmaking in League of Legends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Proceedings of the IEEE Games, Entertainment, Media Conference (GEM)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Toronto, Canada, October 2015. Online at: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http://www.cs.wpi.edu/~claypool/papers/lol-matchmaking/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C18D-8B2C-406D-8F12-A05C026D34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F9B-88E2-47A9-BBB2-383DD95BEF8B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2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BF6F-4CA4-44C8-AFB9-C22546781227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0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FCE-BE6B-4F19-B9D6-E655B021EDAC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8F24-5C45-4568-A466-8AA56304F557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9AE9-63CF-4B45-82D1-C8FCC22CD091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4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F8A0-8EE7-4978-8F26-C7FCD18E1039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D3F6-E89B-4CD5-8DFB-70B7B5821870}" type="datetime1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35DB-BA7A-4491-A5FC-78D4175B5967}" type="datetime1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AFAC-E309-4517-A62B-E1A3A52C6D2D}" type="datetime1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7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68E-7A09-4E1C-832E-E59869920A51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3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3DB6-3AF6-4F69-8A59-3B7F599D37BA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3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4055-3D3C-4546-A3E0-DC72AA2E4BE7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aypool@cs.wpi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laypool@cs.wpi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.op.g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Surrender at 20?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Matchmaking </a:t>
            </a:r>
            <a:r>
              <a:rPr lang="en-US" b="1" dirty="0"/>
              <a:t>in League of Legends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663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Mark Claypool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Jonathan </a:t>
            </a:r>
            <a:r>
              <a:rPr lang="en-US" dirty="0" err="1">
                <a:solidFill>
                  <a:schemeClr val="tx1"/>
                </a:solidFill>
              </a:rPr>
              <a:t>Decelle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Gabriel </a:t>
            </a:r>
            <a:r>
              <a:rPr lang="en-US" dirty="0">
                <a:solidFill>
                  <a:schemeClr val="tx1"/>
                </a:solidFill>
              </a:rPr>
              <a:t>Hall, and Lindsay </a:t>
            </a:r>
            <a:r>
              <a:rPr lang="en-US" dirty="0" smtClean="0">
                <a:solidFill>
                  <a:schemeClr val="tx1"/>
                </a:solidFill>
              </a:rPr>
              <a:t>O'Donnell</a:t>
            </a:r>
          </a:p>
          <a:p>
            <a:endParaRPr lang="en-US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claypool@cs.wpi.edu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Computer Science and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Interactive Media &amp; Game Development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7387" y="5363610"/>
            <a:ext cx="6099612" cy="914401"/>
            <a:chOff x="1524000" y="4800599"/>
            <a:chExt cx="6099612" cy="914401"/>
          </a:xfrm>
        </p:grpSpPr>
        <p:sp>
          <p:nvSpPr>
            <p:cNvPr id="4" name="TextBox 3"/>
            <p:cNvSpPr txBox="1"/>
            <p:nvPr/>
          </p:nvSpPr>
          <p:spPr>
            <a:xfrm>
              <a:off x="2819400" y="4996190"/>
              <a:ext cx="48042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</a:rPr>
                <a:t>Worcester Polytechnic Institute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pic>
          <p:nvPicPr>
            <p:cNvPr id="1028" name="Picture 4" descr="http://www.communityadvocate.com/wp-content/uploads/2012/02/wpi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4800599"/>
              <a:ext cx="914400" cy="914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Game Imbalance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5943600" cy="426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81416" y="5750118"/>
            <a:ext cx="39243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Goal: </a:t>
            </a:r>
            <a:r>
              <a:rPr lang="en-US" sz="1600" dirty="0" smtClean="0"/>
              <a:t>Teams of similar rank versus each other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Result: </a:t>
            </a:r>
            <a:r>
              <a:rPr lang="en-US" sz="1600" dirty="0" smtClean="0"/>
              <a:t>Most games evenly matched</a:t>
            </a:r>
          </a:p>
          <a:p>
            <a:r>
              <a:rPr lang="en-US" sz="1600" dirty="0" smtClean="0"/>
              <a:t>But about 5% difference of 2 from mean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0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Game Imbalance (1 of 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04012"/>
            <a:ext cx="5749150" cy="418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983" y="5791200"/>
            <a:ext cx="5624384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Little correlation in subjective imbalance and objective imbalance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 Equalizing team ranks alone not sufficient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337598"/>
            <a:ext cx="14478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“How even did you feel the game was?”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09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Game Imbalance </a:t>
            </a:r>
            <a:r>
              <a:rPr lang="en-US" dirty="0" smtClean="0"/>
              <a:t>(2 </a:t>
            </a:r>
            <a:r>
              <a:rPr lang="en-US" dirty="0"/>
              <a:t>of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42" y="1523200"/>
            <a:ext cx="5068957" cy="404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42293" y="5826981"/>
            <a:ext cx="4528350" cy="33855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Players generally felt imbalance in other teams favor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20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Game Imbalance </a:t>
            </a:r>
            <a:r>
              <a:rPr lang="en-US" dirty="0" smtClean="0"/>
              <a:t>(3 </a:t>
            </a:r>
            <a:r>
              <a:rPr lang="en-US" dirty="0"/>
              <a:t>of 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617" y="6388387"/>
            <a:ext cx="2133600" cy="365125"/>
          </a:xfrm>
        </p:spPr>
        <p:txBody>
          <a:bodyPr/>
          <a:lstStyle/>
          <a:p>
            <a:fld id="{C175C3FF-6F89-4717-A9F2-3A7B28E977C0}" type="slidenum">
              <a:rPr lang="en-US" smtClean="0"/>
              <a:t>13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358" y="1219200"/>
            <a:ext cx="6081059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6099313"/>
            <a:ext cx="2514600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Win? </a:t>
            </a:r>
            <a:r>
              <a:rPr lang="en-US" sz="1600" dirty="0" smtClean="0"/>
              <a:t>Game is balanced</a:t>
            </a:r>
          </a:p>
          <a:p>
            <a:r>
              <a:rPr lang="en-US" sz="1600" dirty="0" smtClean="0">
                <a:solidFill>
                  <a:srgbClr val="C00000"/>
                </a:solidFill>
              </a:rPr>
              <a:t>Lose? </a:t>
            </a:r>
            <a:r>
              <a:rPr lang="en-US" sz="1600" dirty="0" smtClean="0"/>
              <a:t>Game is imbalanced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84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Game Enjoyment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559670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2514600"/>
            <a:ext cx="15240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“How enjoyable was the game you played?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484152" y="5867400"/>
            <a:ext cx="3526248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Win? </a:t>
            </a:r>
            <a:r>
              <a:rPr lang="en-US" sz="1600" dirty="0" smtClean="0"/>
              <a:t>Game is fun (70%), never not fun</a:t>
            </a:r>
          </a:p>
          <a:p>
            <a:r>
              <a:rPr lang="en-US" sz="1600" dirty="0" smtClean="0">
                <a:solidFill>
                  <a:srgbClr val="C00000"/>
                </a:solidFill>
              </a:rPr>
              <a:t>Lose? </a:t>
            </a:r>
            <a:r>
              <a:rPr lang="en-US" sz="1600" dirty="0" smtClean="0"/>
              <a:t>Game is almost never fun (90%)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30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Enjoyment versus Balance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1293"/>
            <a:ext cx="487910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86028" y="5885447"/>
            <a:ext cx="3831048" cy="33855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Imbalance in player’s favor the most fun!</a:t>
            </a:r>
          </a:p>
        </p:txBody>
      </p:sp>
      <p:grpSp>
        <p:nvGrpSpPr>
          <p:cNvPr id="9224" name="Group 9223"/>
          <p:cNvGrpSpPr/>
          <p:nvPr/>
        </p:nvGrpSpPr>
        <p:grpSpPr>
          <a:xfrm>
            <a:off x="6155563" y="1725529"/>
            <a:ext cx="1986498" cy="1600200"/>
            <a:chOff x="224742" y="1946513"/>
            <a:chExt cx="1986498" cy="1600200"/>
          </a:xfrm>
        </p:grpSpPr>
        <p:grpSp>
          <p:nvGrpSpPr>
            <p:cNvPr id="7" name="Group 6"/>
            <p:cNvGrpSpPr/>
            <p:nvPr/>
          </p:nvGrpSpPr>
          <p:grpSpPr>
            <a:xfrm>
              <a:off x="608758" y="2258800"/>
              <a:ext cx="1496526" cy="1287913"/>
              <a:chOff x="4419600" y="2438400"/>
              <a:chExt cx="3771569" cy="2971800"/>
            </a:xfrm>
          </p:grpSpPr>
          <p:sp>
            <p:nvSpPr>
              <p:cNvPr id="17" name="Arc 16"/>
              <p:cNvSpPr/>
              <p:nvPr/>
            </p:nvSpPr>
            <p:spPr>
              <a:xfrm>
                <a:off x="4419600" y="2438400"/>
                <a:ext cx="3733800" cy="2971800"/>
              </a:xfrm>
              <a:prstGeom prst="arc">
                <a:avLst/>
              </a:prstGeom>
              <a:ln w="5715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8" name="Arc 17"/>
              <p:cNvSpPr/>
              <p:nvPr/>
            </p:nvSpPr>
            <p:spPr>
              <a:xfrm flipH="1">
                <a:off x="4457369" y="2438400"/>
                <a:ext cx="3733800" cy="2971800"/>
              </a:xfrm>
              <a:prstGeom prst="arc">
                <a:avLst/>
              </a:prstGeom>
              <a:ln w="5715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457581" y="2985315"/>
              <a:ext cx="175365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09643" y="3052650"/>
              <a:ext cx="100380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Game Balance</a:t>
              </a:r>
              <a:endParaRPr lang="en-US" sz="11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87816" y="1946513"/>
              <a:ext cx="0" cy="95767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16200000">
              <a:off x="83858" y="2386186"/>
              <a:ext cx="5433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Fun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0601" y="2527933"/>
              <a:ext cx="8178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Sweet spot</a:t>
              </a:r>
              <a:endParaRPr lang="en-US" sz="105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387946" y="2324845"/>
              <a:ext cx="27938" cy="192146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23" name="Group 9222"/>
          <p:cNvGrpSpPr/>
          <p:nvPr/>
        </p:nvGrpSpPr>
        <p:grpSpPr>
          <a:xfrm>
            <a:off x="6155563" y="4150637"/>
            <a:ext cx="1986498" cy="1367809"/>
            <a:chOff x="407377" y="4507752"/>
            <a:chExt cx="1986498" cy="1367809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640216" y="5546616"/>
              <a:ext cx="175365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992278" y="5613951"/>
              <a:ext cx="100380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Game Balance</a:t>
              </a:r>
              <a:endParaRPr lang="en-US" sz="11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670451" y="4507814"/>
              <a:ext cx="0" cy="95767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16200000">
              <a:off x="266493" y="4947487"/>
              <a:ext cx="5433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Fun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22758" y="4507752"/>
              <a:ext cx="85472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Sweet spot?</a:t>
              </a:r>
              <a:endParaRPr lang="en-US" sz="105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919644" y="4687272"/>
              <a:ext cx="185640" cy="148792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901210" y="4886147"/>
              <a:ext cx="1340806" cy="463834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16" name="Group 9215"/>
          <p:cNvGrpSpPr/>
          <p:nvPr/>
        </p:nvGrpSpPr>
        <p:grpSpPr>
          <a:xfrm>
            <a:off x="6388402" y="1521294"/>
            <a:ext cx="1917398" cy="1679106"/>
            <a:chOff x="6388402" y="1521294"/>
            <a:chExt cx="1917398" cy="1679106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539579" y="1521294"/>
              <a:ext cx="1602482" cy="167910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88402" y="1600200"/>
              <a:ext cx="1917398" cy="1493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366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Matchmaking</a:t>
            </a:r>
            <a:r>
              <a:rPr lang="en-US" dirty="0" smtClean="0"/>
              <a:t> critical for making teams, making matches</a:t>
            </a:r>
          </a:p>
          <a:p>
            <a:r>
              <a:rPr lang="en-US" dirty="0" smtClean="0"/>
              <a:t>But little published work on matchmaking systems and </a:t>
            </a:r>
            <a:r>
              <a:rPr lang="en-US" dirty="0" smtClean="0">
                <a:solidFill>
                  <a:srgbClr val="008000"/>
                </a:solidFill>
              </a:rPr>
              <a:t>player opinions </a:t>
            </a:r>
            <a:r>
              <a:rPr lang="en-US" dirty="0" smtClean="0"/>
              <a:t>on them</a:t>
            </a:r>
          </a:p>
          <a:p>
            <a:r>
              <a:rPr lang="en-US" dirty="0" smtClean="0"/>
              <a:t>This paper </a:t>
            </a:r>
            <a:r>
              <a:rPr lang="en-US" dirty="0" smtClean="0">
                <a:sym typeface="Wingdings" panose="05000000000000000000" pitchFamily="2" charset="2"/>
              </a:rPr>
              <a:t> study of matchmaking for </a:t>
            </a:r>
            <a:r>
              <a:rPr lang="en-US" i="1" dirty="0" smtClean="0">
                <a:sym typeface="Wingdings" panose="05000000000000000000" pitchFamily="2" charset="2"/>
              </a:rPr>
              <a:t>League of Legends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Objective (rank) and Subjective (balance and fun)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Results: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Objectively</a:t>
            </a:r>
            <a:r>
              <a:rPr lang="en-US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teams and games are balanced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sym typeface="Wingdings" panose="05000000000000000000" pitchFamily="2" charset="2"/>
              </a:rPr>
              <a:t>Subjectively</a:t>
            </a:r>
            <a:r>
              <a:rPr lang="en-US" dirty="0" smtClean="0">
                <a:sym typeface="Wingdings" panose="05000000000000000000" pitchFamily="2" charset="2"/>
              </a:rPr>
              <a:t> games only balanced for winning players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Imbalanced games </a:t>
            </a:r>
            <a:r>
              <a:rPr lang="en-US" dirty="0" smtClean="0">
                <a:sym typeface="Wingdings" panose="05000000000000000000" pitchFamily="2" charset="2"/>
              </a:rPr>
              <a:t>in players favor </a:t>
            </a:r>
            <a:r>
              <a:rPr lang="en-US" u="sng" dirty="0" smtClean="0">
                <a:sym typeface="Wingdings" panose="05000000000000000000" pitchFamily="2" charset="2"/>
              </a:rPr>
              <a:t>are the most fun</a:t>
            </a:r>
            <a:r>
              <a:rPr lang="en-US" dirty="0" smtClean="0">
                <a:sym typeface="Wingdings" panose="05000000000000000000" pitchFamily="2" charset="2"/>
              </a:rPr>
              <a:t>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Matchmaking systems may want to consider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e.g., balance not so important, as long as player not always on imbalanced side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</a:t>
            </a:r>
            <a:r>
              <a:rPr lang="en-US" dirty="0" err="1" smtClean="0"/>
              <a:t>LoL</a:t>
            </a:r>
            <a:r>
              <a:rPr lang="en-US" dirty="0" smtClean="0"/>
              <a:t> game modes</a:t>
            </a:r>
          </a:p>
          <a:p>
            <a:pPr lvl="1"/>
            <a:r>
              <a:rPr lang="en-US" dirty="0" smtClean="0"/>
              <a:t>Normal (unranked), Dominion, 3v3</a:t>
            </a:r>
          </a:p>
          <a:p>
            <a:r>
              <a:rPr lang="en-US" dirty="0" smtClean="0"/>
              <a:t>Analysis of other objective data (e.g., in-game stats)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LoL</a:t>
            </a:r>
            <a:r>
              <a:rPr lang="en-US" dirty="0" smtClean="0"/>
              <a:t>-type games</a:t>
            </a:r>
          </a:p>
          <a:p>
            <a:pPr lvl="1"/>
            <a:r>
              <a:rPr lang="en-US" i="1" dirty="0" smtClean="0"/>
              <a:t>Defense of the Ancients 2 </a:t>
            </a:r>
            <a:r>
              <a:rPr lang="en-US" dirty="0" smtClean="0"/>
              <a:t>(Valve 2013), </a:t>
            </a:r>
            <a:r>
              <a:rPr lang="en-US" i="1" dirty="0" smtClean="0"/>
              <a:t>Heroes of the Storm</a:t>
            </a:r>
            <a:r>
              <a:rPr lang="en-US" dirty="0" smtClean="0"/>
              <a:t> (Blizzard 2015)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8000"/>
                </a:solidFill>
              </a:rPr>
              <a:t>subjective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objective</a:t>
            </a:r>
            <a:r>
              <a:rPr lang="en-US" dirty="0" smtClean="0"/>
              <a:t> data in matchmaking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Surrender at 20?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Matchmaking </a:t>
            </a:r>
            <a:r>
              <a:rPr lang="en-US" b="1" dirty="0"/>
              <a:t>in League of Legends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663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Mark Claypool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Jonathan </a:t>
            </a:r>
            <a:r>
              <a:rPr lang="en-US" dirty="0" err="1">
                <a:solidFill>
                  <a:schemeClr val="tx1"/>
                </a:solidFill>
              </a:rPr>
              <a:t>Decelle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Gabriel </a:t>
            </a:r>
            <a:r>
              <a:rPr lang="en-US" dirty="0">
                <a:solidFill>
                  <a:schemeClr val="tx1"/>
                </a:solidFill>
              </a:rPr>
              <a:t>Hall, and Lindsay </a:t>
            </a:r>
            <a:r>
              <a:rPr lang="en-US" dirty="0" smtClean="0">
                <a:solidFill>
                  <a:schemeClr val="tx1"/>
                </a:solidFill>
              </a:rPr>
              <a:t>O'Donnell</a:t>
            </a:r>
          </a:p>
          <a:p>
            <a:endParaRPr lang="en-US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claypool@cs.wpi.edu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Computer Science and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Interactive Media &amp; Game Development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7387" y="5363610"/>
            <a:ext cx="6099612" cy="914401"/>
            <a:chOff x="1524000" y="4800599"/>
            <a:chExt cx="6099612" cy="914401"/>
          </a:xfrm>
        </p:grpSpPr>
        <p:sp>
          <p:nvSpPr>
            <p:cNvPr id="4" name="TextBox 3"/>
            <p:cNvSpPr txBox="1"/>
            <p:nvPr/>
          </p:nvSpPr>
          <p:spPr>
            <a:xfrm>
              <a:off x="2819400" y="4996190"/>
              <a:ext cx="48042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</a:rPr>
                <a:t>Worcester Polytechnic Institute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pic>
          <p:nvPicPr>
            <p:cNvPr id="1028" name="Picture 4" descr="http://www.communityadvocate.com/wp-content/uploads/2012/02/wpi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4800599"/>
              <a:ext cx="914400" cy="914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5925"/>
            <a:ext cx="8509206" cy="56158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Online games typically </a:t>
            </a:r>
          </a:p>
          <a:p>
            <a:pPr marL="0" indent="0">
              <a:buNone/>
            </a:pPr>
            <a:r>
              <a:rPr lang="en-US" sz="2800" dirty="0" smtClean="0"/>
              <a:t>    coop or player-versus-player</a:t>
            </a:r>
          </a:p>
          <a:p>
            <a:pPr lvl="1"/>
            <a:r>
              <a:rPr lang="en-US" sz="2400" dirty="0" smtClean="0"/>
              <a:t>Critical to have games </a:t>
            </a:r>
          </a:p>
          <a:p>
            <a:pPr marL="457200" lvl="1" indent="0">
              <a:buNone/>
            </a:pPr>
            <a:r>
              <a:rPr lang="en-US" sz="2400" dirty="0" smtClean="0"/>
              <a:t>     balanced for fun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Matchmaking</a:t>
            </a:r>
            <a:r>
              <a:rPr lang="en-US" sz="2800" dirty="0" smtClean="0"/>
              <a:t> – process of </a:t>
            </a:r>
          </a:p>
          <a:p>
            <a:pPr marL="0" indent="0">
              <a:buNone/>
            </a:pPr>
            <a:r>
              <a:rPr lang="en-US" sz="2800" dirty="0" smtClean="0"/>
              <a:t>          grouping players of similar skill</a:t>
            </a:r>
          </a:p>
          <a:p>
            <a:r>
              <a:rPr lang="en-US" sz="2800" dirty="0" smtClean="0"/>
              <a:t>Improve</a:t>
            </a:r>
            <a:r>
              <a:rPr lang="en-US" sz="2800" dirty="0" smtClean="0"/>
              <a:t>?  </a:t>
            </a:r>
            <a:r>
              <a:rPr lang="en-US" sz="2800" dirty="0"/>
              <a:t>S</a:t>
            </a:r>
            <a:r>
              <a:rPr lang="en-US" sz="2800" dirty="0" smtClean="0"/>
              <a:t>ome published work </a:t>
            </a:r>
            <a:r>
              <a:rPr lang="en-US" sz="2800" dirty="0" smtClean="0">
                <a:solidFill>
                  <a:srgbClr val="0070C0"/>
                </a:solidFill>
              </a:rPr>
              <a:t>[1,2] </a:t>
            </a:r>
            <a:r>
              <a:rPr lang="en-US" sz="2800" dirty="0" smtClean="0"/>
              <a:t>but lacking…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Matchmaking in practice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Matchmaking correlated with </a:t>
            </a:r>
            <a:r>
              <a:rPr lang="en-US" sz="2400" dirty="0" smtClean="0">
                <a:solidFill>
                  <a:srgbClr val="008000"/>
                </a:solidFill>
              </a:rPr>
              <a:t>player opinion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34321" y="1165925"/>
            <a:ext cx="3539134" cy="2670282"/>
            <a:chOff x="914400" y="1565413"/>
            <a:chExt cx="4886532" cy="3692387"/>
          </a:xfrm>
        </p:grpSpPr>
        <p:grpSp>
          <p:nvGrpSpPr>
            <p:cNvPr id="6" name="Group 5"/>
            <p:cNvGrpSpPr/>
            <p:nvPr/>
          </p:nvGrpSpPr>
          <p:grpSpPr>
            <a:xfrm>
              <a:off x="1752600" y="2286000"/>
              <a:ext cx="3771569" cy="2971800"/>
              <a:chOff x="4419600" y="2438400"/>
              <a:chExt cx="3771569" cy="2971800"/>
            </a:xfrm>
          </p:grpSpPr>
          <p:sp>
            <p:nvSpPr>
              <p:cNvPr id="16" name="Arc 15"/>
              <p:cNvSpPr/>
              <p:nvPr/>
            </p:nvSpPr>
            <p:spPr>
              <a:xfrm>
                <a:off x="4419600" y="2438400"/>
                <a:ext cx="3733800" cy="2971800"/>
              </a:xfrm>
              <a:prstGeom prst="arc">
                <a:avLst/>
              </a:prstGeom>
              <a:ln w="5715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Arc 16"/>
              <p:cNvSpPr/>
              <p:nvPr/>
            </p:nvSpPr>
            <p:spPr>
              <a:xfrm flipH="1">
                <a:off x="4457369" y="2438400"/>
                <a:ext cx="3733800" cy="2971800"/>
              </a:xfrm>
              <a:prstGeom prst="arc">
                <a:avLst/>
              </a:prstGeom>
              <a:ln w="5715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406544" y="4000010"/>
              <a:ext cx="1214477" cy="377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Too hard!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00886" y="4000010"/>
              <a:ext cx="1200046" cy="377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Too easy!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82213" y="4000010"/>
              <a:ext cx="1252544" cy="377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Just right!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371600" y="3962400"/>
              <a:ext cx="441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67820" y="4419600"/>
              <a:ext cx="1678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Game Balance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447800" y="1565413"/>
              <a:ext cx="0" cy="22098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6200000">
              <a:off x="487545" y="2681712"/>
              <a:ext cx="12538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Fun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3060" y="2871537"/>
              <a:ext cx="1221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Sweet spot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3523773" y="2448629"/>
              <a:ext cx="70410" cy="443367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59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Matchmaking in League of 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paper </a:t>
            </a:r>
            <a:r>
              <a:rPr lang="en-US" dirty="0" smtClean="0">
                <a:sym typeface="Wingdings" panose="05000000000000000000" pitchFamily="2" charset="2"/>
              </a:rPr>
              <a:t> matchmaking in League of Legends (</a:t>
            </a:r>
            <a:r>
              <a:rPr lang="en-US" dirty="0" err="1" smtClean="0">
                <a:sym typeface="Wingdings" panose="05000000000000000000" pitchFamily="2" charset="2"/>
              </a:rPr>
              <a:t>LoL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League of Legends</a:t>
            </a:r>
            <a:r>
              <a:rPr lang="en-US" i="1" dirty="0" smtClean="0"/>
              <a:t> </a:t>
            </a:r>
            <a:r>
              <a:rPr lang="en-US" dirty="0" smtClean="0"/>
              <a:t>(Riot Games 2009)</a:t>
            </a:r>
          </a:p>
          <a:p>
            <a:pPr lvl="1"/>
            <a:r>
              <a:rPr lang="en-US" dirty="0" smtClean="0"/>
              <a:t>Played by more than 27 million people each day </a:t>
            </a:r>
            <a:r>
              <a:rPr lang="en-US" dirty="0" smtClean="0">
                <a:solidFill>
                  <a:srgbClr val="0070C0"/>
                </a:solidFill>
              </a:rPr>
              <a:t>[3]</a:t>
            </a:r>
          </a:p>
          <a:p>
            <a:pPr lvl="1"/>
            <a:r>
              <a:rPr lang="en-US" dirty="0" smtClean="0"/>
              <a:t>Professional leagues</a:t>
            </a:r>
          </a:p>
          <a:p>
            <a:r>
              <a:rPr lang="en-US" dirty="0" smtClean="0"/>
              <a:t>Players ranked, teams of 5 players, team vs. team </a:t>
            </a:r>
          </a:p>
          <a:p>
            <a:pPr lvl="1"/>
            <a:r>
              <a:rPr lang="en-US" dirty="0" smtClean="0"/>
              <a:t>If really imbalanced game?  Can surrender </a:t>
            </a:r>
            <a:r>
              <a:rPr lang="en-US" dirty="0" smtClean="0">
                <a:solidFill>
                  <a:srgbClr val="00B050"/>
                </a:solidFill>
              </a:rPr>
              <a:t>20 minutes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User study</a:t>
            </a:r>
          </a:p>
          <a:p>
            <a:pPr lvl="1"/>
            <a:r>
              <a:rPr lang="en-US" dirty="0" smtClean="0"/>
              <a:t>Play </a:t>
            </a:r>
            <a:r>
              <a:rPr lang="en-US" dirty="0" err="1" smtClean="0"/>
              <a:t>LoL</a:t>
            </a:r>
            <a:r>
              <a:rPr lang="en-US" dirty="0" smtClean="0"/>
              <a:t> in controlled environment</a:t>
            </a:r>
          </a:p>
          <a:p>
            <a:pPr lvl="1"/>
            <a:r>
              <a:rPr lang="en-US" dirty="0" smtClean="0"/>
              <a:t>Record objective data (e.g., player </a:t>
            </a:r>
            <a:r>
              <a:rPr lang="en-US" dirty="0" smtClean="0"/>
              <a:t>rank and game stats)</a:t>
            </a:r>
            <a:endParaRPr lang="en-US" dirty="0" smtClean="0"/>
          </a:p>
          <a:p>
            <a:pPr lvl="1"/>
            <a:r>
              <a:rPr lang="en-US" dirty="0" smtClean="0"/>
              <a:t>Provide survey for subjective data (e.g., match balance and enjoyment)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5857875"/>
            <a:ext cx="23622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51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Teasers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Teams </a:t>
            </a:r>
            <a:r>
              <a:rPr lang="en-US" dirty="0" smtClean="0"/>
              <a:t>are balanced</a:t>
            </a:r>
          </a:p>
          <a:p>
            <a:pPr lvl="1"/>
            <a:r>
              <a:rPr lang="en-US" dirty="0" smtClean="0"/>
              <a:t>50% players within 1 rank of each other</a:t>
            </a:r>
          </a:p>
          <a:p>
            <a:r>
              <a:rPr lang="en-US" dirty="0" smtClean="0"/>
              <a:t>Games are balanced</a:t>
            </a:r>
          </a:p>
          <a:p>
            <a:pPr lvl="1"/>
            <a:r>
              <a:rPr lang="en-US" dirty="0" smtClean="0"/>
              <a:t>80% teams within 1 average rank of each other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Subjective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Games are </a:t>
            </a:r>
            <a:r>
              <a:rPr lang="en-US" i="1" dirty="0" smtClean="0"/>
              <a:t>not</a:t>
            </a:r>
            <a:r>
              <a:rPr lang="en-US" dirty="0" smtClean="0"/>
              <a:t> balanced</a:t>
            </a:r>
          </a:p>
          <a:p>
            <a:r>
              <a:rPr lang="en-US" dirty="0" smtClean="0"/>
              <a:t>When players win, perceive slight imbalance</a:t>
            </a:r>
          </a:p>
          <a:p>
            <a:r>
              <a:rPr lang="en-US" dirty="0" smtClean="0"/>
              <a:t>When players lose, perceive large imbalance</a:t>
            </a:r>
          </a:p>
          <a:p>
            <a:r>
              <a:rPr lang="en-US" dirty="0" smtClean="0"/>
              <a:t>Players enjoy winning more than losing (no surprise)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(Surprise!) </a:t>
            </a:r>
            <a:r>
              <a:rPr lang="en-US" dirty="0" smtClean="0"/>
              <a:t>Players most enjoy matches imbalanced in their favor!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3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 lab with 9 computers</a:t>
            </a:r>
          </a:p>
          <a:p>
            <a:pPr lvl="1"/>
            <a:r>
              <a:rPr lang="en-US" dirty="0"/>
              <a:t>Windows 7</a:t>
            </a:r>
          </a:p>
          <a:p>
            <a:pPr lvl="1"/>
            <a:r>
              <a:rPr lang="en-US" dirty="0" err="1" smtClean="0"/>
              <a:t>LoL</a:t>
            </a:r>
            <a:r>
              <a:rPr lang="en-US" dirty="0" smtClean="0"/>
              <a:t> </a:t>
            </a:r>
            <a:r>
              <a:rPr lang="en-US" dirty="0"/>
              <a:t>version 4.21</a:t>
            </a:r>
          </a:p>
          <a:p>
            <a:pPr lvl="1"/>
            <a:r>
              <a:rPr lang="en-US" dirty="0" smtClean="0"/>
              <a:t>Intel </a:t>
            </a:r>
            <a:r>
              <a:rPr lang="en-US" dirty="0" smtClean="0"/>
              <a:t>i7-3770 3.4 GHz, 12 GB DDR3 RAM, AMD Radeon graphics, 24” Dell monitors, Headsets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Players provide demographic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Play </a:t>
            </a:r>
            <a:r>
              <a:rPr lang="en-US" dirty="0" smtClean="0"/>
              <a:t>game (solo queue)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(We gather objective data </a:t>
            </a:r>
            <a:r>
              <a:rPr lang="en-US" dirty="0"/>
              <a:t>from OP GG </a:t>
            </a:r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://na.op.gg</a:t>
            </a:r>
            <a:r>
              <a:rPr lang="en-US" sz="2600" dirty="0" smtClean="0">
                <a:hlinkClick r:id="rId2"/>
              </a:rPr>
              <a:t>/</a:t>
            </a:r>
            <a:r>
              <a:rPr lang="en-US" sz="2600" dirty="0" smtClean="0"/>
              <a:t> 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Players provide subjective opinions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Methodology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	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Objective balance</a:t>
            </a:r>
          </a:p>
          <a:p>
            <a:pPr lvl="1"/>
            <a:r>
              <a:rPr lang="en-US" dirty="0" smtClean="0"/>
              <a:t>Subjective balance</a:t>
            </a:r>
          </a:p>
          <a:p>
            <a:pPr lvl="1"/>
            <a:r>
              <a:rPr lang="en-US" dirty="0" smtClean="0"/>
              <a:t>Enjoyment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823" y="1828800"/>
            <a:ext cx="335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52 complete responses</a:t>
            </a:r>
          </a:p>
          <a:p>
            <a:r>
              <a:rPr lang="en-US" dirty="0" smtClean="0"/>
              <a:t>23 unique users</a:t>
            </a:r>
          </a:p>
          <a:p>
            <a:pPr lvl="1"/>
            <a:r>
              <a:rPr lang="en-US" dirty="0" smtClean="0"/>
              <a:t>70% white, mostly 18-22 years, mostly males</a:t>
            </a:r>
          </a:p>
          <a:p>
            <a:r>
              <a:rPr lang="en-US" dirty="0" smtClean="0"/>
              <a:t>Most played </a:t>
            </a:r>
            <a:r>
              <a:rPr lang="en-US" dirty="0" err="1" smtClean="0"/>
              <a:t>LoL</a:t>
            </a:r>
            <a:endParaRPr lang="en-US" dirty="0"/>
          </a:p>
          <a:p>
            <a:pPr lvl="1"/>
            <a:r>
              <a:rPr lang="en-US" dirty="0" smtClean="0"/>
              <a:t>80</a:t>
            </a:r>
            <a:r>
              <a:rPr lang="en-US" dirty="0" smtClean="0"/>
              <a:t>% once a week</a:t>
            </a:r>
          </a:p>
          <a:p>
            <a:pPr lvl="1"/>
            <a:r>
              <a:rPr lang="en-US" dirty="0" smtClean="0"/>
              <a:t>50% once a day</a:t>
            </a:r>
          </a:p>
          <a:p>
            <a:pPr lvl="1"/>
            <a:r>
              <a:rPr lang="en-US" dirty="0" smtClean="0"/>
              <a:t>60% played solo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323" y="1676400"/>
            <a:ext cx="4939618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5510254"/>
            <a:ext cx="3733800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Our study slightly more uniform distribution of rank than </a:t>
            </a:r>
            <a:r>
              <a:rPr lang="en-US" sz="1600" dirty="0" err="1" smtClean="0"/>
              <a:t>LoL</a:t>
            </a:r>
            <a:r>
              <a:rPr lang="en-US" sz="1600" dirty="0" smtClean="0"/>
              <a:t> population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44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Team Imbalance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85461"/>
            <a:ext cx="581076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7000" y="5867400"/>
            <a:ext cx="39243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Goal: </a:t>
            </a:r>
            <a:r>
              <a:rPr lang="en-US" sz="1600" dirty="0" smtClean="0"/>
              <a:t>Players of similar skill on each team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Result: </a:t>
            </a:r>
            <a:r>
              <a:rPr lang="en-US" sz="1600" dirty="0" smtClean="0"/>
              <a:t>Most teams are balanced</a:t>
            </a:r>
          </a:p>
          <a:p>
            <a:r>
              <a:rPr lang="en-US" sz="1600" dirty="0" smtClean="0"/>
              <a:t>But about 10% more than 3 from mean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70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744</Words>
  <Application>Microsoft Office PowerPoint</Application>
  <PresentationFormat>On-screen Show (4:3)</PresentationFormat>
  <Paragraphs>158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Surrender at 20?  Matchmaking in League of Legends</vt:lpstr>
      <vt:lpstr>Introduction</vt:lpstr>
      <vt:lpstr>Matchmaking in League of Legends</vt:lpstr>
      <vt:lpstr>Teasers</vt:lpstr>
      <vt:lpstr>Outline</vt:lpstr>
      <vt:lpstr>Methodology</vt:lpstr>
      <vt:lpstr>Outline</vt:lpstr>
      <vt:lpstr>Demographics</vt:lpstr>
      <vt:lpstr>Objective Team Imbalance</vt:lpstr>
      <vt:lpstr>Objective Game Imbalance</vt:lpstr>
      <vt:lpstr>Subjective Game Imbalance (1 of 3)</vt:lpstr>
      <vt:lpstr>Subjective Game Imbalance (2 of 3)</vt:lpstr>
      <vt:lpstr>Subjective Game Imbalance (3 of 3)</vt:lpstr>
      <vt:lpstr>Subjective Game Enjoyment</vt:lpstr>
      <vt:lpstr>Enjoyment versus Balance</vt:lpstr>
      <vt:lpstr>Conclusion</vt:lpstr>
      <vt:lpstr>Future Work</vt:lpstr>
      <vt:lpstr>Surrender at 20?  Matchmaking in League of Legends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Latency on Player Performance in Cloud-based Games</dc:title>
  <dc:creator>Mark Claypool</dc:creator>
  <dc:description>Mark Claypool and David Finkel. The Effects of Latency on Player Performance in Cloud-based Games, In Proceedings of the 13th ACM Network and System Support for Games (NetGames), Nagoya, Japan, December 4-5, 2014. Online at:http://www.cs.wpi.edu/~claypool/papers/cloud-games/</dc:description>
  <cp:lastModifiedBy>Administrator</cp:lastModifiedBy>
  <cp:revision>90</cp:revision>
  <dcterms:created xsi:type="dcterms:W3CDTF">2014-11-15T14:32:53Z</dcterms:created>
  <dcterms:modified xsi:type="dcterms:W3CDTF">2015-10-16T11:23:17Z</dcterms:modified>
</cp:coreProperties>
</file>