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7" r:id="rId3"/>
    <p:sldId id="268" r:id="rId4"/>
    <p:sldId id="269" r:id="rId5"/>
    <p:sldId id="281" r:id="rId6"/>
    <p:sldId id="272" r:id="rId7"/>
    <p:sldId id="273" r:id="rId8"/>
    <p:sldId id="274" r:id="rId9"/>
    <p:sldId id="279" r:id="rId10"/>
    <p:sldId id="271" r:id="rId11"/>
    <p:sldId id="280" r:id="rId12"/>
    <p:sldId id="275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36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62C5-F16A-487C-9E8F-AF98BA5E3D26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BC18D-8B2C-406D-8F12-A05C026D3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matchmakin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pi.edu/~claypool/papers/lol-matchmaking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Claypool, Jonathan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Gabriel Hall, and Lindsay O'Donnell.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Surrender at 20? Matchmaking in League of Legends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IEEE Games, Entertainment, Media Conference (GEM)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Toronto, Canada, October 2015. Online at: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http://www.cs.wpi.edu/~claypool/papers/lol-matchmaking/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Claypool, Jonathan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Decelle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Gabriel Hall, and Lindsay O'Donnell.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Surrender at 20? Matchmaking in League of Legends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Proceedings of the IEEE Games, Entertainment, Media Conference (GEM)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Toronto, Canada, October 2015. Online at: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http://www.cs.wpi.edu/~claypool/papers/lol-matchmaking/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BC18D-8B2C-406D-8F12-A05C026D34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EF9B-88E2-47A9-BBB2-383DD95BEF8B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21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CBF6F-4CA4-44C8-AFB9-C22546781227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0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1EFCE-BE6B-4F19-B9D6-E655B021EDAC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8F24-5C45-4568-A466-8AA56304F557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59AE9-63CF-4B45-82D1-C8FCC22CD091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4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0F8A0-8EE7-4978-8F26-C7FCD18E1039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D3F6-E89B-4CD5-8DFB-70B7B5821870}" type="datetime1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52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35DB-BA7A-4491-A5FC-78D4175B5967}" type="datetime1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AFAC-E309-4517-A62B-E1A3A52C6D2D}" type="datetime1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5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A68E-7A09-4E1C-832E-E59869920A51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3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13DB6-3AF6-4F69-8A59-3B7F599D37BA}" type="datetime1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35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A4055-3D3C-4546-A3E0-DC72AA2E4BE7}" type="datetime1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5C3FF-6F89-4717-A9F2-3A7B28E977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laypool@cs.wpi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na.op.g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laypool@cs.wpi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1.ytimg.com/vi/d2d-7_SsjnE/maxresdefault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Surrender at 20?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Matchmaking </a:t>
            </a:r>
            <a:r>
              <a:rPr lang="en-US" b="1" dirty="0"/>
              <a:t>in League of Legends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6631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Mark Claypool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Jonathan </a:t>
            </a:r>
            <a:r>
              <a:rPr lang="en-US" dirty="0" err="1">
                <a:solidFill>
                  <a:schemeClr val="tx1"/>
                </a:solidFill>
              </a:rPr>
              <a:t>Decelle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Gabriel </a:t>
            </a:r>
            <a:r>
              <a:rPr lang="en-US" dirty="0">
                <a:solidFill>
                  <a:schemeClr val="tx1"/>
                </a:solidFill>
              </a:rPr>
              <a:t>Hall, and Lindsay </a:t>
            </a:r>
            <a:r>
              <a:rPr lang="en-US" dirty="0" smtClean="0">
                <a:solidFill>
                  <a:schemeClr val="tx1"/>
                </a:solidFill>
              </a:rPr>
              <a:t>O'Donnell</a:t>
            </a:r>
          </a:p>
          <a:p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claypool@cs.wpi.edu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Computer Science and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Interactive Media &amp; Game Development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7387" y="5363610"/>
            <a:ext cx="6099612" cy="914401"/>
            <a:chOff x="1524000" y="4800599"/>
            <a:chExt cx="6099612" cy="914401"/>
          </a:xfrm>
        </p:grpSpPr>
        <p:sp>
          <p:nvSpPr>
            <p:cNvPr id="4" name="TextBox 3"/>
            <p:cNvSpPr txBox="1"/>
            <p:nvPr/>
          </p:nvSpPr>
          <p:spPr>
            <a:xfrm>
              <a:off x="2819400" y="4996190"/>
              <a:ext cx="4804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</a:rPr>
                <a:t>Worcester Polytechnic Institute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http://www.communityadvocate.com/wp-content/uploads/2012/02/wpi_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00599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3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Computer lab with 9 computers (Zoo lab)</a:t>
            </a:r>
          </a:p>
          <a:p>
            <a:pPr lvl="1"/>
            <a:r>
              <a:rPr lang="en-US" dirty="0" smtClean="0"/>
              <a:t>Windows 7</a:t>
            </a:r>
          </a:p>
          <a:p>
            <a:pPr lvl="1"/>
            <a:r>
              <a:rPr lang="en-US" dirty="0" err="1" smtClean="0"/>
              <a:t>LoL</a:t>
            </a:r>
            <a:r>
              <a:rPr lang="en-US" dirty="0" smtClean="0"/>
              <a:t> </a:t>
            </a:r>
            <a:r>
              <a:rPr lang="en-US" dirty="0"/>
              <a:t>version 4.21</a:t>
            </a:r>
          </a:p>
          <a:p>
            <a:pPr lvl="1"/>
            <a:r>
              <a:rPr lang="en-US" dirty="0" smtClean="0"/>
              <a:t>Intel i7-3770 3.4 GHz, 12 GB DDR3 RAM, AMD Radeon graphics, 24” Dell monitors, Headsets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Players provide demographic information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Play game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(We gather objective data from OP GG </a:t>
            </a:r>
            <a:r>
              <a:rPr lang="en-US" dirty="0" smtClean="0">
                <a:hlinkClick r:id="rId2"/>
              </a:rPr>
              <a:t>https://na.op.gg/</a:t>
            </a:r>
            <a:r>
              <a:rPr lang="en-US" dirty="0"/>
              <a:t>)</a:t>
            </a:r>
            <a:endParaRPr lang="en-US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Players provide subjective opinions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Introduction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League of Legends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Objective balance</a:t>
            </a:r>
          </a:p>
          <a:p>
            <a:pPr lvl="1"/>
            <a:r>
              <a:rPr lang="en-US" dirty="0" smtClean="0"/>
              <a:t>Subjective balance</a:t>
            </a:r>
          </a:p>
          <a:p>
            <a:pPr lvl="1"/>
            <a:r>
              <a:rPr lang="en-US" dirty="0" smtClean="0"/>
              <a:t>Enjoyment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523" y="1828800"/>
            <a:ext cx="3352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52 complete responses</a:t>
            </a:r>
          </a:p>
          <a:p>
            <a:r>
              <a:rPr lang="en-US" dirty="0" smtClean="0"/>
              <a:t>23 unique users</a:t>
            </a:r>
          </a:p>
          <a:p>
            <a:pPr lvl="1"/>
            <a:r>
              <a:rPr lang="en-US" dirty="0" smtClean="0"/>
              <a:t>70% white, mostly 18-22 years, mostly males</a:t>
            </a:r>
          </a:p>
          <a:p>
            <a:r>
              <a:rPr lang="en-US" dirty="0" smtClean="0"/>
              <a:t>Most played normal 5v5 matches</a:t>
            </a:r>
          </a:p>
          <a:p>
            <a:pPr lvl="1"/>
            <a:r>
              <a:rPr lang="en-US" dirty="0" smtClean="0"/>
              <a:t>80% once a week</a:t>
            </a:r>
          </a:p>
          <a:p>
            <a:pPr lvl="1"/>
            <a:r>
              <a:rPr lang="en-US" dirty="0" smtClean="0"/>
              <a:t>50% once a day</a:t>
            </a:r>
          </a:p>
          <a:p>
            <a:pPr lvl="1"/>
            <a:r>
              <a:rPr lang="en-US" dirty="0" smtClean="0"/>
              <a:t>60% played solo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23" y="1676400"/>
            <a:ext cx="4939618" cy="354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24400" y="5510254"/>
            <a:ext cx="4038600" cy="5847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Our study slightly more uniform distribution of rank than </a:t>
            </a:r>
            <a:r>
              <a:rPr lang="en-US" sz="1600" dirty="0" err="1" smtClean="0"/>
              <a:t>LoL</a:t>
            </a:r>
            <a:r>
              <a:rPr lang="en-US" sz="1600" dirty="0" smtClean="0"/>
              <a:t> </a:t>
            </a:r>
            <a:r>
              <a:rPr lang="en-US" sz="1600" dirty="0" smtClean="0"/>
              <a:t>NA population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44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Times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47800"/>
            <a:ext cx="5558794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4500" y="5750118"/>
            <a:ext cx="59055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Option: </a:t>
            </a:r>
            <a:r>
              <a:rPr lang="en-US" sz="1600" dirty="0" smtClean="0"/>
              <a:t>Matchmaking can wait instead of pairing with current lobby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 Result</a:t>
            </a:r>
            <a:r>
              <a:rPr lang="en-US" sz="1600" dirty="0" smtClean="0">
                <a:solidFill>
                  <a:srgbClr val="008000"/>
                </a:solidFill>
              </a:rPr>
              <a:t>: </a:t>
            </a:r>
            <a:r>
              <a:rPr lang="en-US" sz="1600" dirty="0" smtClean="0"/>
              <a:t>Times generally short relative to game length</a:t>
            </a:r>
          </a:p>
          <a:p>
            <a:r>
              <a:rPr lang="en-US" sz="1600" dirty="0" smtClean="0"/>
              <a:t>               Slightly </a:t>
            </a:r>
            <a:r>
              <a:rPr lang="en-US" sz="1600" dirty="0" smtClean="0"/>
              <a:t>longer at higher rank (fewer players)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8405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Team Imbalance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85461"/>
            <a:ext cx="581076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43200" y="5867399"/>
            <a:ext cx="4097572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Goal: </a:t>
            </a:r>
            <a:r>
              <a:rPr lang="en-US" sz="1600" dirty="0" smtClean="0"/>
              <a:t>Players of similar skill on each team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Result: </a:t>
            </a:r>
            <a:r>
              <a:rPr lang="en-US" sz="1600" dirty="0" smtClean="0"/>
              <a:t>Most teams are balanced</a:t>
            </a:r>
          </a:p>
          <a:p>
            <a:r>
              <a:rPr lang="en-US" sz="1600" dirty="0" smtClean="0"/>
              <a:t>             But </a:t>
            </a:r>
            <a:r>
              <a:rPr lang="en-US" sz="1600" dirty="0" smtClean="0"/>
              <a:t>about 10% more than 3 from mean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5702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Game Imbalance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943600" cy="4267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81416" y="5750118"/>
            <a:ext cx="4176584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Goal: </a:t>
            </a:r>
            <a:r>
              <a:rPr lang="en-US" sz="1600" dirty="0" smtClean="0"/>
              <a:t>Teams of similar rank versus each other</a:t>
            </a:r>
          </a:p>
          <a:p>
            <a:r>
              <a:rPr lang="en-US" sz="1600" dirty="0" smtClean="0">
                <a:solidFill>
                  <a:srgbClr val="008000"/>
                </a:solidFill>
              </a:rPr>
              <a:t>Result: </a:t>
            </a:r>
            <a:r>
              <a:rPr lang="en-US" sz="1600" dirty="0" smtClean="0"/>
              <a:t>Most games evenly matched</a:t>
            </a:r>
          </a:p>
          <a:p>
            <a:r>
              <a:rPr lang="en-US" sz="1600" dirty="0" smtClean="0"/>
              <a:t>             But </a:t>
            </a:r>
            <a:r>
              <a:rPr lang="en-US" sz="1600" dirty="0" smtClean="0"/>
              <a:t>about 5% difference of 2 from mean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0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Subjective Game Imbalance (1 of 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04013"/>
            <a:ext cx="5562600" cy="4046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52600" y="5715000"/>
            <a:ext cx="6324600" cy="5847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Result: </a:t>
            </a:r>
            <a:r>
              <a:rPr lang="en-US" sz="1600" dirty="0" smtClean="0"/>
              <a:t>Little </a:t>
            </a:r>
            <a:r>
              <a:rPr lang="en-US" sz="1600" dirty="0" smtClean="0"/>
              <a:t>correlation in subjective imbalance and objective imbalance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 Equalizing team ranks alone not sufficient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337598"/>
            <a:ext cx="14478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“How even did you feel the game was?”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409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Game Imbalance </a:t>
            </a:r>
            <a:r>
              <a:rPr lang="en-US" dirty="0" smtClean="0"/>
              <a:t>(2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2" y="1523200"/>
            <a:ext cx="5068957" cy="404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5826981"/>
            <a:ext cx="5253908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</a:rPr>
              <a:t>Result: </a:t>
            </a:r>
            <a:r>
              <a:rPr lang="en-US" sz="1600" dirty="0" smtClean="0"/>
              <a:t>Players </a:t>
            </a:r>
            <a:r>
              <a:rPr lang="en-US" sz="1600" dirty="0" smtClean="0"/>
              <a:t>generally felt imbalance in </a:t>
            </a:r>
            <a:r>
              <a:rPr lang="en-US" sz="1600" i="1" dirty="0" smtClean="0"/>
              <a:t>other</a:t>
            </a:r>
            <a:r>
              <a:rPr lang="en-US" sz="1600" dirty="0" smtClean="0"/>
              <a:t> teams favor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20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Game Imbalance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88617" y="6388387"/>
            <a:ext cx="2133600" cy="365125"/>
          </a:xfrm>
        </p:spPr>
        <p:txBody>
          <a:bodyPr/>
          <a:lstStyle/>
          <a:p>
            <a:fld id="{C175C3FF-6F89-4717-A9F2-3A7B28E977C0}" type="slidenum">
              <a:rPr lang="en-US" smtClean="0"/>
              <a:t>18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58" y="1219200"/>
            <a:ext cx="6081059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099313"/>
            <a:ext cx="2514600" cy="5847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Win? </a:t>
            </a:r>
            <a:r>
              <a:rPr lang="en-US" sz="1600" dirty="0" smtClean="0"/>
              <a:t>Game is balanced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Lose? </a:t>
            </a:r>
            <a:r>
              <a:rPr lang="en-US" sz="1600" dirty="0" smtClean="0"/>
              <a:t>Game is imbalanced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45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Subjective Game Enjoyment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19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5596704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514600"/>
            <a:ext cx="1524000" cy="830997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“How enjoyable was the game you played?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484152" y="5867400"/>
            <a:ext cx="3526248" cy="58477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Win? </a:t>
            </a:r>
            <a:r>
              <a:rPr lang="en-US" sz="1600" dirty="0" smtClean="0"/>
              <a:t>Game is fun (70%), never not fun</a:t>
            </a:r>
          </a:p>
          <a:p>
            <a:r>
              <a:rPr lang="en-US" sz="1600" dirty="0" smtClean="0">
                <a:solidFill>
                  <a:srgbClr val="C00000"/>
                </a:solidFill>
              </a:rPr>
              <a:t>Lose? </a:t>
            </a:r>
            <a:r>
              <a:rPr lang="en-US" sz="1600" dirty="0" smtClean="0"/>
              <a:t>Game is almost never fun (90%)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5302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Online games typically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/>
              <a:t>   coop </a:t>
            </a:r>
            <a:r>
              <a:rPr lang="en-US" dirty="0" smtClean="0"/>
              <a:t>or player-versus-player</a:t>
            </a:r>
          </a:p>
          <a:p>
            <a:pPr lvl="1"/>
            <a:r>
              <a:rPr lang="en-US" dirty="0" smtClean="0"/>
              <a:t>Critical to have games </a:t>
            </a:r>
          </a:p>
          <a:p>
            <a:pPr marL="457200" lvl="1" indent="0">
              <a:buNone/>
            </a:pPr>
            <a:r>
              <a:rPr lang="en-US" dirty="0" smtClean="0"/>
              <a:t>balanced for fun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Matchmaking</a:t>
            </a:r>
            <a:r>
              <a:rPr lang="en-US" dirty="0" smtClean="0"/>
              <a:t> – process of matching </a:t>
            </a:r>
          </a:p>
          <a:p>
            <a:pPr marL="0" indent="0">
              <a:buNone/>
            </a:pPr>
            <a:r>
              <a:rPr lang="en-US" dirty="0" smtClean="0"/>
              <a:t>     players of similar skill</a:t>
            </a:r>
          </a:p>
          <a:p>
            <a:r>
              <a:rPr lang="en-US" dirty="0" smtClean="0"/>
              <a:t>Typically, players join virtual lobby and wait until matched</a:t>
            </a:r>
          </a:p>
          <a:p>
            <a:pPr lvl="1"/>
            <a:r>
              <a:rPr lang="en-US" dirty="0" smtClean="0"/>
              <a:t>Tradeoff between waiting time and match balance</a:t>
            </a:r>
          </a:p>
          <a:p>
            <a:r>
              <a:rPr lang="en-US" dirty="0" smtClean="0"/>
              <a:t>Unfortunately, little published research on matchmaking done in practice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459077" y="1042450"/>
            <a:ext cx="3539134" cy="2670282"/>
            <a:chOff x="914400" y="1565413"/>
            <a:chExt cx="4886532" cy="3692387"/>
          </a:xfrm>
        </p:grpSpPr>
        <p:grpSp>
          <p:nvGrpSpPr>
            <p:cNvPr id="6" name="Group 5"/>
            <p:cNvGrpSpPr/>
            <p:nvPr/>
          </p:nvGrpSpPr>
          <p:grpSpPr>
            <a:xfrm>
              <a:off x="1752600" y="2286000"/>
              <a:ext cx="3771569" cy="2971800"/>
              <a:chOff x="4419600" y="2438400"/>
              <a:chExt cx="3771569" cy="2971800"/>
            </a:xfrm>
          </p:grpSpPr>
          <p:sp>
            <p:nvSpPr>
              <p:cNvPr id="16" name="Arc 15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Arc 16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406544" y="4000010"/>
              <a:ext cx="1214477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Too hard!</a:t>
              </a:r>
              <a:endParaRPr 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00886" y="4000010"/>
              <a:ext cx="1200046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Too easy!</a:t>
              </a:r>
              <a:endParaRPr 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82213" y="4000010"/>
              <a:ext cx="1252544" cy="377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Just right!</a:t>
              </a:r>
              <a:endParaRPr lang="en-US" sz="1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1371600" y="3962400"/>
              <a:ext cx="44196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767820" y="4419600"/>
              <a:ext cx="16786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Game Balance</a:t>
              </a:r>
              <a:endParaRPr lang="en-US" sz="2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447800" y="1565413"/>
              <a:ext cx="0" cy="22098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 rot="16200000">
              <a:off x="487545" y="2681712"/>
              <a:ext cx="12538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Fun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13060" y="2871537"/>
              <a:ext cx="1221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Sweet spot</a:t>
              </a:r>
              <a:endParaRPr lang="en-US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3523773" y="2448629"/>
              <a:ext cx="70410" cy="443367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59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Enjoyment versus Balance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1293"/>
            <a:ext cx="4879104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86028" y="5885447"/>
            <a:ext cx="3831048" cy="338554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Imbalance in player’s favor the most fun!</a:t>
            </a:r>
          </a:p>
        </p:txBody>
      </p:sp>
      <p:grpSp>
        <p:nvGrpSpPr>
          <p:cNvPr id="9224" name="Group 9223"/>
          <p:cNvGrpSpPr/>
          <p:nvPr/>
        </p:nvGrpSpPr>
        <p:grpSpPr>
          <a:xfrm>
            <a:off x="6155563" y="1725529"/>
            <a:ext cx="1986498" cy="1600200"/>
            <a:chOff x="224742" y="1946513"/>
            <a:chExt cx="1986498" cy="1600200"/>
          </a:xfrm>
        </p:grpSpPr>
        <p:grpSp>
          <p:nvGrpSpPr>
            <p:cNvPr id="7" name="Group 6"/>
            <p:cNvGrpSpPr/>
            <p:nvPr/>
          </p:nvGrpSpPr>
          <p:grpSpPr>
            <a:xfrm>
              <a:off x="608758" y="2258800"/>
              <a:ext cx="1496526" cy="1287913"/>
              <a:chOff x="4419600" y="2438400"/>
              <a:chExt cx="3771569" cy="2971800"/>
            </a:xfrm>
          </p:grpSpPr>
          <p:sp>
            <p:nvSpPr>
              <p:cNvPr id="17" name="Arc 16"/>
              <p:cNvSpPr/>
              <p:nvPr/>
            </p:nvSpPr>
            <p:spPr>
              <a:xfrm>
                <a:off x="4419600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8" name="Arc 17"/>
              <p:cNvSpPr/>
              <p:nvPr/>
            </p:nvSpPr>
            <p:spPr>
              <a:xfrm flipH="1">
                <a:off x="4457369" y="2438400"/>
                <a:ext cx="3733800" cy="2971800"/>
              </a:xfrm>
              <a:prstGeom prst="arc">
                <a:avLst/>
              </a:prstGeom>
              <a:ln w="57150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457581" y="2985315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809643" y="3052650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Game Balance</a:t>
              </a:r>
              <a:endParaRPr lang="en-US" sz="11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487816" y="1946513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 rot="16200000">
              <a:off x="83858" y="2386186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Fun</a:t>
              </a:r>
              <a:endParaRPr lang="en-US" sz="11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40601" y="2527933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Sweet spot</a:t>
              </a:r>
              <a:endParaRPr lang="en-US" sz="105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387946" y="2324845"/>
              <a:ext cx="27938" cy="192146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23" name="Group 9222"/>
          <p:cNvGrpSpPr/>
          <p:nvPr/>
        </p:nvGrpSpPr>
        <p:grpSpPr>
          <a:xfrm>
            <a:off x="6155563" y="4150637"/>
            <a:ext cx="1986498" cy="1367809"/>
            <a:chOff x="407377" y="4507752"/>
            <a:chExt cx="1986498" cy="1367809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640216" y="5546616"/>
              <a:ext cx="175365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992278" y="5613951"/>
              <a:ext cx="10038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Game Balance</a:t>
              </a:r>
              <a:endParaRPr lang="en-US" sz="11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670451" y="4507814"/>
              <a:ext cx="0" cy="957679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 rot="16200000">
              <a:off x="266493" y="4947487"/>
              <a:ext cx="54337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Fun</a:t>
              </a:r>
              <a:endParaRPr lang="en-US" sz="11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22758" y="4507752"/>
              <a:ext cx="8547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 smtClean="0"/>
                <a:t>Sweet spot?</a:t>
              </a:r>
              <a:endParaRPr lang="en-US" sz="1050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1919644" y="4687272"/>
              <a:ext cx="185640" cy="148792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901210" y="4886147"/>
              <a:ext cx="1340806" cy="463834"/>
            </a:xfrm>
            <a:prstGeom prst="line">
              <a:avLst/>
            </a:prstGeom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6" name="Group 9215"/>
          <p:cNvGrpSpPr/>
          <p:nvPr/>
        </p:nvGrpSpPr>
        <p:grpSpPr>
          <a:xfrm>
            <a:off x="6388402" y="1521294"/>
            <a:ext cx="1917398" cy="1679106"/>
            <a:chOff x="6388402" y="1521294"/>
            <a:chExt cx="1917398" cy="1679106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539579" y="1521294"/>
              <a:ext cx="1602482" cy="167910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6388402" y="1600200"/>
              <a:ext cx="1917398" cy="14930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95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Matchmaking</a:t>
            </a:r>
            <a:r>
              <a:rPr lang="en-US" dirty="0" smtClean="0"/>
              <a:t> critical for making teams, making matches</a:t>
            </a:r>
          </a:p>
          <a:p>
            <a:r>
              <a:rPr lang="en-US" dirty="0" smtClean="0"/>
              <a:t>But little published work on matchmaking systems and </a:t>
            </a:r>
            <a:r>
              <a:rPr lang="en-US" dirty="0" smtClean="0">
                <a:solidFill>
                  <a:srgbClr val="008000"/>
                </a:solidFill>
              </a:rPr>
              <a:t>player opinions </a:t>
            </a:r>
            <a:r>
              <a:rPr lang="en-US" dirty="0" smtClean="0"/>
              <a:t>on them</a:t>
            </a:r>
          </a:p>
          <a:p>
            <a:r>
              <a:rPr lang="en-US" dirty="0" smtClean="0"/>
              <a:t>This paper </a:t>
            </a:r>
            <a:r>
              <a:rPr lang="en-US" dirty="0" smtClean="0">
                <a:sym typeface="Wingdings" panose="05000000000000000000" pitchFamily="2" charset="2"/>
              </a:rPr>
              <a:t> study of matchmaking for </a:t>
            </a:r>
            <a:r>
              <a:rPr lang="en-US" i="1" dirty="0" smtClean="0">
                <a:sym typeface="Wingdings" panose="05000000000000000000" pitchFamily="2" charset="2"/>
              </a:rPr>
              <a:t>League of Legends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Objective (rank) and Subjective (balance and fun)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Results: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Objectively</a:t>
            </a:r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teams and games are balanced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Subjectively</a:t>
            </a:r>
            <a:r>
              <a:rPr lang="en-US" dirty="0" smtClean="0">
                <a:sym typeface="Wingdings" panose="05000000000000000000" pitchFamily="2" charset="2"/>
              </a:rPr>
              <a:t> games only balanced for winning players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  <a:sym typeface="Wingdings" panose="05000000000000000000" pitchFamily="2" charset="2"/>
              </a:rPr>
              <a:t>Imbalanced games </a:t>
            </a:r>
            <a:r>
              <a:rPr lang="en-US" dirty="0" smtClean="0">
                <a:sym typeface="Wingdings" panose="05000000000000000000" pitchFamily="2" charset="2"/>
              </a:rPr>
              <a:t>in players favor </a:t>
            </a:r>
            <a:r>
              <a:rPr lang="en-US" u="sng" dirty="0" smtClean="0">
                <a:sym typeface="Wingdings" panose="05000000000000000000" pitchFamily="2" charset="2"/>
              </a:rPr>
              <a:t>are the most fun</a:t>
            </a:r>
            <a:r>
              <a:rPr lang="en-US" dirty="0" smtClean="0">
                <a:sym typeface="Wingdings" panose="05000000000000000000" pitchFamily="2" charset="2"/>
              </a:rPr>
              <a:t>!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Matchmaking systems may want to consider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e.g., balance not so important, as long as player not always on imbalanced side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6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Other </a:t>
            </a:r>
            <a:r>
              <a:rPr lang="en-US" dirty="0" err="1" smtClean="0"/>
              <a:t>LoL</a:t>
            </a:r>
            <a:r>
              <a:rPr lang="en-US" dirty="0" smtClean="0"/>
              <a:t> game modes</a:t>
            </a:r>
          </a:p>
          <a:p>
            <a:pPr lvl="1"/>
            <a:r>
              <a:rPr lang="en-US" dirty="0" smtClean="0"/>
              <a:t>Normal (unranked), Dominion, </a:t>
            </a:r>
            <a:r>
              <a:rPr lang="en-US" dirty="0" smtClean="0"/>
              <a:t>3v3</a:t>
            </a:r>
          </a:p>
          <a:p>
            <a:pPr lvl="1"/>
            <a:r>
              <a:rPr lang="en-US" dirty="0" smtClean="0"/>
              <a:t>Draft pick mode</a:t>
            </a:r>
            <a:endParaRPr lang="en-US" dirty="0" smtClean="0"/>
          </a:p>
          <a:p>
            <a:r>
              <a:rPr lang="en-US" dirty="0" smtClean="0"/>
              <a:t>Analysis of other objective data (e.g., in-game stats)</a:t>
            </a:r>
          </a:p>
          <a:p>
            <a:r>
              <a:rPr lang="en-US" dirty="0" smtClean="0"/>
              <a:t>Other </a:t>
            </a:r>
            <a:r>
              <a:rPr lang="en-US" dirty="0" err="1" smtClean="0"/>
              <a:t>LoL</a:t>
            </a:r>
            <a:r>
              <a:rPr lang="en-US" dirty="0" smtClean="0"/>
              <a:t>-type games</a:t>
            </a:r>
          </a:p>
          <a:p>
            <a:pPr lvl="1"/>
            <a:r>
              <a:rPr lang="en-US" i="1" dirty="0" smtClean="0"/>
              <a:t>Defense of the Ancients 2 </a:t>
            </a:r>
            <a:r>
              <a:rPr lang="en-US" dirty="0" smtClean="0"/>
              <a:t>(Valve 2013), </a:t>
            </a:r>
            <a:r>
              <a:rPr lang="en-US" i="1" dirty="0" smtClean="0"/>
              <a:t>Heroes of the Storm</a:t>
            </a:r>
            <a:r>
              <a:rPr lang="en-US" dirty="0" smtClean="0"/>
              <a:t> (Blizzard 2015)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08000"/>
                </a:solidFill>
              </a:rPr>
              <a:t>subjective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objective</a:t>
            </a:r>
            <a:r>
              <a:rPr lang="en-US" dirty="0" smtClean="0"/>
              <a:t> data in matchmaking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Surrender at 20?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Matchmaking </a:t>
            </a:r>
            <a:r>
              <a:rPr lang="en-US" b="1" dirty="0"/>
              <a:t>in League of Legends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266317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Mark Claypool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Jonathan </a:t>
            </a:r>
            <a:r>
              <a:rPr lang="en-US" dirty="0" err="1">
                <a:solidFill>
                  <a:schemeClr val="tx1"/>
                </a:solidFill>
              </a:rPr>
              <a:t>Decelle</a:t>
            </a:r>
            <a:r>
              <a:rPr lang="en-US" dirty="0">
                <a:solidFill>
                  <a:schemeClr val="tx1"/>
                </a:solidFill>
              </a:rPr>
              <a:t>,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Gabriel </a:t>
            </a:r>
            <a:r>
              <a:rPr lang="en-US" dirty="0">
                <a:solidFill>
                  <a:schemeClr val="tx1"/>
                </a:solidFill>
              </a:rPr>
              <a:t>Hall, and Lindsay </a:t>
            </a:r>
            <a:r>
              <a:rPr lang="en-US" dirty="0" smtClean="0">
                <a:solidFill>
                  <a:schemeClr val="tx1"/>
                </a:solidFill>
              </a:rPr>
              <a:t>O'Donnell</a:t>
            </a:r>
          </a:p>
          <a:p>
            <a:endParaRPr lang="en-US" dirty="0" smtClean="0">
              <a:solidFill>
                <a:srgbClr val="0070C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claypool@cs.wpi.edu</a:t>
            </a:r>
            <a:r>
              <a:rPr lang="en-US" sz="2200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Computer Science and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Interactive Media &amp; Game Development</a:t>
            </a:r>
            <a:endParaRPr lang="en-US" sz="28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27387" y="5363610"/>
            <a:ext cx="6099612" cy="914401"/>
            <a:chOff x="1524000" y="4800599"/>
            <a:chExt cx="6099612" cy="914401"/>
          </a:xfrm>
        </p:grpSpPr>
        <p:sp>
          <p:nvSpPr>
            <p:cNvPr id="4" name="TextBox 3"/>
            <p:cNvSpPr txBox="1"/>
            <p:nvPr/>
          </p:nvSpPr>
          <p:spPr>
            <a:xfrm>
              <a:off x="2819400" y="4996190"/>
              <a:ext cx="48042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rgbClr val="C00000"/>
                  </a:solidFill>
                </a:rPr>
                <a:t>Worcester Polytechnic Institute</a:t>
              </a:r>
              <a:endParaRPr lang="en-US" sz="2800" dirty="0">
                <a:solidFill>
                  <a:srgbClr val="C00000"/>
                </a:solidFill>
              </a:endParaRPr>
            </a:p>
          </p:txBody>
        </p:sp>
        <p:pic>
          <p:nvPicPr>
            <p:cNvPr id="1028" name="Picture 4" descr="http://www.communityadvocate.com/wp-content/uploads/2012/02/wpi_logo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4800599"/>
              <a:ext cx="914400" cy="9144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9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307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Vron</a:t>
            </a:r>
            <a:r>
              <a:rPr lang="en-US" dirty="0" smtClean="0"/>
              <a:t> et al. gathered </a:t>
            </a:r>
            <a:r>
              <a:rPr lang="en-US" dirty="0" smtClean="0"/>
              <a:t>objective </a:t>
            </a:r>
            <a:r>
              <a:rPr lang="en-US" dirty="0" smtClean="0"/>
              <a:t>data about matchmaking </a:t>
            </a:r>
            <a:r>
              <a:rPr lang="en-US" dirty="0" smtClean="0">
                <a:solidFill>
                  <a:srgbClr val="0070C0"/>
                </a:solidFill>
              </a:rPr>
              <a:t>[1]</a:t>
            </a:r>
          </a:p>
          <a:p>
            <a:pPr lvl="1"/>
            <a:r>
              <a:rPr lang="en-US" dirty="0" smtClean="0"/>
              <a:t>But objective data may not correspond to subjective opinions on fairness, balance</a:t>
            </a:r>
          </a:p>
          <a:p>
            <a:r>
              <a:rPr lang="en-US" dirty="0" err="1" smtClean="0"/>
              <a:t>Delalleau</a:t>
            </a:r>
            <a:r>
              <a:rPr lang="en-US" dirty="0" smtClean="0"/>
              <a:t> et al. improved matchmaking and recognized need to gather player opinions </a:t>
            </a:r>
            <a:r>
              <a:rPr lang="en-US" dirty="0" smtClean="0">
                <a:solidFill>
                  <a:srgbClr val="0070C0"/>
                </a:solidFill>
              </a:rPr>
              <a:t>[2]</a:t>
            </a:r>
          </a:p>
          <a:p>
            <a:pPr lvl="1"/>
            <a:r>
              <a:rPr lang="en-US" dirty="0" smtClean="0"/>
              <a:t>But did not explicitly gather subjective opinions on matchmaking</a:t>
            </a:r>
          </a:p>
          <a:p>
            <a:r>
              <a:rPr lang="en-US" dirty="0" smtClean="0"/>
              <a:t>Correlating objective matchmaking data with subjective matchmaking opinions</a:t>
            </a:r>
          </a:p>
          <a:p>
            <a:pPr lvl="1"/>
            <a:r>
              <a:rPr lang="en-US" dirty="0" smtClean="0"/>
              <a:t>Can help assess current matchmaking algorithms</a:t>
            </a:r>
          </a:p>
          <a:p>
            <a:pPr lvl="1"/>
            <a:r>
              <a:rPr lang="en-US" dirty="0" smtClean="0"/>
              <a:t>Can suggest ways to improve current matchmaking</a:t>
            </a:r>
          </a:p>
          <a:p>
            <a:pPr marL="0" indent="0">
              <a:buNone/>
            </a:pPr>
            <a:r>
              <a:rPr lang="en-US" dirty="0"/>
              <a:t>Our work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compare </a:t>
            </a:r>
            <a:r>
              <a:rPr lang="en-US" dirty="0" smtClean="0">
                <a:solidFill>
                  <a:srgbClr val="008000"/>
                </a:solidFill>
                <a:sym typeface="Wingdings" panose="05000000000000000000" pitchFamily="2" charset="2"/>
              </a:rPr>
              <a:t>perceived </a:t>
            </a:r>
            <a:r>
              <a:rPr lang="en-US" dirty="0">
                <a:solidFill>
                  <a:srgbClr val="008000"/>
                </a:solidFill>
                <a:sym typeface="Wingdings" panose="05000000000000000000" pitchFamily="2" charset="2"/>
              </a:rPr>
              <a:t>balance </a:t>
            </a:r>
            <a:r>
              <a:rPr lang="en-US" dirty="0" smtClean="0">
                <a:sym typeface="Wingdings" panose="05000000000000000000" pitchFamily="2" charset="2"/>
              </a:rPr>
              <a:t>from </a:t>
            </a:r>
            <a:r>
              <a:rPr lang="en-US" dirty="0">
                <a:sym typeface="Wingdings" panose="05000000000000000000" pitchFamily="2" charset="2"/>
              </a:rPr>
              <a:t>player’s </a:t>
            </a:r>
            <a:r>
              <a:rPr lang="en-US" dirty="0" smtClean="0">
                <a:sym typeface="Wingdings" panose="05000000000000000000" pitchFamily="2" charset="2"/>
              </a:rPr>
              <a:t>perspective to </a:t>
            </a:r>
            <a:r>
              <a:rPr lang="en-US" dirty="0" smtClean="0">
                <a:solidFill>
                  <a:srgbClr val="0070C0"/>
                </a:solidFill>
                <a:sym typeface="Wingdings" panose="05000000000000000000" pitchFamily="2" charset="2"/>
              </a:rPr>
              <a:t>objective balance </a:t>
            </a:r>
            <a:r>
              <a:rPr lang="en-US" dirty="0" smtClean="0">
                <a:sym typeface="Wingdings" panose="05000000000000000000" pitchFamily="2" charset="2"/>
              </a:rPr>
              <a:t>from game </a:t>
            </a:r>
            <a:r>
              <a:rPr lang="en-US" dirty="0" smtClean="0">
                <a:sym typeface="Wingdings" panose="05000000000000000000" pitchFamily="2" charset="2"/>
              </a:rPr>
              <a:t>perspective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 League </a:t>
            </a:r>
            <a:r>
              <a:rPr lang="en-US" dirty="0">
                <a:sym typeface="Wingdings" panose="05000000000000000000" pitchFamily="2" charset="2"/>
              </a:rPr>
              <a:t>of </a:t>
            </a:r>
            <a:r>
              <a:rPr lang="en-US" dirty="0" smtClean="0">
                <a:sym typeface="Wingdings" panose="05000000000000000000" pitchFamily="2" charset="2"/>
              </a:rPr>
              <a:t>Legends (next)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Matchmaking in League of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League </a:t>
            </a:r>
            <a:r>
              <a:rPr lang="en-US" i="1" dirty="0" smtClean="0"/>
              <a:t>of Legends </a:t>
            </a:r>
            <a:r>
              <a:rPr lang="en-US" dirty="0" smtClean="0"/>
              <a:t>(</a:t>
            </a:r>
            <a:r>
              <a:rPr lang="en-US" dirty="0" err="1" smtClean="0"/>
              <a:t>LoL</a:t>
            </a:r>
            <a:r>
              <a:rPr lang="en-US" dirty="0" smtClean="0"/>
              <a:t>) </a:t>
            </a:r>
            <a:r>
              <a:rPr lang="en-US" sz="2400" dirty="0" smtClean="0"/>
              <a:t>(Riot Games 2009)</a:t>
            </a:r>
          </a:p>
          <a:p>
            <a:pPr lvl="1"/>
            <a:r>
              <a:rPr lang="en-US" dirty="0" smtClean="0"/>
              <a:t>Played by more than 27 million people each day </a:t>
            </a:r>
            <a:r>
              <a:rPr lang="en-US" dirty="0" smtClean="0">
                <a:solidFill>
                  <a:srgbClr val="0070C0"/>
                </a:solidFill>
              </a:rPr>
              <a:t>[3]</a:t>
            </a:r>
          </a:p>
          <a:p>
            <a:pPr lvl="1"/>
            <a:r>
              <a:rPr lang="en-US" dirty="0" smtClean="0"/>
              <a:t>Professional </a:t>
            </a:r>
            <a:r>
              <a:rPr lang="en-US" dirty="0" smtClean="0"/>
              <a:t>leagues, 32 million viewers 2014 World’s</a:t>
            </a:r>
            <a:endParaRPr lang="en-US" dirty="0" smtClean="0"/>
          </a:p>
          <a:p>
            <a:pPr lvl="2"/>
            <a:r>
              <a:rPr lang="en-US" dirty="0" smtClean="0"/>
              <a:t>8.5 million simultaneous (16 million for </a:t>
            </a:r>
            <a:r>
              <a:rPr lang="en-US" dirty="0"/>
              <a:t>s</a:t>
            </a:r>
            <a:r>
              <a:rPr lang="en-US" dirty="0" smtClean="0"/>
              <a:t>occer world cup)</a:t>
            </a:r>
          </a:p>
          <a:p>
            <a:r>
              <a:rPr lang="en-US" dirty="0" smtClean="0"/>
              <a:t>Player </a:t>
            </a:r>
            <a:r>
              <a:rPr lang="en-US" dirty="0" smtClean="0"/>
              <a:t>ranking, teams of 5 players, team versus team games</a:t>
            </a:r>
          </a:p>
          <a:p>
            <a:pPr lvl="1"/>
            <a:r>
              <a:rPr lang="en-US" dirty="0" smtClean="0"/>
              <a:t>If really imbalanced game?  Can surrender </a:t>
            </a:r>
            <a:r>
              <a:rPr lang="en-US" dirty="0" smtClean="0">
                <a:solidFill>
                  <a:srgbClr val="008000"/>
                </a:solidFill>
              </a:rPr>
              <a:t>20 minutes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User study</a:t>
            </a:r>
          </a:p>
          <a:p>
            <a:pPr lvl="1"/>
            <a:r>
              <a:rPr lang="en-US" dirty="0" smtClean="0"/>
              <a:t>Play </a:t>
            </a:r>
            <a:r>
              <a:rPr lang="en-US" dirty="0" err="1" smtClean="0"/>
              <a:t>LoL</a:t>
            </a:r>
            <a:r>
              <a:rPr lang="en-US" dirty="0" smtClean="0"/>
              <a:t> in controlled environment</a:t>
            </a:r>
          </a:p>
          <a:p>
            <a:pPr lvl="1"/>
            <a:r>
              <a:rPr lang="en-US" dirty="0" smtClean="0"/>
              <a:t>Record objective data (e.g., player rank and queue times)</a:t>
            </a:r>
          </a:p>
          <a:p>
            <a:pPr lvl="1"/>
            <a:r>
              <a:rPr lang="en-US" dirty="0" smtClean="0"/>
              <a:t>Provide survey for subjective data (e.g., match balance and enjoyment)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12" y="5715000"/>
            <a:ext cx="23622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51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Teasers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Queue times generally short </a:t>
            </a:r>
          </a:p>
          <a:p>
            <a:pPr lvl="1"/>
            <a:r>
              <a:rPr lang="en-US" dirty="0"/>
              <a:t>Under 1 minute</a:t>
            </a:r>
          </a:p>
          <a:p>
            <a:r>
              <a:rPr lang="en-US" dirty="0" smtClean="0"/>
              <a:t>Teams are balanced</a:t>
            </a:r>
          </a:p>
          <a:p>
            <a:pPr lvl="1"/>
            <a:r>
              <a:rPr lang="en-US" dirty="0" smtClean="0"/>
              <a:t>50% players within 1 rank of each other</a:t>
            </a:r>
          </a:p>
          <a:p>
            <a:r>
              <a:rPr lang="en-US" dirty="0" smtClean="0"/>
              <a:t>Games are balanced</a:t>
            </a:r>
          </a:p>
          <a:p>
            <a:pPr lvl="1"/>
            <a:r>
              <a:rPr lang="en-US" dirty="0" smtClean="0"/>
              <a:t>80% teams within 1 average rank of each other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Subjective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Games are </a:t>
            </a:r>
            <a:r>
              <a:rPr lang="en-US" i="1" dirty="0" smtClean="0"/>
              <a:t>not</a:t>
            </a:r>
            <a:r>
              <a:rPr lang="en-US" dirty="0" smtClean="0"/>
              <a:t> balanced</a:t>
            </a:r>
          </a:p>
          <a:p>
            <a:r>
              <a:rPr lang="en-US" dirty="0" smtClean="0"/>
              <a:t>When players win, perceive slight imbalance</a:t>
            </a:r>
          </a:p>
          <a:p>
            <a:r>
              <a:rPr lang="en-US" dirty="0" smtClean="0"/>
              <a:t>When players lose, perceive large imbalance</a:t>
            </a:r>
          </a:p>
          <a:p>
            <a:r>
              <a:rPr lang="en-US" dirty="0" smtClean="0"/>
              <a:t>Players enjoy winning more than losing (no surprise)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(Surprise!) </a:t>
            </a:r>
            <a:r>
              <a:rPr lang="en-US" dirty="0" smtClean="0"/>
              <a:t>Players most enjoy matches imbalanced in their favor!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0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League of Legends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Legends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6002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Teams of 5 players </a:t>
            </a:r>
          </a:p>
          <a:p>
            <a:pPr lvl="1"/>
            <a:r>
              <a:rPr lang="en-US" dirty="0" smtClean="0"/>
              <a:t>Players ranked into 5 divisions, 5 categories each</a:t>
            </a:r>
          </a:p>
          <a:p>
            <a:pPr lvl="1"/>
            <a:r>
              <a:rPr lang="en-US" dirty="0" smtClean="0"/>
              <a:t>Players choose 1 out of </a:t>
            </a:r>
          </a:p>
          <a:p>
            <a:pPr marL="457200" lvl="1" indent="0">
              <a:buNone/>
            </a:pPr>
            <a:r>
              <a:rPr lang="en-US" dirty="0" smtClean="0"/>
              <a:t>                   100+ characters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Team versus Team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Objective</a:t>
            </a:r>
            <a:r>
              <a:rPr lang="en-US" dirty="0" smtClean="0"/>
              <a:t>: Destroy enemy base</a:t>
            </a:r>
          </a:p>
          <a:p>
            <a:pPr lvl="1"/>
            <a:r>
              <a:rPr lang="en-US" dirty="0" smtClean="0"/>
              <a:t>Mini objectives: control lane, destroy towers, kill opponents (respawn)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38799"/>
            <a:ext cx="2158425" cy="913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8" descr="https://upload.wikimedia.org/wikipedia/en/4/47/Riot_Games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File:Riot Games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12" y="304800"/>
            <a:ext cx="1187721" cy="92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gozend.com/wp-content/uploads/2014/10/league_of_legends_champion_collage-14218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174" y="2590800"/>
            <a:ext cx="3105059" cy="174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00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League of Legends (2 of 2)</a:t>
            </a:r>
            <a:endParaRPr lang="en-US" dirty="0"/>
          </a:p>
        </p:txBody>
      </p:sp>
      <p:pic>
        <p:nvPicPr>
          <p:cNvPr id="2052" name="Picture 4" descr="http://i1.ytimg.com/vi/d2d-7_Ssjn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65792"/>
            <a:ext cx="7905749" cy="491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6074" y="6265897"/>
            <a:ext cx="3657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linkClick r:id="rId3"/>
              </a:rPr>
              <a:t>http://</a:t>
            </a:r>
            <a:r>
              <a:rPr lang="en-US" sz="1200" dirty="0" smtClean="0">
                <a:hlinkClick r:id="rId3"/>
              </a:rPr>
              <a:t>i1.ytimg.com/vi/d2d-7_SsjnE/maxresdefault.jpg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443058"/>
            <a:ext cx="18507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AZF</a:t>
            </a:r>
            <a:r>
              <a:rPr lang="en-US" dirty="0" smtClean="0"/>
              <a:t> – </a:t>
            </a:r>
            <a:r>
              <a:rPr lang="en-US" dirty="0" err="1" smtClean="0"/>
              <a:t>Azuba</a:t>
            </a:r>
            <a:r>
              <a:rPr lang="en-US" dirty="0" smtClean="0"/>
              <a:t> Frost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1424609"/>
            <a:ext cx="22207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TPA</a:t>
            </a:r>
            <a:r>
              <a:rPr lang="en-US" dirty="0" smtClean="0"/>
              <a:t> – Taipei Assassins</a:t>
            </a:r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75C3FF-6F89-4717-A9F2-3A7B28E977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League of Legends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Methodology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Results		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5C3FF-6F89-4717-A9F2-3A7B28E977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1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984</Words>
  <Application>Microsoft Office PowerPoint</Application>
  <PresentationFormat>On-screen Show (4:3)</PresentationFormat>
  <Paragraphs>202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Surrender at 20?  Matchmaking in League of Legends</vt:lpstr>
      <vt:lpstr>Introduction</vt:lpstr>
      <vt:lpstr>Previous Work</vt:lpstr>
      <vt:lpstr>Matchmaking in League of Legends</vt:lpstr>
      <vt:lpstr>Teasers</vt:lpstr>
      <vt:lpstr>Outline</vt:lpstr>
      <vt:lpstr>League of Legends (1 of 2)</vt:lpstr>
      <vt:lpstr>League of Legends (2 of 2)</vt:lpstr>
      <vt:lpstr>Outline</vt:lpstr>
      <vt:lpstr>Methodology</vt:lpstr>
      <vt:lpstr>Outline</vt:lpstr>
      <vt:lpstr>Demographics</vt:lpstr>
      <vt:lpstr>Queue Times</vt:lpstr>
      <vt:lpstr>Objective Team Imbalance</vt:lpstr>
      <vt:lpstr>Objective Game Imbalance</vt:lpstr>
      <vt:lpstr>Subjective Game Imbalance (1 of 3)</vt:lpstr>
      <vt:lpstr>Subjective Game Imbalance (2 of 3)</vt:lpstr>
      <vt:lpstr>Subjective Game Imbalance (3 of 3)</vt:lpstr>
      <vt:lpstr>Subjective Game Enjoyment</vt:lpstr>
      <vt:lpstr>Enjoyment versus Balance</vt:lpstr>
      <vt:lpstr>Conclusion</vt:lpstr>
      <vt:lpstr>Future Work</vt:lpstr>
      <vt:lpstr>Surrender at 20?  Matchmaking in League of Legends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Effects of Latency on Player Performance in Cloud-based Games</dc:title>
  <dc:creator>Mark Claypool</dc:creator>
  <dc:description>Mark Claypool and David Finkel. The Effects of Latency on Player Performance in Cloud-based Games, In Proceedings of the 13th ACM Network and System Support for Games (NetGames), Nagoya, Japan, December 4-5, 2014. Online at:http://www.cs.wpi.edu/~claypool/papers/cloud-games/</dc:description>
  <cp:lastModifiedBy>Mark Claypool</cp:lastModifiedBy>
  <cp:revision>82</cp:revision>
  <dcterms:created xsi:type="dcterms:W3CDTF">2014-11-15T14:32:53Z</dcterms:created>
  <dcterms:modified xsi:type="dcterms:W3CDTF">2015-11-09T14:03:40Z</dcterms:modified>
</cp:coreProperties>
</file>