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Lst>
  <p:notesMasterIdLst>
    <p:notesMasterId r:id="rId28"/>
  </p:notesMasterIdLst>
  <p:sldIdLst>
    <p:sldId id="256" r:id="rId2"/>
    <p:sldId id="285" r:id="rId3"/>
    <p:sldId id="288" r:id="rId4"/>
    <p:sldId id="259" r:id="rId5"/>
    <p:sldId id="280" r:id="rId6"/>
    <p:sldId id="260" r:id="rId7"/>
    <p:sldId id="261" r:id="rId8"/>
    <p:sldId id="262" r:id="rId9"/>
    <p:sldId id="281" r:id="rId10"/>
    <p:sldId id="284" r:id="rId11"/>
    <p:sldId id="263" r:id="rId12"/>
    <p:sldId id="264" r:id="rId13"/>
    <p:sldId id="266" r:id="rId14"/>
    <p:sldId id="267" r:id="rId15"/>
    <p:sldId id="268" r:id="rId16"/>
    <p:sldId id="270" r:id="rId17"/>
    <p:sldId id="272" r:id="rId18"/>
    <p:sldId id="271" r:id="rId19"/>
    <p:sldId id="273" r:id="rId20"/>
    <p:sldId id="274" r:id="rId21"/>
    <p:sldId id="275" r:id="rId22"/>
    <p:sldId id="283" r:id="rId23"/>
    <p:sldId id="276" r:id="rId24"/>
    <p:sldId id="277" r:id="rId25"/>
    <p:sldId id="279"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843" autoAdjust="0"/>
    <p:restoredTop sz="79365" autoAdjust="0"/>
  </p:normalViewPr>
  <p:slideViewPr>
    <p:cSldViewPr snapToGrid="0" snapToObjects="1">
      <p:cViewPr>
        <p:scale>
          <a:sx n="70" d="100"/>
          <a:sy n="70" d="100"/>
        </p:scale>
        <p:origin x="-9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0366CE-7282-D749-AF92-99D39C888CF5}" type="datetimeFigureOut">
              <a:rPr lang="en-US" smtClean="0"/>
              <a:pPr/>
              <a:t>5/28/2010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4E2FD5-9AB1-ED4B-B230-972DBBE8C79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Worcester Polytechnic Institute is in Worcester, Massachusetts, USA (not the U.K. ;-))</a:t>
            </a:r>
          </a:p>
          <a:p>
            <a:endParaRPr lang="en-US" dirty="0" smtClean="0"/>
          </a:p>
          <a:p>
            <a:r>
              <a:rPr lang="en-US" dirty="0" err="1" smtClean="0"/>
              <a:t>Zhe</a:t>
            </a:r>
            <a:r>
              <a:rPr lang="en-US" baseline="0" dirty="0" smtClean="0"/>
              <a:t> (“Jeff”) Zhou is a Ph.D. student at WPI</a:t>
            </a:r>
          </a:p>
          <a:p>
            <a:r>
              <a:rPr lang="en-US" baseline="0" dirty="0" smtClean="0"/>
              <a:t>Mark Claypool and Robert </a:t>
            </a:r>
            <a:r>
              <a:rPr lang="en-US" baseline="0" dirty="0" err="1" smtClean="0"/>
              <a:t>Kinicki</a:t>
            </a:r>
            <a:r>
              <a:rPr lang="en-US" baseline="0" dirty="0" smtClean="0"/>
              <a:t> are Professors of Computer Science at WPI</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This page shows the volume distribution on channel 60 (802.11a)</a:t>
            </a:r>
            <a:r>
              <a:rPr lang="en-US" baseline="0" dirty="0" smtClean="0"/>
              <a:t> and 11 (802.11bg) channels and their frame size distribution.</a:t>
            </a:r>
          </a:p>
          <a:p>
            <a:pPr marL="228600" indent="-228600">
              <a:buAutoNum type="arabicPeriod"/>
            </a:pPr>
            <a:r>
              <a:rPr lang="en-US" baseline="0" dirty="0" smtClean="0"/>
              <a:t>Channel 60 and 11 have 99% of all traffic collected (24 different channels observed).</a:t>
            </a:r>
          </a:p>
          <a:p>
            <a:pPr marL="228600" indent="-228600">
              <a:buAutoNum type="arabicPeriod"/>
            </a:pPr>
            <a:r>
              <a:rPr lang="en-US" baseline="0" dirty="0" smtClean="0"/>
              <a:t>Data frames are normally larger than control frames.</a:t>
            </a:r>
          </a:p>
          <a:p>
            <a:pPr marL="228600" indent="-228600">
              <a:buAutoNum type="arabicPeriod"/>
            </a:pPr>
            <a:r>
              <a:rPr lang="en-US" baseline="0" dirty="0" smtClean="0"/>
              <a:t>Data frames bi-modal, seen by “steps” in CDF  (~100 bytes on left, 1500 bytes on right)</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RSSI varies considerably with little visual correlation to background traffic spikes. </a:t>
            </a:r>
          </a:p>
          <a:p>
            <a:pPr marL="228600" indent="-228600">
              <a:buAutoNum type="arabicPeriod"/>
            </a:pPr>
            <a:r>
              <a:rPr lang="en-US" sz="1200" kern="1200" dirty="0" smtClean="0">
                <a:solidFill>
                  <a:schemeClr val="tx1"/>
                </a:solidFill>
                <a:latin typeface="+mn-lt"/>
                <a:ea typeface="+mn-ea"/>
                <a:cs typeface="+mn-cs"/>
              </a:rPr>
              <a:t>When room is occupied, the RSSI fluctuates in a range of -50 </a:t>
            </a:r>
            <a:r>
              <a:rPr lang="en-US" sz="1200" kern="1200" dirty="0" err="1" smtClean="0">
                <a:solidFill>
                  <a:schemeClr val="tx1"/>
                </a:solidFill>
                <a:latin typeface="+mn-lt"/>
                <a:ea typeface="+mn-ea"/>
                <a:cs typeface="+mn-cs"/>
              </a:rPr>
              <a:t>dBm</a:t>
            </a:r>
            <a:r>
              <a:rPr lang="en-US" sz="1200" kern="1200" dirty="0" smtClean="0">
                <a:solidFill>
                  <a:schemeClr val="tx1"/>
                </a:solidFill>
                <a:latin typeface="+mn-lt"/>
                <a:ea typeface="+mn-ea"/>
                <a:cs typeface="+mn-cs"/>
              </a:rPr>
              <a:t> to -35 </a:t>
            </a:r>
            <a:r>
              <a:rPr lang="en-US" sz="1200" kern="1200" dirty="0" err="1" smtClean="0">
                <a:solidFill>
                  <a:schemeClr val="tx1"/>
                </a:solidFill>
                <a:latin typeface="+mn-lt"/>
                <a:ea typeface="+mn-ea"/>
                <a:cs typeface="+mn-cs"/>
              </a:rPr>
              <a:t>dBm</a:t>
            </a:r>
            <a:r>
              <a:rPr lang="en-US" sz="1200" kern="1200" dirty="0" smtClean="0">
                <a:solidFill>
                  <a:schemeClr val="tx1"/>
                </a:solidFill>
                <a:latin typeface="+mn-lt"/>
                <a:ea typeface="+mn-ea"/>
                <a:cs typeface="+mn-cs"/>
              </a:rPr>
              <a:t>, even though the AP  is in the ceiling directly overhead</a:t>
            </a:r>
          </a:p>
          <a:p>
            <a:pPr marL="228600" indent="-228600">
              <a:buAutoNum type="arabicPeriod"/>
            </a:pPr>
            <a:r>
              <a:rPr lang="en-US" sz="1200" kern="1200" dirty="0" smtClean="0">
                <a:solidFill>
                  <a:schemeClr val="tx1"/>
                </a:solidFill>
                <a:latin typeface="+mn-lt"/>
                <a:ea typeface="+mn-ea"/>
                <a:cs typeface="+mn-cs"/>
              </a:rPr>
              <a:t>When room empties shortly after noon for lunch break, notable decrease in RSSI variance. </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Data frames dominate in volume</a:t>
            </a:r>
          </a:p>
          <a:p>
            <a:pPr marL="228600" indent="-228600">
              <a:buAutoNum type="arabicPeriod"/>
            </a:pPr>
            <a:r>
              <a:rPr lang="en-US" dirty="0" smtClean="0"/>
              <a:t>The numbers</a:t>
            </a:r>
            <a:r>
              <a:rPr lang="en-US" baseline="0" dirty="0" smtClean="0"/>
              <a:t> of data and </a:t>
            </a:r>
            <a:r>
              <a:rPr lang="en-US" baseline="0" dirty="0" err="1" smtClean="0"/>
              <a:t>ack</a:t>
            </a:r>
            <a:r>
              <a:rPr lang="en-US" baseline="0" dirty="0" smtClean="0"/>
              <a:t> frames do not match exactly because of possible frame drop by AP during peak times.</a:t>
            </a:r>
          </a:p>
          <a:p>
            <a:pPr marL="228600" indent="-228600">
              <a:buAutoNum type="arabicPeriod"/>
            </a:pPr>
            <a:r>
              <a:rPr lang="en-US" baseline="0" dirty="0" smtClean="0"/>
              <a:t>RTS/CTS is rarely used (only 249 RTS was sent, while the extra CTS frames are CTS-to-self)</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TCP continues to dominate</a:t>
            </a:r>
          </a:p>
          <a:p>
            <a:pPr marL="228600" indent="-228600">
              <a:buAutoNum type="arabicPeriod"/>
            </a:pPr>
            <a:r>
              <a:rPr lang="en-US" dirty="0" smtClean="0"/>
              <a:t>However, the fraction of 20 percent of UDP</a:t>
            </a:r>
            <a:r>
              <a:rPr lang="en-US" baseline="0" dirty="0" smtClean="0"/>
              <a:t> is high compared to other traces (see related work)</a:t>
            </a:r>
          </a:p>
          <a:p>
            <a:pPr marL="685800" lvl="1" indent="-228600">
              <a:buAutoNum type="arabicPeriod"/>
            </a:pPr>
            <a:r>
              <a:rPr lang="en-US" baseline="0" dirty="0" smtClean="0"/>
              <a:t>Note, in this case, the UDP is from p2p file sharing</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All</a:t>
            </a:r>
            <a:r>
              <a:rPr lang="en-US" baseline="0" dirty="0" smtClean="0"/>
              <a:t> applications are defined by port</a:t>
            </a:r>
          </a:p>
          <a:p>
            <a:pPr marL="228600" indent="-228600">
              <a:buAutoNum type="arabicPeriod"/>
            </a:pPr>
            <a:r>
              <a:rPr lang="en-US" baseline="0" dirty="0" smtClean="0"/>
              <a:t>HTTP traffic dominates, following by p2p, https, and </a:t>
            </a:r>
            <a:r>
              <a:rPr lang="en-US" baseline="0" dirty="0" err="1" smtClean="0"/>
              <a:t>nat-t</a:t>
            </a:r>
            <a:r>
              <a:rPr lang="en-US" baseline="0" dirty="0" smtClean="0"/>
              <a:t> (NAT Traversal mostly used by VPN applications)</a:t>
            </a:r>
          </a:p>
          <a:p>
            <a:pPr marL="228600" indent="-228600">
              <a:buAutoNum type="arabicPeriod"/>
            </a:pPr>
            <a:r>
              <a:rPr lang="en-US" baseline="0" dirty="0" smtClean="0"/>
              <a:t>P2p port acquired by manually analysis</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Again, note how Web dominates by total</a:t>
            </a:r>
            <a:r>
              <a:rPr lang="en-US" baseline="0" dirty="0" smtClean="0"/>
              <a:t> traffic volume</a:t>
            </a:r>
            <a:endParaRPr lang="en-US" dirty="0" smtClean="0"/>
          </a:p>
          <a:p>
            <a:pPr marL="228600" indent="-228600">
              <a:buAutoNum type="arabicPeriod"/>
            </a:pPr>
            <a:r>
              <a:rPr lang="en-US" dirty="0" smtClean="0"/>
              <a:t>Most applications consume</a:t>
            </a:r>
            <a:r>
              <a:rPr lang="en-US" baseline="0" dirty="0" smtClean="0"/>
              <a:t> more downlink capacity than uplink</a:t>
            </a:r>
          </a:p>
          <a:p>
            <a:pPr marL="685800" lvl="1" indent="-228600">
              <a:buAutoNum type="arabicPeriod"/>
            </a:pPr>
            <a:r>
              <a:rPr lang="en-US" baseline="0" dirty="0" smtClean="0"/>
              <a:t>This despite the fact that many conference settings symmetric in terms of ingress/egress capacities</a:t>
            </a:r>
          </a:p>
          <a:p>
            <a:pPr marL="228600" lvl="0" indent="-228600">
              <a:buAutoNum type="arabicPeriod"/>
            </a:pPr>
            <a:r>
              <a:rPr lang="en-US" baseline="0" dirty="0" smtClean="0"/>
              <a:t>Except p2p which takes much more uplink capacity, confirming the findings in </a:t>
            </a:r>
            <a:r>
              <a:rPr lang="en-US" dirty="0" err="1" smtClean="0"/>
              <a:t>Saroiu</a:t>
            </a:r>
            <a:r>
              <a:rPr lang="en-US" dirty="0" smtClean="0"/>
              <a:t> and </a:t>
            </a:r>
            <a:r>
              <a:rPr lang="en-US" dirty="0" err="1" smtClean="0"/>
              <a:t>Gummadi</a:t>
            </a:r>
            <a:r>
              <a:rPr lang="en-US" dirty="0" smtClean="0"/>
              <a:t> [6].</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Web, email and p2p are selected to illustrate application usage correlating to workshop organization (see paper for others)</a:t>
            </a:r>
          </a:p>
          <a:p>
            <a:pPr marL="228600" indent="-228600">
              <a:buAutoNum type="arabicPeriod"/>
            </a:pPr>
            <a:r>
              <a:rPr lang="en-US" baseline="0" dirty="0" smtClean="0"/>
              <a:t>Overall, network activity very closely tied to conference schedule</a:t>
            </a:r>
          </a:p>
          <a:p>
            <a:pPr marL="228600" indent="-228600">
              <a:buAutoNum type="arabicPeriod"/>
            </a:pPr>
            <a:r>
              <a:rPr lang="en-US" sz="1200" kern="1200" dirty="0" smtClean="0">
                <a:solidFill>
                  <a:schemeClr val="tx1"/>
                </a:solidFill>
                <a:latin typeface="+mn-lt"/>
                <a:ea typeface="+mn-ea"/>
                <a:cs typeface="+mn-cs"/>
              </a:rPr>
              <a:t>Morning session has the most variation overall. </a:t>
            </a:r>
          </a:p>
          <a:p>
            <a:pPr marL="228600" indent="-228600">
              <a:buAutoNum type="arabicPeriod"/>
            </a:pPr>
            <a:r>
              <a:rPr lang="en-US" sz="1200" kern="1200" dirty="0" smtClean="0">
                <a:solidFill>
                  <a:schemeClr val="tx1"/>
                </a:solidFill>
                <a:latin typeface="+mn-lt"/>
                <a:ea typeface="+mn-ea"/>
                <a:cs typeface="+mn-cs"/>
              </a:rPr>
              <a:t>9:20am jump of network activities for Web, email and p2p, showing a coordinated pattern</a:t>
            </a:r>
            <a:r>
              <a:rPr lang="en-US" sz="1200" kern="1200" baseline="0" dirty="0" smtClean="0">
                <a:solidFill>
                  <a:schemeClr val="tx1"/>
                </a:solidFill>
                <a:latin typeface="+mn-lt"/>
                <a:ea typeface="+mn-ea"/>
                <a:cs typeface="+mn-cs"/>
              </a:rPr>
              <a:t>.</a:t>
            </a:r>
          </a:p>
          <a:p>
            <a:pPr marL="228600" indent="-228600">
              <a:buAutoNum type="arabicPeriod"/>
            </a:pPr>
            <a:r>
              <a:rPr lang="en-US" sz="1200" kern="1200" dirty="0" smtClean="0">
                <a:solidFill>
                  <a:schemeClr val="tx1"/>
                </a:solidFill>
                <a:latin typeface="+mn-lt"/>
                <a:ea typeface="+mn-ea"/>
                <a:cs typeface="+mn-cs"/>
              </a:rPr>
              <a:t>Morning break started (indicated by the left-most vertical line), the overall throughput of Web and p2p dropped, indicating people left the room. </a:t>
            </a:r>
          </a:p>
          <a:p>
            <a:pPr marL="228600" indent="-228600">
              <a:buAutoNum type="arabicPeriod"/>
            </a:pPr>
            <a:r>
              <a:rPr lang="en-US" sz="1200" kern="1200" dirty="0" smtClean="0">
                <a:solidFill>
                  <a:schemeClr val="tx1"/>
                </a:solidFill>
                <a:latin typeface="+mn-lt"/>
                <a:ea typeface="+mn-ea"/>
                <a:cs typeface="+mn-cs"/>
              </a:rPr>
              <a:t>After about 10 minutes, people started returning to the room and there was an increase in Web and p2p throughput. </a:t>
            </a:r>
          </a:p>
          <a:p>
            <a:pPr marL="228600" indent="-228600">
              <a:buAutoNum type="arabicPeriod"/>
            </a:pPr>
            <a:r>
              <a:rPr lang="en-US" sz="1200" kern="1200" dirty="0" smtClean="0">
                <a:solidFill>
                  <a:schemeClr val="tx1"/>
                </a:solidFill>
                <a:latin typeface="+mn-lt"/>
                <a:ea typeface="+mn-ea"/>
                <a:cs typeface="+mn-cs"/>
              </a:rPr>
              <a:t>When the panel started at 11:00am, Web traffic diminished and then went up (but with fewer users, as shown in Figure 7. </a:t>
            </a:r>
          </a:p>
          <a:p>
            <a:pPr marL="228600" indent="-228600">
              <a:buAutoNum type="arabicPeriod"/>
            </a:pPr>
            <a:r>
              <a:rPr lang="en-US" sz="1200" kern="1200" dirty="0" smtClean="0">
                <a:solidFill>
                  <a:schemeClr val="tx1"/>
                </a:solidFill>
                <a:latin typeface="+mn-lt"/>
                <a:ea typeface="+mn-ea"/>
                <a:cs typeface="+mn-cs"/>
              </a:rPr>
              <a:t>Most prominently, the lunch break at 12:00 provided a quiet period, with some traffic at the beginning and end. The small amount of periodic Web traffic seen during the lunch break was due to the authentication of clients to the WPI Web server, needed to retain guest access to the wireless network.</a:t>
            </a:r>
          </a:p>
          <a:p>
            <a:pPr marL="228600" indent="-228600">
              <a:buAutoNum type="arabicPeriod"/>
            </a:pPr>
            <a:r>
              <a:rPr lang="en-US" sz="1200" kern="1200" dirty="0" smtClean="0">
                <a:solidFill>
                  <a:schemeClr val="tx1"/>
                </a:solidFill>
                <a:latin typeface="+mn-lt"/>
                <a:ea typeface="+mn-ea"/>
                <a:cs typeface="+mn-cs"/>
              </a:rPr>
              <a:t>In the afternoon session, Web traffic low except for a burst in the late afternoon. Email also had a burst in the late afternoon, possibly indicating some end-of-day checking and sending of emails before the workshop ended and the participants dispersed. </a:t>
            </a:r>
          </a:p>
          <a:p>
            <a:pPr marL="228600" indent="-228600">
              <a:buAutoNum type="arabicPeriod"/>
            </a:pPr>
            <a:r>
              <a:rPr lang="en-US" sz="1200" kern="1200" dirty="0" smtClean="0">
                <a:solidFill>
                  <a:schemeClr val="tx1"/>
                </a:solidFill>
                <a:latin typeface="+mn-lt"/>
                <a:ea typeface="+mn-ea"/>
                <a:cs typeface="+mn-cs"/>
              </a:rPr>
              <a:t>P2p’s throughput covers large areas of the graph, except for during the breaks, but has a small Coefficient of Variation (</a:t>
            </a:r>
            <a:r>
              <a:rPr lang="en-US" sz="1200" kern="1200" dirty="0" err="1" smtClean="0">
                <a:solidFill>
                  <a:schemeClr val="tx1"/>
                </a:solidFill>
                <a:latin typeface="+mn-lt"/>
                <a:ea typeface="+mn-ea"/>
                <a:cs typeface="+mn-cs"/>
              </a:rPr>
              <a:t>CoV</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Web (h</a:t>
            </a:r>
            <a:r>
              <a:rPr lang="en-US" dirty="0" smtClean="0"/>
              <a:t>ttp)</a:t>
            </a:r>
            <a:r>
              <a:rPr lang="en-US" baseline="0" dirty="0" smtClean="0"/>
              <a:t>  has most variability (or </a:t>
            </a:r>
            <a:r>
              <a:rPr lang="en-US" baseline="0" dirty="0" err="1" smtClean="0"/>
              <a:t>bursty</a:t>
            </a:r>
            <a:r>
              <a:rPr lang="en-US" baseline="0" dirty="0" smtClean="0"/>
              <a:t>), </a:t>
            </a:r>
            <a:r>
              <a:rPr lang="en-US" baseline="0" dirty="0" err="1" smtClean="0"/>
              <a:t>prerhaps</a:t>
            </a:r>
            <a:r>
              <a:rPr lang="en-US" baseline="0" dirty="0" smtClean="0"/>
              <a:t> reflecting varied Web page sizes an intermittent usage</a:t>
            </a:r>
          </a:p>
          <a:p>
            <a:pPr marL="228600" indent="-228600">
              <a:buAutoNum type="arabicPeriod"/>
            </a:pPr>
            <a:r>
              <a:rPr lang="en-US" baseline="0" dirty="0" smtClean="0"/>
              <a:t>P2p although covers large area of the graph </a:t>
            </a:r>
            <a:r>
              <a:rPr lang="en-US" sz="1200" kern="1200" dirty="0" smtClean="0">
                <a:solidFill>
                  <a:schemeClr val="tx1"/>
                </a:solidFill>
                <a:latin typeface="+mn-lt"/>
                <a:ea typeface="+mn-ea"/>
                <a:cs typeface="+mn-cs"/>
              </a:rPr>
              <a:t>but has a small Coefficient of Variation (</a:t>
            </a:r>
            <a:r>
              <a:rPr lang="en-US" sz="1200" kern="1200" dirty="0" err="1" smtClean="0">
                <a:solidFill>
                  <a:schemeClr val="tx1"/>
                </a:solidFill>
                <a:latin typeface="+mn-lt"/>
                <a:ea typeface="+mn-ea"/>
                <a:cs typeface="+mn-cs"/>
              </a:rPr>
              <a:t>CoV</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Client activeness provides another view into how participants used the wireless network</a:t>
            </a:r>
          </a:p>
          <a:p>
            <a:pPr marL="228600" indent="-228600">
              <a:buAutoNum type="arabicPeriod"/>
            </a:pPr>
            <a:r>
              <a:rPr lang="en-US" dirty="0" smtClean="0"/>
              <a:t>‘All’ in the graph means a client that at least sends a data frame (to exclude</a:t>
            </a:r>
            <a:r>
              <a:rPr lang="en-US" baseline="0" dirty="0" smtClean="0"/>
              <a:t> clients only kept open and exchange control frames with the access </a:t>
            </a:r>
            <a:r>
              <a:rPr lang="en-US" baseline="0" dirty="0" err="1" smtClean="0"/>
              <a:t>pooint</a:t>
            </a:r>
            <a:r>
              <a:rPr lang="en-US" baseline="0" dirty="0" smtClean="0"/>
              <a:t>) during the past minute.</a:t>
            </a:r>
          </a:p>
          <a:p>
            <a:pPr marL="228600" indent="-228600">
              <a:buAutoNum type="arabicPeriod"/>
            </a:pPr>
            <a:r>
              <a:rPr lang="en-US" baseline="0" dirty="0" smtClean="0"/>
              <a:t>On average, at any time there are 13 users active, 7 browsing websites and 4 using email services.</a:t>
            </a:r>
          </a:p>
          <a:p>
            <a:pPr marL="228600" indent="-228600">
              <a:buAutoNum type="arabicPeriod"/>
            </a:pPr>
            <a:r>
              <a:rPr lang="en-US" baseline="0" dirty="0" smtClean="0"/>
              <a:t>At any time there are more than 10 people using their laptops, and several of them using http and email services.</a:t>
            </a:r>
          </a:p>
          <a:p>
            <a:pPr marL="228600" indent="-228600">
              <a:buAutoNum type="arabicPeriod"/>
            </a:pPr>
            <a:r>
              <a:rPr lang="en-US" baseline="0" dirty="0" smtClean="0"/>
              <a:t>Number of people using the network can be clearly seen influenced by the workshop organization.</a:t>
            </a:r>
          </a:p>
          <a:p>
            <a:pPr marL="228600" indent="-228600">
              <a:buAutoNum type="arabicPeriod"/>
            </a:pPr>
            <a:r>
              <a:rPr lang="en-US" sz="1200" kern="1200" dirty="0" smtClean="0">
                <a:solidFill>
                  <a:schemeClr val="tx1"/>
                </a:solidFill>
                <a:latin typeface="+mn-lt"/>
                <a:ea typeface="+mn-ea"/>
                <a:cs typeface="+mn-cs"/>
              </a:rPr>
              <a:t>Periodic traffic in lunch break (12:00</a:t>
            </a:r>
            <a:r>
              <a:rPr lang="en-US" sz="1200" kern="1200" baseline="0" dirty="0" smtClean="0">
                <a:solidFill>
                  <a:schemeClr val="tx1"/>
                </a:solidFill>
                <a:latin typeface="+mn-lt"/>
                <a:ea typeface="+mn-ea"/>
                <a:cs typeface="+mn-cs"/>
              </a:rPr>
              <a:t> – 13:00) </a:t>
            </a:r>
            <a:r>
              <a:rPr lang="en-US" sz="1200" kern="1200" dirty="0" smtClean="0">
                <a:solidFill>
                  <a:schemeClr val="tx1"/>
                </a:solidFill>
                <a:latin typeface="+mn-lt"/>
                <a:ea typeface="+mn-ea"/>
                <a:cs typeface="+mn-cs"/>
              </a:rPr>
              <a:t>is likely an automatic refresh of web pages or email.</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Figure 8 plots the inbound and outbound traffic volume for each client (identified by their MAC addresses), sorted from highest volume to lowest. </a:t>
            </a:r>
          </a:p>
          <a:p>
            <a:pPr marL="228600" indent="-228600">
              <a:buAutoNum type="arabicPeriod"/>
            </a:pPr>
            <a:r>
              <a:rPr lang="en-US" sz="1200" kern="1200" dirty="0" smtClean="0">
                <a:solidFill>
                  <a:schemeClr val="tx1"/>
                </a:solidFill>
                <a:latin typeface="+mn-lt"/>
                <a:ea typeface="+mn-ea"/>
                <a:cs typeface="+mn-cs"/>
              </a:rPr>
              <a:t>Most clients used more downlink capacity, with the exception of client e1:9c and 7d:23 that used more uplink capacity when running p2p file sharing application.</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457200" rtl="0" eaLnBrk="1" fontAlgn="auto" latinLnBrk="0" hangingPunct="1">
              <a:lnSpc>
                <a:spcPct val="100000"/>
              </a:lnSpc>
              <a:spcBef>
                <a:spcPts val="0"/>
              </a:spcBef>
              <a:spcAft>
                <a:spcPts val="0"/>
              </a:spcAft>
              <a:buClrTx/>
              <a:buSzTx/>
              <a:buFontTx/>
              <a:buNone/>
              <a:tabLst/>
              <a:defRPr/>
            </a:pPr>
            <a:r>
              <a:rPr lang="en-US" dirty="0" smtClean="0"/>
              <a:t>Main</a:t>
            </a:r>
            <a:r>
              <a:rPr lang="en-US" baseline="0" dirty="0" smtClean="0"/>
              <a:t> points:</a:t>
            </a:r>
          </a:p>
          <a:p>
            <a:pPr marL="228600" marR="0" indent="-22860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802.11 wireless technologies have become ubiquitous in corporations, academies, public venues and homes</a:t>
            </a:r>
            <a:r>
              <a:rPr lang="en-US" baseline="0" dirty="0" smtClean="0"/>
              <a:t> </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Understanding 802.11 performance and usage is valuable for effective management and planned deployment</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baseline="0" dirty="0" smtClean="0"/>
              <a:t>Usage and performance are “moving targets” as devices and applications evolve and wireless base-stations grow</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smtClean="0"/>
          </a:p>
        </p:txBody>
      </p:sp>
      <p:sp>
        <p:nvSpPr>
          <p:cNvPr id="4" name="Slide Number Placeholder 3"/>
          <p:cNvSpPr>
            <a:spLocks noGrp="1"/>
          </p:cNvSpPr>
          <p:nvPr>
            <p:ph type="sldNum" sz="quarter" idx="10"/>
          </p:nvPr>
        </p:nvSpPr>
        <p:spPr/>
        <p:txBody>
          <a:bodyPr/>
          <a:lstStyle/>
          <a:p>
            <a:fld id="{BE4E2FD5-9AB1-ED4B-B230-972DBBE8C79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Figure 9 shows the complementary CDF (CCDF) of the inbound and outbound traffic of all clients. The </a:t>
            </a:r>
            <a:r>
              <a:rPr lang="en-US" sz="1200" kern="1200" dirty="0" err="1" smtClean="0">
                <a:solidFill>
                  <a:schemeClr val="tx1"/>
                </a:solidFill>
                <a:latin typeface="+mn-lt"/>
                <a:ea typeface="+mn-ea"/>
                <a:cs typeface="+mn-cs"/>
              </a:rPr>
              <a:t>trendlines</a:t>
            </a:r>
            <a:r>
              <a:rPr lang="en-US" sz="1200" kern="1200" dirty="0" smtClean="0">
                <a:solidFill>
                  <a:schemeClr val="tx1"/>
                </a:solidFill>
                <a:latin typeface="+mn-lt"/>
                <a:ea typeface="+mn-ea"/>
                <a:cs typeface="+mn-cs"/>
              </a:rPr>
              <a:t> are not heavy-tailed.</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Researchers can use this analysis and these traces to build synthetic workloads for experiments or plan for improved deployment of wireless networks at future forums.</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page can be gone over briefly, and</a:t>
            </a:r>
            <a:r>
              <a:rPr lang="en-US" baseline="0" dirty="0" smtClean="0"/>
              <a:t> skipped if there is not enough time.</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i="0"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Outline of talk as shown.</a:t>
            </a:r>
          </a:p>
          <a:p>
            <a:endParaRPr lang="en-US" dirty="0" smtClean="0"/>
          </a:p>
          <a:p>
            <a:r>
              <a:rPr lang="en-US" dirty="0" smtClean="0"/>
              <a:t>Talk spends the bulk</a:t>
            </a:r>
            <a:r>
              <a:rPr lang="en-US" baseline="0" dirty="0" smtClean="0"/>
              <a:t> of the time on analysis since this is a measurement paper (and workshop ;))</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NetGames’08 was held in Salisbury Labs, a multi-story, brick and steel building at Worcester Polytechnic Institute in which an IEEE 802.11a/b/g network is deployed for campus use. NetGames’08 is a two-day</a:t>
            </a:r>
            <a:r>
              <a:rPr lang="en-US" sz="1200" kern="1200" baseline="0" dirty="0" smtClean="0">
                <a:solidFill>
                  <a:schemeClr val="tx1"/>
                </a:solidFill>
                <a:latin typeface="+mn-lt"/>
                <a:ea typeface="+mn-ea"/>
                <a:cs typeface="+mn-cs"/>
              </a:rPr>
              <a:t> workshop.</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Figure illustrates the floor plan showing the locations of wireless access points (APs) and the conference room where the workshop was held.</a:t>
            </a:r>
          </a:p>
          <a:p>
            <a:pPr marL="228600" indent="-228600">
              <a:buAutoNum type="arabicPeriod"/>
            </a:pPr>
            <a:r>
              <a:rPr lang="en-US" sz="1200" kern="1200" dirty="0" smtClean="0">
                <a:solidFill>
                  <a:schemeClr val="tx1"/>
                </a:solidFill>
                <a:latin typeface="+mn-lt"/>
                <a:ea typeface="+mn-ea"/>
                <a:cs typeface="+mn-cs"/>
              </a:rPr>
              <a:t>The trace was gathered during a term break when most students are off campus. </a:t>
            </a:r>
          </a:p>
          <a:p>
            <a:pPr marL="228600" indent="-228600">
              <a:buAutoNum type="arabicPeriod"/>
            </a:pPr>
            <a:r>
              <a:rPr lang="en-US" sz="1200" kern="1200" dirty="0" smtClean="0">
                <a:solidFill>
                  <a:schemeClr val="tx1"/>
                </a:solidFill>
                <a:latin typeface="+mn-lt"/>
                <a:ea typeface="+mn-ea"/>
                <a:cs typeface="+mn-cs"/>
              </a:rPr>
              <a:t>Studies focus on second day’s traffic</a:t>
            </a:r>
            <a:r>
              <a:rPr lang="en-US" sz="1200" kern="1200" baseline="0" dirty="0" smtClean="0">
                <a:solidFill>
                  <a:schemeClr val="tx1"/>
                </a:solidFill>
                <a:latin typeface="+mn-lt"/>
                <a:ea typeface="+mn-ea"/>
                <a:cs typeface="+mn-cs"/>
              </a:rPr>
              <a:t> because </a:t>
            </a:r>
            <a:r>
              <a:rPr lang="en-US" sz="1200" kern="1200" dirty="0" smtClean="0">
                <a:solidFill>
                  <a:schemeClr val="tx1"/>
                </a:solidFill>
                <a:latin typeface="+mn-lt"/>
                <a:ea typeface="+mn-ea"/>
                <a:cs typeface="+mn-cs"/>
              </a:rPr>
              <a:t>the first day had atypical network behavior in that wireless was not immediately available (owing to some difficulties with from the WPI network providers) and because users were not familiar with the environment (e.g., the location of power outlets).</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dirty="0" smtClean="0">
                <a:solidFill>
                  <a:schemeClr val="tx1"/>
                </a:solidFill>
                <a:latin typeface="+mn-lt"/>
                <a:ea typeface="+mn-ea"/>
                <a:cs typeface="+mn-cs"/>
              </a:rPr>
              <a:t>Each individual AP simultaneously supports 802.11a and 802.11b/g. </a:t>
            </a:r>
          </a:p>
          <a:p>
            <a:pPr marL="228600" indent="-228600">
              <a:buAutoNum type="arabicPeriod"/>
            </a:pPr>
            <a:r>
              <a:rPr lang="en-US" sz="1200" kern="1200" dirty="0" smtClean="0">
                <a:solidFill>
                  <a:schemeClr val="tx1"/>
                </a:solidFill>
                <a:latin typeface="+mn-lt"/>
                <a:ea typeface="+mn-ea"/>
                <a:cs typeface="+mn-cs"/>
              </a:rPr>
              <a:t>Clients negotiate with the AP to determine which mode (a, </a:t>
            </a:r>
            <a:r>
              <a:rPr lang="en-US" sz="1200" kern="1200" dirty="0" err="1" smtClean="0">
                <a:solidFill>
                  <a:schemeClr val="tx1"/>
                </a:solidFill>
                <a:latin typeface="+mn-lt"/>
                <a:ea typeface="+mn-ea"/>
                <a:cs typeface="+mn-cs"/>
              </a:rPr>
              <a:t>b</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g</a:t>
            </a:r>
            <a:r>
              <a:rPr lang="en-US" sz="1200" kern="1200" dirty="0" smtClean="0">
                <a:solidFill>
                  <a:schemeClr val="tx1"/>
                </a:solidFill>
                <a:latin typeface="+mn-lt"/>
                <a:ea typeface="+mn-ea"/>
                <a:cs typeface="+mn-cs"/>
              </a:rPr>
              <a:t>) to use based on client support, signal strength, and the AP load. </a:t>
            </a:r>
          </a:p>
          <a:p>
            <a:pPr marL="228600" indent="-228600">
              <a:buAutoNum type="arabicPeriod"/>
            </a:pPr>
            <a:r>
              <a:rPr lang="en-US" sz="1200" kern="1200" dirty="0" smtClean="0">
                <a:solidFill>
                  <a:schemeClr val="tx1"/>
                </a:solidFill>
                <a:latin typeface="+mn-lt"/>
                <a:ea typeface="+mn-ea"/>
                <a:cs typeface="+mn-cs"/>
              </a:rPr>
              <a:t>The subnet of </a:t>
            </a:r>
            <a:r>
              <a:rPr lang="en-US" sz="1200" kern="1200" dirty="0" err="1" smtClean="0">
                <a:solidFill>
                  <a:schemeClr val="tx1"/>
                </a:solidFill>
                <a:latin typeface="+mn-lt"/>
                <a:ea typeface="+mn-ea"/>
                <a:cs typeface="+mn-cs"/>
              </a:rPr>
              <a:t>APs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connects via a switch to the campus gigabit backbone and finally to the Internet.</a:t>
            </a:r>
          </a:p>
          <a:p>
            <a:pPr marL="228600" indent="-228600">
              <a:buAutoNum type="arabicPeriod"/>
            </a:pPr>
            <a:r>
              <a:rPr lang="en-US" sz="1200" kern="1200" dirty="0" smtClean="0">
                <a:solidFill>
                  <a:schemeClr val="tx1"/>
                </a:solidFill>
                <a:latin typeface="+mn-lt"/>
                <a:ea typeface="+mn-ea"/>
                <a:cs typeface="+mn-cs"/>
              </a:rPr>
              <a:t>Each frame collected by the AP contains link, network, transport, and application layer data encapsulated within the </a:t>
            </a:r>
            <a:r>
              <a:rPr lang="en-US" sz="1200" kern="1200" dirty="0" err="1" smtClean="0">
                <a:solidFill>
                  <a:schemeClr val="tx1"/>
                </a:solidFill>
                <a:latin typeface="+mn-lt"/>
                <a:ea typeface="+mn-ea"/>
                <a:cs typeface="+mn-cs"/>
              </a:rPr>
              <a:t>TaZman</a:t>
            </a:r>
            <a:r>
              <a:rPr lang="en-US" sz="1200" kern="1200" dirty="0" smtClean="0">
                <a:solidFill>
                  <a:schemeClr val="tx1"/>
                </a:solidFill>
                <a:latin typeface="+mn-lt"/>
                <a:ea typeface="+mn-ea"/>
                <a:cs typeface="+mn-cs"/>
              </a:rPr>
              <a:t> Sniffer Protocol (TZP) and is sent to the monitor in a UDP packet. This made sure every frame AP sees is recorded for later</a:t>
            </a:r>
            <a:r>
              <a:rPr lang="en-US" sz="1200" kern="1200" baseline="0" dirty="0" smtClean="0">
                <a:solidFill>
                  <a:schemeClr val="tx1"/>
                </a:solidFill>
                <a:latin typeface="+mn-lt"/>
                <a:ea typeface="+mn-ea"/>
                <a:cs typeface="+mn-cs"/>
              </a:rPr>
              <a:t> analysis.</a:t>
            </a:r>
            <a:endParaRPr lang="en-US" sz="1200" kern="1200" dirty="0" smtClean="0">
              <a:solidFill>
                <a:schemeClr val="tx1"/>
              </a:solidFill>
              <a:latin typeface="+mn-lt"/>
              <a:ea typeface="+mn-ea"/>
              <a:cs typeface="+mn-cs"/>
            </a:endParaRPr>
          </a:p>
          <a:p>
            <a:pPr marL="228600" indent="-228600">
              <a:buAutoNum type="arabicPeriod"/>
            </a:pPr>
            <a:r>
              <a:rPr lang="en-US" sz="1200" kern="1200" dirty="0" smtClean="0">
                <a:solidFill>
                  <a:schemeClr val="tx1"/>
                </a:solidFill>
                <a:latin typeface="+mn-lt"/>
                <a:ea typeface="+mn-ea"/>
                <a:cs typeface="+mn-cs"/>
              </a:rPr>
              <a:t>Additionally, a laptop with a 802.11a/b/g compatible wireless adapter placed inside the conference room measured the received signal strength (RSSI) using a Windows Management Instrumentation script that queried the windows registry once every second.</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baseline="0" dirty="0" smtClean="0">
                <a:solidFill>
                  <a:schemeClr val="tx1"/>
                </a:solidFill>
                <a:latin typeface="+mn-lt"/>
                <a:ea typeface="+mn-ea"/>
                <a:cs typeface="+mn-cs"/>
              </a:rPr>
              <a:t>Total bytes transmitted includes all type of frames (data and control frames such as beacon, association, probing, etc.)</a:t>
            </a:r>
          </a:p>
          <a:p>
            <a:pPr marL="228600" indent="-228600">
              <a:buAutoNum type="arabicPeriod"/>
            </a:pPr>
            <a:r>
              <a:rPr lang="en-US" sz="1200" kern="1200" baseline="0" dirty="0" smtClean="0">
                <a:solidFill>
                  <a:schemeClr val="tx1"/>
                </a:solidFill>
                <a:latin typeface="+mn-lt"/>
                <a:ea typeface="+mn-ea"/>
                <a:cs typeface="+mn-cs"/>
              </a:rPr>
              <a:t>Average throughput of 857 kbps and peak of 8.5 Mbps shows the network is somewhat busy during the workshop</a:t>
            </a:r>
          </a:p>
        </p:txBody>
      </p:sp>
      <p:sp>
        <p:nvSpPr>
          <p:cNvPr id="4" name="Slide Number Placeholder 3"/>
          <p:cNvSpPr>
            <a:spLocks noGrp="1"/>
          </p:cNvSpPr>
          <p:nvPr>
            <p:ph type="sldNum" sz="quarter" idx="10"/>
          </p:nvPr>
        </p:nvSpPr>
        <p:spPr/>
        <p:txBody>
          <a:bodyPr/>
          <a:lstStyle/>
          <a:p>
            <a:fld id="{BE4E2FD5-9AB1-ED4B-B230-972DBBE8C79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20 users are observed using wireless in NetGames’08, a small scale workshop</a:t>
            </a:r>
          </a:p>
          <a:p>
            <a:pPr marL="228600" indent="-228600">
              <a:buAutoNum type="arabicPeriod"/>
            </a:pPr>
            <a:r>
              <a:rPr lang="en-US" baseline="0" dirty="0" smtClean="0"/>
              <a:t>“Average bytes” means average bytes per user per hour. Comparing to other traces, this shows heavy usage of the network</a:t>
            </a:r>
          </a:p>
          <a:p>
            <a:pPr marL="228600" indent="-228600">
              <a:buAutoNum type="arabicPeriod"/>
            </a:pPr>
            <a:r>
              <a:rPr lang="en-US" baseline="0" dirty="0" smtClean="0"/>
              <a:t>Web traffic dominance continues and increases, different than trends reported </a:t>
            </a:r>
            <a:r>
              <a:rPr lang="en-US" baseline="0" dirty="0" err="1" smtClean="0"/>
              <a:t>ealier</a:t>
            </a:r>
            <a:r>
              <a:rPr lang="en-US" baseline="0" dirty="0" smtClean="0"/>
              <a:t>. We believe the proliferation of Web-based applications </a:t>
            </a:r>
            <a:r>
              <a:rPr lang="en-US" sz="1200" kern="1200" dirty="0" smtClean="0">
                <a:solidFill>
                  <a:schemeClr val="tx1"/>
                </a:solidFill>
                <a:latin typeface="+mn-lt"/>
                <a:ea typeface="+mn-ea"/>
                <a:cs typeface="+mn-cs"/>
              </a:rPr>
              <a:t>expands Web traffic to include such user activities as email, games, chat, video and live radio. For example, in our trace the increasing proportion of Web traffic is coupled with diminishing existence of email traffic.</a:t>
            </a:r>
            <a:endParaRPr lang="en-US" baseline="0" dirty="0" smtClean="0"/>
          </a:p>
          <a:p>
            <a:pPr marL="228600" indent="-228600">
              <a:buAutoNum type="arabicPeriod"/>
            </a:pPr>
            <a:r>
              <a:rPr lang="en-US" baseline="0" dirty="0" smtClean="0"/>
              <a:t>P2p and session (</a:t>
            </a:r>
            <a:r>
              <a:rPr lang="en-US" baseline="0" dirty="0" err="1" smtClean="0"/>
              <a:t>ssh</a:t>
            </a:r>
            <a:r>
              <a:rPr lang="en-US" baseline="0" dirty="0" smtClean="0"/>
              <a:t> + </a:t>
            </a:r>
            <a:r>
              <a:rPr lang="en-US" baseline="0" dirty="0" err="1" smtClean="0"/>
              <a:t>vpn</a:t>
            </a:r>
            <a:r>
              <a:rPr lang="en-US" baseline="0" dirty="0" smtClean="0"/>
              <a:t>) usage emerge as a top-5 applications</a:t>
            </a:r>
            <a:endParaRPr lang="en-US" dirty="0"/>
          </a:p>
        </p:txBody>
      </p:sp>
      <p:sp>
        <p:nvSpPr>
          <p:cNvPr id="4" name="Slide Number Placeholder 3"/>
          <p:cNvSpPr>
            <a:spLocks noGrp="1"/>
          </p:cNvSpPr>
          <p:nvPr>
            <p:ph type="sldNum" sz="quarter" idx="10"/>
          </p:nvPr>
        </p:nvSpPr>
        <p:spPr/>
        <p:txBody>
          <a:bodyPr/>
          <a:lstStyle/>
          <a:p>
            <a:fld id="{BE4E2FD5-9AB1-ED4B-B230-972DBBE8C79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2E47CE-3780-4814-A8C6-65D97F60406B}" type="datetime1">
              <a:rPr lang="en-US" smtClean="0"/>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smtClean="0"/>
              <a:t>Page </a:t>
            </a:r>
            <a:fld id="{BE7694B1-CB81-DF47-B2E8-BA440ACF2B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90E77F-1114-42A4-8B53-BE2D17166E27}" type="datetime1">
              <a:rPr lang="en-US" smtClean="0"/>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8EF-697B-42EB-BEC7-5CF9B9234EBF}" type="datetime1">
              <a:rPr lang="en-US" smtClean="0"/>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781913F-FB9C-482E-AF6A-CBD0AADCE7D8}" type="datetime1">
              <a:rPr lang="en-US" smtClean="0"/>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600" b="1">
                <a:solidFill>
                  <a:schemeClr val="tx1"/>
                </a:solidFill>
              </a:defRPr>
            </a:lvl1pPr>
          </a:lstStyle>
          <a:p>
            <a:fld id="{F4946064-FE53-5248-9237-C5B7DF56B8F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263D95-FBDC-4AB3-8E18-6BB4A2DD2C33}" type="datetime1">
              <a:rPr lang="en-US" smtClean="0"/>
              <a:t>5/28/2010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98C408-726B-4AE6-8ABB-35349881631B}" type="datetime1">
              <a:rPr lang="en-US" smtClean="0"/>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845CFA-4416-424A-A4F8-5D9DA2E0DE59}" type="datetime1">
              <a:rPr lang="en-US" smtClean="0"/>
              <a:t>5/28/2010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9F74E3-ECD9-4F42-9501-815D094FAE6D}" type="datetime1">
              <a:rPr lang="en-US" smtClean="0"/>
              <a:t>5/28/2010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E8F00-26D7-4F62-9A70-131BB1614204}" type="datetime1">
              <a:rPr lang="en-US" smtClean="0"/>
              <a:t>5/28/2010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B902B-4191-4A35-8B1C-32AD6E70DDD6}" type="datetime1">
              <a:rPr lang="en-US" smtClean="0"/>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18E160-1563-433C-ABE3-7C6003CAAC1C}" type="datetime1">
              <a:rPr lang="en-US" smtClean="0"/>
              <a:t>5/28/2010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946064-FE53-5248-9237-C5B7DF56B8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9846A-280A-44F3-98FD-29C8C8F67FE5}" type="datetime1">
              <a:rPr lang="en-US" smtClean="0"/>
              <a:t>5/28/2010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46064-FE53-5248-9237-C5B7DF56B8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57209"/>
            <a:ext cx="7772400" cy="1470025"/>
          </a:xfrm>
        </p:spPr>
        <p:txBody>
          <a:bodyPr>
            <a:normAutofit fontScale="90000"/>
          </a:bodyPr>
          <a:lstStyle/>
          <a:p>
            <a:r>
              <a:rPr lang="en-US" dirty="0"/>
              <a:t>Analysis of an IEEE 802.11 Network Activity during a Small Workshop</a:t>
            </a:r>
          </a:p>
        </p:txBody>
      </p:sp>
      <p:sp>
        <p:nvSpPr>
          <p:cNvPr id="3" name="Subtitle 2"/>
          <p:cNvSpPr>
            <a:spLocks noGrp="1"/>
          </p:cNvSpPr>
          <p:nvPr>
            <p:ph type="subTitle" idx="1"/>
          </p:nvPr>
        </p:nvSpPr>
        <p:spPr>
          <a:xfrm>
            <a:off x="1776528" y="3865434"/>
            <a:ext cx="5799666" cy="1560689"/>
          </a:xfrm>
        </p:spPr>
        <p:txBody>
          <a:bodyPr>
            <a:normAutofit/>
          </a:bodyPr>
          <a:lstStyle/>
          <a:p>
            <a:r>
              <a:rPr lang="en-US" sz="2000" b="1" dirty="0" err="1">
                <a:solidFill>
                  <a:srgbClr val="0070C0"/>
                </a:solidFill>
              </a:rPr>
              <a:t>Zhe</a:t>
            </a:r>
            <a:r>
              <a:rPr lang="en-US" sz="2000" b="1" dirty="0">
                <a:solidFill>
                  <a:srgbClr val="0070C0"/>
                </a:solidFill>
              </a:rPr>
              <a:t> Zhou, Mark Claypool, and Robert </a:t>
            </a:r>
            <a:r>
              <a:rPr lang="en-US" sz="2000" b="1" dirty="0" err="1" smtClean="0">
                <a:solidFill>
                  <a:srgbClr val="0070C0"/>
                </a:solidFill>
              </a:rPr>
              <a:t>Kinicki</a:t>
            </a:r>
            <a:endParaRPr lang="en-US" sz="2000" b="1" dirty="0" smtClean="0">
              <a:solidFill>
                <a:srgbClr val="0070C0"/>
              </a:solidFill>
            </a:endParaRPr>
          </a:p>
          <a:p>
            <a:r>
              <a:rPr lang="en-US" sz="2000" b="1" dirty="0">
                <a:solidFill>
                  <a:srgbClr val="0070C0"/>
                </a:solidFill>
              </a:rPr>
              <a:t>Computer Science, Worcester Polytechnic Institute</a:t>
            </a:r>
          </a:p>
        </p:txBody>
      </p:sp>
      <p:pic>
        <p:nvPicPr>
          <p:cNvPr id="1028" name="Picture 4"/>
          <p:cNvPicPr>
            <a:picLocks noChangeAspect="1" noChangeArrowheads="1"/>
          </p:cNvPicPr>
          <p:nvPr/>
        </p:nvPicPr>
        <p:blipFill>
          <a:blip r:embed="rId3"/>
          <a:srcRect/>
          <a:stretch>
            <a:fillRect/>
          </a:stretch>
        </p:blipFill>
        <p:spPr bwMode="auto">
          <a:xfrm>
            <a:off x="347663" y="5595938"/>
            <a:ext cx="2238375" cy="86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Analysis</a:t>
            </a:r>
            <a:endParaRPr lang="en-US" dirty="0"/>
          </a:p>
        </p:txBody>
      </p:sp>
      <p:graphicFrame>
        <p:nvGraphicFramePr>
          <p:cNvPr id="7" name="Table 6"/>
          <p:cNvGraphicFramePr>
            <a:graphicFrameLocks noGrp="1"/>
          </p:cNvGraphicFramePr>
          <p:nvPr/>
        </p:nvGraphicFramePr>
        <p:xfrm>
          <a:off x="1524000" y="1659135"/>
          <a:ext cx="6096000" cy="3980180"/>
        </p:xfrm>
        <a:graphic>
          <a:graphicData uri="http://schemas.openxmlformats.org/drawingml/2006/table">
            <a:tbl>
              <a:tblPr firstRow="1" bandRow="1">
                <a:effectLst>
                  <a:outerShdw blurRad="63500" sx="102000" sy="102000" algn="ctr">
                    <a:srgbClr val="000000">
                      <a:alpha val="43000"/>
                    </a:srgbClr>
                  </a:outerShdw>
                </a:effectLst>
                <a:tableStyleId>{9DCAF9ED-07DC-4A11-8D7F-57B35C25682E}</a:tableStyleId>
              </a:tblPr>
              <a:tblGrid>
                <a:gridCol w="1219200"/>
                <a:gridCol w="1219200"/>
                <a:gridCol w="1219200"/>
                <a:gridCol w="1219200"/>
                <a:gridCol w="1219200"/>
              </a:tblGrid>
              <a:tr h="370840">
                <a:tc>
                  <a:txBody>
                    <a:bodyPr/>
                    <a:lstStyle/>
                    <a:p>
                      <a:pPr algn="ctr" fontAlgn="b"/>
                      <a:r>
                        <a:rPr lang="en-US" sz="1400" b="0" i="0" u="none" strike="noStrike" dirty="0">
                          <a:latin typeface="Verdana"/>
                        </a:rPr>
                        <a:t>Attrib </a:t>
                      </a:r>
                    </a:p>
                  </a:txBody>
                  <a:tcPr marL="12700" marR="12700" marT="12700" marB="0" anchor="b"/>
                </a:tc>
                <a:tc>
                  <a:txBody>
                    <a:bodyPr/>
                    <a:lstStyle/>
                    <a:p>
                      <a:pPr algn="ctr" fontAlgn="b"/>
                      <a:r>
                        <a:rPr lang="en-US" sz="1400" b="0" i="0" u="none" strike="noStrike">
                          <a:latin typeface="Verdana"/>
                        </a:rPr>
                        <a:t>Stanford </a:t>
                      </a:r>
                    </a:p>
                  </a:txBody>
                  <a:tcPr marL="12700" marR="12700" marT="12700" marB="0" anchor="b"/>
                </a:tc>
                <a:tc>
                  <a:txBody>
                    <a:bodyPr/>
                    <a:lstStyle/>
                    <a:p>
                      <a:pPr algn="ctr" fontAlgn="b"/>
                      <a:r>
                        <a:rPr lang="en-US" sz="1400" b="0" i="0" u="none" strike="noStrike" dirty="0">
                          <a:latin typeface="Verdana"/>
                        </a:rPr>
                        <a:t>SIGCOMM </a:t>
                      </a:r>
                    </a:p>
                  </a:txBody>
                  <a:tcPr marL="12700" marR="12700" marT="12700" marB="0" anchor="b"/>
                </a:tc>
                <a:tc>
                  <a:txBody>
                    <a:bodyPr/>
                    <a:lstStyle/>
                    <a:p>
                      <a:pPr algn="ctr" fontAlgn="b"/>
                      <a:r>
                        <a:rPr lang="en-US" sz="1400" b="0" i="0" u="none" strike="noStrike">
                          <a:latin typeface="Verdana"/>
                        </a:rPr>
                        <a:t>Dartmouth </a:t>
                      </a:r>
                    </a:p>
                  </a:txBody>
                  <a:tcPr marL="12700" marR="12700" marT="12700" marB="0" anchor="b"/>
                </a:tc>
                <a:tc>
                  <a:txBody>
                    <a:bodyPr/>
                    <a:lstStyle/>
                    <a:p>
                      <a:pPr algn="ctr" fontAlgn="b"/>
                      <a:r>
                        <a:rPr lang="en-US" sz="1400" b="0" i="0" u="none" strike="noStrike" dirty="0" err="1">
                          <a:solidFill>
                            <a:schemeClr val="tx1">
                              <a:lumMod val="95000"/>
                              <a:lumOff val="5000"/>
                            </a:schemeClr>
                          </a:solidFill>
                          <a:effectLst>
                            <a:glow rad="101600">
                              <a:srgbClr val="FFFF00">
                                <a:alpha val="40000"/>
                              </a:srgbClr>
                            </a:glow>
                          </a:effectLst>
                          <a:latin typeface="Verdana"/>
                        </a:rPr>
                        <a:t>NetGames</a:t>
                      </a:r>
                      <a:r>
                        <a:rPr lang="en-US" sz="1400" b="0" i="0" u="none" strike="noStrike" dirty="0">
                          <a:solidFill>
                            <a:schemeClr val="tx1">
                              <a:lumMod val="95000"/>
                              <a:lumOff val="5000"/>
                            </a:schemeClr>
                          </a:solidFill>
                          <a:effectLst>
                            <a:glow rad="101600">
                              <a:srgbClr val="FFFF00">
                                <a:alpha val="40000"/>
                              </a:srgbClr>
                            </a:glow>
                          </a:effectLst>
                          <a:latin typeface="Verdana"/>
                        </a:rPr>
                        <a:t> </a:t>
                      </a:r>
                    </a:p>
                  </a:txBody>
                  <a:tcPr marL="12700" marR="12700" marT="12700" marB="0" anchor="b"/>
                </a:tc>
              </a:tr>
              <a:tr h="370840">
                <a:tc>
                  <a:txBody>
                    <a:bodyPr/>
                    <a:lstStyle/>
                    <a:p>
                      <a:pPr algn="ctr" fontAlgn="b"/>
                      <a:r>
                        <a:rPr lang="en-US" sz="1400" b="0" i="0" u="none" strike="noStrike" dirty="0">
                          <a:latin typeface="Verdana"/>
                        </a:rPr>
                        <a:t>Users </a:t>
                      </a:r>
                    </a:p>
                  </a:txBody>
                  <a:tcPr marL="12700" marR="12700" marT="12700" marB="0" anchor="b"/>
                </a:tc>
                <a:tc>
                  <a:txBody>
                    <a:bodyPr/>
                    <a:lstStyle/>
                    <a:p>
                      <a:pPr algn="ctr" fontAlgn="b"/>
                      <a:r>
                        <a:rPr lang="en-US" sz="1400" b="0" i="0" u="none" strike="noStrike" dirty="0">
                          <a:latin typeface="Verdana"/>
                        </a:rPr>
                        <a:t>74</a:t>
                      </a:r>
                    </a:p>
                  </a:txBody>
                  <a:tcPr marL="12700" marR="12700" marT="12700" marB="0" anchor="b"/>
                </a:tc>
                <a:tc>
                  <a:txBody>
                    <a:bodyPr/>
                    <a:lstStyle/>
                    <a:p>
                      <a:pPr algn="ctr" fontAlgn="b"/>
                      <a:r>
                        <a:rPr lang="en-US" sz="1400" b="0" i="0" u="none" strike="noStrike">
                          <a:latin typeface="Verdana"/>
                        </a:rPr>
                        <a:t>195</a:t>
                      </a:r>
                    </a:p>
                  </a:txBody>
                  <a:tcPr marL="12700" marR="12700" marT="12700" marB="0" anchor="b"/>
                </a:tc>
                <a:tc>
                  <a:txBody>
                    <a:bodyPr/>
                    <a:lstStyle/>
                    <a:p>
                      <a:pPr algn="ctr" fontAlgn="b"/>
                      <a:r>
                        <a:rPr lang="en-US" sz="1400" b="0" i="0" u="none" strike="noStrike">
                          <a:latin typeface="Verdana"/>
                        </a:rPr>
                        <a:t>7134</a:t>
                      </a:r>
                    </a:p>
                  </a:txBody>
                  <a:tcPr marL="12700" marR="12700" marT="12700" marB="0" anchor="b"/>
                </a:tc>
                <a:tc>
                  <a:txBody>
                    <a:bodyPr/>
                    <a:lstStyle/>
                    <a:p>
                      <a:pPr algn="ctr" fontAlgn="b"/>
                      <a:r>
                        <a:rPr lang="en-US" sz="1400" b="0" i="0" u="none" strike="noStrike" dirty="0">
                          <a:solidFill>
                            <a:schemeClr val="tx1">
                              <a:lumMod val="95000"/>
                              <a:lumOff val="5000"/>
                            </a:schemeClr>
                          </a:solidFill>
                          <a:effectLst>
                            <a:glow rad="101600">
                              <a:srgbClr val="FFFF00">
                                <a:alpha val="40000"/>
                              </a:srgbClr>
                            </a:glow>
                          </a:effectLst>
                          <a:latin typeface="Verdana"/>
                        </a:rPr>
                        <a:t>20</a:t>
                      </a:r>
                    </a:p>
                  </a:txBody>
                  <a:tcPr marL="12700" marR="12700" marT="12700" marB="0" anchor="b"/>
                </a:tc>
              </a:tr>
              <a:tr h="370840">
                <a:tc>
                  <a:txBody>
                    <a:bodyPr/>
                    <a:lstStyle/>
                    <a:p>
                      <a:pPr algn="ctr" fontAlgn="b"/>
                      <a:r>
                        <a:rPr lang="en-US" sz="1400" b="0" i="0" u="none" strike="noStrike">
                          <a:latin typeface="Verdana"/>
                        </a:rPr>
                        <a:t>APs </a:t>
                      </a:r>
                    </a:p>
                  </a:txBody>
                  <a:tcPr marL="12700" marR="12700" marT="12700" marB="0" anchor="b"/>
                </a:tc>
                <a:tc>
                  <a:txBody>
                    <a:bodyPr/>
                    <a:lstStyle/>
                    <a:p>
                      <a:pPr algn="ctr" fontAlgn="b"/>
                      <a:r>
                        <a:rPr lang="en-US" sz="1400" b="0" i="0" u="none" strike="noStrike">
                          <a:latin typeface="Verdana"/>
                        </a:rPr>
                        <a:t>12</a:t>
                      </a:r>
                    </a:p>
                  </a:txBody>
                  <a:tcPr marL="12700" marR="12700" marT="12700" marB="0" anchor="b"/>
                </a:tc>
                <a:tc>
                  <a:txBody>
                    <a:bodyPr/>
                    <a:lstStyle/>
                    <a:p>
                      <a:pPr algn="ctr" fontAlgn="b"/>
                      <a:r>
                        <a:rPr lang="en-US" sz="1400" b="0" i="0" u="none" strike="noStrike" dirty="0">
                          <a:latin typeface="Verdana"/>
                        </a:rPr>
                        <a:t>4</a:t>
                      </a:r>
                    </a:p>
                  </a:txBody>
                  <a:tcPr marL="12700" marR="12700" marT="12700" marB="0" anchor="b"/>
                </a:tc>
                <a:tc>
                  <a:txBody>
                    <a:bodyPr/>
                    <a:lstStyle/>
                    <a:p>
                      <a:pPr algn="ctr" fontAlgn="b"/>
                      <a:r>
                        <a:rPr lang="en-US" sz="1400" b="0" i="0" u="none" strike="noStrike" dirty="0">
                          <a:latin typeface="Verdana"/>
                        </a:rPr>
                        <a:t>566</a:t>
                      </a:r>
                    </a:p>
                  </a:txBody>
                  <a:tcPr marL="12700" marR="12700" marT="12700" marB="0" anchor="b"/>
                </a:tc>
                <a:tc>
                  <a:txBody>
                    <a:bodyPr/>
                    <a:lstStyle/>
                    <a:p>
                      <a:pPr algn="ctr" fontAlgn="b"/>
                      <a:r>
                        <a:rPr lang="en-US" sz="1400" b="0" i="0" u="none" strike="noStrike" dirty="0">
                          <a:solidFill>
                            <a:schemeClr val="tx1">
                              <a:lumMod val="95000"/>
                              <a:lumOff val="5000"/>
                            </a:schemeClr>
                          </a:solidFill>
                          <a:effectLst>
                            <a:glow rad="101600">
                              <a:srgbClr val="FFFF00">
                                <a:alpha val="40000"/>
                              </a:srgbClr>
                            </a:glow>
                          </a:effectLst>
                          <a:latin typeface="Verdana"/>
                        </a:rPr>
                        <a:t>1</a:t>
                      </a:r>
                    </a:p>
                  </a:txBody>
                  <a:tcPr marL="12700" marR="12700" marT="12700" marB="0" anchor="b"/>
                </a:tc>
              </a:tr>
              <a:tr h="370840">
                <a:tc>
                  <a:txBody>
                    <a:bodyPr/>
                    <a:lstStyle/>
                    <a:p>
                      <a:pPr algn="ctr" fontAlgn="b"/>
                      <a:r>
                        <a:rPr lang="en-US" sz="1400" b="0" i="0" u="none" strike="noStrike">
                          <a:latin typeface="Verdana"/>
                        </a:rPr>
                        <a:t>Length </a:t>
                      </a:r>
                    </a:p>
                  </a:txBody>
                  <a:tcPr marL="12700" marR="12700" marT="12700" marB="0" anchor="b"/>
                </a:tc>
                <a:tc>
                  <a:txBody>
                    <a:bodyPr/>
                    <a:lstStyle/>
                    <a:p>
                      <a:pPr algn="ctr" fontAlgn="b"/>
                      <a:r>
                        <a:rPr lang="en-US" sz="1400" b="0" i="0" u="none" strike="noStrike">
                          <a:latin typeface="Verdana"/>
                        </a:rPr>
                        <a:t>12 weeks </a:t>
                      </a:r>
                    </a:p>
                  </a:txBody>
                  <a:tcPr marL="12700" marR="12700" marT="12700" marB="0" anchor="b"/>
                </a:tc>
                <a:tc>
                  <a:txBody>
                    <a:bodyPr/>
                    <a:lstStyle/>
                    <a:p>
                      <a:pPr algn="ctr" fontAlgn="b"/>
                      <a:r>
                        <a:rPr lang="en-US" sz="1400" b="0" i="0" u="none" strike="noStrike">
                          <a:latin typeface="Verdana"/>
                        </a:rPr>
                        <a:t>52 hours </a:t>
                      </a:r>
                    </a:p>
                  </a:txBody>
                  <a:tcPr marL="12700" marR="12700" marT="12700" marB="0" anchor="b"/>
                </a:tc>
                <a:tc>
                  <a:txBody>
                    <a:bodyPr/>
                    <a:lstStyle/>
                    <a:p>
                      <a:pPr algn="ctr" fontAlgn="b"/>
                      <a:r>
                        <a:rPr lang="en-US" sz="1400" b="0" i="0" u="none" strike="noStrike">
                          <a:latin typeface="Verdana"/>
                        </a:rPr>
                        <a:t>17 weeks </a:t>
                      </a:r>
                    </a:p>
                  </a:txBody>
                  <a:tcPr marL="12700" marR="12700" marT="12700" marB="0" anchor="b"/>
                </a:tc>
                <a:tc>
                  <a:txBody>
                    <a:bodyPr/>
                    <a:lstStyle/>
                    <a:p>
                      <a:pPr algn="ctr" fontAlgn="b"/>
                      <a:r>
                        <a:rPr lang="en-US" sz="1400" b="0" i="0" u="none" strike="noStrike">
                          <a:solidFill>
                            <a:schemeClr val="tx1">
                              <a:lumMod val="95000"/>
                              <a:lumOff val="5000"/>
                            </a:schemeClr>
                          </a:solidFill>
                          <a:effectLst>
                            <a:glow rad="101600">
                              <a:srgbClr val="FFFF00">
                                <a:alpha val="40000"/>
                              </a:srgbClr>
                            </a:glow>
                          </a:effectLst>
                          <a:latin typeface="Verdana"/>
                        </a:rPr>
                        <a:t>7 hours </a:t>
                      </a:r>
                    </a:p>
                  </a:txBody>
                  <a:tcPr marL="12700" marR="12700" marT="12700" marB="0" anchor="b"/>
                </a:tc>
              </a:tr>
              <a:tr h="370840">
                <a:tc>
                  <a:txBody>
                    <a:bodyPr/>
                    <a:lstStyle/>
                    <a:p>
                      <a:pPr algn="ctr" fontAlgn="b"/>
                      <a:r>
                        <a:rPr lang="en-US" sz="1400" b="0" i="0" u="none" strike="noStrike">
                          <a:latin typeface="Verdana"/>
                        </a:rPr>
                        <a:t>Bytes </a:t>
                      </a:r>
                    </a:p>
                  </a:txBody>
                  <a:tcPr marL="12700" marR="12700" marT="12700" marB="0" anchor="b"/>
                </a:tc>
                <a:tc>
                  <a:txBody>
                    <a:bodyPr/>
                    <a:lstStyle/>
                    <a:p>
                      <a:pPr algn="ctr" fontAlgn="b"/>
                      <a:r>
                        <a:rPr lang="en-US" sz="1400" b="0" i="0" u="none" strike="noStrike">
                          <a:latin typeface="Verdana"/>
                        </a:rPr>
                        <a:t>46 GBytes </a:t>
                      </a:r>
                    </a:p>
                  </a:txBody>
                  <a:tcPr marL="12700" marR="12700" marT="12700" marB="0" anchor="b"/>
                </a:tc>
                <a:tc>
                  <a:txBody>
                    <a:bodyPr/>
                    <a:lstStyle/>
                    <a:p>
                      <a:pPr algn="ctr" fontAlgn="b"/>
                      <a:r>
                        <a:rPr lang="en-US" sz="1400" b="0" i="0" u="none" strike="noStrike">
                          <a:latin typeface="Verdana"/>
                        </a:rPr>
                        <a:t>4.6 GBytes </a:t>
                      </a:r>
                    </a:p>
                  </a:txBody>
                  <a:tcPr marL="12700" marR="12700" marT="12700" marB="0" anchor="b"/>
                </a:tc>
                <a:tc>
                  <a:txBody>
                    <a:bodyPr/>
                    <a:lstStyle/>
                    <a:p>
                      <a:pPr algn="ctr" fontAlgn="b"/>
                      <a:r>
                        <a:rPr lang="en-US" sz="1400" b="0" i="0" u="none" strike="noStrike">
                          <a:latin typeface="Verdana"/>
                        </a:rPr>
                        <a:t>4.6 TBytes </a:t>
                      </a:r>
                    </a:p>
                  </a:txBody>
                  <a:tcPr marL="12700" marR="12700" marT="12700" marB="0" anchor="b"/>
                </a:tc>
                <a:tc>
                  <a:txBody>
                    <a:bodyPr/>
                    <a:lstStyle/>
                    <a:p>
                      <a:pPr algn="ctr" fontAlgn="b"/>
                      <a:r>
                        <a:rPr lang="en-US" sz="1400" b="0" i="0" u="none" strike="noStrike">
                          <a:solidFill>
                            <a:schemeClr val="tx1">
                              <a:lumMod val="95000"/>
                              <a:lumOff val="5000"/>
                            </a:schemeClr>
                          </a:solidFill>
                          <a:effectLst>
                            <a:glow rad="101600">
                              <a:srgbClr val="FFFF00">
                                <a:alpha val="40000"/>
                              </a:srgbClr>
                            </a:glow>
                          </a:effectLst>
                          <a:latin typeface="Verdana"/>
                        </a:rPr>
                        <a:t>2.7 GBytes </a:t>
                      </a:r>
                    </a:p>
                  </a:txBody>
                  <a:tcPr marL="12700" marR="12700" marT="12700" marB="0" anchor="b"/>
                </a:tc>
              </a:tr>
              <a:tr h="370840">
                <a:tc>
                  <a:txBody>
                    <a:bodyPr/>
                    <a:lstStyle/>
                    <a:p>
                      <a:pPr algn="ctr" fontAlgn="b"/>
                      <a:r>
                        <a:rPr lang="en-US" sz="1400" b="0" i="0" u="none" strike="noStrike">
                          <a:latin typeface="Verdana"/>
                        </a:rPr>
                        <a:t>Avg. bytes </a:t>
                      </a:r>
                    </a:p>
                  </a:txBody>
                  <a:tcPr marL="12700" marR="12700" marT="12700" marB="0" anchor="b"/>
                </a:tc>
                <a:tc>
                  <a:txBody>
                    <a:bodyPr/>
                    <a:lstStyle/>
                    <a:p>
                      <a:pPr algn="ctr" fontAlgn="b"/>
                      <a:r>
                        <a:rPr lang="en-US" sz="1400" b="0" i="0" u="none" strike="noStrike">
                          <a:latin typeface="Verdana"/>
                        </a:rPr>
                        <a:t>308 KBytes </a:t>
                      </a:r>
                    </a:p>
                  </a:txBody>
                  <a:tcPr marL="12700" marR="12700" marT="12700" marB="0" anchor="b"/>
                </a:tc>
                <a:tc>
                  <a:txBody>
                    <a:bodyPr/>
                    <a:lstStyle/>
                    <a:p>
                      <a:pPr algn="ctr" fontAlgn="b"/>
                      <a:r>
                        <a:rPr lang="en-US" sz="1400" b="0" i="0" u="none" strike="noStrike">
                          <a:latin typeface="Verdana"/>
                        </a:rPr>
                        <a:t>440 KBytes </a:t>
                      </a:r>
                    </a:p>
                  </a:txBody>
                  <a:tcPr marL="12700" marR="12700" marT="12700" marB="0" anchor="b"/>
                </a:tc>
                <a:tc>
                  <a:txBody>
                    <a:bodyPr/>
                    <a:lstStyle/>
                    <a:p>
                      <a:pPr algn="ctr" fontAlgn="b"/>
                      <a:r>
                        <a:rPr lang="en-US" sz="1400" b="0" i="0" u="none" strike="noStrike">
                          <a:latin typeface="Verdana"/>
                        </a:rPr>
                        <a:t>226 KBytes </a:t>
                      </a:r>
                    </a:p>
                  </a:txBody>
                  <a:tcPr marL="12700" marR="12700" marT="12700" marB="0" anchor="b"/>
                </a:tc>
                <a:tc>
                  <a:txBody>
                    <a:bodyPr/>
                    <a:lstStyle/>
                    <a:p>
                      <a:pPr algn="ctr" fontAlgn="b"/>
                      <a:r>
                        <a:rPr lang="en-US" sz="1400" b="0" i="0" u="none" strike="noStrike">
                          <a:solidFill>
                            <a:schemeClr val="tx1">
                              <a:lumMod val="95000"/>
                              <a:lumOff val="5000"/>
                            </a:schemeClr>
                          </a:solidFill>
                          <a:effectLst>
                            <a:glow rad="101600">
                              <a:srgbClr val="FFFF00">
                                <a:alpha val="40000"/>
                              </a:srgbClr>
                            </a:glow>
                          </a:effectLst>
                          <a:latin typeface="Verdana"/>
                        </a:rPr>
                        <a:t>19.3 MBytes </a:t>
                      </a:r>
                    </a:p>
                  </a:txBody>
                  <a:tcPr marL="12700" marR="12700" marT="12700" marB="0" anchor="b"/>
                </a:tc>
              </a:tr>
              <a:tr h="1017693">
                <a:tc>
                  <a:txBody>
                    <a:bodyPr/>
                    <a:lstStyle/>
                    <a:p>
                      <a:pPr algn="ctr" fontAlgn="b">
                        <a:spcBef>
                          <a:spcPts val="600"/>
                        </a:spcBef>
                      </a:pPr>
                      <a:r>
                        <a:rPr lang="en-US" sz="1400" b="0" i="0" u="none" strike="noStrike" dirty="0">
                          <a:latin typeface="Verdana"/>
                        </a:rPr>
                        <a:t>Top 5 </a:t>
                      </a:r>
                      <a:endParaRPr lang="en-US" sz="1400" b="0" i="0" u="none" strike="noStrike" dirty="0" smtClean="0">
                        <a:latin typeface="Verdana"/>
                      </a:endParaRPr>
                    </a:p>
                    <a:p>
                      <a:pPr algn="ctr" fontAlgn="b">
                        <a:spcBef>
                          <a:spcPts val="600"/>
                        </a:spcBef>
                      </a:pPr>
                      <a:r>
                        <a:rPr lang="en-US" sz="1400" b="0" i="0" u="none" strike="noStrike" dirty="0" smtClean="0">
                          <a:latin typeface="Verdana"/>
                        </a:rPr>
                        <a:t>Apps</a:t>
                      </a:r>
                    </a:p>
                    <a:p>
                      <a:pPr algn="ctr" fontAlgn="b">
                        <a:spcBef>
                          <a:spcPts val="600"/>
                        </a:spcBef>
                      </a:pPr>
                      <a:endParaRPr lang="en-US" sz="1400" b="0" i="0" u="none" strike="noStrike" dirty="0" smtClean="0">
                        <a:latin typeface="Verdana"/>
                      </a:endParaRPr>
                    </a:p>
                    <a:p>
                      <a:pPr algn="ctr" fontAlgn="b">
                        <a:spcBef>
                          <a:spcPts val="600"/>
                        </a:spcBef>
                      </a:pPr>
                      <a:r>
                        <a:rPr lang="en-US" sz="1400" b="0" i="0" u="none" strike="noStrike" dirty="0" smtClean="0">
                          <a:latin typeface="Verdana"/>
                        </a:rPr>
                        <a:t> </a:t>
                      </a:r>
                      <a:endParaRPr lang="en-US" sz="1400" b="0" i="0" u="none" strike="noStrike" dirty="0">
                        <a:latin typeface="Verdana"/>
                      </a:endParaRPr>
                    </a:p>
                  </a:txBody>
                  <a:tcPr marL="12700" marR="12700" marT="12700" marB="0" anchor="b"/>
                </a:tc>
                <a:tc>
                  <a:txBody>
                    <a:bodyPr/>
                    <a:lstStyle/>
                    <a:p>
                      <a:pPr algn="ctr" fontAlgn="b">
                        <a:spcBef>
                          <a:spcPts val="600"/>
                        </a:spcBef>
                      </a:pPr>
                      <a:r>
                        <a:rPr lang="en-US" sz="1400" b="0" i="0" u="none" strike="noStrike" dirty="0">
                          <a:latin typeface="Verdana"/>
                        </a:rPr>
                        <a:t>Web </a:t>
                      </a:r>
                    </a:p>
                    <a:p>
                      <a:pPr algn="ctr" fontAlgn="b">
                        <a:spcBef>
                          <a:spcPts val="600"/>
                        </a:spcBef>
                      </a:pPr>
                      <a:r>
                        <a:rPr lang="en-US" sz="1400" b="0" i="0" u="none" strike="noStrike" dirty="0">
                          <a:latin typeface="Verdana"/>
                        </a:rPr>
                        <a:t>session </a:t>
                      </a:r>
                    </a:p>
                    <a:p>
                      <a:pPr algn="ctr" fontAlgn="b">
                        <a:spcBef>
                          <a:spcPts val="600"/>
                        </a:spcBef>
                      </a:pPr>
                      <a:r>
                        <a:rPr lang="en-US" sz="1400" b="0" i="0" u="none" strike="noStrike" dirty="0">
                          <a:latin typeface="Verdana"/>
                        </a:rPr>
                        <a:t>FTP </a:t>
                      </a:r>
                    </a:p>
                    <a:p>
                      <a:pPr algn="ctr" fontAlgn="b">
                        <a:spcBef>
                          <a:spcPts val="600"/>
                        </a:spcBef>
                      </a:pPr>
                      <a:r>
                        <a:rPr lang="en-US" sz="1400" b="0" i="0" u="none" strike="noStrike" dirty="0" err="1">
                          <a:latin typeface="Verdana"/>
                        </a:rPr>
                        <a:t>netbios</a:t>
                      </a:r>
                      <a:r>
                        <a:rPr lang="en-US" sz="1400" b="0" i="0" u="none" strike="noStrike" dirty="0">
                          <a:latin typeface="Verdana"/>
                        </a:rPr>
                        <a:t> </a:t>
                      </a:r>
                    </a:p>
                    <a:p>
                      <a:pPr algn="ctr" fontAlgn="b">
                        <a:spcBef>
                          <a:spcPts val="600"/>
                        </a:spcBef>
                      </a:pPr>
                      <a:r>
                        <a:rPr lang="en-US" sz="1400" b="0" i="0" u="none" strike="noStrike" dirty="0">
                          <a:latin typeface="Verdana"/>
                        </a:rPr>
                        <a:t>X-term </a:t>
                      </a:r>
                    </a:p>
                  </a:txBody>
                  <a:tcPr marL="12700" marR="12700" marT="12700" marB="0" anchor="b"/>
                </a:tc>
                <a:tc>
                  <a:txBody>
                    <a:bodyPr/>
                    <a:lstStyle/>
                    <a:p>
                      <a:pPr algn="ctr" fontAlgn="b">
                        <a:spcBef>
                          <a:spcPts val="600"/>
                        </a:spcBef>
                      </a:pPr>
                      <a:r>
                        <a:rPr lang="en-US" sz="1400" b="0" i="0" u="none" strike="noStrike" dirty="0">
                          <a:latin typeface="Verdana"/>
                        </a:rPr>
                        <a:t>Web (46%) </a:t>
                      </a:r>
                    </a:p>
                    <a:p>
                      <a:pPr algn="ctr" fontAlgn="b">
                        <a:spcBef>
                          <a:spcPts val="600"/>
                        </a:spcBef>
                      </a:pPr>
                      <a:r>
                        <a:rPr lang="en-US" sz="1400" b="0" i="0" u="none" strike="noStrike" dirty="0">
                          <a:latin typeface="Verdana"/>
                        </a:rPr>
                        <a:t>session </a:t>
                      </a:r>
                    </a:p>
                    <a:p>
                      <a:pPr algn="ctr" fontAlgn="b">
                        <a:spcBef>
                          <a:spcPts val="600"/>
                        </a:spcBef>
                      </a:pPr>
                      <a:r>
                        <a:rPr lang="en-US" sz="1400" b="0" i="0" u="none" strike="noStrike" dirty="0" err="1">
                          <a:latin typeface="Verdana"/>
                        </a:rPr>
                        <a:t>icp</a:t>
                      </a:r>
                      <a:r>
                        <a:rPr lang="en-US" sz="1400" b="0" i="0" u="none" strike="noStrike" dirty="0">
                          <a:latin typeface="Verdana"/>
                        </a:rPr>
                        <a:t> </a:t>
                      </a:r>
                    </a:p>
                    <a:p>
                      <a:pPr algn="ctr" fontAlgn="b">
                        <a:spcBef>
                          <a:spcPts val="600"/>
                        </a:spcBef>
                      </a:pPr>
                      <a:r>
                        <a:rPr lang="en-US" sz="1400" b="0" i="0" u="none" strike="noStrike" dirty="0">
                          <a:latin typeface="Verdana"/>
                        </a:rPr>
                        <a:t>p2p </a:t>
                      </a:r>
                    </a:p>
                    <a:p>
                      <a:pPr algn="ctr" fontAlgn="b">
                        <a:spcBef>
                          <a:spcPts val="600"/>
                        </a:spcBef>
                      </a:pPr>
                      <a:r>
                        <a:rPr lang="en-US" sz="1400" b="0" i="0" u="none" strike="noStrike" dirty="0">
                          <a:latin typeface="Verdana"/>
                        </a:rPr>
                        <a:t>email (6%) </a:t>
                      </a:r>
                    </a:p>
                  </a:txBody>
                  <a:tcPr marL="12700" marR="12700" marT="12700" marB="0" anchor="b"/>
                </a:tc>
                <a:tc>
                  <a:txBody>
                    <a:bodyPr/>
                    <a:lstStyle/>
                    <a:p>
                      <a:pPr algn="ctr" fontAlgn="b">
                        <a:spcBef>
                          <a:spcPts val="600"/>
                        </a:spcBef>
                      </a:pPr>
                      <a:r>
                        <a:rPr lang="en-US" sz="1400" b="0" i="0" u="none" strike="noStrike" dirty="0">
                          <a:latin typeface="Verdana"/>
                        </a:rPr>
                        <a:t>Web (29%) </a:t>
                      </a:r>
                    </a:p>
                    <a:p>
                      <a:pPr algn="ctr" fontAlgn="b">
                        <a:spcBef>
                          <a:spcPts val="600"/>
                        </a:spcBef>
                      </a:pPr>
                      <a:r>
                        <a:rPr lang="en-US" sz="1400" b="0" i="0" u="none" strike="noStrike" dirty="0">
                          <a:latin typeface="Verdana"/>
                        </a:rPr>
                        <a:t>file backup </a:t>
                      </a:r>
                    </a:p>
                    <a:p>
                      <a:pPr algn="ctr" fontAlgn="b">
                        <a:spcBef>
                          <a:spcPts val="600"/>
                        </a:spcBef>
                      </a:pPr>
                      <a:r>
                        <a:rPr lang="en-US" sz="1400" b="0" i="0" u="none" strike="noStrike" dirty="0" err="1">
                          <a:latin typeface="Verdana"/>
                        </a:rPr>
                        <a:t>netbios</a:t>
                      </a:r>
                      <a:r>
                        <a:rPr lang="en-US" sz="1400" b="0" i="0" u="none" strike="noStrike" dirty="0">
                          <a:latin typeface="Verdana"/>
                        </a:rPr>
                        <a:t> </a:t>
                      </a:r>
                    </a:p>
                    <a:p>
                      <a:pPr algn="ctr" fontAlgn="b">
                        <a:spcBef>
                          <a:spcPts val="600"/>
                        </a:spcBef>
                      </a:pPr>
                      <a:r>
                        <a:rPr lang="en-US" sz="1400" b="0" i="0" u="none" strike="noStrike" dirty="0">
                          <a:latin typeface="Verdana"/>
                        </a:rPr>
                        <a:t>p2p </a:t>
                      </a:r>
                    </a:p>
                    <a:p>
                      <a:pPr algn="ctr" fontAlgn="b">
                        <a:spcBef>
                          <a:spcPts val="600"/>
                        </a:spcBef>
                      </a:pPr>
                      <a:r>
                        <a:rPr lang="en-US" sz="1400" b="0" i="0" u="none" strike="noStrike" dirty="0">
                          <a:latin typeface="Verdana"/>
                        </a:rPr>
                        <a:t>FTP </a:t>
                      </a:r>
                    </a:p>
                  </a:txBody>
                  <a:tcPr marL="12700" marR="12700" marT="12700" marB="0" anchor="b"/>
                </a:tc>
                <a:tc>
                  <a:txBody>
                    <a:bodyPr/>
                    <a:lstStyle/>
                    <a:p>
                      <a:pPr algn="ctr" fontAlgn="b">
                        <a:spcBef>
                          <a:spcPts val="600"/>
                        </a:spcBef>
                      </a:pPr>
                      <a:r>
                        <a:rPr lang="en-US" sz="1400" b="0" i="0" u="none" strike="noStrike" dirty="0">
                          <a:solidFill>
                            <a:schemeClr val="tx1">
                              <a:lumMod val="95000"/>
                              <a:lumOff val="5000"/>
                            </a:schemeClr>
                          </a:solidFill>
                          <a:effectLst>
                            <a:glow rad="101600">
                              <a:srgbClr val="FFFF00">
                                <a:alpha val="40000"/>
                              </a:srgbClr>
                            </a:glow>
                          </a:effectLst>
                          <a:latin typeface="Verdana"/>
                        </a:rPr>
                        <a:t>Web (73%) </a:t>
                      </a:r>
                    </a:p>
                    <a:p>
                      <a:pPr algn="ctr" fontAlgn="b">
                        <a:spcBef>
                          <a:spcPts val="600"/>
                        </a:spcBef>
                      </a:pPr>
                      <a:r>
                        <a:rPr lang="en-US" sz="1400" b="0" i="0" u="none" strike="noStrike" dirty="0">
                          <a:solidFill>
                            <a:schemeClr val="tx1">
                              <a:lumMod val="95000"/>
                              <a:lumOff val="5000"/>
                            </a:schemeClr>
                          </a:solidFill>
                          <a:effectLst>
                            <a:glow rad="101600">
                              <a:srgbClr val="FFFF00">
                                <a:alpha val="40000"/>
                              </a:srgbClr>
                            </a:glow>
                          </a:effectLst>
                          <a:latin typeface="Verdana"/>
                        </a:rPr>
                        <a:t>p2p </a:t>
                      </a:r>
                    </a:p>
                    <a:p>
                      <a:pPr algn="ctr" fontAlgn="b">
                        <a:spcBef>
                          <a:spcPts val="600"/>
                        </a:spcBef>
                      </a:pPr>
                      <a:r>
                        <a:rPr lang="en-US" sz="1400" b="0" i="0" u="none" strike="noStrike" dirty="0">
                          <a:solidFill>
                            <a:schemeClr val="tx1">
                              <a:lumMod val="95000"/>
                              <a:lumOff val="5000"/>
                            </a:schemeClr>
                          </a:solidFill>
                          <a:effectLst>
                            <a:glow rad="101600">
                              <a:srgbClr val="FFFF00">
                                <a:alpha val="40000"/>
                              </a:srgbClr>
                            </a:glow>
                          </a:effectLst>
                          <a:latin typeface="Verdana"/>
                        </a:rPr>
                        <a:t>session </a:t>
                      </a:r>
                    </a:p>
                    <a:p>
                      <a:pPr algn="ctr" fontAlgn="b">
                        <a:spcBef>
                          <a:spcPts val="600"/>
                        </a:spcBef>
                      </a:pPr>
                      <a:r>
                        <a:rPr lang="en-US" sz="1400" b="0" i="0" u="none" strike="noStrike" dirty="0">
                          <a:solidFill>
                            <a:schemeClr val="tx1">
                              <a:lumMod val="95000"/>
                              <a:lumOff val="5000"/>
                            </a:schemeClr>
                          </a:solidFill>
                          <a:effectLst>
                            <a:glow rad="101600">
                              <a:srgbClr val="FFFF00">
                                <a:alpha val="40000"/>
                              </a:srgbClr>
                            </a:glow>
                          </a:effectLst>
                          <a:latin typeface="Verdana"/>
                        </a:rPr>
                        <a:t>email (1%) </a:t>
                      </a:r>
                    </a:p>
                    <a:p>
                      <a:pPr algn="ctr" fontAlgn="b">
                        <a:spcBef>
                          <a:spcPts val="600"/>
                        </a:spcBef>
                      </a:pPr>
                      <a:r>
                        <a:rPr lang="en-US" sz="1400" b="0" i="0" u="none" strike="noStrike" dirty="0" err="1">
                          <a:solidFill>
                            <a:schemeClr val="tx1">
                              <a:lumMod val="95000"/>
                              <a:lumOff val="5000"/>
                            </a:schemeClr>
                          </a:solidFill>
                          <a:effectLst>
                            <a:glow rad="101600">
                              <a:srgbClr val="FFFF00">
                                <a:alpha val="40000"/>
                              </a:srgbClr>
                            </a:glow>
                          </a:effectLst>
                          <a:latin typeface="Verdana"/>
                        </a:rPr>
                        <a:t>netbios</a:t>
                      </a:r>
                      <a:r>
                        <a:rPr lang="en-US" sz="1400" b="0" i="0" u="none" strike="noStrike" dirty="0">
                          <a:solidFill>
                            <a:schemeClr val="tx1">
                              <a:lumMod val="95000"/>
                              <a:lumOff val="5000"/>
                            </a:schemeClr>
                          </a:solidFill>
                          <a:effectLst>
                            <a:glow rad="101600">
                              <a:srgbClr val="FFFF00">
                                <a:alpha val="40000"/>
                              </a:srgbClr>
                            </a:glow>
                          </a:effectLst>
                          <a:latin typeface="Verdana"/>
                        </a:rPr>
                        <a:t> </a:t>
                      </a:r>
                    </a:p>
                  </a:txBody>
                  <a:tcPr marL="12700" marR="12700" marT="12700" marB="0" anchor="b"/>
                </a:tc>
              </a:tr>
              <a:tr h="370840">
                <a:tc>
                  <a:txBody>
                    <a:bodyPr/>
                    <a:lstStyle/>
                    <a:p>
                      <a:pPr algn="ctr" fontAlgn="b"/>
                      <a:r>
                        <a:rPr lang="en-US" sz="1400" b="0" i="0" u="none" strike="noStrike">
                          <a:latin typeface="Verdana"/>
                        </a:rPr>
                        <a:t>Year </a:t>
                      </a:r>
                    </a:p>
                  </a:txBody>
                  <a:tcPr marL="12700" marR="12700" marT="12700" marB="0" anchor="b"/>
                </a:tc>
                <a:tc>
                  <a:txBody>
                    <a:bodyPr/>
                    <a:lstStyle/>
                    <a:p>
                      <a:pPr algn="ctr" fontAlgn="b"/>
                      <a:r>
                        <a:rPr lang="en-US" sz="1400" b="0" i="0" u="none" strike="noStrike" dirty="0">
                          <a:latin typeface="Verdana"/>
                        </a:rPr>
                        <a:t>1999</a:t>
                      </a:r>
                    </a:p>
                  </a:txBody>
                  <a:tcPr marL="12700" marR="12700" marT="12700" marB="0" anchor="b"/>
                </a:tc>
                <a:tc>
                  <a:txBody>
                    <a:bodyPr/>
                    <a:lstStyle/>
                    <a:p>
                      <a:pPr algn="ctr" fontAlgn="b"/>
                      <a:r>
                        <a:rPr lang="en-US" sz="1400" b="0" i="0" u="none" strike="noStrike" dirty="0">
                          <a:latin typeface="Verdana"/>
                        </a:rPr>
                        <a:t>2001</a:t>
                      </a:r>
                    </a:p>
                  </a:txBody>
                  <a:tcPr marL="12700" marR="12700" marT="12700" marB="0" anchor="b"/>
                </a:tc>
                <a:tc>
                  <a:txBody>
                    <a:bodyPr/>
                    <a:lstStyle/>
                    <a:p>
                      <a:pPr algn="ctr" fontAlgn="b"/>
                      <a:r>
                        <a:rPr lang="en-US" sz="1400" b="0" i="0" u="none" strike="noStrike" dirty="0">
                          <a:latin typeface="Verdana"/>
                        </a:rPr>
                        <a:t>2003/4 </a:t>
                      </a:r>
                    </a:p>
                  </a:txBody>
                  <a:tcPr marL="12700" marR="12700" marT="12700" marB="0" anchor="b"/>
                </a:tc>
                <a:tc>
                  <a:txBody>
                    <a:bodyPr/>
                    <a:lstStyle/>
                    <a:p>
                      <a:pPr algn="ctr" fontAlgn="b"/>
                      <a:r>
                        <a:rPr lang="en-US" sz="1400" b="0" i="0" u="none" strike="noStrike" dirty="0">
                          <a:solidFill>
                            <a:schemeClr val="tx1">
                              <a:lumMod val="95000"/>
                              <a:lumOff val="5000"/>
                            </a:schemeClr>
                          </a:solidFill>
                          <a:effectLst>
                            <a:glow rad="101600">
                              <a:srgbClr val="FFFF00">
                                <a:alpha val="40000"/>
                              </a:srgbClr>
                            </a:glow>
                          </a:effectLst>
                          <a:latin typeface="Verdana"/>
                        </a:rPr>
                        <a:t>2008</a:t>
                      </a:r>
                    </a:p>
                  </a:txBody>
                  <a:tcPr marL="12700" marR="12700" marT="12700" marB="0" anchor="b"/>
                </a:tc>
              </a:tr>
            </a:tbl>
          </a:graphicData>
        </a:graphic>
      </p:graphicFrame>
      <p:sp>
        <p:nvSpPr>
          <p:cNvPr id="8" name="TextBox 7"/>
          <p:cNvSpPr txBox="1"/>
          <p:nvPr/>
        </p:nvSpPr>
        <p:spPr>
          <a:xfrm>
            <a:off x="5418667" y="6553200"/>
            <a:ext cx="184666" cy="369332"/>
          </a:xfrm>
          <a:prstGeom prst="rect">
            <a:avLst/>
          </a:prstGeom>
          <a:noFill/>
        </p:spPr>
        <p:txBody>
          <a:bodyPr wrap="none" rtlCol="0">
            <a:spAutoFit/>
          </a:bodyPr>
          <a:lstStyle/>
          <a:p>
            <a:endParaRPr lang="en-US" dirty="0"/>
          </a:p>
        </p:txBody>
      </p:sp>
      <p:sp>
        <p:nvSpPr>
          <p:cNvPr id="9" name="TextBox 8"/>
          <p:cNvSpPr txBox="1"/>
          <p:nvPr/>
        </p:nvSpPr>
        <p:spPr>
          <a:xfrm>
            <a:off x="5215467" y="6502400"/>
            <a:ext cx="184666" cy="369332"/>
          </a:xfrm>
          <a:prstGeom prst="rect">
            <a:avLst/>
          </a:prstGeom>
          <a:noFill/>
        </p:spPr>
        <p:txBody>
          <a:bodyPr wrap="none" rtlCol="0">
            <a:spAutoFit/>
          </a:bodyPr>
          <a:lstStyle/>
          <a:p>
            <a:endParaRPr lang="en-US" dirty="0"/>
          </a:p>
        </p:txBody>
      </p:sp>
      <p:sp>
        <p:nvSpPr>
          <p:cNvPr id="10" name="Rectangle 9"/>
          <p:cNvSpPr/>
          <p:nvPr/>
        </p:nvSpPr>
        <p:spPr>
          <a:xfrm>
            <a:off x="2113799" y="5783258"/>
            <a:ext cx="5070763" cy="605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Table </a:t>
            </a:r>
            <a:r>
              <a:rPr lang="en-US" sz="2000" b="1" dirty="0" smtClean="0">
                <a:solidFill>
                  <a:schemeClr val="tx1"/>
                </a:solidFill>
              </a:rPr>
              <a:t>VI Application Comparison Across Traces</a:t>
            </a:r>
            <a:r>
              <a:rPr lang="en-US" sz="2000" b="1" dirty="0" smtClean="0">
                <a:solidFill>
                  <a:schemeClr val="tx1"/>
                </a:solidFill>
              </a:rPr>
              <a:t>  </a:t>
            </a:r>
            <a:endParaRPr lang="en-US" sz="2000" b="1" dirty="0" smtClean="0">
              <a:solidFill>
                <a:schemeClr val="tx1"/>
              </a:solidFill>
            </a:endParaRPr>
          </a:p>
        </p:txBody>
      </p:sp>
      <p:sp>
        <p:nvSpPr>
          <p:cNvPr id="11" name="Slide Number Placeholder 10"/>
          <p:cNvSpPr>
            <a:spLocks noGrp="1"/>
          </p:cNvSpPr>
          <p:nvPr>
            <p:ph type="sldNum" sz="quarter" idx="12"/>
          </p:nvPr>
        </p:nvSpPr>
        <p:spPr/>
        <p:txBody>
          <a:bodyPr/>
          <a:lstStyle/>
          <a:p>
            <a:fld id="{F4946064-FE53-5248-9237-C5B7DF56B8F0}"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Physical Layer Frames</a:t>
            </a:r>
            <a:endParaRPr lang="en-US" dirty="0"/>
          </a:p>
        </p:txBody>
      </p:sp>
      <p:graphicFrame>
        <p:nvGraphicFramePr>
          <p:cNvPr id="7" name="Table 6"/>
          <p:cNvGraphicFramePr>
            <a:graphicFrameLocks noGrp="1"/>
          </p:cNvGraphicFramePr>
          <p:nvPr/>
        </p:nvGraphicFramePr>
        <p:xfrm>
          <a:off x="1524000" y="1417638"/>
          <a:ext cx="6096000" cy="853857"/>
        </p:xfrm>
        <a:graphic>
          <a:graphicData uri="http://schemas.openxmlformats.org/drawingml/2006/table">
            <a:tbl>
              <a:tblPr firstRow="1" bandRow="1">
                <a:tableStyleId>{9DCAF9ED-07DC-4A11-8D7F-57B35C25682E}</a:tableStyleId>
              </a:tblPr>
              <a:tblGrid>
                <a:gridCol w="1524000"/>
                <a:gridCol w="1524000"/>
                <a:gridCol w="1524000"/>
                <a:gridCol w="1524000"/>
              </a:tblGrid>
              <a:tr h="284619">
                <a:tc>
                  <a:txBody>
                    <a:bodyPr/>
                    <a:lstStyle/>
                    <a:p>
                      <a:pPr algn="ctr" fontAlgn="b"/>
                      <a:r>
                        <a:rPr lang="en-US" sz="1400" u="none" strike="noStrike" dirty="0"/>
                        <a:t>Channel </a:t>
                      </a:r>
                      <a:endParaRPr lang="en-US" sz="1400" b="0" i="0" u="none" strike="noStrike" dirty="0">
                        <a:latin typeface="Verdana"/>
                      </a:endParaRPr>
                    </a:p>
                  </a:txBody>
                  <a:tcPr marL="12700" marR="12700" marT="12700" marB="0" anchor="b"/>
                </a:tc>
                <a:tc>
                  <a:txBody>
                    <a:bodyPr/>
                    <a:lstStyle/>
                    <a:p>
                      <a:pPr algn="ctr" fontAlgn="b"/>
                      <a:r>
                        <a:rPr lang="en-US" sz="1400" u="none" strike="noStrike"/>
                        <a:t>Number of Frames </a:t>
                      </a:r>
                      <a:endParaRPr lang="en-US" sz="1400" b="0" i="0" u="none" strike="noStrike">
                        <a:latin typeface="Verdana"/>
                      </a:endParaRPr>
                    </a:p>
                  </a:txBody>
                  <a:tcPr marL="12700" marR="12700" marT="12700" marB="0" anchor="b"/>
                </a:tc>
                <a:tc>
                  <a:txBody>
                    <a:bodyPr/>
                    <a:lstStyle/>
                    <a:p>
                      <a:pPr algn="ctr" fontAlgn="b"/>
                      <a:r>
                        <a:rPr lang="en-US" sz="1400" u="none" strike="noStrike" dirty="0"/>
                        <a:t>Volume (bytes) </a:t>
                      </a:r>
                      <a:endParaRPr lang="en-US" sz="1400" b="0" i="0" u="none" strike="noStrike" dirty="0">
                        <a:latin typeface="Verdana"/>
                      </a:endParaRPr>
                    </a:p>
                  </a:txBody>
                  <a:tcPr marL="12700" marR="12700" marT="12700" marB="0" anchor="b"/>
                </a:tc>
                <a:tc>
                  <a:txBody>
                    <a:bodyPr/>
                    <a:lstStyle/>
                    <a:p>
                      <a:pPr algn="ctr" fontAlgn="b"/>
                      <a:r>
                        <a:rPr lang="en-US" sz="1400" u="none" strike="noStrike"/>
                        <a:t>Average Size (bytes) </a:t>
                      </a:r>
                      <a:endParaRPr lang="en-US" sz="1400" b="0" i="0" u="none" strike="noStrike">
                        <a:latin typeface="Verdana"/>
                      </a:endParaRPr>
                    </a:p>
                  </a:txBody>
                  <a:tcPr marL="12700" marR="12700" marT="12700" marB="0" anchor="b"/>
                </a:tc>
              </a:tr>
              <a:tr h="284619">
                <a:tc>
                  <a:txBody>
                    <a:bodyPr/>
                    <a:lstStyle/>
                    <a:p>
                      <a:pPr algn="ctr" fontAlgn="b"/>
                      <a:r>
                        <a:rPr lang="en-US" sz="1400" u="none" strike="noStrike"/>
                        <a:t>60</a:t>
                      </a:r>
                      <a:endParaRPr lang="en-US" sz="1400" b="0" i="0" u="none" strike="noStrike">
                        <a:latin typeface="Verdana"/>
                      </a:endParaRPr>
                    </a:p>
                  </a:txBody>
                  <a:tcPr marL="12700" marR="12700" marT="12700" marB="0" anchor="b"/>
                </a:tc>
                <a:tc>
                  <a:txBody>
                    <a:bodyPr/>
                    <a:lstStyle/>
                    <a:p>
                      <a:pPr algn="ctr" fontAlgn="b"/>
                      <a:r>
                        <a:rPr lang="en-US" sz="1400" u="none" strike="noStrike"/>
                        <a:t>6073329</a:t>
                      </a:r>
                      <a:endParaRPr lang="en-US" sz="1400" b="0" i="0" u="none" strike="noStrike">
                        <a:latin typeface="Verdana"/>
                      </a:endParaRPr>
                    </a:p>
                  </a:txBody>
                  <a:tcPr marL="12700" marR="12700" marT="12700" marB="0" anchor="b"/>
                </a:tc>
                <a:tc>
                  <a:txBody>
                    <a:bodyPr/>
                    <a:lstStyle/>
                    <a:p>
                      <a:pPr algn="ctr" fontAlgn="b"/>
                      <a:r>
                        <a:rPr lang="en-US" sz="1400" u="none" strike="noStrike" dirty="0"/>
                        <a:t>1803797183</a:t>
                      </a:r>
                      <a:endParaRPr lang="en-US" sz="1400" b="0" i="0" u="none" strike="noStrike" dirty="0">
                        <a:latin typeface="Verdana"/>
                      </a:endParaRPr>
                    </a:p>
                  </a:txBody>
                  <a:tcPr marL="12700" marR="12700" marT="12700" marB="0" anchor="b"/>
                </a:tc>
                <a:tc>
                  <a:txBody>
                    <a:bodyPr/>
                    <a:lstStyle/>
                    <a:p>
                      <a:pPr algn="ctr" fontAlgn="b"/>
                      <a:r>
                        <a:rPr lang="en-US" sz="1400" u="none" strike="noStrike"/>
                        <a:t>525</a:t>
                      </a:r>
                      <a:endParaRPr lang="en-US" sz="1400" b="0" i="0" u="none" strike="noStrike">
                        <a:latin typeface="Verdana"/>
                      </a:endParaRPr>
                    </a:p>
                  </a:txBody>
                  <a:tcPr marL="12700" marR="12700" marT="12700" marB="0" anchor="b"/>
                </a:tc>
              </a:tr>
              <a:tr h="284619">
                <a:tc>
                  <a:txBody>
                    <a:bodyPr/>
                    <a:lstStyle/>
                    <a:p>
                      <a:pPr algn="ctr" fontAlgn="b"/>
                      <a:r>
                        <a:rPr lang="en-US" sz="1400" u="none" strike="noStrike"/>
                        <a:t>11</a:t>
                      </a:r>
                      <a:endParaRPr lang="en-US" sz="1400" b="0" i="0" u="none" strike="noStrike">
                        <a:latin typeface="Verdana"/>
                      </a:endParaRPr>
                    </a:p>
                  </a:txBody>
                  <a:tcPr marL="12700" marR="12700" marT="12700" marB="0" anchor="b"/>
                </a:tc>
                <a:tc>
                  <a:txBody>
                    <a:bodyPr/>
                    <a:lstStyle/>
                    <a:p>
                      <a:pPr algn="ctr" fontAlgn="b"/>
                      <a:r>
                        <a:rPr lang="en-US" sz="1400" u="none" strike="noStrike" dirty="0"/>
                        <a:t>4712465</a:t>
                      </a:r>
                      <a:endParaRPr lang="en-US" sz="1400" b="0" i="0" u="none" strike="noStrike" dirty="0">
                        <a:latin typeface="Verdana"/>
                      </a:endParaRPr>
                    </a:p>
                  </a:txBody>
                  <a:tcPr marL="12700" marR="12700" marT="12700" marB="0" anchor="b"/>
                </a:tc>
                <a:tc>
                  <a:txBody>
                    <a:bodyPr/>
                    <a:lstStyle/>
                    <a:p>
                      <a:pPr algn="ctr" fontAlgn="b"/>
                      <a:r>
                        <a:rPr lang="en-US" sz="1400" u="none" strike="noStrike"/>
                        <a:t>887727516</a:t>
                      </a:r>
                      <a:endParaRPr lang="en-US" sz="1400" b="0" i="0" u="none" strike="noStrike">
                        <a:latin typeface="Verdana"/>
                      </a:endParaRPr>
                    </a:p>
                  </a:txBody>
                  <a:tcPr marL="12700" marR="12700" marT="12700" marB="0" anchor="b"/>
                </a:tc>
                <a:tc>
                  <a:txBody>
                    <a:bodyPr/>
                    <a:lstStyle/>
                    <a:p>
                      <a:pPr algn="ctr" fontAlgn="b"/>
                      <a:r>
                        <a:rPr lang="en-US" sz="1400" u="none" strike="noStrike" dirty="0"/>
                        <a:t>393</a:t>
                      </a:r>
                      <a:endParaRPr lang="en-US" sz="1400" b="0" i="0" u="none" strike="noStrike" dirty="0">
                        <a:latin typeface="Verdana"/>
                      </a:endParaRPr>
                    </a:p>
                  </a:txBody>
                  <a:tcPr marL="12700" marR="12700" marT="12700" marB="0" anchor="b"/>
                </a:tc>
              </a:tr>
            </a:tbl>
          </a:graphicData>
        </a:graphic>
      </p:graphicFrame>
      <p:pic>
        <p:nvPicPr>
          <p:cNvPr id="9" name="Picture 8"/>
          <p:cNvPicPr>
            <a:picLocks noChangeAspect="1"/>
          </p:cNvPicPr>
          <p:nvPr/>
        </p:nvPicPr>
        <p:blipFill>
          <a:blip r:embed="rId3"/>
          <a:stretch>
            <a:fillRect/>
          </a:stretch>
        </p:blipFill>
        <p:spPr>
          <a:xfrm>
            <a:off x="1849286" y="2411429"/>
            <a:ext cx="5113873" cy="3877926"/>
          </a:xfrm>
          <a:prstGeom prst="rect">
            <a:avLst/>
          </a:prstGeom>
        </p:spPr>
      </p:pic>
      <p:sp>
        <p:nvSpPr>
          <p:cNvPr id="10" name="TextBox 9"/>
          <p:cNvSpPr txBox="1"/>
          <p:nvPr/>
        </p:nvSpPr>
        <p:spPr>
          <a:xfrm>
            <a:off x="2937507" y="2509728"/>
            <a:ext cx="3120797" cy="265234"/>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3376334" y="6216255"/>
            <a:ext cx="2766398" cy="369332"/>
          </a:xfrm>
          <a:prstGeom prst="rect">
            <a:avLst/>
          </a:prstGeom>
          <a:noFill/>
        </p:spPr>
        <p:txBody>
          <a:bodyPr wrap="none" rtlCol="0">
            <a:spAutoFit/>
          </a:bodyPr>
          <a:lstStyle/>
          <a:p>
            <a:r>
              <a:rPr lang="en-US" b="1" dirty="0" smtClean="0"/>
              <a:t>Figure 4 CDF of Frame Sizes</a:t>
            </a:r>
          </a:p>
        </p:txBody>
      </p:sp>
      <p:sp>
        <p:nvSpPr>
          <p:cNvPr id="8" name="Slide Number Placeholder 7"/>
          <p:cNvSpPr>
            <a:spLocks noGrp="1"/>
          </p:cNvSpPr>
          <p:nvPr>
            <p:ph type="sldNum" sz="quarter" idx="12"/>
          </p:nvPr>
        </p:nvSpPr>
        <p:spPr/>
        <p:txBody>
          <a:bodyPr/>
          <a:lstStyle/>
          <a:p>
            <a:fld id="{F4946064-FE53-5248-9237-C5B7DF56B8F0}"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936541" y="911350"/>
            <a:ext cx="7326362" cy="4864100"/>
            <a:chOff x="1102791" y="1366839"/>
            <a:chExt cx="7326362" cy="4864100"/>
          </a:xfrm>
        </p:grpSpPr>
        <p:pic>
          <p:nvPicPr>
            <p:cNvPr id="5" name="Picture 4"/>
            <p:cNvPicPr>
              <a:picLocks noChangeAspect="1"/>
            </p:cNvPicPr>
            <p:nvPr/>
          </p:nvPicPr>
          <p:blipFill>
            <a:blip r:embed="rId3"/>
            <a:stretch>
              <a:fillRect/>
            </a:stretch>
          </p:blipFill>
          <p:spPr>
            <a:xfrm>
              <a:off x="1102791" y="1366839"/>
              <a:ext cx="7326362" cy="4864100"/>
            </a:xfrm>
            <a:prstGeom prst="rect">
              <a:avLst/>
            </a:prstGeom>
          </p:spPr>
        </p:pic>
        <p:sp>
          <p:nvSpPr>
            <p:cNvPr id="7" name="TextBox 6"/>
            <p:cNvSpPr txBox="1"/>
            <p:nvPr/>
          </p:nvSpPr>
          <p:spPr>
            <a:xfrm>
              <a:off x="3048003" y="1602304"/>
              <a:ext cx="3855781" cy="369332"/>
            </a:xfrm>
            <a:prstGeom prst="rect">
              <a:avLst/>
            </a:prstGeom>
            <a:solidFill>
              <a:schemeClr val="bg1"/>
            </a:solidFill>
          </p:spPr>
          <p:txBody>
            <a:bodyPr wrap="square" rtlCol="0">
              <a:spAutoFit/>
            </a:bodyPr>
            <a:lstStyle/>
            <a:p>
              <a:endParaRPr lang="en-US" dirty="0"/>
            </a:p>
          </p:txBody>
        </p:sp>
      </p:grpSp>
      <p:sp>
        <p:nvSpPr>
          <p:cNvPr id="2" name="Title 1"/>
          <p:cNvSpPr>
            <a:spLocks noGrp="1"/>
          </p:cNvSpPr>
          <p:nvPr>
            <p:ph type="title"/>
          </p:nvPr>
        </p:nvSpPr>
        <p:spPr/>
        <p:txBody>
          <a:bodyPr/>
          <a:lstStyle/>
          <a:p>
            <a:r>
              <a:rPr lang="en-US" dirty="0" smtClean="0"/>
              <a:t>Analysis – Physical Layer RSSI</a:t>
            </a:r>
            <a:endParaRPr lang="en-US" dirty="0"/>
          </a:p>
        </p:txBody>
      </p:sp>
      <p:sp>
        <p:nvSpPr>
          <p:cNvPr id="6" name="Slide Number Placeholder 5"/>
          <p:cNvSpPr>
            <a:spLocks noGrp="1"/>
          </p:cNvSpPr>
          <p:nvPr>
            <p:ph type="sldNum" sz="quarter" idx="12"/>
          </p:nvPr>
        </p:nvSpPr>
        <p:spPr/>
        <p:txBody>
          <a:bodyPr/>
          <a:lstStyle/>
          <a:p>
            <a:fld id="{F4946064-FE53-5248-9237-C5B7DF56B8F0}" type="slidenum">
              <a:rPr lang="en-US" smtClean="0"/>
              <a:pPr/>
              <a:t>12</a:t>
            </a:fld>
            <a:endParaRPr lang="en-US" dirty="0"/>
          </a:p>
        </p:txBody>
      </p:sp>
      <p:sp>
        <p:nvSpPr>
          <p:cNvPr id="8" name="TextBox 7"/>
          <p:cNvSpPr txBox="1"/>
          <p:nvPr/>
        </p:nvSpPr>
        <p:spPr>
          <a:xfrm>
            <a:off x="3070765" y="5816394"/>
            <a:ext cx="4122863" cy="400110"/>
          </a:xfrm>
          <a:prstGeom prst="rect">
            <a:avLst/>
          </a:prstGeom>
          <a:noFill/>
        </p:spPr>
        <p:txBody>
          <a:bodyPr wrap="square" rtlCol="0">
            <a:spAutoFit/>
          </a:bodyPr>
          <a:lstStyle/>
          <a:p>
            <a:r>
              <a:rPr lang="en-US" sz="2000" b="1" dirty="0" smtClean="0"/>
              <a:t>Figure </a:t>
            </a:r>
            <a:r>
              <a:rPr lang="en-US" sz="2000" b="1" dirty="0" smtClean="0"/>
              <a:t>3 RSSI Variations over Time</a:t>
            </a:r>
            <a:endParaRPr lang="en-US" sz="2000" b="1"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28048"/>
          </a:xfrm>
        </p:spPr>
        <p:txBody>
          <a:bodyPr>
            <a:normAutofit/>
          </a:bodyPr>
          <a:lstStyle/>
          <a:p>
            <a:r>
              <a:rPr lang="en-US" sz="4000" dirty="0" smtClean="0"/>
              <a:t>Analysis – Data Link Layer</a:t>
            </a:r>
            <a:endParaRPr lang="en-US" sz="4000" dirty="0"/>
          </a:p>
        </p:txBody>
      </p:sp>
      <p:graphicFrame>
        <p:nvGraphicFramePr>
          <p:cNvPr id="4" name="Table 3"/>
          <p:cNvGraphicFramePr>
            <a:graphicFrameLocks noGrp="1"/>
          </p:cNvGraphicFramePr>
          <p:nvPr/>
        </p:nvGraphicFramePr>
        <p:xfrm>
          <a:off x="1049876" y="1070701"/>
          <a:ext cx="7027326" cy="4868340"/>
        </p:xfrm>
        <a:graphic>
          <a:graphicData uri="http://schemas.openxmlformats.org/drawingml/2006/table">
            <a:tbl>
              <a:tblPr firstRow="1" bandRow="1">
                <a:tableStyleId>{9DCAF9ED-07DC-4A11-8D7F-57B35C25682E}</a:tableStyleId>
              </a:tblPr>
              <a:tblGrid>
                <a:gridCol w="1171221"/>
                <a:gridCol w="1171221"/>
                <a:gridCol w="1171221"/>
                <a:gridCol w="1171221"/>
                <a:gridCol w="1171221"/>
                <a:gridCol w="1171221"/>
              </a:tblGrid>
              <a:tr h="324556">
                <a:tc>
                  <a:txBody>
                    <a:bodyPr/>
                    <a:lstStyle/>
                    <a:p>
                      <a:pPr algn="ctr" fontAlgn="b"/>
                      <a:r>
                        <a:rPr lang="en-US" sz="1600" u="none" strike="noStrike" dirty="0"/>
                        <a:t>Type </a:t>
                      </a:r>
                      <a:endParaRPr lang="en-US" sz="1600" b="0" i="0" u="none" strike="noStrike" dirty="0">
                        <a:latin typeface="Verdana"/>
                      </a:endParaRPr>
                    </a:p>
                  </a:txBody>
                  <a:tcPr marL="12700" marR="12700" marT="12700" marB="0" anchor="b"/>
                </a:tc>
                <a:tc>
                  <a:txBody>
                    <a:bodyPr/>
                    <a:lstStyle/>
                    <a:p>
                      <a:pPr algn="ctr" fontAlgn="b"/>
                      <a:r>
                        <a:rPr lang="en-US" sz="1600" u="none" strike="noStrike"/>
                        <a:t>Count </a:t>
                      </a:r>
                      <a:endParaRPr lang="en-US" sz="1600" b="0" i="0" u="none" strike="noStrike">
                        <a:latin typeface="Verdana"/>
                      </a:endParaRPr>
                    </a:p>
                  </a:txBody>
                  <a:tcPr marL="12700" marR="12700" marT="12700" marB="0" anchor="b"/>
                </a:tc>
                <a:tc>
                  <a:txBody>
                    <a:bodyPr/>
                    <a:lstStyle/>
                    <a:p>
                      <a:pPr algn="ctr" fontAlgn="b"/>
                      <a:r>
                        <a:rPr lang="en-US" sz="1600" u="none" strike="noStrike"/>
                        <a:t>Frac. </a:t>
                      </a:r>
                      <a:endParaRPr lang="en-US" sz="1600" b="0" i="0" u="none" strike="noStrike">
                        <a:latin typeface="Verdana"/>
                      </a:endParaRPr>
                    </a:p>
                  </a:txBody>
                  <a:tcPr marL="12700" marR="12700" marT="12700" marB="0" anchor="b"/>
                </a:tc>
                <a:tc>
                  <a:txBody>
                    <a:bodyPr/>
                    <a:lstStyle/>
                    <a:p>
                      <a:pPr algn="ctr" fontAlgn="b"/>
                      <a:r>
                        <a:rPr lang="en-US" sz="1600" u="none" strike="noStrike"/>
                        <a:t>Volume </a:t>
                      </a:r>
                      <a:endParaRPr lang="en-US" sz="1600" b="0" i="0" u="none" strike="noStrike">
                        <a:latin typeface="Verdana"/>
                      </a:endParaRPr>
                    </a:p>
                  </a:txBody>
                  <a:tcPr marL="12700" marR="12700" marT="12700" marB="0" anchor="b"/>
                </a:tc>
                <a:tc>
                  <a:txBody>
                    <a:bodyPr/>
                    <a:lstStyle/>
                    <a:p>
                      <a:pPr algn="ctr" fontAlgn="b"/>
                      <a:r>
                        <a:rPr lang="en-US" sz="1600" u="none" strike="noStrike"/>
                        <a:t>Frac. </a:t>
                      </a:r>
                      <a:endParaRPr lang="en-US" sz="1600" b="0" i="0" u="none" strike="noStrike">
                        <a:latin typeface="Verdana"/>
                      </a:endParaRPr>
                    </a:p>
                  </a:txBody>
                  <a:tcPr marL="12700" marR="12700" marT="12700" marB="0" anchor="b"/>
                </a:tc>
                <a:tc>
                  <a:txBody>
                    <a:bodyPr/>
                    <a:lstStyle/>
                    <a:p>
                      <a:pPr algn="ctr" fontAlgn="b"/>
                      <a:r>
                        <a:rPr lang="en-US" sz="1600" u="none" strike="noStrike"/>
                        <a:t>Size </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Data </a:t>
                      </a:r>
                      <a:endParaRPr lang="en-US" sz="1600" b="0" i="0" u="none" strike="noStrike">
                        <a:latin typeface="Verdana"/>
                      </a:endParaRPr>
                    </a:p>
                  </a:txBody>
                  <a:tcPr marL="12700" marR="12700" marT="12700" marB="0" anchor="b"/>
                </a:tc>
                <a:tc>
                  <a:txBody>
                    <a:bodyPr/>
                    <a:lstStyle/>
                    <a:p>
                      <a:pPr algn="ctr" fontAlgn="b"/>
                      <a:r>
                        <a:rPr lang="en-US" sz="1600" u="none" strike="noStrike"/>
                        <a:t>1809004</a:t>
                      </a:r>
                      <a:endParaRPr lang="en-US" sz="1600" b="0" i="0" u="none" strike="noStrike">
                        <a:latin typeface="Verdana"/>
                      </a:endParaRPr>
                    </a:p>
                  </a:txBody>
                  <a:tcPr marL="12700" marR="12700" marT="12700" marB="0" anchor="b"/>
                </a:tc>
                <a:tc>
                  <a:txBody>
                    <a:bodyPr/>
                    <a:lstStyle/>
                    <a:p>
                      <a:pPr algn="ctr" fontAlgn="b"/>
                      <a:r>
                        <a:rPr lang="en-US" sz="1600" u="none" strike="noStrike"/>
                        <a:t>0.38</a:t>
                      </a:r>
                      <a:endParaRPr lang="en-US" sz="1600" b="0" i="0" u="none" strike="noStrike">
                        <a:latin typeface="Verdana"/>
                      </a:endParaRPr>
                    </a:p>
                  </a:txBody>
                  <a:tcPr marL="12700" marR="12700" marT="12700" marB="0" anchor="b"/>
                </a:tc>
                <a:tc>
                  <a:txBody>
                    <a:bodyPr/>
                    <a:lstStyle/>
                    <a:p>
                      <a:pPr algn="ctr" fontAlgn="b"/>
                      <a:r>
                        <a:rPr lang="en-US" sz="1600" u="none" strike="noStrike"/>
                        <a:t>810593393</a:t>
                      </a:r>
                      <a:endParaRPr lang="en-US" sz="1600" b="0" i="0" u="none" strike="noStrike">
                        <a:latin typeface="Verdana"/>
                      </a:endParaRPr>
                    </a:p>
                  </a:txBody>
                  <a:tcPr marL="12700" marR="12700" marT="12700" marB="0" anchor="b"/>
                </a:tc>
                <a:tc>
                  <a:txBody>
                    <a:bodyPr/>
                    <a:lstStyle/>
                    <a:p>
                      <a:pPr algn="ctr" fontAlgn="b"/>
                      <a:r>
                        <a:rPr lang="en-US" sz="1600" u="none" strike="noStrike"/>
                        <a:t>0.91</a:t>
                      </a:r>
                      <a:endParaRPr lang="en-US" sz="1600" b="0" i="0" u="none" strike="noStrike">
                        <a:latin typeface="Verdana"/>
                      </a:endParaRPr>
                    </a:p>
                  </a:txBody>
                  <a:tcPr marL="12700" marR="12700" marT="12700" marB="0" anchor="b"/>
                </a:tc>
                <a:tc>
                  <a:txBody>
                    <a:bodyPr/>
                    <a:lstStyle/>
                    <a:p>
                      <a:pPr algn="ctr" fontAlgn="b"/>
                      <a:r>
                        <a:rPr lang="en-US" sz="1600" u="none" strike="noStrike"/>
                        <a:t>448</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Ack </a:t>
                      </a:r>
                      <a:endParaRPr lang="en-US" sz="1600" b="0" i="0" u="none" strike="noStrike">
                        <a:latin typeface="Verdana"/>
                      </a:endParaRPr>
                    </a:p>
                  </a:txBody>
                  <a:tcPr marL="12700" marR="12700" marT="12700" marB="0" anchor="b"/>
                </a:tc>
                <a:tc>
                  <a:txBody>
                    <a:bodyPr/>
                    <a:lstStyle/>
                    <a:p>
                      <a:pPr algn="ctr" fontAlgn="b"/>
                      <a:r>
                        <a:rPr lang="en-US" sz="1600" u="none" strike="noStrike"/>
                        <a:t>1831248</a:t>
                      </a:r>
                      <a:endParaRPr lang="en-US" sz="1600" b="0" i="0" u="none" strike="noStrike">
                        <a:latin typeface="Verdana"/>
                      </a:endParaRPr>
                    </a:p>
                  </a:txBody>
                  <a:tcPr marL="12700" marR="12700" marT="12700" marB="0" anchor="b"/>
                </a:tc>
                <a:tc>
                  <a:txBody>
                    <a:bodyPr/>
                    <a:lstStyle/>
                    <a:p>
                      <a:pPr algn="ctr" fontAlgn="b"/>
                      <a:r>
                        <a:rPr lang="en-US" sz="1600" u="none" strike="noStrike"/>
                        <a:t>0.39</a:t>
                      </a:r>
                      <a:endParaRPr lang="en-US" sz="1600" b="0" i="0" u="none" strike="noStrike">
                        <a:latin typeface="Verdana"/>
                      </a:endParaRPr>
                    </a:p>
                  </a:txBody>
                  <a:tcPr marL="12700" marR="12700" marT="12700" marB="0" anchor="b"/>
                </a:tc>
                <a:tc>
                  <a:txBody>
                    <a:bodyPr/>
                    <a:lstStyle/>
                    <a:p>
                      <a:pPr algn="ctr" fontAlgn="b"/>
                      <a:r>
                        <a:rPr lang="en-US" sz="1600" u="none" strike="noStrike"/>
                        <a:t>18312480</a:t>
                      </a:r>
                      <a:endParaRPr lang="en-US" sz="1600" b="0" i="0" u="none" strike="noStrike">
                        <a:latin typeface="Verdana"/>
                      </a:endParaRPr>
                    </a:p>
                  </a:txBody>
                  <a:tcPr marL="12700" marR="12700" marT="12700" marB="0" anchor="b"/>
                </a:tc>
                <a:tc>
                  <a:txBody>
                    <a:bodyPr/>
                    <a:lstStyle/>
                    <a:p>
                      <a:pPr algn="ctr" fontAlgn="b"/>
                      <a:r>
                        <a:rPr lang="en-US" sz="1600" u="none" strike="noStrike"/>
                        <a:t>0.02</a:t>
                      </a:r>
                      <a:endParaRPr lang="en-US" sz="1600" b="0" i="0" u="none" strike="noStrike">
                        <a:latin typeface="Verdana"/>
                      </a:endParaRPr>
                    </a:p>
                  </a:txBody>
                  <a:tcPr marL="12700" marR="12700" marT="12700" marB="0" anchor="b"/>
                </a:tc>
                <a:tc>
                  <a:txBody>
                    <a:bodyPr/>
                    <a:lstStyle/>
                    <a:p>
                      <a:pPr algn="ctr" fontAlgn="b"/>
                      <a:r>
                        <a:rPr lang="en-US" sz="1600" u="none" strike="noStrike"/>
                        <a:t>10</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Beacon </a:t>
                      </a:r>
                      <a:endParaRPr lang="en-US" sz="1600" b="0" i="0" u="none" strike="noStrike">
                        <a:latin typeface="Verdana"/>
                      </a:endParaRPr>
                    </a:p>
                  </a:txBody>
                  <a:tcPr marL="12700" marR="12700" marT="12700" marB="0" anchor="b"/>
                </a:tc>
                <a:tc>
                  <a:txBody>
                    <a:bodyPr/>
                    <a:lstStyle/>
                    <a:p>
                      <a:pPr algn="ctr" fontAlgn="b"/>
                      <a:r>
                        <a:rPr lang="en-US" sz="1600" u="none" strike="noStrike"/>
                        <a:t>204668</a:t>
                      </a:r>
                      <a:endParaRPr lang="en-US" sz="1600" b="0" i="0" u="none" strike="noStrike">
                        <a:latin typeface="Verdana"/>
                      </a:endParaRPr>
                    </a:p>
                  </a:txBody>
                  <a:tcPr marL="12700" marR="12700" marT="12700" marB="0" anchor="b"/>
                </a:tc>
                <a:tc>
                  <a:txBody>
                    <a:bodyPr/>
                    <a:lstStyle/>
                    <a:p>
                      <a:pPr algn="ctr" fontAlgn="b"/>
                      <a:r>
                        <a:rPr lang="en-US" sz="1600" u="none" strike="noStrike"/>
                        <a:t>0.04</a:t>
                      </a:r>
                      <a:endParaRPr lang="en-US" sz="1600" b="0" i="0" u="none" strike="noStrike">
                        <a:latin typeface="Verdana"/>
                      </a:endParaRPr>
                    </a:p>
                  </a:txBody>
                  <a:tcPr marL="12700" marR="12700" marT="12700" marB="0" anchor="b"/>
                </a:tc>
                <a:tc>
                  <a:txBody>
                    <a:bodyPr/>
                    <a:lstStyle/>
                    <a:p>
                      <a:pPr algn="ctr" fontAlgn="b"/>
                      <a:r>
                        <a:rPr lang="en-US" sz="1600" u="none" strike="noStrike"/>
                        <a:t>36840692</a:t>
                      </a:r>
                      <a:endParaRPr lang="en-US" sz="1600" b="0" i="0" u="none" strike="noStrike">
                        <a:latin typeface="Verdana"/>
                      </a:endParaRPr>
                    </a:p>
                  </a:txBody>
                  <a:tcPr marL="12700" marR="12700" marT="12700" marB="0" anchor="b"/>
                </a:tc>
                <a:tc>
                  <a:txBody>
                    <a:bodyPr/>
                    <a:lstStyle/>
                    <a:p>
                      <a:pPr algn="ctr" fontAlgn="b"/>
                      <a:r>
                        <a:rPr lang="en-US" sz="1600" u="none" strike="noStrike"/>
                        <a:t>0.04</a:t>
                      </a:r>
                      <a:endParaRPr lang="en-US" sz="1600" b="0" i="0" u="none" strike="noStrike">
                        <a:latin typeface="Verdana"/>
                      </a:endParaRPr>
                    </a:p>
                  </a:txBody>
                  <a:tcPr marL="12700" marR="12700" marT="12700" marB="0" anchor="b"/>
                </a:tc>
                <a:tc>
                  <a:txBody>
                    <a:bodyPr/>
                    <a:lstStyle/>
                    <a:p>
                      <a:pPr algn="ctr" fontAlgn="b"/>
                      <a:r>
                        <a:rPr lang="en-US" sz="1600" u="none" strike="noStrike"/>
                        <a:t>180</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RTS </a:t>
                      </a:r>
                      <a:endParaRPr lang="en-US" sz="1600" b="0" i="0" u="none" strike="noStrike">
                        <a:latin typeface="Verdana"/>
                      </a:endParaRPr>
                    </a:p>
                  </a:txBody>
                  <a:tcPr marL="12700" marR="12700" marT="12700" marB="0" anchor="b"/>
                </a:tc>
                <a:tc>
                  <a:txBody>
                    <a:bodyPr/>
                    <a:lstStyle/>
                    <a:p>
                      <a:pPr algn="ctr" fontAlgn="b"/>
                      <a:r>
                        <a:rPr lang="en-US" sz="1600" u="none" strike="noStrike"/>
                        <a:t>249</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3984</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16</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CTS </a:t>
                      </a:r>
                      <a:endParaRPr lang="en-US" sz="1600" b="0" i="0" u="none" strike="noStrike">
                        <a:latin typeface="Verdana"/>
                      </a:endParaRPr>
                    </a:p>
                  </a:txBody>
                  <a:tcPr marL="12700" marR="12700" marT="12700" marB="0" anchor="b"/>
                </a:tc>
                <a:tc>
                  <a:txBody>
                    <a:bodyPr/>
                    <a:lstStyle/>
                    <a:p>
                      <a:pPr algn="ctr" fontAlgn="b"/>
                      <a:r>
                        <a:rPr lang="en-US" sz="1600" u="none" strike="noStrike"/>
                        <a:t>690403</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6904030</a:t>
                      </a:r>
                      <a:endParaRPr lang="en-US" sz="1600" b="0" i="0" u="none" strike="noStrike">
                        <a:latin typeface="Verdana"/>
                      </a:endParaRPr>
                    </a:p>
                  </a:txBody>
                  <a:tcPr marL="12700" marR="12700" marT="12700" marB="0" anchor="b"/>
                </a:tc>
                <a:tc>
                  <a:txBody>
                    <a:bodyPr/>
                    <a:lstStyle/>
                    <a:p>
                      <a:pPr algn="ctr" fontAlgn="b"/>
                      <a:r>
                        <a:rPr lang="en-US" sz="1600" u="none" strike="noStrike"/>
                        <a:t>0.15</a:t>
                      </a:r>
                      <a:endParaRPr lang="en-US" sz="1600" b="0" i="0" u="none" strike="noStrike">
                        <a:latin typeface="Verdana"/>
                      </a:endParaRPr>
                    </a:p>
                  </a:txBody>
                  <a:tcPr marL="12700" marR="12700" marT="12700" marB="0" anchor="b"/>
                </a:tc>
                <a:tc>
                  <a:txBody>
                    <a:bodyPr/>
                    <a:lstStyle/>
                    <a:p>
                      <a:pPr algn="ctr" fontAlgn="b"/>
                      <a:r>
                        <a:rPr lang="en-US" sz="1600" u="none" strike="noStrike"/>
                        <a:t>10</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Probe rqst </a:t>
                      </a:r>
                      <a:endParaRPr lang="en-US" sz="1600" b="0" i="0" u="none" strike="noStrike">
                        <a:latin typeface="Verdana"/>
                      </a:endParaRPr>
                    </a:p>
                  </a:txBody>
                  <a:tcPr marL="12700" marR="12700" marT="12700" marB="0" anchor="b"/>
                </a:tc>
                <a:tc>
                  <a:txBody>
                    <a:bodyPr/>
                    <a:lstStyle/>
                    <a:p>
                      <a:pPr algn="ctr" fontAlgn="b"/>
                      <a:r>
                        <a:rPr lang="en-US" sz="1600" u="none" strike="noStrike"/>
                        <a:t>112062</a:t>
                      </a:r>
                      <a:endParaRPr lang="en-US" sz="1600" b="0" i="0" u="none" strike="noStrike">
                        <a:latin typeface="Verdana"/>
                      </a:endParaRPr>
                    </a:p>
                  </a:txBody>
                  <a:tcPr marL="12700" marR="12700" marT="12700" marB="0" anchor="b"/>
                </a:tc>
                <a:tc>
                  <a:txBody>
                    <a:bodyPr/>
                    <a:lstStyle/>
                    <a:p>
                      <a:pPr algn="ctr" fontAlgn="b"/>
                      <a:r>
                        <a:rPr lang="en-US" sz="1600" u="none" strike="noStrike"/>
                        <a:t>0.02</a:t>
                      </a:r>
                      <a:endParaRPr lang="en-US" sz="1600" b="0" i="0" u="none" strike="noStrike">
                        <a:latin typeface="Verdana"/>
                      </a:endParaRPr>
                    </a:p>
                  </a:txBody>
                  <a:tcPr marL="12700" marR="12700" marT="12700" marB="0" anchor="b"/>
                </a:tc>
                <a:tc>
                  <a:txBody>
                    <a:bodyPr/>
                    <a:lstStyle/>
                    <a:p>
                      <a:pPr algn="ctr" fontAlgn="b"/>
                      <a:r>
                        <a:rPr lang="en-US" sz="1600" u="none" strike="noStrike"/>
                        <a:t>8887496</a:t>
                      </a:r>
                      <a:endParaRPr lang="en-US" sz="1600" b="0" i="0" u="none" strike="noStrike">
                        <a:latin typeface="Verdana"/>
                      </a:endParaRPr>
                    </a:p>
                  </a:txBody>
                  <a:tcPr marL="12700" marR="12700" marT="12700" marB="0" anchor="b"/>
                </a:tc>
                <a:tc>
                  <a:txBody>
                    <a:bodyPr/>
                    <a:lstStyle/>
                    <a:p>
                      <a:pPr algn="ctr" fontAlgn="b"/>
                      <a:r>
                        <a:rPr lang="en-US" sz="1600" u="none" strike="noStrike"/>
                        <a:t>0.01</a:t>
                      </a:r>
                      <a:endParaRPr lang="en-US" sz="1600" b="0" i="0" u="none" strike="noStrike">
                        <a:latin typeface="Verdana"/>
                      </a:endParaRPr>
                    </a:p>
                  </a:txBody>
                  <a:tcPr marL="12700" marR="12700" marT="12700" marB="0" anchor="b"/>
                </a:tc>
                <a:tc>
                  <a:txBody>
                    <a:bodyPr/>
                    <a:lstStyle/>
                    <a:p>
                      <a:pPr algn="ctr" fontAlgn="b"/>
                      <a:r>
                        <a:rPr lang="en-US" sz="1600" u="none" strike="noStrike"/>
                        <a:t>79</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Probe rspns </a:t>
                      </a:r>
                      <a:endParaRPr lang="en-US" sz="1600" b="0" i="0" u="none" strike="noStrike">
                        <a:latin typeface="Verdana"/>
                      </a:endParaRPr>
                    </a:p>
                  </a:txBody>
                  <a:tcPr marL="12700" marR="12700" marT="12700" marB="0" anchor="b"/>
                </a:tc>
                <a:tc>
                  <a:txBody>
                    <a:bodyPr/>
                    <a:lstStyle/>
                    <a:p>
                      <a:pPr algn="ctr" fontAlgn="b"/>
                      <a:r>
                        <a:rPr lang="en-US" sz="1600" u="none" strike="noStrike"/>
                        <a:t>32227</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5381909</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167</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Null data </a:t>
                      </a:r>
                      <a:endParaRPr lang="en-US" sz="1600" b="0" i="0" u="none" strike="noStrike">
                        <a:latin typeface="Verdana"/>
                      </a:endParaRPr>
                    </a:p>
                  </a:txBody>
                  <a:tcPr marL="12700" marR="12700" marT="12700" marB="0" anchor="b"/>
                </a:tc>
                <a:tc>
                  <a:txBody>
                    <a:bodyPr/>
                    <a:lstStyle/>
                    <a:p>
                      <a:pPr algn="ctr" fontAlgn="b"/>
                      <a:r>
                        <a:rPr lang="en-US" sz="1600" u="none" strike="noStrike"/>
                        <a:t>31841</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764184</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24</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Assoc rqst </a:t>
                      </a:r>
                      <a:endParaRPr lang="en-US" sz="1600" b="0" i="0" u="none" strike="noStrike">
                        <a:latin typeface="Verdana"/>
                      </a:endParaRPr>
                    </a:p>
                  </a:txBody>
                  <a:tcPr marL="12700" marR="12700" marT="12700" marB="0" anchor="b"/>
                </a:tc>
                <a:tc>
                  <a:txBody>
                    <a:bodyPr/>
                    <a:lstStyle/>
                    <a:p>
                      <a:pPr algn="ctr" fontAlgn="b"/>
                      <a:r>
                        <a:rPr lang="en-US" sz="1600" u="none" strike="noStrike"/>
                        <a:t>143</a:t>
                      </a:r>
                      <a:endParaRPr lang="en-US" sz="1600" b="0" i="0" u="none" strike="noStrike">
                        <a:latin typeface="Verdana"/>
                      </a:endParaRPr>
                    </a:p>
                  </a:txBody>
                  <a:tcPr marL="12700" marR="12700" marT="12700" marB="0" anchor="b"/>
                </a:tc>
                <a:tc>
                  <a:txBody>
                    <a:bodyPr/>
                    <a:lstStyle/>
                    <a:p>
                      <a:pPr algn="ctr" fontAlgn="b"/>
                      <a:r>
                        <a:rPr lang="en-US" sz="1600" u="none" strike="noStrike" dirty="0"/>
                        <a:t>&lt;0.01 </a:t>
                      </a:r>
                      <a:endParaRPr lang="en-US" sz="1600" b="0" i="0" u="none" strike="noStrike" dirty="0">
                        <a:latin typeface="Verdana"/>
                      </a:endParaRPr>
                    </a:p>
                  </a:txBody>
                  <a:tcPr marL="12700" marR="12700" marT="12700" marB="0" anchor="b"/>
                </a:tc>
                <a:tc>
                  <a:txBody>
                    <a:bodyPr/>
                    <a:lstStyle/>
                    <a:p>
                      <a:pPr algn="ctr" fontAlgn="b"/>
                      <a:r>
                        <a:rPr lang="en-US" sz="1600" u="none" strike="noStrike" dirty="0"/>
                        <a:t>14433</a:t>
                      </a:r>
                      <a:endParaRPr lang="en-US" sz="1600" b="0" i="0" u="none" strike="noStrike" dirty="0">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100</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Assoc rspns </a:t>
                      </a:r>
                      <a:endParaRPr lang="en-US" sz="1600" b="0" i="0" u="none" strike="noStrike">
                        <a:latin typeface="Verdana"/>
                      </a:endParaRPr>
                    </a:p>
                  </a:txBody>
                  <a:tcPr marL="12700" marR="12700" marT="12700" marB="0" anchor="b"/>
                </a:tc>
                <a:tc>
                  <a:txBody>
                    <a:bodyPr/>
                    <a:lstStyle/>
                    <a:p>
                      <a:pPr algn="ctr" fontAlgn="b"/>
                      <a:r>
                        <a:rPr lang="en-US" sz="1600" u="none" strike="noStrike"/>
                        <a:t>141</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6486</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46</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Disassoc </a:t>
                      </a:r>
                      <a:endParaRPr lang="en-US" sz="1600" b="0" i="0" u="none" strike="noStrike">
                        <a:latin typeface="Verdana"/>
                      </a:endParaRPr>
                    </a:p>
                  </a:txBody>
                  <a:tcPr marL="12700" marR="12700" marT="12700" marB="0" anchor="b"/>
                </a:tc>
                <a:tc>
                  <a:txBody>
                    <a:bodyPr/>
                    <a:lstStyle/>
                    <a:p>
                      <a:pPr algn="ctr" fontAlgn="b"/>
                      <a:r>
                        <a:rPr lang="en-US" sz="1600" u="none" strike="noStrike"/>
                        <a:t>13</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338</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26</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Authentcte </a:t>
                      </a:r>
                      <a:endParaRPr lang="en-US" sz="1600" b="0" i="0" u="none" strike="noStrike">
                        <a:latin typeface="Verdana"/>
                      </a:endParaRPr>
                    </a:p>
                  </a:txBody>
                  <a:tcPr marL="12700" marR="12700" marT="12700" marB="0" anchor="b"/>
                </a:tc>
                <a:tc>
                  <a:txBody>
                    <a:bodyPr/>
                    <a:lstStyle/>
                    <a:p>
                      <a:pPr algn="ctr" fontAlgn="b"/>
                      <a:r>
                        <a:rPr lang="en-US" sz="1600" u="none" strike="noStrike"/>
                        <a:t>311</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9330</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30</a:t>
                      </a:r>
                      <a:endParaRPr lang="en-US" sz="1600" b="0" i="0" u="none" strike="noStrike">
                        <a:latin typeface="Verdana"/>
                      </a:endParaRPr>
                    </a:p>
                  </a:txBody>
                  <a:tcPr marL="12700" marR="12700" marT="12700" marB="0" anchor="b"/>
                </a:tc>
              </a:tr>
              <a:tr h="324556">
                <a:tc>
                  <a:txBody>
                    <a:bodyPr/>
                    <a:lstStyle/>
                    <a:p>
                      <a:pPr algn="ctr" fontAlgn="b"/>
                      <a:r>
                        <a:rPr lang="en-US" sz="1600" u="none" strike="noStrike"/>
                        <a:t>Deauthentcte </a:t>
                      </a:r>
                      <a:endParaRPr lang="en-US" sz="1600" b="0" i="0" u="none" strike="noStrike">
                        <a:latin typeface="Verdana"/>
                      </a:endParaRPr>
                    </a:p>
                  </a:txBody>
                  <a:tcPr marL="12700" marR="12700" marT="12700" marB="0" anchor="b"/>
                </a:tc>
                <a:tc>
                  <a:txBody>
                    <a:bodyPr/>
                    <a:lstStyle/>
                    <a:p>
                      <a:pPr algn="ctr" fontAlgn="b"/>
                      <a:r>
                        <a:rPr lang="en-US" sz="1600" u="none" strike="noStrike"/>
                        <a:t>43</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1118</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a:t>26</a:t>
                      </a:r>
                      <a:endParaRPr lang="en-US" sz="1600" b="0" i="0" u="none" strike="noStrike">
                        <a:latin typeface="Verdana"/>
                      </a:endParaRPr>
                    </a:p>
                  </a:txBody>
                  <a:tcPr marL="12700" marR="12700" marT="12700" marB="0" anchor="b"/>
                </a:tc>
              </a:tr>
              <a:tr h="324556">
                <a:tc>
                  <a:txBody>
                    <a:bodyPr/>
                    <a:lstStyle/>
                    <a:p>
                      <a:pPr algn="ctr" fontAlgn="b"/>
                      <a:r>
                        <a:rPr lang="en-US" sz="1600" u="none" strike="noStrike" dirty="0"/>
                        <a:t>Action </a:t>
                      </a:r>
                      <a:endParaRPr lang="en-US" sz="1600" b="0" i="0" u="none" strike="noStrike" dirty="0">
                        <a:latin typeface="Verdana"/>
                      </a:endParaRPr>
                    </a:p>
                  </a:txBody>
                  <a:tcPr marL="12700" marR="12700" marT="12700" marB="0" anchor="b"/>
                </a:tc>
                <a:tc>
                  <a:txBody>
                    <a:bodyPr/>
                    <a:lstStyle/>
                    <a:p>
                      <a:pPr algn="ctr" fontAlgn="b"/>
                      <a:r>
                        <a:rPr lang="en-US" sz="1600" u="none" strike="noStrike"/>
                        <a:t>107</a:t>
                      </a:r>
                      <a:endParaRPr lang="en-US" sz="1600" b="0" i="0" u="none" strike="noStrike">
                        <a:latin typeface="Verdana"/>
                      </a:endParaRPr>
                    </a:p>
                  </a:txBody>
                  <a:tcPr marL="12700" marR="12700" marT="12700" marB="0" anchor="b"/>
                </a:tc>
                <a:tc>
                  <a:txBody>
                    <a:bodyPr/>
                    <a:lstStyle/>
                    <a:p>
                      <a:pPr algn="ctr" fontAlgn="b"/>
                      <a:r>
                        <a:rPr lang="en-US" sz="1600" u="none" strike="noStrike" dirty="0"/>
                        <a:t>&lt;0.01 </a:t>
                      </a:r>
                      <a:endParaRPr lang="en-US" sz="1600" b="0" i="0" u="none" strike="noStrike" dirty="0">
                        <a:latin typeface="Verdana"/>
                      </a:endParaRPr>
                    </a:p>
                  </a:txBody>
                  <a:tcPr marL="12700" marR="12700" marT="12700" marB="0" anchor="b"/>
                </a:tc>
                <a:tc>
                  <a:txBody>
                    <a:bodyPr/>
                    <a:lstStyle/>
                    <a:p>
                      <a:pPr algn="ctr" fontAlgn="b"/>
                      <a:r>
                        <a:rPr lang="en-US" sz="1600" u="none" strike="noStrike"/>
                        <a:t>7276</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c>
                  <a:txBody>
                    <a:bodyPr/>
                    <a:lstStyle/>
                    <a:p>
                      <a:pPr algn="ctr" fontAlgn="b"/>
                      <a:r>
                        <a:rPr lang="en-US" sz="1600" u="none" strike="noStrike" dirty="0"/>
                        <a:t>68</a:t>
                      </a:r>
                      <a:endParaRPr lang="en-US" sz="1600" b="0" i="0" u="none" strike="noStrike" dirty="0">
                        <a:latin typeface="Verdana"/>
                      </a:endParaRPr>
                    </a:p>
                  </a:txBody>
                  <a:tcPr marL="12700" marR="12700" marT="12700" marB="0" anchor="b"/>
                </a:tc>
              </a:tr>
            </a:tbl>
          </a:graphicData>
        </a:graphic>
      </p:graphicFrame>
      <p:sp>
        <p:nvSpPr>
          <p:cNvPr id="6" name="Rectangle 5"/>
          <p:cNvSpPr/>
          <p:nvPr/>
        </p:nvSpPr>
        <p:spPr>
          <a:xfrm>
            <a:off x="2167467" y="1367040"/>
            <a:ext cx="1320800" cy="677333"/>
          </a:xfrm>
          <a:prstGeom prst="rect">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167467" y="2369391"/>
            <a:ext cx="1320800" cy="677333"/>
          </a:xfrm>
          <a:prstGeom prst="rect">
            <a:avLst/>
          </a:prstGeom>
          <a:solidFill>
            <a:srgbClr val="FFFF00">
              <a:alpha val="4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F4946064-FE53-5248-9237-C5B7DF56B8F0}" type="slidenum">
              <a:rPr lang="en-US" smtClean="0"/>
              <a:pPr/>
              <a:t>13</a:t>
            </a:fld>
            <a:endParaRPr lang="en-US" dirty="0"/>
          </a:p>
        </p:txBody>
      </p:sp>
      <p:sp>
        <p:nvSpPr>
          <p:cNvPr id="9" name="Rectangle 8"/>
          <p:cNvSpPr/>
          <p:nvPr/>
        </p:nvSpPr>
        <p:spPr>
          <a:xfrm>
            <a:off x="2113799" y="5933386"/>
            <a:ext cx="5070763" cy="605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Table </a:t>
            </a:r>
            <a:r>
              <a:rPr lang="en-US" sz="2000" b="1" dirty="0" smtClean="0">
                <a:solidFill>
                  <a:schemeClr val="tx1"/>
                </a:solidFill>
              </a:rPr>
              <a:t>III</a:t>
            </a:r>
            <a:r>
              <a:rPr lang="en-US" sz="2000" b="1" dirty="0" smtClean="0">
                <a:solidFill>
                  <a:schemeClr val="tx1"/>
                </a:solidFill>
              </a:rPr>
              <a:t>  Frame Distribution (Channel 11)</a:t>
            </a:r>
            <a:r>
              <a:rPr lang="en-US" sz="2000" b="1" dirty="0" smtClean="0">
                <a:solidFill>
                  <a:schemeClr val="tx1"/>
                </a:solidFill>
              </a:rPr>
              <a:t> </a:t>
            </a:r>
            <a:endParaRPr lang="en-US" sz="2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Transport Layer</a:t>
            </a:r>
            <a:endParaRPr lang="en-US" dirty="0"/>
          </a:p>
        </p:txBody>
      </p:sp>
      <p:graphicFrame>
        <p:nvGraphicFramePr>
          <p:cNvPr id="4" name="Table 3"/>
          <p:cNvGraphicFramePr>
            <a:graphicFrameLocks noGrp="1"/>
          </p:cNvGraphicFramePr>
          <p:nvPr/>
        </p:nvGraphicFramePr>
        <p:xfrm>
          <a:off x="1524000" y="1803392"/>
          <a:ext cx="6096000" cy="2595880"/>
        </p:xfrm>
        <a:graphic>
          <a:graphicData uri="http://schemas.openxmlformats.org/drawingml/2006/table">
            <a:tbl>
              <a:tblPr firstRow="1" bandRow="1">
                <a:tableStyleId>{9DCAF9ED-07DC-4A11-8D7F-57B35C25682E}</a:tableStyleId>
              </a:tblPr>
              <a:tblGrid>
                <a:gridCol w="1524000"/>
                <a:gridCol w="1524000"/>
                <a:gridCol w="1524000"/>
                <a:gridCol w="1524000"/>
              </a:tblGrid>
              <a:tr h="370840">
                <a:tc>
                  <a:txBody>
                    <a:bodyPr/>
                    <a:lstStyle/>
                    <a:p>
                      <a:pPr algn="ctr" fontAlgn="b"/>
                      <a:r>
                        <a:rPr lang="en-US" sz="1600" u="none" strike="noStrike" dirty="0"/>
                        <a:t>Type </a:t>
                      </a:r>
                      <a:endParaRPr lang="en-US" sz="1600" b="0" i="0" u="none" strike="noStrike" dirty="0">
                        <a:latin typeface="Verdana"/>
                      </a:endParaRPr>
                    </a:p>
                  </a:txBody>
                  <a:tcPr marL="12700" marR="12700" marT="12700" marB="0" anchor="b"/>
                </a:tc>
                <a:tc>
                  <a:txBody>
                    <a:bodyPr/>
                    <a:lstStyle/>
                    <a:p>
                      <a:pPr algn="ctr" fontAlgn="b"/>
                      <a:r>
                        <a:rPr lang="en-US" sz="1600" u="none" strike="noStrike"/>
                        <a:t>Count </a:t>
                      </a:r>
                      <a:endParaRPr lang="en-US" sz="1600" b="0" i="0" u="none" strike="noStrike">
                        <a:latin typeface="Verdana"/>
                      </a:endParaRPr>
                    </a:p>
                  </a:txBody>
                  <a:tcPr marL="12700" marR="12700" marT="12700" marB="0" anchor="b"/>
                </a:tc>
                <a:tc>
                  <a:txBody>
                    <a:bodyPr/>
                    <a:lstStyle/>
                    <a:p>
                      <a:pPr algn="ctr" fontAlgn="b"/>
                      <a:r>
                        <a:rPr lang="en-US" sz="1600" u="none" strike="noStrike"/>
                        <a:t>Volume </a:t>
                      </a:r>
                      <a:endParaRPr lang="en-US" sz="1600" b="0" i="0" u="none" strike="noStrike">
                        <a:latin typeface="Verdana"/>
                      </a:endParaRPr>
                    </a:p>
                  </a:txBody>
                  <a:tcPr marL="12700" marR="12700" marT="12700" marB="0" anchor="b"/>
                </a:tc>
                <a:tc>
                  <a:txBody>
                    <a:bodyPr/>
                    <a:lstStyle/>
                    <a:p>
                      <a:pPr algn="ctr" fontAlgn="b"/>
                      <a:r>
                        <a:rPr lang="en-US" sz="1600" u="none" strike="noStrike"/>
                        <a:t>Fraction </a:t>
                      </a:r>
                      <a:endParaRPr lang="en-US" sz="1600" b="0" i="0" u="none" strike="noStrike">
                        <a:latin typeface="Verdana"/>
                      </a:endParaRPr>
                    </a:p>
                  </a:txBody>
                  <a:tcPr marL="12700" marR="12700" marT="12700" marB="0" anchor="b"/>
                </a:tc>
              </a:tr>
              <a:tr h="370840">
                <a:tc>
                  <a:txBody>
                    <a:bodyPr/>
                    <a:lstStyle/>
                    <a:p>
                      <a:pPr algn="ctr" fontAlgn="b"/>
                      <a:r>
                        <a:rPr lang="en-US" sz="1600" u="none" strike="noStrike"/>
                        <a:t>TCP </a:t>
                      </a:r>
                      <a:endParaRPr lang="en-US" sz="1600" b="0" i="0" u="none" strike="noStrike">
                        <a:latin typeface="Verdana"/>
                      </a:endParaRPr>
                    </a:p>
                  </a:txBody>
                  <a:tcPr marL="12700" marR="12700" marT="12700" marB="0" anchor="b"/>
                </a:tc>
                <a:tc>
                  <a:txBody>
                    <a:bodyPr/>
                    <a:lstStyle/>
                    <a:p>
                      <a:pPr algn="ctr" fontAlgn="b"/>
                      <a:r>
                        <a:rPr lang="en-US" sz="1600" u="none" strike="noStrike"/>
                        <a:t>3215156</a:t>
                      </a:r>
                      <a:endParaRPr lang="en-US" sz="1600" b="0" i="0" u="none" strike="noStrike">
                        <a:latin typeface="Verdana"/>
                      </a:endParaRPr>
                    </a:p>
                  </a:txBody>
                  <a:tcPr marL="12700" marR="12700" marT="12700" marB="0" anchor="b"/>
                </a:tc>
                <a:tc>
                  <a:txBody>
                    <a:bodyPr/>
                    <a:lstStyle/>
                    <a:p>
                      <a:pPr algn="ctr" fontAlgn="b"/>
                      <a:r>
                        <a:rPr lang="en-US" sz="1600" u="none" strike="noStrike"/>
                        <a:t>2002254869</a:t>
                      </a:r>
                      <a:endParaRPr lang="en-US" sz="1600" b="0" i="0" u="none" strike="noStrike">
                        <a:latin typeface="Verdana"/>
                      </a:endParaRPr>
                    </a:p>
                  </a:txBody>
                  <a:tcPr marL="12700" marR="12700" marT="12700" marB="0" anchor="b"/>
                </a:tc>
                <a:tc>
                  <a:txBody>
                    <a:bodyPr/>
                    <a:lstStyle/>
                    <a:p>
                      <a:pPr algn="ctr" fontAlgn="b"/>
                      <a:r>
                        <a:rPr lang="en-US" sz="1600" u="none" strike="noStrike"/>
                        <a:t>0.79</a:t>
                      </a:r>
                      <a:endParaRPr lang="en-US" sz="1600" b="0" i="0" u="none" strike="noStrike">
                        <a:latin typeface="Verdana"/>
                      </a:endParaRPr>
                    </a:p>
                  </a:txBody>
                  <a:tcPr marL="12700" marR="12700" marT="12700" marB="0" anchor="b"/>
                </a:tc>
              </a:tr>
              <a:tr h="370840">
                <a:tc>
                  <a:txBody>
                    <a:bodyPr/>
                    <a:lstStyle/>
                    <a:p>
                      <a:pPr algn="ctr" fontAlgn="b"/>
                      <a:r>
                        <a:rPr lang="en-US" sz="1600" u="none" strike="noStrike"/>
                        <a:t>UDP </a:t>
                      </a:r>
                      <a:endParaRPr lang="en-US" sz="1600" b="0" i="0" u="none" strike="noStrike">
                        <a:latin typeface="Verdana"/>
                      </a:endParaRPr>
                    </a:p>
                  </a:txBody>
                  <a:tcPr marL="12700" marR="12700" marT="12700" marB="0" anchor="b"/>
                </a:tc>
                <a:tc>
                  <a:txBody>
                    <a:bodyPr/>
                    <a:lstStyle/>
                    <a:p>
                      <a:pPr algn="ctr" fontAlgn="b"/>
                      <a:r>
                        <a:rPr lang="en-US" sz="1600" u="none" strike="noStrike"/>
                        <a:t>1192505</a:t>
                      </a:r>
                      <a:endParaRPr lang="en-US" sz="1600" b="0" i="0" u="none" strike="noStrike">
                        <a:latin typeface="Verdana"/>
                      </a:endParaRPr>
                    </a:p>
                  </a:txBody>
                  <a:tcPr marL="12700" marR="12700" marT="12700" marB="0" anchor="b"/>
                </a:tc>
                <a:tc>
                  <a:txBody>
                    <a:bodyPr/>
                    <a:lstStyle/>
                    <a:p>
                      <a:pPr algn="ctr" fontAlgn="b"/>
                      <a:r>
                        <a:rPr lang="en-US" sz="1600" u="none" strike="noStrike"/>
                        <a:t>510813319</a:t>
                      </a:r>
                      <a:endParaRPr lang="en-US" sz="1600" b="0" i="0" u="none" strike="noStrike">
                        <a:latin typeface="Verdana"/>
                      </a:endParaRPr>
                    </a:p>
                  </a:txBody>
                  <a:tcPr marL="12700" marR="12700" marT="12700" marB="0" anchor="b"/>
                </a:tc>
                <a:tc>
                  <a:txBody>
                    <a:bodyPr/>
                    <a:lstStyle/>
                    <a:p>
                      <a:pPr algn="ctr" fontAlgn="b"/>
                      <a:r>
                        <a:rPr lang="en-US" sz="1600" u="none" strike="noStrike"/>
                        <a:t>0.2</a:t>
                      </a:r>
                      <a:endParaRPr lang="en-US" sz="1600" b="0" i="0" u="none" strike="noStrike">
                        <a:latin typeface="Verdana"/>
                      </a:endParaRPr>
                    </a:p>
                  </a:txBody>
                  <a:tcPr marL="12700" marR="12700" marT="12700" marB="0" anchor="b"/>
                </a:tc>
              </a:tr>
              <a:tr h="370840">
                <a:tc>
                  <a:txBody>
                    <a:bodyPr/>
                    <a:lstStyle/>
                    <a:p>
                      <a:pPr algn="ctr" fontAlgn="b"/>
                      <a:r>
                        <a:rPr lang="en-US" sz="1600" u="none" strike="noStrike"/>
                        <a:t>GRE </a:t>
                      </a:r>
                      <a:endParaRPr lang="en-US" sz="1600" b="0" i="0" u="none" strike="noStrike">
                        <a:latin typeface="Verdana"/>
                      </a:endParaRPr>
                    </a:p>
                  </a:txBody>
                  <a:tcPr marL="12700" marR="12700" marT="12700" marB="0" anchor="b"/>
                </a:tc>
                <a:tc>
                  <a:txBody>
                    <a:bodyPr/>
                    <a:lstStyle/>
                    <a:p>
                      <a:pPr algn="ctr" fontAlgn="b"/>
                      <a:r>
                        <a:rPr lang="en-US" sz="1600" u="none" strike="noStrike"/>
                        <a:t>28849</a:t>
                      </a:r>
                      <a:endParaRPr lang="en-US" sz="1600" b="0" i="0" u="none" strike="noStrike">
                        <a:latin typeface="Verdana"/>
                      </a:endParaRPr>
                    </a:p>
                  </a:txBody>
                  <a:tcPr marL="12700" marR="12700" marT="12700" marB="0" anchor="b"/>
                </a:tc>
                <a:tc>
                  <a:txBody>
                    <a:bodyPr/>
                    <a:lstStyle/>
                    <a:p>
                      <a:pPr algn="ctr" fontAlgn="b"/>
                      <a:r>
                        <a:rPr lang="en-US" sz="1600" u="none" strike="noStrike"/>
                        <a:t>14670242</a:t>
                      </a:r>
                      <a:endParaRPr lang="en-US" sz="1600" b="0" i="0" u="none" strike="noStrike">
                        <a:latin typeface="Verdana"/>
                      </a:endParaRPr>
                    </a:p>
                  </a:txBody>
                  <a:tcPr marL="12700" marR="12700" marT="12700" marB="0" anchor="b"/>
                </a:tc>
                <a:tc>
                  <a:txBody>
                    <a:bodyPr/>
                    <a:lstStyle/>
                    <a:p>
                      <a:pPr algn="ctr" fontAlgn="b"/>
                      <a:r>
                        <a:rPr lang="en-US" sz="1600" u="none" strike="noStrike"/>
                        <a:t>0.01</a:t>
                      </a:r>
                      <a:endParaRPr lang="en-US" sz="1600" b="0" i="0" u="none" strike="noStrike">
                        <a:latin typeface="Verdana"/>
                      </a:endParaRPr>
                    </a:p>
                  </a:txBody>
                  <a:tcPr marL="12700" marR="12700" marT="12700" marB="0" anchor="b"/>
                </a:tc>
              </a:tr>
              <a:tr h="370840">
                <a:tc>
                  <a:txBody>
                    <a:bodyPr/>
                    <a:lstStyle/>
                    <a:p>
                      <a:pPr algn="ctr" fontAlgn="b"/>
                      <a:r>
                        <a:rPr lang="en-US" sz="1600" u="none" strike="noStrike"/>
                        <a:t>IGMP </a:t>
                      </a:r>
                      <a:endParaRPr lang="en-US" sz="1600" b="0" i="0" u="none" strike="noStrike">
                        <a:latin typeface="Verdana"/>
                      </a:endParaRPr>
                    </a:p>
                  </a:txBody>
                  <a:tcPr marL="12700" marR="12700" marT="12700" marB="0" anchor="b"/>
                </a:tc>
                <a:tc>
                  <a:txBody>
                    <a:bodyPr/>
                    <a:lstStyle/>
                    <a:p>
                      <a:pPr algn="ctr" fontAlgn="b"/>
                      <a:r>
                        <a:rPr lang="en-US" sz="1600" u="none" strike="noStrike"/>
                        <a:t>3888</a:t>
                      </a:r>
                      <a:endParaRPr lang="en-US" sz="1600" b="0" i="0" u="none" strike="noStrike">
                        <a:latin typeface="Verdana"/>
                      </a:endParaRPr>
                    </a:p>
                  </a:txBody>
                  <a:tcPr marL="12700" marR="12700" marT="12700" marB="0" anchor="b"/>
                </a:tc>
                <a:tc>
                  <a:txBody>
                    <a:bodyPr/>
                    <a:lstStyle/>
                    <a:p>
                      <a:pPr algn="ctr" fontAlgn="b"/>
                      <a:r>
                        <a:rPr lang="en-US" sz="1600" u="none" strike="noStrike"/>
                        <a:t>258310</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r>
              <a:tr h="370840">
                <a:tc>
                  <a:txBody>
                    <a:bodyPr/>
                    <a:lstStyle/>
                    <a:p>
                      <a:pPr algn="ctr" fontAlgn="b"/>
                      <a:r>
                        <a:rPr lang="en-US" sz="1600" u="none" strike="noStrike"/>
                        <a:t>ICMP </a:t>
                      </a:r>
                      <a:endParaRPr lang="en-US" sz="1600" b="0" i="0" u="none" strike="noStrike">
                        <a:latin typeface="Verdana"/>
                      </a:endParaRPr>
                    </a:p>
                  </a:txBody>
                  <a:tcPr marL="12700" marR="12700" marT="12700" marB="0" anchor="b"/>
                </a:tc>
                <a:tc>
                  <a:txBody>
                    <a:bodyPr/>
                    <a:lstStyle/>
                    <a:p>
                      <a:pPr algn="ctr" fontAlgn="b"/>
                      <a:r>
                        <a:rPr lang="en-US" sz="1600" u="none" strike="noStrike"/>
                        <a:t>3366</a:t>
                      </a:r>
                      <a:endParaRPr lang="en-US" sz="1600" b="0" i="0" u="none" strike="noStrike">
                        <a:latin typeface="Verdana"/>
                      </a:endParaRPr>
                    </a:p>
                  </a:txBody>
                  <a:tcPr marL="12700" marR="12700" marT="12700" marB="0" anchor="b"/>
                </a:tc>
                <a:tc>
                  <a:txBody>
                    <a:bodyPr/>
                    <a:lstStyle/>
                    <a:p>
                      <a:pPr algn="ctr" fontAlgn="b"/>
                      <a:r>
                        <a:rPr lang="en-US" sz="1600" u="none" strike="noStrike"/>
                        <a:t>306671</a:t>
                      </a:r>
                      <a:endParaRPr lang="en-US" sz="1600" b="0" i="0" u="none" strike="noStrike">
                        <a:latin typeface="Verdana"/>
                      </a:endParaRPr>
                    </a:p>
                  </a:txBody>
                  <a:tcPr marL="12700" marR="12700" marT="12700" marB="0" anchor="b"/>
                </a:tc>
                <a:tc>
                  <a:txBody>
                    <a:bodyPr/>
                    <a:lstStyle/>
                    <a:p>
                      <a:pPr algn="ctr" fontAlgn="b"/>
                      <a:r>
                        <a:rPr lang="en-US" sz="1600" u="none" strike="noStrike"/>
                        <a:t>&lt;0.01 </a:t>
                      </a:r>
                      <a:endParaRPr lang="en-US" sz="1600" b="0" i="0" u="none" strike="noStrike">
                        <a:latin typeface="Verdana"/>
                      </a:endParaRPr>
                    </a:p>
                  </a:txBody>
                  <a:tcPr marL="12700" marR="12700" marT="12700" marB="0" anchor="b"/>
                </a:tc>
              </a:tr>
              <a:tr h="370840">
                <a:tc>
                  <a:txBody>
                    <a:bodyPr/>
                    <a:lstStyle/>
                    <a:p>
                      <a:pPr algn="ctr" fontAlgn="b"/>
                      <a:r>
                        <a:rPr lang="en-US" sz="1600" u="none" strike="noStrike" dirty="0"/>
                        <a:t>IPv6 </a:t>
                      </a:r>
                      <a:endParaRPr lang="en-US" sz="1600" b="0" i="0" u="none" strike="noStrike" dirty="0">
                        <a:latin typeface="Verdana"/>
                      </a:endParaRPr>
                    </a:p>
                  </a:txBody>
                  <a:tcPr marL="12700" marR="12700" marT="12700" marB="0" anchor="b"/>
                </a:tc>
                <a:tc>
                  <a:txBody>
                    <a:bodyPr/>
                    <a:lstStyle/>
                    <a:p>
                      <a:pPr algn="ctr" fontAlgn="b"/>
                      <a:r>
                        <a:rPr lang="en-US" sz="1600" u="none" strike="noStrike"/>
                        <a:t>125</a:t>
                      </a:r>
                      <a:endParaRPr lang="en-US" sz="1600" b="0" i="0" u="none" strike="noStrike">
                        <a:latin typeface="Verdana"/>
                      </a:endParaRPr>
                    </a:p>
                  </a:txBody>
                  <a:tcPr marL="12700" marR="12700" marT="12700" marB="0" anchor="b"/>
                </a:tc>
                <a:tc>
                  <a:txBody>
                    <a:bodyPr/>
                    <a:lstStyle/>
                    <a:p>
                      <a:pPr algn="ctr" fontAlgn="b"/>
                      <a:r>
                        <a:rPr lang="en-US" sz="1600" u="none" strike="noStrike"/>
                        <a:t>28221</a:t>
                      </a:r>
                      <a:endParaRPr lang="en-US" sz="1600" b="0" i="0" u="none" strike="noStrike">
                        <a:latin typeface="Verdana"/>
                      </a:endParaRPr>
                    </a:p>
                  </a:txBody>
                  <a:tcPr marL="12700" marR="12700" marT="12700" marB="0" anchor="b"/>
                </a:tc>
                <a:tc>
                  <a:txBody>
                    <a:bodyPr/>
                    <a:lstStyle/>
                    <a:p>
                      <a:pPr algn="ctr" fontAlgn="b"/>
                      <a:r>
                        <a:rPr lang="en-US" sz="1600" u="none" strike="noStrike" dirty="0"/>
                        <a:t>&lt;0.01 </a:t>
                      </a:r>
                      <a:endParaRPr lang="en-US" sz="1600" b="0" i="0" u="none" strike="noStrike" dirty="0">
                        <a:latin typeface="Verdana"/>
                      </a:endParaRPr>
                    </a:p>
                  </a:txBody>
                  <a:tcPr marL="12700" marR="12700" marT="12700" marB="0" anchor="b"/>
                </a:tc>
              </a:tr>
            </a:tbl>
          </a:graphicData>
        </a:graphic>
      </p:graphicFrame>
      <p:sp>
        <p:nvSpPr>
          <p:cNvPr id="6" name="Rectangle 5"/>
          <p:cNvSpPr/>
          <p:nvPr/>
        </p:nvSpPr>
        <p:spPr>
          <a:xfrm>
            <a:off x="1337733" y="2556934"/>
            <a:ext cx="6519333" cy="355600"/>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F4946064-FE53-5248-9237-C5B7DF56B8F0}" type="slidenum">
              <a:rPr lang="en-US" smtClean="0"/>
              <a:pPr/>
              <a:t>14</a:t>
            </a:fld>
            <a:endParaRPr lang="en-US" dirty="0"/>
          </a:p>
        </p:txBody>
      </p:sp>
      <p:sp>
        <p:nvSpPr>
          <p:cNvPr id="7" name="Rectangle 6"/>
          <p:cNvSpPr/>
          <p:nvPr/>
        </p:nvSpPr>
        <p:spPr>
          <a:xfrm>
            <a:off x="2113799" y="4705066"/>
            <a:ext cx="5070763" cy="605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Table </a:t>
            </a:r>
            <a:r>
              <a:rPr lang="en-US" sz="2000" b="1" dirty="0" smtClean="0">
                <a:solidFill>
                  <a:schemeClr val="tx1"/>
                </a:solidFill>
              </a:rPr>
              <a:t>IV  Transport Layer Data Distribution </a:t>
            </a:r>
            <a:endParaRPr lang="en-US" sz="2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Applications Observed</a:t>
            </a:r>
            <a:endParaRPr lang="en-US" dirty="0"/>
          </a:p>
        </p:txBody>
      </p:sp>
      <p:graphicFrame>
        <p:nvGraphicFramePr>
          <p:cNvPr id="3" name="Table 2"/>
          <p:cNvGraphicFramePr>
            <a:graphicFrameLocks noGrp="1"/>
          </p:cNvGraphicFramePr>
          <p:nvPr/>
        </p:nvGraphicFramePr>
        <p:xfrm>
          <a:off x="914398" y="1449052"/>
          <a:ext cx="7450668" cy="4450080"/>
        </p:xfrm>
        <a:graphic>
          <a:graphicData uri="http://schemas.openxmlformats.org/drawingml/2006/table">
            <a:tbl>
              <a:tblPr firstRow="1" bandRow="1">
                <a:tableStyleId>{9DCAF9ED-07DC-4A11-8D7F-57B35C25682E}</a:tableStyleId>
              </a:tblPr>
              <a:tblGrid>
                <a:gridCol w="1241778"/>
                <a:gridCol w="1241778"/>
                <a:gridCol w="1241778"/>
                <a:gridCol w="1241778"/>
                <a:gridCol w="1241778"/>
                <a:gridCol w="1241778"/>
              </a:tblGrid>
              <a:tr h="370840">
                <a:tc>
                  <a:txBody>
                    <a:bodyPr/>
                    <a:lstStyle/>
                    <a:p>
                      <a:pPr algn="ctr" fontAlgn="b"/>
                      <a:r>
                        <a:rPr lang="en-US" sz="1400" b="0" i="0" u="none" strike="noStrike" dirty="0">
                          <a:latin typeface="Verdana"/>
                        </a:rPr>
                        <a:t>Appl. </a:t>
                      </a:r>
                    </a:p>
                  </a:txBody>
                  <a:tcPr marL="12700" marR="12700" marT="12700" marB="0" anchor="b"/>
                </a:tc>
                <a:tc>
                  <a:txBody>
                    <a:bodyPr/>
                    <a:lstStyle/>
                    <a:p>
                      <a:pPr algn="ctr" fontAlgn="b"/>
                      <a:r>
                        <a:rPr lang="en-US" sz="1400" b="0" i="0" u="none" strike="noStrike">
                          <a:latin typeface="Verdana"/>
                        </a:rPr>
                        <a:t>Port </a:t>
                      </a:r>
                    </a:p>
                  </a:txBody>
                  <a:tcPr marL="12700" marR="12700" marT="12700" marB="0" anchor="b"/>
                </a:tc>
                <a:tc>
                  <a:txBody>
                    <a:bodyPr/>
                    <a:lstStyle/>
                    <a:p>
                      <a:pPr algn="ctr" fontAlgn="b"/>
                      <a:r>
                        <a:rPr lang="en-US" sz="1400" b="0" i="0" u="none" strike="noStrike">
                          <a:latin typeface="Verdana"/>
                        </a:rPr>
                        <a:t>Count </a:t>
                      </a:r>
                    </a:p>
                  </a:txBody>
                  <a:tcPr marL="12700" marR="12700" marT="12700" marB="0" anchor="b"/>
                </a:tc>
                <a:tc>
                  <a:txBody>
                    <a:bodyPr/>
                    <a:lstStyle/>
                    <a:p>
                      <a:pPr algn="ctr" fontAlgn="b"/>
                      <a:r>
                        <a:rPr lang="en-US" sz="1400" b="0" i="0" u="none" strike="noStrike">
                          <a:latin typeface="Verdana"/>
                        </a:rPr>
                        <a:t>Volume </a:t>
                      </a:r>
                    </a:p>
                  </a:txBody>
                  <a:tcPr marL="12700" marR="12700" marT="12700" marB="0" anchor="b"/>
                </a:tc>
                <a:tc>
                  <a:txBody>
                    <a:bodyPr/>
                    <a:lstStyle/>
                    <a:p>
                      <a:pPr algn="ctr" fontAlgn="b"/>
                      <a:r>
                        <a:rPr lang="en-US" sz="1400" b="0" i="0" u="none" strike="noStrike">
                          <a:latin typeface="Verdana"/>
                        </a:rPr>
                        <a:t>Frac. </a:t>
                      </a:r>
                    </a:p>
                  </a:txBody>
                  <a:tcPr marL="12700" marR="12700" marT="12700" marB="0" anchor="b"/>
                </a:tc>
                <a:tc>
                  <a:txBody>
                    <a:bodyPr/>
                    <a:lstStyle/>
                    <a:p>
                      <a:pPr algn="ctr" fontAlgn="b"/>
                      <a:r>
                        <a:rPr lang="en-US" sz="1400" b="0" i="0" u="none" strike="noStrike">
                          <a:latin typeface="Verdana"/>
                        </a:rPr>
                        <a:t>Avg. </a:t>
                      </a:r>
                    </a:p>
                  </a:txBody>
                  <a:tcPr marL="12700" marR="12700" marT="12700" marB="0" anchor="b"/>
                </a:tc>
              </a:tr>
              <a:tr h="370840">
                <a:tc>
                  <a:txBody>
                    <a:bodyPr/>
                    <a:lstStyle/>
                    <a:p>
                      <a:pPr algn="ctr" fontAlgn="b"/>
                      <a:r>
                        <a:rPr lang="en-US" sz="1400" b="0" i="0" u="none" strike="noStrike" dirty="0">
                          <a:latin typeface="Verdana"/>
                        </a:rPr>
                        <a:t>http </a:t>
                      </a:r>
                    </a:p>
                  </a:txBody>
                  <a:tcPr marL="12700" marR="12700" marT="12700" marB="0" anchor="b"/>
                </a:tc>
                <a:tc>
                  <a:txBody>
                    <a:bodyPr/>
                    <a:lstStyle/>
                    <a:p>
                      <a:pPr algn="ctr" fontAlgn="b"/>
                      <a:r>
                        <a:rPr lang="en-US" sz="1400" b="0" i="0" u="none" strike="noStrike">
                          <a:latin typeface="Verdana"/>
                        </a:rPr>
                        <a:t>80</a:t>
                      </a:r>
                    </a:p>
                  </a:txBody>
                  <a:tcPr marL="12700" marR="12700" marT="12700" marB="0" anchor="b"/>
                </a:tc>
                <a:tc>
                  <a:txBody>
                    <a:bodyPr/>
                    <a:lstStyle/>
                    <a:p>
                      <a:pPr algn="ctr" fontAlgn="b"/>
                      <a:r>
                        <a:rPr lang="en-US" sz="1400" b="0" i="0" u="none" strike="noStrike">
                          <a:latin typeface="Verdana"/>
                        </a:rPr>
                        <a:t>2494223</a:t>
                      </a:r>
                    </a:p>
                  </a:txBody>
                  <a:tcPr marL="12700" marR="12700" marT="12700" marB="0" anchor="b"/>
                </a:tc>
                <a:tc>
                  <a:txBody>
                    <a:bodyPr/>
                    <a:lstStyle/>
                    <a:p>
                      <a:pPr algn="ctr" fontAlgn="b"/>
                      <a:r>
                        <a:rPr lang="en-US" sz="1400" b="0" i="0" u="none" strike="noStrike">
                          <a:latin typeface="Verdana"/>
                        </a:rPr>
                        <a:t>1745068155</a:t>
                      </a:r>
                    </a:p>
                  </a:txBody>
                  <a:tcPr marL="12700" marR="12700" marT="12700" marB="0" anchor="b"/>
                </a:tc>
                <a:tc>
                  <a:txBody>
                    <a:bodyPr/>
                    <a:lstStyle/>
                    <a:p>
                      <a:pPr algn="ctr" fontAlgn="b"/>
                      <a:r>
                        <a:rPr lang="en-US" sz="1400" b="0" i="0" u="none" strike="noStrike">
                          <a:latin typeface="Verdana"/>
                        </a:rPr>
                        <a:t>0.69</a:t>
                      </a:r>
                    </a:p>
                  </a:txBody>
                  <a:tcPr marL="12700" marR="12700" marT="12700" marB="0" anchor="b"/>
                </a:tc>
                <a:tc>
                  <a:txBody>
                    <a:bodyPr/>
                    <a:lstStyle/>
                    <a:p>
                      <a:pPr algn="ctr" fontAlgn="b"/>
                      <a:r>
                        <a:rPr lang="en-US" sz="1400" b="0" i="0" u="none" strike="noStrike">
                          <a:latin typeface="Verdana"/>
                        </a:rPr>
                        <a:t>700</a:t>
                      </a:r>
                    </a:p>
                  </a:txBody>
                  <a:tcPr marL="12700" marR="12700" marT="12700" marB="0" anchor="b"/>
                </a:tc>
              </a:tr>
              <a:tr h="370840">
                <a:tc>
                  <a:txBody>
                    <a:bodyPr/>
                    <a:lstStyle/>
                    <a:p>
                      <a:pPr algn="ctr" fontAlgn="b"/>
                      <a:r>
                        <a:rPr lang="en-US" sz="1400" b="0" i="0" u="none" strike="noStrike">
                          <a:latin typeface="Verdana"/>
                        </a:rPr>
                        <a:t>p2p </a:t>
                      </a:r>
                    </a:p>
                  </a:txBody>
                  <a:tcPr marL="12700" marR="12700" marT="12700" marB="0" anchor="b"/>
                </a:tc>
                <a:tc>
                  <a:txBody>
                    <a:bodyPr/>
                    <a:lstStyle/>
                    <a:p>
                      <a:pPr algn="ctr" fontAlgn="b"/>
                      <a:r>
                        <a:rPr lang="en-US" sz="1400" b="0" i="0" u="none" strike="noStrike">
                          <a:latin typeface="Verdana"/>
                        </a:rPr>
                        <a:t>14900</a:t>
                      </a:r>
                    </a:p>
                  </a:txBody>
                  <a:tcPr marL="12700" marR="12700" marT="12700" marB="0" anchor="b"/>
                </a:tc>
                <a:tc>
                  <a:txBody>
                    <a:bodyPr/>
                    <a:lstStyle/>
                    <a:p>
                      <a:pPr algn="ctr" fontAlgn="b"/>
                      <a:r>
                        <a:rPr lang="en-US" sz="1400" b="0" i="0" u="none" strike="noStrike">
                          <a:latin typeface="Verdana"/>
                        </a:rPr>
                        <a:t>721916</a:t>
                      </a:r>
                    </a:p>
                  </a:txBody>
                  <a:tcPr marL="12700" marR="12700" marT="12700" marB="0" anchor="b"/>
                </a:tc>
                <a:tc>
                  <a:txBody>
                    <a:bodyPr/>
                    <a:lstStyle/>
                    <a:p>
                      <a:pPr algn="ctr" fontAlgn="b"/>
                      <a:r>
                        <a:rPr lang="en-US" sz="1400" b="0" i="0" u="none" strike="noStrike">
                          <a:latin typeface="Verdana"/>
                        </a:rPr>
                        <a:t>300657230</a:t>
                      </a:r>
                    </a:p>
                  </a:txBody>
                  <a:tcPr marL="12700" marR="12700" marT="12700" marB="0" anchor="b"/>
                </a:tc>
                <a:tc>
                  <a:txBody>
                    <a:bodyPr/>
                    <a:lstStyle/>
                    <a:p>
                      <a:pPr algn="ctr" fontAlgn="b"/>
                      <a:r>
                        <a:rPr lang="en-US" sz="1400" b="0" i="0" u="none" strike="noStrike">
                          <a:latin typeface="Verdana"/>
                        </a:rPr>
                        <a:t>0.12</a:t>
                      </a:r>
                    </a:p>
                  </a:txBody>
                  <a:tcPr marL="12700" marR="12700" marT="12700" marB="0" anchor="b"/>
                </a:tc>
                <a:tc>
                  <a:txBody>
                    <a:bodyPr/>
                    <a:lstStyle/>
                    <a:p>
                      <a:pPr algn="ctr" fontAlgn="b"/>
                      <a:r>
                        <a:rPr lang="en-US" sz="1400" b="0" i="0" u="none" strike="noStrike">
                          <a:latin typeface="Verdana"/>
                        </a:rPr>
                        <a:t>416</a:t>
                      </a:r>
                    </a:p>
                  </a:txBody>
                  <a:tcPr marL="12700" marR="12700" marT="12700" marB="0" anchor="b"/>
                </a:tc>
              </a:tr>
              <a:tr h="370840">
                <a:tc>
                  <a:txBody>
                    <a:bodyPr/>
                    <a:lstStyle/>
                    <a:p>
                      <a:pPr algn="ctr" fontAlgn="b"/>
                      <a:r>
                        <a:rPr lang="en-US" sz="1400" b="0" i="0" u="none" strike="noStrike">
                          <a:latin typeface="Verdana"/>
                        </a:rPr>
                        <a:t>https </a:t>
                      </a:r>
                    </a:p>
                  </a:txBody>
                  <a:tcPr marL="12700" marR="12700" marT="12700" marB="0" anchor="b"/>
                </a:tc>
                <a:tc>
                  <a:txBody>
                    <a:bodyPr/>
                    <a:lstStyle/>
                    <a:p>
                      <a:pPr algn="ctr" fontAlgn="b"/>
                      <a:r>
                        <a:rPr lang="en-US" sz="1400" b="0" i="0" u="none" strike="noStrike">
                          <a:latin typeface="Verdana"/>
                        </a:rPr>
                        <a:t>443</a:t>
                      </a:r>
                    </a:p>
                  </a:txBody>
                  <a:tcPr marL="12700" marR="12700" marT="12700" marB="0" anchor="b"/>
                </a:tc>
                <a:tc>
                  <a:txBody>
                    <a:bodyPr/>
                    <a:lstStyle/>
                    <a:p>
                      <a:pPr algn="ctr" fontAlgn="b"/>
                      <a:r>
                        <a:rPr lang="en-US" sz="1400" b="0" i="0" u="none" strike="noStrike">
                          <a:latin typeface="Verdana"/>
                        </a:rPr>
                        <a:t>312781</a:t>
                      </a:r>
                    </a:p>
                  </a:txBody>
                  <a:tcPr marL="12700" marR="12700" marT="12700" marB="0" anchor="b"/>
                </a:tc>
                <a:tc>
                  <a:txBody>
                    <a:bodyPr/>
                    <a:lstStyle/>
                    <a:p>
                      <a:pPr algn="ctr" fontAlgn="b"/>
                      <a:r>
                        <a:rPr lang="en-US" sz="1400" b="0" i="0" u="none" strike="noStrike">
                          <a:latin typeface="Verdana"/>
                        </a:rPr>
                        <a:t>109974470</a:t>
                      </a:r>
                    </a:p>
                  </a:txBody>
                  <a:tcPr marL="12700" marR="12700" marT="12700" marB="0" anchor="b"/>
                </a:tc>
                <a:tc>
                  <a:txBody>
                    <a:bodyPr/>
                    <a:lstStyle/>
                    <a:p>
                      <a:pPr algn="ctr" fontAlgn="b"/>
                      <a:r>
                        <a:rPr lang="en-US" sz="1400" b="0" i="0" u="none" strike="noStrike">
                          <a:latin typeface="Verdana"/>
                        </a:rPr>
                        <a:t>0.04</a:t>
                      </a:r>
                    </a:p>
                  </a:txBody>
                  <a:tcPr marL="12700" marR="12700" marT="12700" marB="0" anchor="b"/>
                </a:tc>
                <a:tc>
                  <a:txBody>
                    <a:bodyPr/>
                    <a:lstStyle/>
                    <a:p>
                      <a:pPr algn="ctr" fontAlgn="b"/>
                      <a:r>
                        <a:rPr lang="en-US" sz="1400" b="0" i="0" u="none" strike="noStrike">
                          <a:latin typeface="Verdana"/>
                        </a:rPr>
                        <a:t>352</a:t>
                      </a:r>
                    </a:p>
                  </a:txBody>
                  <a:tcPr marL="12700" marR="12700" marT="12700" marB="0" anchor="b"/>
                </a:tc>
              </a:tr>
              <a:tr h="370840">
                <a:tc>
                  <a:txBody>
                    <a:bodyPr/>
                    <a:lstStyle/>
                    <a:p>
                      <a:pPr algn="ctr" fontAlgn="b"/>
                      <a:r>
                        <a:rPr lang="en-US" sz="1400" b="0" i="0" u="none" strike="noStrike">
                          <a:latin typeface="Verdana"/>
                        </a:rPr>
                        <a:t>nat-t </a:t>
                      </a:r>
                    </a:p>
                  </a:txBody>
                  <a:tcPr marL="12700" marR="12700" marT="12700" marB="0" anchor="b"/>
                </a:tc>
                <a:tc>
                  <a:txBody>
                    <a:bodyPr/>
                    <a:lstStyle/>
                    <a:p>
                      <a:pPr algn="ctr" fontAlgn="b"/>
                      <a:r>
                        <a:rPr lang="en-US" sz="1400" b="0" i="0" u="none" strike="noStrike">
                          <a:latin typeface="Verdana"/>
                        </a:rPr>
                        <a:t>4500</a:t>
                      </a:r>
                    </a:p>
                  </a:txBody>
                  <a:tcPr marL="12700" marR="12700" marT="12700" marB="0" anchor="b"/>
                </a:tc>
                <a:tc>
                  <a:txBody>
                    <a:bodyPr/>
                    <a:lstStyle/>
                    <a:p>
                      <a:pPr algn="ctr" fontAlgn="b"/>
                      <a:r>
                        <a:rPr lang="en-US" sz="1400" b="0" i="0" u="none" strike="noStrike">
                          <a:latin typeface="Verdana"/>
                        </a:rPr>
                        <a:t>235282</a:t>
                      </a:r>
                    </a:p>
                  </a:txBody>
                  <a:tcPr marL="12700" marR="12700" marT="12700" marB="0" anchor="b"/>
                </a:tc>
                <a:tc>
                  <a:txBody>
                    <a:bodyPr/>
                    <a:lstStyle/>
                    <a:p>
                      <a:pPr algn="ctr" fontAlgn="b"/>
                      <a:r>
                        <a:rPr lang="en-US" sz="1400" b="0" i="0" u="none" strike="noStrike">
                          <a:latin typeface="Verdana"/>
                        </a:rPr>
                        <a:t>124695364</a:t>
                      </a:r>
                    </a:p>
                  </a:txBody>
                  <a:tcPr marL="12700" marR="12700" marT="12700" marB="0" anchor="b"/>
                </a:tc>
                <a:tc>
                  <a:txBody>
                    <a:bodyPr/>
                    <a:lstStyle/>
                    <a:p>
                      <a:pPr algn="ctr" fontAlgn="b"/>
                      <a:r>
                        <a:rPr lang="en-US" sz="1400" b="0" i="0" u="none" strike="noStrike">
                          <a:latin typeface="Verdana"/>
                        </a:rPr>
                        <a:t>0.05</a:t>
                      </a:r>
                    </a:p>
                  </a:txBody>
                  <a:tcPr marL="12700" marR="12700" marT="12700" marB="0" anchor="b"/>
                </a:tc>
                <a:tc>
                  <a:txBody>
                    <a:bodyPr/>
                    <a:lstStyle/>
                    <a:p>
                      <a:pPr algn="ctr" fontAlgn="b"/>
                      <a:r>
                        <a:rPr lang="en-US" sz="1400" b="0" i="0" u="none" strike="noStrike">
                          <a:latin typeface="Verdana"/>
                        </a:rPr>
                        <a:t>529</a:t>
                      </a:r>
                    </a:p>
                  </a:txBody>
                  <a:tcPr marL="12700" marR="12700" marT="12700" marB="0" anchor="b"/>
                </a:tc>
              </a:tr>
              <a:tr h="370840">
                <a:tc>
                  <a:txBody>
                    <a:bodyPr/>
                    <a:lstStyle/>
                    <a:p>
                      <a:pPr algn="ctr" fontAlgn="b"/>
                      <a:r>
                        <a:rPr lang="en-US" sz="1400" b="0" i="0" u="none" strike="noStrike">
                          <a:latin typeface="Verdana"/>
                        </a:rPr>
                        <a:t>ssh </a:t>
                      </a:r>
                    </a:p>
                  </a:txBody>
                  <a:tcPr marL="12700" marR="12700" marT="12700" marB="0" anchor="b"/>
                </a:tc>
                <a:tc>
                  <a:txBody>
                    <a:bodyPr/>
                    <a:lstStyle/>
                    <a:p>
                      <a:pPr algn="ctr" fontAlgn="b"/>
                      <a:r>
                        <a:rPr lang="en-US" sz="1400" b="0" i="0" u="none" strike="noStrike">
                          <a:latin typeface="Verdana"/>
                        </a:rPr>
                        <a:t>22</a:t>
                      </a:r>
                    </a:p>
                  </a:txBody>
                  <a:tcPr marL="12700" marR="12700" marT="12700" marB="0" anchor="b"/>
                </a:tc>
                <a:tc>
                  <a:txBody>
                    <a:bodyPr/>
                    <a:lstStyle/>
                    <a:p>
                      <a:pPr algn="ctr" fontAlgn="b"/>
                      <a:r>
                        <a:rPr lang="en-US" sz="1400" b="0" i="0" u="none" strike="noStrike">
                          <a:latin typeface="Verdana"/>
                        </a:rPr>
                        <a:t>146601</a:t>
                      </a:r>
                    </a:p>
                  </a:txBody>
                  <a:tcPr marL="12700" marR="12700" marT="12700" marB="0" anchor="b"/>
                </a:tc>
                <a:tc>
                  <a:txBody>
                    <a:bodyPr/>
                    <a:lstStyle/>
                    <a:p>
                      <a:pPr algn="ctr" fontAlgn="b"/>
                      <a:r>
                        <a:rPr lang="en-US" sz="1400" b="0" i="0" u="none" strike="noStrike">
                          <a:latin typeface="Verdana"/>
                        </a:rPr>
                        <a:t>28036250</a:t>
                      </a:r>
                    </a:p>
                  </a:txBody>
                  <a:tcPr marL="12700" marR="12700" marT="12700" marB="0" anchor="b"/>
                </a:tc>
                <a:tc>
                  <a:txBody>
                    <a:bodyPr/>
                    <a:lstStyle/>
                    <a:p>
                      <a:pPr algn="ctr" fontAlgn="b"/>
                      <a:r>
                        <a:rPr lang="en-US" sz="1400" b="0" i="0" u="none" strike="noStrike">
                          <a:latin typeface="Verdana"/>
                        </a:rPr>
                        <a:t>0.01</a:t>
                      </a:r>
                    </a:p>
                  </a:txBody>
                  <a:tcPr marL="12700" marR="12700" marT="12700" marB="0" anchor="b"/>
                </a:tc>
                <a:tc>
                  <a:txBody>
                    <a:bodyPr/>
                    <a:lstStyle/>
                    <a:p>
                      <a:pPr algn="ctr" fontAlgn="b"/>
                      <a:r>
                        <a:rPr lang="en-US" sz="1400" b="0" i="0" u="none" strike="noStrike">
                          <a:latin typeface="Verdana"/>
                        </a:rPr>
                        <a:t>191</a:t>
                      </a:r>
                    </a:p>
                  </a:txBody>
                  <a:tcPr marL="12700" marR="12700" marT="12700" marB="0" anchor="b"/>
                </a:tc>
              </a:tr>
              <a:tr h="370840">
                <a:tc>
                  <a:txBody>
                    <a:bodyPr/>
                    <a:lstStyle/>
                    <a:p>
                      <a:pPr algn="ctr" fontAlgn="b"/>
                      <a:r>
                        <a:rPr lang="en-US" sz="1400" b="0" i="0" u="none" strike="noStrike">
                          <a:latin typeface="Verdana"/>
                        </a:rPr>
                        <a:t>imap4 </a:t>
                      </a:r>
                    </a:p>
                  </a:txBody>
                  <a:tcPr marL="12700" marR="12700" marT="12700" marB="0" anchor="b"/>
                </a:tc>
                <a:tc>
                  <a:txBody>
                    <a:bodyPr/>
                    <a:lstStyle/>
                    <a:p>
                      <a:pPr algn="ctr" fontAlgn="b"/>
                      <a:r>
                        <a:rPr lang="en-US" sz="1400" b="0" i="0" u="none" strike="noStrike">
                          <a:latin typeface="Verdana"/>
                        </a:rPr>
                        <a:t>993</a:t>
                      </a:r>
                    </a:p>
                  </a:txBody>
                  <a:tcPr marL="12700" marR="12700" marT="12700" marB="0" anchor="b"/>
                </a:tc>
                <a:tc>
                  <a:txBody>
                    <a:bodyPr/>
                    <a:lstStyle/>
                    <a:p>
                      <a:pPr algn="ctr" fontAlgn="b"/>
                      <a:r>
                        <a:rPr lang="en-US" sz="1400" b="0" i="0" u="none" strike="noStrike">
                          <a:latin typeface="Verdana"/>
                        </a:rPr>
                        <a:t>102204</a:t>
                      </a:r>
                    </a:p>
                  </a:txBody>
                  <a:tcPr marL="12700" marR="12700" marT="12700" marB="0" anchor="b"/>
                </a:tc>
                <a:tc>
                  <a:txBody>
                    <a:bodyPr/>
                    <a:lstStyle/>
                    <a:p>
                      <a:pPr algn="ctr" fontAlgn="b"/>
                      <a:r>
                        <a:rPr lang="en-US" sz="1400" b="0" i="0" u="none" strike="noStrike">
                          <a:latin typeface="Verdana"/>
                        </a:rPr>
                        <a:t>37451476</a:t>
                      </a:r>
                    </a:p>
                  </a:txBody>
                  <a:tcPr marL="12700" marR="12700" marT="12700" marB="0" anchor="b"/>
                </a:tc>
                <a:tc>
                  <a:txBody>
                    <a:bodyPr/>
                    <a:lstStyle/>
                    <a:p>
                      <a:pPr algn="ctr" fontAlgn="b"/>
                      <a:r>
                        <a:rPr lang="en-US" sz="1400" b="0" i="0" u="none" strike="noStrike">
                          <a:latin typeface="Verdana"/>
                        </a:rPr>
                        <a:t>0.01</a:t>
                      </a:r>
                    </a:p>
                  </a:txBody>
                  <a:tcPr marL="12700" marR="12700" marT="12700" marB="0" anchor="b"/>
                </a:tc>
                <a:tc>
                  <a:txBody>
                    <a:bodyPr/>
                    <a:lstStyle/>
                    <a:p>
                      <a:pPr algn="ctr" fontAlgn="b"/>
                      <a:r>
                        <a:rPr lang="en-US" sz="1400" b="0" i="0" u="none" strike="noStrike">
                          <a:latin typeface="Verdana"/>
                        </a:rPr>
                        <a:t>366</a:t>
                      </a:r>
                    </a:p>
                  </a:txBody>
                  <a:tcPr marL="12700" marR="12700" marT="12700" marB="0" anchor="b"/>
                </a:tc>
              </a:tr>
              <a:tr h="370840">
                <a:tc>
                  <a:txBody>
                    <a:bodyPr/>
                    <a:lstStyle/>
                    <a:p>
                      <a:pPr algn="ctr" fontAlgn="b"/>
                      <a:r>
                        <a:rPr lang="en-US" sz="1400" b="0" i="0" u="none" strike="noStrike">
                          <a:latin typeface="Verdana"/>
                        </a:rPr>
                        <a:t>openvpn </a:t>
                      </a:r>
                    </a:p>
                  </a:txBody>
                  <a:tcPr marL="12700" marR="12700" marT="12700" marB="0" anchor="b"/>
                </a:tc>
                <a:tc>
                  <a:txBody>
                    <a:bodyPr/>
                    <a:lstStyle/>
                    <a:p>
                      <a:pPr algn="ctr" fontAlgn="b"/>
                      <a:r>
                        <a:rPr lang="en-US" sz="1400" b="0" i="0" u="none" strike="noStrike">
                          <a:latin typeface="Verdana"/>
                        </a:rPr>
                        <a:t>1194</a:t>
                      </a:r>
                    </a:p>
                  </a:txBody>
                  <a:tcPr marL="12700" marR="12700" marT="12700" marB="0" anchor="b"/>
                </a:tc>
                <a:tc>
                  <a:txBody>
                    <a:bodyPr/>
                    <a:lstStyle/>
                    <a:p>
                      <a:pPr algn="ctr" fontAlgn="b"/>
                      <a:r>
                        <a:rPr lang="en-US" sz="1400" b="0" i="0" u="none" strike="noStrike">
                          <a:latin typeface="Verdana"/>
                        </a:rPr>
                        <a:t>99302</a:t>
                      </a:r>
                    </a:p>
                  </a:txBody>
                  <a:tcPr marL="12700" marR="12700" marT="12700" marB="0" anchor="b"/>
                </a:tc>
                <a:tc>
                  <a:txBody>
                    <a:bodyPr/>
                    <a:lstStyle/>
                    <a:p>
                      <a:pPr algn="ctr" fontAlgn="b"/>
                      <a:r>
                        <a:rPr lang="en-US" sz="1400" b="0" i="0" u="none" strike="noStrike">
                          <a:latin typeface="Verdana"/>
                        </a:rPr>
                        <a:t>63994068</a:t>
                      </a:r>
                    </a:p>
                  </a:txBody>
                  <a:tcPr marL="12700" marR="12700" marT="12700" marB="0" anchor="b"/>
                </a:tc>
                <a:tc>
                  <a:txBody>
                    <a:bodyPr/>
                    <a:lstStyle/>
                    <a:p>
                      <a:pPr algn="ctr" fontAlgn="b"/>
                      <a:r>
                        <a:rPr lang="en-US" sz="1400" b="0" i="0" u="none" strike="noStrike">
                          <a:latin typeface="Verdana"/>
                        </a:rPr>
                        <a:t>0.03</a:t>
                      </a:r>
                    </a:p>
                  </a:txBody>
                  <a:tcPr marL="12700" marR="12700" marT="12700" marB="0" anchor="b"/>
                </a:tc>
                <a:tc>
                  <a:txBody>
                    <a:bodyPr/>
                    <a:lstStyle/>
                    <a:p>
                      <a:pPr algn="ctr" fontAlgn="b"/>
                      <a:r>
                        <a:rPr lang="en-US" sz="1400" b="0" i="0" u="none" strike="noStrike">
                          <a:latin typeface="Verdana"/>
                        </a:rPr>
                        <a:t>644</a:t>
                      </a:r>
                    </a:p>
                  </a:txBody>
                  <a:tcPr marL="12700" marR="12700" marT="12700" marB="0" anchor="b"/>
                </a:tc>
              </a:tr>
              <a:tr h="370840">
                <a:tc>
                  <a:txBody>
                    <a:bodyPr/>
                    <a:lstStyle/>
                    <a:p>
                      <a:pPr algn="ctr" fontAlgn="b"/>
                      <a:r>
                        <a:rPr lang="en-US" sz="1400" b="0" i="0" u="none" strike="noStrike">
                          <a:latin typeface="Verdana"/>
                        </a:rPr>
                        <a:t>netbios </a:t>
                      </a:r>
                    </a:p>
                  </a:txBody>
                  <a:tcPr marL="12700" marR="12700" marT="12700" marB="0" anchor="b"/>
                </a:tc>
                <a:tc>
                  <a:txBody>
                    <a:bodyPr/>
                    <a:lstStyle/>
                    <a:p>
                      <a:pPr algn="ctr" fontAlgn="b"/>
                      <a:r>
                        <a:rPr lang="en-US" sz="1400" b="0" i="0" u="none" strike="noStrike">
                          <a:latin typeface="Verdana"/>
                        </a:rPr>
                        <a:t>137</a:t>
                      </a:r>
                    </a:p>
                  </a:txBody>
                  <a:tcPr marL="12700" marR="12700" marT="12700" marB="0" anchor="b"/>
                </a:tc>
                <a:tc>
                  <a:txBody>
                    <a:bodyPr/>
                    <a:lstStyle/>
                    <a:p>
                      <a:pPr algn="ctr" fontAlgn="b"/>
                      <a:r>
                        <a:rPr lang="en-US" sz="1400" b="0" i="0" u="none" strike="noStrike">
                          <a:latin typeface="Verdana"/>
                        </a:rPr>
                        <a:t>60383</a:t>
                      </a:r>
                    </a:p>
                  </a:txBody>
                  <a:tcPr marL="12700" marR="12700" marT="12700" marB="0" anchor="b"/>
                </a:tc>
                <a:tc>
                  <a:txBody>
                    <a:bodyPr/>
                    <a:lstStyle/>
                    <a:p>
                      <a:pPr algn="ctr" fontAlgn="b"/>
                      <a:r>
                        <a:rPr lang="en-US" sz="1400" b="0" i="0" u="none" strike="noStrike">
                          <a:latin typeface="Verdana"/>
                        </a:rPr>
                        <a:t>7628494</a:t>
                      </a:r>
                    </a:p>
                  </a:txBody>
                  <a:tcPr marL="12700" marR="12700" marT="12700" marB="0" anchor="b"/>
                </a:tc>
                <a:tc>
                  <a:txBody>
                    <a:bodyPr/>
                    <a:lstStyle/>
                    <a:p>
                      <a:pPr algn="ctr" fontAlgn="b"/>
                      <a:r>
                        <a:rPr lang="en-US" sz="1400" b="0" i="0" u="none" strike="noStrike">
                          <a:latin typeface="Verdana"/>
                        </a:rPr>
                        <a:t>&lt;0.01 </a:t>
                      </a:r>
                    </a:p>
                  </a:txBody>
                  <a:tcPr marL="12700" marR="12700" marT="12700" marB="0" anchor="b"/>
                </a:tc>
                <a:tc>
                  <a:txBody>
                    <a:bodyPr/>
                    <a:lstStyle/>
                    <a:p>
                      <a:pPr algn="ctr" fontAlgn="b"/>
                      <a:r>
                        <a:rPr lang="en-US" sz="1400" b="0" i="0" u="none" strike="noStrike">
                          <a:latin typeface="Verdana"/>
                        </a:rPr>
                        <a:t>126</a:t>
                      </a:r>
                    </a:p>
                  </a:txBody>
                  <a:tcPr marL="12700" marR="12700" marT="12700" marB="0" anchor="b"/>
                </a:tc>
              </a:tr>
              <a:tr h="370840">
                <a:tc>
                  <a:txBody>
                    <a:bodyPr/>
                    <a:lstStyle/>
                    <a:p>
                      <a:pPr algn="ctr" fontAlgn="b"/>
                      <a:r>
                        <a:rPr lang="en-US" sz="1400" b="0" i="0" u="none" strike="noStrike">
                          <a:latin typeface="Verdana"/>
                        </a:rPr>
                        <a:t>rdp </a:t>
                      </a:r>
                    </a:p>
                  </a:txBody>
                  <a:tcPr marL="12700" marR="12700" marT="12700" marB="0" anchor="b"/>
                </a:tc>
                <a:tc>
                  <a:txBody>
                    <a:bodyPr/>
                    <a:lstStyle/>
                    <a:p>
                      <a:pPr algn="ctr" fontAlgn="b"/>
                      <a:r>
                        <a:rPr lang="en-US" sz="1400" b="0" i="0" u="none" strike="noStrike">
                          <a:latin typeface="Verdana"/>
                        </a:rPr>
                        <a:t>3389</a:t>
                      </a:r>
                    </a:p>
                  </a:txBody>
                  <a:tcPr marL="12700" marR="12700" marT="12700" marB="0" anchor="b"/>
                </a:tc>
                <a:tc>
                  <a:txBody>
                    <a:bodyPr/>
                    <a:lstStyle/>
                    <a:p>
                      <a:pPr algn="ctr" fontAlgn="b"/>
                      <a:r>
                        <a:rPr lang="en-US" sz="1400" b="0" i="0" u="none" strike="noStrike">
                          <a:latin typeface="Verdana"/>
                        </a:rPr>
                        <a:t>53970</a:t>
                      </a:r>
                    </a:p>
                  </a:txBody>
                  <a:tcPr marL="12700" marR="12700" marT="12700" marB="0" anchor="b"/>
                </a:tc>
                <a:tc>
                  <a:txBody>
                    <a:bodyPr/>
                    <a:lstStyle/>
                    <a:p>
                      <a:pPr algn="ctr" fontAlgn="b"/>
                      <a:r>
                        <a:rPr lang="en-US" sz="1400" b="0" i="0" u="none" strike="noStrike">
                          <a:latin typeface="Verdana"/>
                        </a:rPr>
                        <a:t>20612017</a:t>
                      </a:r>
                    </a:p>
                  </a:txBody>
                  <a:tcPr marL="12700" marR="12700" marT="12700" marB="0" anchor="b"/>
                </a:tc>
                <a:tc>
                  <a:txBody>
                    <a:bodyPr/>
                    <a:lstStyle/>
                    <a:p>
                      <a:pPr algn="ctr" fontAlgn="b"/>
                      <a:r>
                        <a:rPr lang="en-US" sz="1400" b="0" i="0" u="none" strike="noStrike">
                          <a:latin typeface="Verdana"/>
                        </a:rPr>
                        <a:t>0.01</a:t>
                      </a:r>
                    </a:p>
                  </a:txBody>
                  <a:tcPr marL="12700" marR="12700" marT="12700" marB="0" anchor="b"/>
                </a:tc>
                <a:tc>
                  <a:txBody>
                    <a:bodyPr/>
                    <a:lstStyle/>
                    <a:p>
                      <a:pPr algn="ctr" fontAlgn="b"/>
                      <a:r>
                        <a:rPr lang="en-US" sz="1400" b="0" i="0" u="none" strike="noStrike">
                          <a:latin typeface="Verdana"/>
                        </a:rPr>
                        <a:t>382</a:t>
                      </a:r>
                    </a:p>
                  </a:txBody>
                  <a:tcPr marL="12700" marR="12700" marT="12700" marB="0" anchor="b"/>
                </a:tc>
              </a:tr>
              <a:tr h="370840">
                <a:tc>
                  <a:txBody>
                    <a:bodyPr/>
                    <a:lstStyle/>
                    <a:p>
                      <a:pPr algn="ctr" fontAlgn="b"/>
                      <a:r>
                        <a:rPr lang="en-US" sz="1400" b="0" i="0" u="none" strike="noStrike">
                          <a:latin typeface="Verdana"/>
                        </a:rPr>
                        <a:t>pop3 </a:t>
                      </a:r>
                    </a:p>
                  </a:txBody>
                  <a:tcPr marL="12700" marR="12700" marT="12700" marB="0" anchor="b"/>
                </a:tc>
                <a:tc>
                  <a:txBody>
                    <a:bodyPr/>
                    <a:lstStyle/>
                    <a:p>
                      <a:pPr algn="ctr" fontAlgn="b"/>
                      <a:r>
                        <a:rPr lang="en-US" sz="1400" b="0" i="0" u="none" strike="noStrike">
                          <a:latin typeface="Verdana"/>
                        </a:rPr>
                        <a:t>995</a:t>
                      </a:r>
                    </a:p>
                  </a:txBody>
                  <a:tcPr marL="12700" marR="12700" marT="12700" marB="0" anchor="b"/>
                </a:tc>
                <a:tc>
                  <a:txBody>
                    <a:bodyPr/>
                    <a:lstStyle/>
                    <a:p>
                      <a:pPr algn="ctr" fontAlgn="b"/>
                      <a:r>
                        <a:rPr lang="en-US" sz="1400" b="0" i="0" u="none" strike="noStrike">
                          <a:latin typeface="Verdana"/>
                        </a:rPr>
                        <a:t>43347</a:t>
                      </a:r>
                    </a:p>
                  </a:txBody>
                  <a:tcPr marL="12700" marR="12700" marT="12700" marB="0" anchor="b"/>
                </a:tc>
                <a:tc>
                  <a:txBody>
                    <a:bodyPr/>
                    <a:lstStyle/>
                    <a:p>
                      <a:pPr algn="ctr" fontAlgn="b"/>
                      <a:r>
                        <a:rPr lang="en-US" sz="1400" b="0" i="0" u="none" strike="noStrike">
                          <a:latin typeface="Verdana"/>
                        </a:rPr>
                        <a:t>33558788</a:t>
                      </a:r>
                    </a:p>
                  </a:txBody>
                  <a:tcPr marL="12700" marR="12700" marT="12700" marB="0" anchor="b"/>
                </a:tc>
                <a:tc>
                  <a:txBody>
                    <a:bodyPr/>
                    <a:lstStyle/>
                    <a:p>
                      <a:pPr algn="ctr" fontAlgn="b"/>
                      <a:r>
                        <a:rPr lang="en-US" sz="1400" b="0" i="0" u="none" strike="noStrike">
                          <a:latin typeface="Verdana"/>
                        </a:rPr>
                        <a:t>0.01</a:t>
                      </a:r>
                    </a:p>
                  </a:txBody>
                  <a:tcPr marL="12700" marR="12700" marT="12700" marB="0" anchor="b"/>
                </a:tc>
                <a:tc>
                  <a:txBody>
                    <a:bodyPr/>
                    <a:lstStyle/>
                    <a:p>
                      <a:pPr algn="ctr" fontAlgn="b"/>
                      <a:r>
                        <a:rPr lang="en-US" sz="1400" b="0" i="0" u="none" strike="noStrike">
                          <a:latin typeface="Verdana"/>
                        </a:rPr>
                        <a:t>774</a:t>
                      </a:r>
                    </a:p>
                  </a:txBody>
                  <a:tcPr marL="12700" marR="12700" marT="12700" marB="0" anchor="b"/>
                </a:tc>
              </a:tr>
              <a:tr h="370840">
                <a:tc>
                  <a:txBody>
                    <a:bodyPr/>
                    <a:lstStyle/>
                    <a:p>
                      <a:pPr algn="ctr" fontAlgn="b"/>
                      <a:r>
                        <a:rPr lang="en-US" sz="1400" b="0" i="0" u="none" strike="noStrike">
                          <a:latin typeface="Verdana"/>
                        </a:rPr>
                        <a:t>Other </a:t>
                      </a:r>
                    </a:p>
                  </a:txBody>
                  <a:tcPr marL="12700" marR="12700" marT="12700" marB="0" anchor="b"/>
                </a:tc>
                <a:tc>
                  <a:txBody>
                    <a:bodyPr/>
                    <a:lstStyle/>
                    <a:p>
                      <a:pPr algn="ctr" fontAlgn="b"/>
                      <a:r>
                        <a:rPr lang="en-US" sz="1400" b="0" i="0" u="none" strike="noStrike">
                          <a:latin typeface="Verdana"/>
                        </a:rPr>
                        <a:t>n/a </a:t>
                      </a:r>
                    </a:p>
                  </a:txBody>
                  <a:tcPr marL="12700" marR="12700" marT="12700" marB="0" anchor="b"/>
                </a:tc>
                <a:tc>
                  <a:txBody>
                    <a:bodyPr/>
                    <a:lstStyle/>
                    <a:p>
                      <a:pPr algn="ctr" fontAlgn="b"/>
                      <a:r>
                        <a:rPr lang="en-US" sz="1400" b="0" i="0" u="none" strike="noStrike">
                          <a:latin typeface="Verdana"/>
                        </a:rPr>
                        <a:t>105973</a:t>
                      </a:r>
                    </a:p>
                  </a:txBody>
                  <a:tcPr marL="12700" marR="12700" marT="12700" marB="0" anchor="b"/>
                </a:tc>
                <a:tc>
                  <a:txBody>
                    <a:bodyPr/>
                    <a:lstStyle/>
                    <a:p>
                      <a:pPr algn="ctr" fontAlgn="b"/>
                      <a:r>
                        <a:rPr lang="en-US" sz="1400" b="0" i="0" u="none" strike="noStrike">
                          <a:latin typeface="Verdana"/>
                        </a:rPr>
                        <a:t>57408001</a:t>
                      </a:r>
                    </a:p>
                  </a:txBody>
                  <a:tcPr marL="12700" marR="12700" marT="12700" marB="0" anchor="b"/>
                </a:tc>
                <a:tc>
                  <a:txBody>
                    <a:bodyPr/>
                    <a:lstStyle/>
                    <a:p>
                      <a:pPr algn="ctr" fontAlgn="b"/>
                      <a:r>
                        <a:rPr lang="en-US" sz="1400" b="0" i="0" u="none" strike="noStrike">
                          <a:latin typeface="Verdana"/>
                        </a:rPr>
                        <a:t>0.02</a:t>
                      </a:r>
                    </a:p>
                  </a:txBody>
                  <a:tcPr marL="12700" marR="12700" marT="12700" marB="0" anchor="b"/>
                </a:tc>
                <a:tc>
                  <a:txBody>
                    <a:bodyPr/>
                    <a:lstStyle/>
                    <a:p>
                      <a:pPr algn="ctr" fontAlgn="b"/>
                      <a:r>
                        <a:rPr lang="en-US" sz="1400" b="0" i="0" u="none" strike="noStrike" dirty="0">
                          <a:latin typeface="Verdana"/>
                        </a:rPr>
                        <a:t>542</a:t>
                      </a:r>
                    </a:p>
                  </a:txBody>
                  <a:tcPr marL="12700" marR="12700" marT="12700" marB="0" anchor="b"/>
                </a:tc>
              </a:tr>
            </a:tbl>
          </a:graphicData>
        </a:graphic>
      </p:graphicFrame>
      <p:sp>
        <p:nvSpPr>
          <p:cNvPr id="5" name="Rectangle 4"/>
          <p:cNvSpPr/>
          <p:nvPr/>
        </p:nvSpPr>
        <p:spPr>
          <a:xfrm>
            <a:off x="1109133" y="1832838"/>
            <a:ext cx="6987117" cy="1475316"/>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4946064-FE53-5248-9237-C5B7DF56B8F0}" type="slidenum">
              <a:rPr lang="en-US" smtClean="0"/>
              <a:pPr/>
              <a:t>15</a:t>
            </a:fld>
            <a:endParaRPr lang="en-US" dirty="0"/>
          </a:p>
        </p:txBody>
      </p:sp>
      <p:sp>
        <p:nvSpPr>
          <p:cNvPr id="7" name="Rectangle 6"/>
          <p:cNvSpPr/>
          <p:nvPr/>
        </p:nvSpPr>
        <p:spPr>
          <a:xfrm>
            <a:off x="2113799" y="5933386"/>
            <a:ext cx="5070763" cy="605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Table </a:t>
            </a:r>
            <a:r>
              <a:rPr lang="en-US" sz="2000" b="1" dirty="0" smtClean="0">
                <a:solidFill>
                  <a:schemeClr val="tx1"/>
                </a:solidFill>
              </a:rPr>
              <a:t>V  Application Classification</a:t>
            </a:r>
            <a:r>
              <a:rPr lang="en-US" sz="2000" b="1" dirty="0" smtClean="0">
                <a:solidFill>
                  <a:schemeClr val="tx1"/>
                </a:solidFill>
              </a:rPr>
              <a:t> </a:t>
            </a:r>
            <a:endParaRPr lang="en-US" sz="2000" b="1"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Application Data Rates</a:t>
            </a:r>
            <a:endParaRPr lang="en-US" dirty="0"/>
          </a:p>
        </p:txBody>
      </p:sp>
      <p:pic>
        <p:nvPicPr>
          <p:cNvPr id="4" name="Picture 3"/>
          <p:cNvPicPr>
            <a:picLocks noChangeAspect="1"/>
          </p:cNvPicPr>
          <p:nvPr/>
        </p:nvPicPr>
        <p:blipFill>
          <a:blip r:embed="rId3"/>
          <a:stretch>
            <a:fillRect/>
          </a:stretch>
        </p:blipFill>
        <p:spPr>
          <a:xfrm>
            <a:off x="1236137" y="1174750"/>
            <a:ext cx="6620929" cy="4816454"/>
          </a:xfrm>
          <a:prstGeom prst="rect">
            <a:avLst/>
          </a:prstGeom>
        </p:spPr>
      </p:pic>
      <p:sp>
        <p:nvSpPr>
          <p:cNvPr id="5" name="Slide Number Placeholder 4"/>
          <p:cNvSpPr>
            <a:spLocks noGrp="1"/>
          </p:cNvSpPr>
          <p:nvPr>
            <p:ph type="sldNum" sz="quarter" idx="12"/>
          </p:nvPr>
        </p:nvSpPr>
        <p:spPr/>
        <p:txBody>
          <a:bodyPr/>
          <a:lstStyle/>
          <a:p>
            <a:fld id="{F4946064-FE53-5248-9237-C5B7DF56B8F0}" type="slidenum">
              <a:rPr lang="en-US" smtClean="0"/>
              <a:pPr/>
              <a:t>16</a:t>
            </a:fld>
            <a:endParaRPr lang="en-US" dirty="0"/>
          </a:p>
        </p:txBody>
      </p:sp>
      <p:sp>
        <p:nvSpPr>
          <p:cNvPr id="6" name="TextBox 5"/>
          <p:cNvSpPr txBox="1"/>
          <p:nvPr/>
        </p:nvSpPr>
        <p:spPr>
          <a:xfrm>
            <a:off x="2524841" y="5870986"/>
            <a:ext cx="4969043" cy="400110"/>
          </a:xfrm>
          <a:prstGeom prst="rect">
            <a:avLst/>
          </a:prstGeom>
          <a:noFill/>
        </p:spPr>
        <p:txBody>
          <a:bodyPr wrap="square" rtlCol="0">
            <a:spAutoFit/>
          </a:bodyPr>
          <a:lstStyle/>
          <a:p>
            <a:r>
              <a:rPr lang="en-US" sz="2000" b="1" dirty="0" smtClean="0"/>
              <a:t>Figure </a:t>
            </a:r>
            <a:r>
              <a:rPr lang="en-US" sz="2000" b="1" dirty="0" smtClean="0"/>
              <a:t>5</a:t>
            </a:r>
            <a:r>
              <a:rPr lang="en-US" sz="2000" b="1" dirty="0" smtClean="0"/>
              <a:t>  Inbound and Outbound Traffic</a:t>
            </a:r>
            <a:endParaRPr lang="en-US" sz="2000" b="1"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2" y="54509"/>
            <a:ext cx="8991598" cy="1143000"/>
          </a:xfrm>
        </p:spPr>
        <p:txBody>
          <a:bodyPr>
            <a:normAutofit fontScale="90000"/>
          </a:bodyPr>
          <a:lstStyle/>
          <a:p>
            <a:r>
              <a:rPr lang="en-US" dirty="0" smtClean="0"/>
              <a:t>Analysis – Application Data Rates </a:t>
            </a:r>
            <a:r>
              <a:rPr lang="en-US" dirty="0" err="1" smtClean="0"/>
              <a:t>vs</a:t>
            </a:r>
            <a:r>
              <a:rPr lang="en-US" dirty="0" smtClean="0"/>
              <a:t> Time</a:t>
            </a:r>
            <a:endParaRPr lang="en-US" dirty="0"/>
          </a:p>
        </p:txBody>
      </p:sp>
      <p:grpSp>
        <p:nvGrpSpPr>
          <p:cNvPr id="14" name="Group 13"/>
          <p:cNvGrpSpPr/>
          <p:nvPr/>
        </p:nvGrpSpPr>
        <p:grpSpPr>
          <a:xfrm>
            <a:off x="304800" y="1197509"/>
            <a:ext cx="6184900" cy="5376862"/>
            <a:chOff x="304800" y="1417638"/>
            <a:chExt cx="6184900" cy="5376862"/>
          </a:xfrm>
        </p:grpSpPr>
        <p:pic>
          <p:nvPicPr>
            <p:cNvPr id="13" name="Picture 12"/>
            <p:cNvPicPr>
              <a:picLocks noChangeAspect="1"/>
            </p:cNvPicPr>
            <p:nvPr/>
          </p:nvPicPr>
          <p:blipFill>
            <a:blip r:embed="rId3"/>
            <a:stretch>
              <a:fillRect/>
            </a:stretch>
          </p:blipFill>
          <p:spPr>
            <a:xfrm>
              <a:off x="304800" y="4737100"/>
              <a:ext cx="6184900" cy="2057400"/>
            </a:xfrm>
            <a:prstGeom prst="rect">
              <a:avLst/>
            </a:prstGeom>
          </p:spPr>
        </p:pic>
        <p:pic>
          <p:nvPicPr>
            <p:cNvPr id="4" name="Picture 3"/>
            <p:cNvPicPr>
              <a:picLocks noChangeAspect="1"/>
            </p:cNvPicPr>
            <p:nvPr/>
          </p:nvPicPr>
          <p:blipFill>
            <a:blip r:embed="rId4"/>
            <a:stretch>
              <a:fillRect/>
            </a:stretch>
          </p:blipFill>
          <p:spPr>
            <a:xfrm>
              <a:off x="465665" y="3013610"/>
              <a:ext cx="5947835" cy="1928351"/>
            </a:xfrm>
            <a:prstGeom prst="rect">
              <a:avLst/>
            </a:prstGeom>
          </p:spPr>
        </p:pic>
        <p:pic>
          <p:nvPicPr>
            <p:cNvPr id="3" name="Picture 2"/>
            <p:cNvPicPr>
              <a:picLocks noChangeAspect="1"/>
            </p:cNvPicPr>
            <p:nvPr/>
          </p:nvPicPr>
          <p:blipFill>
            <a:blip r:embed="rId5"/>
            <a:stretch>
              <a:fillRect/>
            </a:stretch>
          </p:blipFill>
          <p:spPr>
            <a:xfrm>
              <a:off x="457200" y="1417638"/>
              <a:ext cx="5956300" cy="1866900"/>
            </a:xfrm>
            <a:prstGeom prst="rect">
              <a:avLst/>
            </a:prstGeom>
          </p:spPr>
        </p:pic>
      </p:grpSp>
      <p:sp>
        <p:nvSpPr>
          <p:cNvPr id="6" name="TextBox 5"/>
          <p:cNvSpPr txBox="1"/>
          <p:nvPr/>
        </p:nvSpPr>
        <p:spPr>
          <a:xfrm>
            <a:off x="6498165" y="1417638"/>
            <a:ext cx="2493433" cy="1600438"/>
          </a:xfrm>
          <a:prstGeom prst="rect">
            <a:avLst/>
          </a:prstGeom>
          <a:noFill/>
        </p:spPr>
        <p:txBody>
          <a:bodyPr wrap="square" rtlCol="0">
            <a:spAutoFit/>
          </a:bodyPr>
          <a:lstStyle/>
          <a:p>
            <a:r>
              <a:rPr lang="en-US" sz="1400" dirty="0"/>
              <a:t>9:00 - 10:30 Morning session (3 speakers</a:t>
            </a:r>
            <a:r>
              <a:rPr lang="en-US" sz="1400" dirty="0" smtClean="0"/>
              <a:t>)</a:t>
            </a:r>
          </a:p>
          <a:p>
            <a:r>
              <a:rPr lang="en-US" sz="1400" dirty="0" smtClean="0"/>
              <a:t>10</a:t>
            </a:r>
            <a:r>
              <a:rPr lang="en-US" sz="1400" dirty="0"/>
              <a:t>:30 - 11:00 Break</a:t>
            </a:r>
            <a:r>
              <a:rPr lang="en-US" sz="1400" dirty="0" smtClean="0"/>
              <a:t> </a:t>
            </a:r>
          </a:p>
          <a:p>
            <a:r>
              <a:rPr lang="en-US" sz="1400" dirty="0" smtClean="0"/>
              <a:t>11</a:t>
            </a:r>
            <a:r>
              <a:rPr lang="en-US" sz="1400" dirty="0"/>
              <a:t>:00 - 12:00 Panel session</a:t>
            </a:r>
            <a:r>
              <a:rPr lang="en-US" sz="1400" dirty="0" smtClean="0"/>
              <a:t> </a:t>
            </a:r>
          </a:p>
          <a:p>
            <a:r>
              <a:rPr lang="en-US" sz="1400" dirty="0" smtClean="0"/>
              <a:t>12</a:t>
            </a:r>
            <a:r>
              <a:rPr lang="en-US" sz="1400" dirty="0"/>
              <a:t>:00 - 13:30 Lunch </a:t>
            </a:r>
            <a:r>
              <a:rPr lang="en-US" sz="1400" dirty="0" smtClean="0"/>
              <a:t>break</a:t>
            </a:r>
          </a:p>
          <a:p>
            <a:r>
              <a:rPr lang="en-US" sz="1400" dirty="0" smtClean="0"/>
              <a:t>13</a:t>
            </a:r>
            <a:r>
              <a:rPr lang="en-US" sz="1400" dirty="0"/>
              <a:t>:30 - 15:00 Afternoon session (3 speakers)</a:t>
            </a:r>
          </a:p>
        </p:txBody>
      </p:sp>
      <p:sp>
        <p:nvSpPr>
          <p:cNvPr id="15" name="TextBox 14"/>
          <p:cNvSpPr txBox="1"/>
          <p:nvPr/>
        </p:nvSpPr>
        <p:spPr>
          <a:xfrm>
            <a:off x="931333" y="6405042"/>
            <a:ext cx="508000" cy="307776"/>
          </a:xfrm>
          <a:prstGeom prst="rect">
            <a:avLst/>
          </a:prstGeom>
          <a:noFill/>
        </p:spPr>
        <p:txBody>
          <a:bodyPr wrap="square" rtlCol="0">
            <a:spAutoFit/>
          </a:bodyPr>
          <a:lstStyle/>
          <a:p>
            <a:r>
              <a:rPr lang="en-US" sz="1400" dirty="0" smtClean="0"/>
              <a:t>9:00</a:t>
            </a:r>
            <a:endParaRPr lang="en-US" sz="1400" dirty="0"/>
          </a:p>
        </p:txBody>
      </p:sp>
      <p:sp>
        <p:nvSpPr>
          <p:cNvPr id="16" name="TextBox 15"/>
          <p:cNvSpPr txBox="1"/>
          <p:nvPr/>
        </p:nvSpPr>
        <p:spPr>
          <a:xfrm>
            <a:off x="2006601" y="6395082"/>
            <a:ext cx="749300" cy="307777"/>
          </a:xfrm>
          <a:prstGeom prst="rect">
            <a:avLst/>
          </a:prstGeom>
          <a:noFill/>
        </p:spPr>
        <p:txBody>
          <a:bodyPr wrap="square" rtlCol="0">
            <a:spAutoFit/>
          </a:bodyPr>
          <a:lstStyle/>
          <a:p>
            <a:r>
              <a:rPr lang="en-US" sz="1400" dirty="0" smtClean="0"/>
              <a:t>10:30</a:t>
            </a:r>
            <a:endParaRPr lang="en-US" sz="1400" dirty="0"/>
          </a:p>
        </p:txBody>
      </p:sp>
      <p:sp>
        <p:nvSpPr>
          <p:cNvPr id="17" name="TextBox 16"/>
          <p:cNvSpPr txBox="1"/>
          <p:nvPr/>
        </p:nvSpPr>
        <p:spPr>
          <a:xfrm>
            <a:off x="2622551" y="6395082"/>
            <a:ext cx="749300" cy="307777"/>
          </a:xfrm>
          <a:prstGeom prst="rect">
            <a:avLst/>
          </a:prstGeom>
          <a:noFill/>
        </p:spPr>
        <p:txBody>
          <a:bodyPr wrap="square" rtlCol="0">
            <a:spAutoFit/>
          </a:bodyPr>
          <a:lstStyle/>
          <a:p>
            <a:r>
              <a:rPr lang="en-US" sz="1400" dirty="0" smtClean="0"/>
              <a:t>11:00</a:t>
            </a:r>
            <a:endParaRPr lang="en-US" sz="1400" dirty="0"/>
          </a:p>
        </p:txBody>
      </p:sp>
      <p:sp>
        <p:nvSpPr>
          <p:cNvPr id="18" name="TextBox 17"/>
          <p:cNvSpPr txBox="1"/>
          <p:nvPr/>
        </p:nvSpPr>
        <p:spPr>
          <a:xfrm>
            <a:off x="3371851" y="6405042"/>
            <a:ext cx="749300" cy="307777"/>
          </a:xfrm>
          <a:prstGeom prst="rect">
            <a:avLst/>
          </a:prstGeom>
          <a:noFill/>
        </p:spPr>
        <p:txBody>
          <a:bodyPr wrap="square" rtlCol="0">
            <a:spAutoFit/>
          </a:bodyPr>
          <a:lstStyle/>
          <a:p>
            <a:r>
              <a:rPr lang="en-US" sz="1400" dirty="0" smtClean="0"/>
              <a:t>12:00</a:t>
            </a:r>
            <a:endParaRPr lang="en-US" sz="1400" dirty="0"/>
          </a:p>
        </p:txBody>
      </p:sp>
      <p:sp>
        <p:nvSpPr>
          <p:cNvPr id="19" name="TextBox 18"/>
          <p:cNvSpPr txBox="1"/>
          <p:nvPr/>
        </p:nvSpPr>
        <p:spPr>
          <a:xfrm>
            <a:off x="4578351" y="6405041"/>
            <a:ext cx="749300" cy="307777"/>
          </a:xfrm>
          <a:prstGeom prst="rect">
            <a:avLst/>
          </a:prstGeom>
          <a:noFill/>
        </p:spPr>
        <p:txBody>
          <a:bodyPr wrap="square" rtlCol="0">
            <a:spAutoFit/>
          </a:bodyPr>
          <a:lstStyle/>
          <a:p>
            <a:r>
              <a:rPr lang="en-US" sz="1400" dirty="0" smtClean="0"/>
              <a:t>13:30</a:t>
            </a:r>
            <a:endParaRPr lang="en-US" sz="1400" dirty="0"/>
          </a:p>
        </p:txBody>
      </p:sp>
      <p:sp>
        <p:nvSpPr>
          <p:cNvPr id="20" name="Slide Number Placeholder 19"/>
          <p:cNvSpPr>
            <a:spLocks noGrp="1"/>
          </p:cNvSpPr>
          <p:nvPr>
            <p:ph type="sldNum" sz="quarter" idx="12"/>
          </p:nvPr>
        </p:nvSpPr>
        <p:spPr/>
        <p:txBody>
          <a:bodyPr/>
          <a:lstStyle/>
          <a:p>
            <a:fld id="{F4946064-FE53-5248-9237-C5B7DF56B8F0}" type="slidenum">
              <a:rPr lang="en-US" smtClean="0"/>
              <a:pPr/>
              <a:t>17</a:t>
            </a:fld>
            <a:endParaRPr lang="en-US" dirty="0"/>
          </a:p>
        </p:txBody>
      </p:sp>
      <p:sp>
        <p:nvSpPr>
          <p:cNvPr id="21" name="TextBox 20"/>
          <p:cNvSpPr txBox="1"/>
          <p:nvPr/>
        </p:nvSpPr>
        <p:spPr>
          <a:xfrm>
            <a:off x="6413501" y="3398293"/>
            <a:ext cx="2578098" cy="707886"/>
          </a:xfrm>
          <a:prstGeom prst="rect">
            <a:avLst/>
          </a:prstGeom>
          <a:noFill/>
        </p:spPr>
        <p:txBody>
          <a:bodyPr wrap="square" rtlCol="0">
            <a:spAutoFit/>
          </a:bodyPr>
          <a:lstStyle/>
          <a:p>
            <a:r>
              <a:rPr lang="en-US" sz="2000" b="1" dirty="0" smtClean="0"/>
              <a:t>Figure </a:t>
            </a:r>
            <a:r>
              <a:rPr lang="en-US" sz="2000" b="1" dirty="0" smtClean="0"/>
              <a:t>7 Application </a:t>
            </a:r>
            <a:r>
              <a:rPr lang="en-US" sz="2000" b="1" dirty="0" smtClean="0"/>
              <a:t>Throughput</a:t>
            </a:r>
            <a:endParaRPr lang="en-US" sz="2000" b="1"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Analysis – Application Rate Variability</a:t>
            </a:r>
            <a:endParaRPr lang="en-US" dirty="0"/>
          </a:p>
        </p:txBody>
      </p:sp>
      <p:graphicFrame>
        <p:nvGraphicFramePr>
          <p:cNvPr id="3" name="Table 2"/>
          <p:cNvGraphicFramePr>
            <a:graphicFrameLocks noGrp="1"/>
          </p:cNvGraphicFramePr>
          <p:nvPr/>
        </p:nvGraphicFramePr>
        <p:xfrm>
          <a:off x="1524000" y="1684861"/>
          <a:ext cx="6095999" cy="2966720"/>
        </p:xfrm>
        <a:graphic>
          <a:graphicData uri="http://schemas.openxmlformats.org/drawingml/2006/table">
            <a:tbl>
              <a:tblPr firstRow="1" bandRow="1">
                <a:tableStyleId>{9DCAF9ED-07DC-4A11-8D7F-57B35C25682E}</a:tableStyleId>
              </a:tblPr>
              <a:tblGrid>
                <a:gridCol w="870857"/>
                <a:gridCol w="870857"/>
                <a:gridCol w="870857"/>
                <a:gridCol w="870857"/>
                <a:gridCol w="870857"/>
                <a:gridCol w="870857"/>
                <a:gridCol w="870857"/>
              </a:tblGrid>
              <a:tr h="370840">
                <a:tc>
                  <a:txBody>
                    <a:bodyPr/>
                    <a:lstStyle/>
                    <a:p>
                      <a:pPr algn="ctr" fontAlgn="b"/>
                      <a:r>
                        <a:rPr lang="en-US" sz="1400" b="0" i="0" u="none" strike="noStrike" dirty="0">
                          <a:latin typeface="Verdana"/>
                        </a:rPr>
                        <a:t>App.</a:t>
                      </a:r>
                    </a:p>
                  </a:txBody>
                  <a:tcPr marL="12700" marR="12700" marT="12700" marB="0" anchor="b"/>
                </a:tc>
                <a:tc>
                  <a:txBody>
                    <a:bodyPr/>
                    <a:lstStyle/>
                    <a:p>
                      <a:pPr algn="ctr" fontAlgn="b"/>
                      <a:r>
                        <a:rPr lang="en-US" sz="1400" b="0" i="0" u="none" strike="noStrike">
                          <a:latin typeface="Verdana"/>
                        </a:rPr>
                        <a:t>Min</a:t>
                      </a:r>
                    </a:p>
                  </a:txBody>
                  <a:tcPr marL="12700" marR="12700" marT="12700" marB="0" anchor="b"/>
                </a:tc>
                <a:tc>
                  <a:txBody>
                    <a:bodyPr/>
                    <a:lstStyle/>
                    <a:p>
                      <a:pPr algn="ctr" fontAlgn="b"/>
                      <a:r>
                        <a:rPr lang="en-US" sz="1400" b="0" i="0" u="none" strike="noStrike">
                          <a:latin typeface="Verdana"/>
                        </a:rPr>
                        <a:t>Max</a:t>
                      </a:r>
                    </a:p>
                  </a:txBody>
                  <a:tcPr marL="12700" marR="12700" marT="12700" marB="0" anchor="b"/>
                </a:tc>
                <a:tc>
                  <a:txBody>
                    <a:bodyPr/>
                    <a:lstStyle/>
                    <a:p>
                      <a:pPr algn="ctr" fontAlgn="b"/>
                      <a:r>
                        <a:rPr lang="en-US" sz="1400" b="0" i="0" u="none" strike="noStrike">
                          <a:latin typeface="Verdana"/>
                        </a:rPr>
                        <a:t>Median</a:t>
                      </a:r>
                    </a:p>
                  </a:txBody>
                  <a:tcPr marL="12700" marR="12700" marT="12700" marB="0" anchor="b"/>
                </a:tc>
                <a:tc>
                  <a:txBody>
                    <a:bodyPr/>
                    <a:lstStyle/>
                    <a:p>
                      <a:pPr algn="ctr" fontAlgn="b"/>
                      <a:r>
                        <a:rPr lang="en-US" sz="1400" b="0" i="0" u="none" strike="noStrike">
                          <a:latin typeface="Verdana"/>
                        </a:rPr>
                        <a:t>Mean</a:t>
                      </a:r>
                    </a:p>
                  </a:txBody>
                  <a:tcPr marL="12700" marR="12700" marT="12700" marB="0" anchor="b"/>
                </a:tc>
                <a:tc>
                  <a:txBody>
                    <a:bodyPr/>
                    <a:lstStyle/>
                    <a:p>
                      <a:pPr algn="ctr" fontAlgn="b"/>
                      <a:r>
                        <a:rPr lang="en-US" sz="1400" b="0" i="0" u="none" strike="noStrike">
                          <a:latin typeface="Verdana"/>
                        </a:rPr>
                        <a:t>stddev</a:t>
                      </a:r>
                    </a:p>
                  </a:txBody>
                  <a:tcPr marL="12700" marR="12700" marT="12700" marB="0" anchor="b"/>
                </a:tc>
                <a:tc>
                  <a:txBody>
                    <a:bodyPr/>
                    <a:lstStyle/>
                    <a:p>
                      <a:pPr algn="ctr" fontAlgn="b"/>
                      <a:r>
                        <a:rPr lang="en-US" sz="1400" b="0" i="0" u="none" strike="noStrike" dirty="0" err="1">
                          <a:latin typeface="Verdana"/>
                        </a:rPr>
                        <a:t>CoV</a:t>
                      </a:r>
                      <a:endParaRPr lang="en-US" sz="1400" b="0" i="0" u="none" strike="noStrike" dirty="0">
                        <a:latin typeface="Verdana"/>
                      </a:endParaRPr>
                    </a:p>
                  </a:txBody>
                  <a:tcPr marL="12700" marR="12700" marT="12700" marB="0" anchor="b"/>
                </a:tc>
              </a:tr>
              <a:tr h="370840">
                <a:tc>
                  <a:txBody>
                    <a:bodyPr/>
                    <a:lstStyle/>
                    <a:p>
                      <a:pPr algn="ctr" fontAlgn="b"/>
                      <a:r>
                        <a:rPr lang="en-US" sz="1400" b="0" i="0" u="none" strike="noStrike">
                          <a:latin typeface="Verdana"/>
                        </a:rPr>
                        <a:t>http</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8.621</a:t>
                      </a:r>
                    </a:p>
                  </a:txBody>
                  <a:tcPr marL="12700" marR="12700" marT="12700" marB="0" anchor="b"/>
                </a:tc>
                <a:tc>
                  <a:txBody>
                    <a:bodyPr/>
                    <a:lstStyle/>
                    <a:p>
                      <a:pPr algn="ctr" fontAlgn="b"/>
                      <a:r>
                        <a:rPr lang="en-US" sz="1400" b="0" i="0" u="none" strike="noStrike">
                          <a:latin typeface="Verdana"/>
                        </a:rPr>
                        <a:t>0.194</a:t>
                      </a:r>
                    </a:p>
                  </a:txBody>
                  <a:tcPr marL="12700" marR="12700" marT="12700" marB="0" anchor="b"/>
                </a:tc>
                <a:tc>
                  <a:txBody>
                    <a:bodyPr/>
                    <a:lstStyle/>
                    <a:p>
                      <a:pPr algn="ctr" fontAlgn="b"/>
                      <a:r>
                        <a:rPr lang="en-US" sz="1400" b="0" i="0" u="none" strike="noStrike">
                          <a:latin typeface="Verdana"/>
                        </a:rPr>
                        <a:t>0.875</a:t>
                      </a:r>
                    </a:p>
                  </a:txBody>
                  <a:tcPr marL="12700" marR="12700" marT="12700" marB="0" anchor="b"/>
                </a:tc>
                <a:tc>
                  <a:txBody>
                    <a:bodyPr/>
                    <a:lstStyle/>
                    <a:p>
                      <a:pPr algn="ctr" fontAlgn="b"/>
                      <a:r>
                        <a:rPr lang="en-US" sz="1400" b="0" i="0" u="none" strike="noStrike">
                          <a:latin typeface="Verdana"/>
                        </a:rPr>
                        <a:t>1.655</a:t>
                      </a:r>
                    </a:p>
                  </a:txBody>
                  <a:tcPr marL="12700" marR="12700" marT="12700" marB="0" anchor="b"/>
                </a:tc>
                <a:tc>
                  <a:txBody>
                    <a:bodyPr/>
                    <a:lstStyle/>
                    <a:p>
                      <a:pPr algn="ctr" fontAlgn="b"/>
                      <a:r>
                        <a:rPr lang="en-US" sz="1400" b="0" i="0" u="none" strike="noStrike" dirty="0">
                          <a:latin typeface="Verdana"/>
                        </a:rPr>
                        <a:t>1.892</a:t>
                      </a:r>
                    </a:p>
                  </a:txBody>
                  <a:tcPr marL="12700" marR="12700" marT="12700" marB="0" anchor="b"/>
                </a:tc>
              </a:tr>
              <a:tr h="370840">
                <a:tc>
                  <a:txBody>
                    <a:bodyPr/>
                    <a:lstStyle/>
                    <a:p>
                      <a:pPr algn="ctr" fontAlgn="b"/>
                      <a:r>
                        <a:rPr lang="en-US" sz="1400" b="0" i="0" u="none" strike="noStrike">
                          <a:latin typeface="Verdana"/>
                        </a:rPr>
                        <a:t>email</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5.368</a:t>
                      </a:r>
                    </a:p>
                  </a:txBody>
                  <a:tcPr marL="12700" marR="12700" marT="12700" marB="0" anchor="b"/>
                </a:tc>
                <a:tc>
                  <a:txBody>
                    <a:bodyPr/>
                    <a:lstStyle/>
                    <a:p>
                      <a:pPr algn="ctr" fontAlgn="b"/>
                      <a:r>
                        <a:rPr lang="en-US" sz="1400" b="0" i="0" u="none" strike="noStrike">
                          <a:latin typeface="Verdana"/>
                        </a:rPr>
                        <a:t>0.017</a:t>
                      </a:r>
                    </a:p>
                  </a:txBody>
                  <a:tcPr marL="12700" marR="12700" marT="12700" marB="0" anchor="b"/>
                </a:tc>
                <a:tc>
                  <a:txBody>
                    <a:bodyPr/>
                    <a:lstStyle/>
                    <a:p>
                      <a:pPr algn="ctr" fontAlgn="b"/>
                      <a:r>
                        <a:rPr lang="en-US" sz="1400" b="0" i="0" u="none" strike="noStrike">
                          <a:latin typeface="Verdana"/>
                        </a:rPr>
                        <a:t>0.075</a:t>
                      </a:r>
                    </a:p>
                  </a:txBody>
                  <a:tcPr marL="12700" marR="12700" marT="12700" marB="0" anchor="b"/>
                </a:tc>
                <a:tc>
                  <a:txBody>
                    <a:bodyPr/>
                    <a:lstStyle/>
                    <a:p>
                      <a:pPr algn="ctr" fontAlgn="b"/>
                      <a:r>
                        <a:rPr lang="en-US" sz="1400" b="0" i="0" u="none" strike="noStrike">
                          <a:latin typeface="Verdana"/>
                        </a:rPr>
                        <a:t>0.223</a:t>
                      </a:r>
                    </a:p>
                  </a:txBody>
                  <a:tcPr marL="12700" marR="12700" marT="12700" marB="0" anchor="b"/>
                </a:tc>
                <a:tc>
                  <a:txBody>
                    <a:bodyPr/>
                    <a:lstStyle/>
                    <a:p>
                      <a:pPr algn="ctr" fontAlgn="b"/>
                      <a:r>
                        <a:rPr lang="en-US" sz="1400" b="0" i="0" u="none" strike="noStrike" dirty="0">
                          <a:latin typeface="Verdana"/>
                        </a:rPr>
                        <a:t>2.952</a:t>
                      </a:r>
                    </a:p>
                  </a:txBody>
                  <a:tcPr marL="12700" marR="12700" marT="12700" marB="0" anchor="b"/>
                </a:tc>
              </a:tr>
              <a:tr h="370840">
                <a:tc>
                  <a:txBody>
                    <a:bodyPr/>
                    <a:lstStyle/>
                    <a:p>
                      <a:pPr algn="ctr" fontAlgn="b"/>
                      <a:r>
                        <a:rPr lang="en-US" sz="1400" b="0" i="0" u="none" strike="noStrike">
                          <a:latin typeface="Verdana"/>
                        </a:rPr>
                        <a:t>vpn</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5.549</a:t>
                      </a:r>
                    </a:p>
                  </a:txBody>
                  <a:tcPr marL="12700" marR="12700" marT="12700" marB="0" anchor="b"/>
                </a:tc>
                <a:tc>
                  <a:txBody>
                    <a:bodyPr/>
                    <a:lstStyle/>
                    <a:p>
                      <a:pPr algn="ctr" fontAlgn="b"/>
                      <a:r>
                        <a:rPr lang="en-US" sz="1400" b="0" i="0" u="none" strike="noStrike">
                          <a:latin typeface="Verdana"/>
                        </a:rPr>
                        <a:t>0.007</a:t>
                      </a:r>
                    </a:p>
                  </a:txBody>
                  <a:tcPr marL="12700" marR="12700" marT="12700" marB="0" anchor="b"/>
                </a:tc>
                <a:tc>
                  <a:txBody>
                    <a:bodyPr/>
                    <a:lstStyle/>
                    <a:p>
                      <a:pPr algn="ctr" fontAlgn="b"/>
                      <a:r>
                        <a:rPr lang="en-US" sz="1400" b="0" i="0" u="none" strike="noStrike">
                          <a:latin typeface="Verdana"/>
                        </a:rPr>
                        <a:t>0.09</a:t>
                      </a:r>
                    </a:p>
                  </a:txBody>
                  <a:tcPr marL="12700" marR="12700" marT="12700" marB="0" anchor="b"/>
                </a:tc>
                <a:tc>
                  <a:txBody>
                    <a:bodyPr/>
                    <a:lstStyle/>
                    <a:p>
                      <a:pPr algn="ctr" fontAlgn="b"/>
                      <a:r>
                        <a:rPr lang="en-US" sz="1400" b="0" i="0" u="none" strike="noStrike">
                          <a:latin typeface="Verdana"/>
                        </a:rPr>
                        <a:t>0.448</a:t>
                      </a:r>
                    </a:p>
                  </a:txBody>
                  <a:tcPr marL="12700" marR="12700" marT="12700" marB="0" anchor="b"/>
                </a:tc>
                <a:tc>
                  <a:txBody>
                    <a:bodyPr/>
                    <a:lstStyle/>
                    <a:p>
                      <a:pPr algn="ctr" fontAlgn="b"/>
                      <a:r>
                        <a:rPr lang="en-US" sz="1400" b="0" i="0" u="none" strike="noStrike" dirty="0">
                          <a:latin typeface="Verdana"/>
                        </a:rPr>
                        <a:t>4.994</a:t>
                      </a:r>
                    </a:p>
                  </a:txBody>
                  <a:tcPr marL="12700" marR="12700" marT="12700" marB="0" anchor="b"/>
                </a:tc>
              </a:tr>
              <a:tr h="370840">
                <a:tc>
                  <a:txBody>
                    <a:bodyPr/>
                    <a:lstStyle/>
                    <a:p>
                      <a:pPr algn="ctr" fontAlgn="b"/>
                      <a:r>
                        <a:rPr lang="en-US" sz="1400" b="0" i="0" u="none" strike="noStrike">
                          <a:latin typeface="Verdana"/>
                        </a:rPr>
                        <a:t>nat-t</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4.35</a:t>
                      </a:r>
                    </a:p>
                  </a:txBody>
                  <a:tcPr marL="12700" marR="12700" marT="12700" marB="0" anchor="b"/>
                </a:tc>
                <a:tc>
                  <a:txBody>
                    <a:bodyPr/>
                    <a:lstStyle/>
                    <a:p>
                      <a:pPr algn="ctr" fontAlgn="b"/>
                      <a:r>
                        <a:rPr lang="en-US" sz="1400" b="0" i="0" u="none" strike="noStrike">
                          <a:latin typeface="Verdana"/>
                        </a:rPr>
                        <a:t>0.045</a:t>
                      </a:r>
                    </a:p>
                  </a:txBody>
                  <a:tcPr marL="12700" marR="12700" marT="12700" marB="0" anchor="b"/>
                </a:tc>
                <a:tc>
                  <a:txBody>
                    <a:bodyPr/>
                    <a:lstStyle/>
                    <a:p>
                      <a:pPr algn="ctr" fontAlgn="b"/>
                      <a:r>
                        <a:rPr lang="en-US" sz="1400" b="0" i="0" u="none" strike="noStrike">
                          <a:latin typeface="Verdana"/>
                        </a:rPr>
                        <a:t>0.114</a:t>
                      </a:r>
                    </a:p>
                  </a:txBody>
                  <a:tcPr marL="12700" marR="12700" marT="12700" marB="0" anchor="b"/>
                </a:tc>
                <a:tc>
                  <a:txBody>
                    <a:bodyPr/>
                    <a:lstStyle/>
                    <a:p>
                      <a:pPr algn="ctr" fontAlgn="b"/>
                      <a:r>
                        <a:rPr lang="en-US" sz="1400" b="0" i="0" u="none" strike="noStrike">
                          <a:latin typeface="Verdana"/>
                        </a:rPr>
                        <a:t>0.218</a:t>
                      </a:r>
                    </a:p>
                  </a:txBody>
                  <a:tcPr marL="12700" marR="12700" marT="12700" marB="0" anchor="b"/>
                </a:tc>
                <a:tc>
                  <a:txBody>
                    <a:bodyPr/>
                    <a:lstStyle/>
                    <a:p>
                      <a:pPr algn="ctr" fontAlgn="b"/>
                      <a:r>
                        <a:rPr lang="en-US" sz="1400" b="0" i="0" u="none" strike="noStrike" dirty="0">
                          <a:latin typeface="Verdana"/>
                        </a:rPr>
                        <a:t>1.917</a:t>
                      </a:r>
                    </a:p>
                  </a:txBody>
                  <a:tcPr marL="12700" marR="12700" marT="12700" marB="0" anchor="b"/>
                </a:tc>
              </a:tr>
              <a:tr h="370840">
                <a:tc>
                  <a:txBody>
                    <a:bodyPr/>
                    <a:lstStyle/>
                    <a:p>
                      <a:pPr algn="ctr" fontAlgn="b"/>
                      <a:r>
                        <a:rPr lang="en-US" sz="1400" b="0" i="0" u="none" strike="noStrike">
                          <a:latin typeface="Verdana"/>
                        </a:rPr>
                        <a:t>ssh</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4.116</a:t>
                      </a:r>
                    </a:p>
                  </a:txBody>
                  <a:tcPr marL="12700" marR="12700" marT="12700" marB="0" anchor="b"/>
                </a:tc>
                <a:tc>
                  <a:txBody>
                    <a:bodyPr/>
                    <a:lstStyle/>
                    <a:p>
                      <a:pPr algn="ctr" fontAlgn="b"/>
                      <a:r>
                        <a:rPr lang="en-US" sz="1400" b="0" i="0" u="none" strike="noStrike">
                          <a:latin typeface="Verdana"/>
                        </a:rPr>
                        <a:t>0.003</a:t>
                      </a:r>
                    </a:p>
                  </a:txBody>
                  <a:tcPr marL="12700" marR="12700" marT="12700" marB="0" anchor="b"/>
                </a:tc>
                <a:tc>
                  <a:txBody>
                    <a:bodyPr/>
                    <a:lstStyle/>
                    <a:p>
                      <a:pPr algn="ctr" fontAlgn="b"/>
                      <a:r>
                        <a:rPr lang="en-US" sz="1400" b="0" i="0" u="none" strike="noStrike">
                          <a:latin typeface="Verdana"/>
                        </a:rPr>
                        <a:t>0.021</a:t>
                      </a:r>
                    </a:p>
                  </a:txBody>
                  <a:tcPr marL="12700" marR="12700" marT="12700" marB="0" anchor="b"/>
                </a:tc>
                <a:tc>
                  <a:txBody>
                    <a:bodyPr/>
                    <a:lstStyle/>
                    <a:p>
                      <a:pPr algn="ctr" fontAlgn="b"/>
                      <a:r>
                        <a:rPr lang="en-US" sz="1400" b="0" i="0" u="none" strike="noStrike">
                          <a:latin typeface="Verdana"/>
                        </a:rPr>
                        <a:t>0.118</a:t>
                      </a:r>
                    </a:p>
                  </a:txBody>
                  <a:tcPr marL="12700" marR="12700" marT="12700" marB="0" anchor="b"/>
                </a:tc>
                <a:tc>
                  <a:txBody>
                    <a:bodyPr/>
                    <a:lstStyle/>
                    <a:p>
                      <a:pPr algn="ctr" fontAlgn="b"/>
                      <a:r>
                        <a:rPr lang="en-US" sz="1400" b="0" i="0" u="none" strike="noStrike">
                          <a:latin typeface="Verdana"/>
                        </a:rPr>
                        <a:t>5.608</a:t>
                      </a:r>
                    </a:p>
                  </a:txBody>
                  <a:tcPr marL="12700" marR="12700" marT="12700" marB="0" anchor="b"/>
                </a:tc>
              </a:tr>
              <a:tr h="370840">
                <a:tc>
                  <a:txBody>
                    <a:bodyPr/>
                    <a:lstStyle/>
                    <a:p>
                      <a:pPr algn="ctr" fontAlgn="b"/>
                      <a:r>
                        <a:rPr lang="en-US" sz="1400" b="0" i="0" u="none" strike="noStrike">
                          <a:latin typeface="Verdana"/>
                        </a:rPr>
                        <a:t>rdp</a:t>
                      </a:r>
                    </a:p>
                  </a:txBody>
                  <a:tcPr marL="12700" marR="12700" marT="12700" marB="0" anchor="b"/>
                </a:tc>
                <a:tc>
                  <a:txBody>
                    <a:bodyPr/>
                    <a:lstStyle/>
                    <a:p>
                      <a:pPr algn="ctr" fontAlgn="b"/>
                      <a:r>
                        <a:rPr lang="en-US" sz="1400" b="0" i="0" u="none" strike="noStrike">
                          <a:latin typeface="Verdana"/>
                        </a:rPr>
                        <a:t>0.001</a:t>
                      </a:r>
                    </a:p>
                  </a:txBody>
                  <a:tcPr marL="12700" marR="12700" marT="12700" marB="0" anchor="b"/>
                </a:tc>
                <a:tc>
                  <a:txBody>
                    <a:bodyPr/>
                    <a:lstStyle/>
                    <a:p>
                      <a:pPr algn="ctr" fontAlgn="b"/>
                      <a:r>
                        <a:rPr lang="en-US" sz="1400" b="0" i="0" u="none" strike="noStrike">
                          <a:latin typeface="Verdana"/>
                        </a:rPr>
                        <a:t>0.098</a:t>
                      </a:r>
                    </a:p>
                  </a:txBody>
                  <a:tcPr marL="12700" marR="12700" marT="12700" marB="0" anchor="b"/>
                </a:tc>
                <a:tc>
                  <a:txBody>
                    <a:bodyPr/>
                    <a:lstStyle/>
                    <a:p>
                      <a:pPr algn="ctr" fontAlgn="b"/>
                      <a:r>
                        <a:rPr lang="en-US" sz="1400" b="0" i="0" u="none" strike="noStrike">
                          <a:latin typeface="Verdana"/>
                        </a:rPr>
                        <a:t>0.058</a:t>
                      </a:r>
                    </a:p>
                  </a:txBody>
                  <a:tcPr marL="12700" marR="12700" marT="12700" marB="0" anchor="b"/>
                </a:tc>
                <a:tc>
                  <a:txBody>
                    <a:bodyPr/>
                    <a:lstStyle/>
                    <a:p>
                      <a:pPr algn="ctr" fontAlgn="b"/>
                      <a:r>
                        <a:rPr lang="en-US" sz="1400" b="0" i="0" u="none" strike="noStrike">
                          <a:latin typeface="Verdana"/>
                        </a:rPr>
                        <a:t>0.056</a:t>
                      </a:r>
                    </a:p>
                  </a:txBody>
                  <a:tcPr marL="12700" marR="12700" marT="12700" marB="0" anchor="b"/>
                </a:tc>
                <a:tc>
                  <a:txBody>
                    <a:bodyPr/>
                    <a:lstStyle/>
                    <a:p>
                      <a:pPr algn="ctr" fontAlgn="b"/>
                      <a:r>
                        <a:rPr lang="en-US" sz="1400" b="0" i="0" u="none" strike="noStrike">
                          <a:latin typeface="Verdana"/>
                        </a:rPr>
                        <a:t>0.14</a:t>
                      </a:r>
                    </a:p>
                  </a:txBody>
                  <a:tcPr marL="12700" marR="12700" marT="12700" marB="0" anchor="b"/>
                </a:tc>
                <a:tc>
                  <a:txBody>
                    <a:bodyPr/>
                    <a:lstStyle/>
                    <a:p>
                      <a:pPr algn="ctr" fontAlgn="b"/>
                      <a:r>
                        <a:rPr lang="en-US" sz="1400" b="0" i="0" u="none" strike="noStrike">
                          <a:latin typeface="Verdana"/>
                        </a:rPr>
                        <a:t>2.491</a:t>
                      </a:r>
                    </a:p>
                  </a:txBody>
                  <a:tcPr marL="12700" marR="12700" marT="12700" marB="0" anchor="b"/>
                </a:tc>
              </a:tr>
              <a:tr h="370840">
                <a:tc>
                  <a:txBody>
                    <a:bodyPr/>
                    <a:lstStyle/>
                    <a:p>
                      <a:pPr algn="ctr" fontAlgn="b"/>
                      <a:r>
                        <a:rPr lang="en-US" sz="1400" b="0" i="0" u="none" strike="noStrike">
                          <a:latin typeface="Verdana"/>
                        </a:rPr>
                        <a:t>p2p</a:t>
                      </a:r>
                    </a:p>
                  </a:txBody>
                  <a:tcPr marL="12700" marR="12700" marT="12700" marB="0" anchor="b"/>
                </a:tc>
                <a:tc>
                  <a:txBody>
                    <a:bodyPr/>
                    <a:lstStyle/>
                    <a:p>
                      <a:pPr algn="ctr" fontAlgn="b"/>
                      <a:r>
                        <a:rPr lang="en-US" sz="1400" b="0" i="0" u="none" strike="noStrike" dirty="0">
                          <a:latin typeface="Verdana"/>
                        </a:rPr>
                        <a:t>0.001</a:t>
                      </a:r>
                    </a:p>
                  </a:txBody>
                  <a:tcPr marL="12700" marR="12700" marT="12700" marB="0" anchor="b"/>
                </a:tc>
                <a:tc>
                  <a:txBody>
                    <a:bodyPr/>
                    <a:lstStyle/>
                    <a:p>
                      <a:pPr algn="ctr" fontAlgn="b"/>
                      <a:r>
                        <a:rPr lang="en-US" sz="1400" b="0" i="0" u="none" strike="noStrike">
                          <a:latin typeface="Verdana"/>
                        </a:rPr>
                        <a:t>0.01</a:t>
                      </a:r>
                    </a:p>
                  </a:txBody>
                  <a:tcPr marL="12700" marR="12700" marT="12700" marB="0" anchor="b"/>
                </a:tc>
                <a:tc>
                  <a:txBody>
                    <a:bodyPr/>
                    <a:lstStyle/>
                    <a:p>
                      <a:pPr algn="ctr" fontAlgn="b"/>
                      <a:r>
                        <a:rPr lang="en-US" sz="1400" b="0" i="0" u="none" strike="noStrike">
                          <a:latin typeface="Verdana"/>
                        </a:rPr>
                        <a:t>0.262</a:t>
                      </a:r>
                    </a:p>
                  </a:txBody>
                  <a:tcPr marL="12700" marR="12700" marT="12700" marB="0" anchor="b"/>
                </a:tc>
                <a:tc>
                  <a:txBody>
                    <a:bodyPr/>
                    <a:lstStyle/>
                    <a:p>
                      <a:pPr algn="ctr" fontAlgn="b"/>
                      <a:r>
                        <a:rPr lang="en-US" sz="1400" b="0" i="0" u="none" strike="noStrike">
                          <a:latin typeface="Verdana"/>
                        </a:rPr>
                        <a:t>0.172</a:t>
                      </a:r>
                    </a:p>
                  </a:txBody>
                  <a:tcPr marL="12700" marR="12700" marT="12700" marB="0" anchor="b"/>
                </a:tc>
                <a:tc>
                  <a:txBody>
                    <a:bodyPr/>
                    <a:lstStyle/>
                    <a:p>
                      <a:pPr algn="ctr" fontAlgn="b"/>
                      <a:r>
                        <a:rPr lang="en-US" sz="1400" b="0" i="0" u="none" strike="noStrike">
                          <a:latin typeface="Verdana"/>
                        </a:rPr>
                        <a:t>0.118</a:t>
                      </a:r>
                    </a:p>
                  </a:txBody>
                  <a:tcPr marL="12700" marR="12700" marT="12700" marB="0" anchor="b"/>
                </a:tc>
                <a:tc>
                  <a:txBody>
                    <a:bodyPr/>
                    <a:lstStyle/>
                    <a:p>
                      <a:pPr algn="ctr" fontAlgn="b"/>
                      <a:r>
                        <a:rPr lang="en-US" sz="1400" b="0" i="0" u="none" strike="noStrike" dirty="0">
                          <a:latin typeface="Verdana"/>
                        </a:rPr>
                        <a:t>0.686</a:t>
                      </a:r>
                    </a:p>
                  </a:txBody>
                  <a:tcPr marL="12700" marR="12700" marT="12700" marB="0" anchor="b"/>
                </a:tc>
              </a:tr>
            </a:tbl>
          </a:graphicData>
        </a:graphic>
      </p:graphicFrame>
      <p:sp>
        <p:nvSpPr>
          <p:cNvPr id="5" name="Rectangle 4"/>
          <p:cNvSpPr/>
          <p:nvPr/>
        </p:nvSpPr>
        <p:spPr>
          <a:xfrm>
            <a:off x="1524000" y="2087034"/>
            <a:ext cx="6095999" cy="370416"/>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24000" y="4281165"/>
            <a:ext cx="6095999" cy="370416"/>
          </a:xfrm>
          <a:prstGeom prst="rect">
            <a:avLst/>
          </a:prstGeom>
          <a:solidFill>
            <a:srgbClr val="FFFF00">
              <a:alpha val="3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4946064-FE53-5248-9237-C5B7DF56B8F0}" type="slidenum">
              <a:rPr lang="en-US" smtClean="0"/>
              <a:pPr/>
              <a:t>18</a:t>
            </a:fld>
            <a:endParaRPr lang="en-US" dirty="0"/>
          </a:p>
        </p:txBody>
      </p:sp>
      <p:sp>
        <p:nvSpPr>
          <p:cNvPr id="8" name="TextBox 7"/>
          <p:cNvSpPr txBox="1"/>
          <p:nvPr/>
        </p:nvSpPr>
        <p:spPr>
          <a:xfrm>
            <a:off x="1978931" y="5036023"/>
            <a:ext cx="5229374" cy="461665"/>
          </a:xfrm>
          <a:prstGeom prst="rect">
            <a:avLst/>
          </a:prstGeom>
          <a:noFill/>
        </p:spPr>
        <p:txBody>
          <a:bodyPr wrap="square" rtlCol="0">
            <a:spAutoFit/>
          </a:bodyPr>
          <a:lstStyle/>
          <a:p>
            <a:r>
              <a:rPr lang="en-US" sz="2400" b="1" dirty="0" smtClean="0"/>
              <a:t>Figure </a:t>
            </a:r>
            <a:r>
              <a:rPr lang="en-US" sz="2400" b="1" dirty="0" smtClean="0"/>
              <a:t>6  Applications Statistics in Mbps</a:t>
            </a:r>
            <a:endParaRPr lang="en-US" sz="24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286278"/>
            <a:ext cx="8229600" cy="1143000"/>
          </a:xfrm>
        </p:spPr>
        <p:txBody>
          <a:bodyPr/>
          <a:lstStyle/>
          <a:p>
            <a:r>
              <a:rPr lang="en-US" dirty="0" smtClean="0"/>
              <a:t>Analysis – Clients </a:t>
            </a:r>
            <a:r>
              <a:rPr lang="en-US" dirty="0" err="1" smtClean="0"/>
              <a:t>vs</a:t>
            </a:r>
            <a:r>
              <a:rPr lang="en-US" dirty="0" smtClean="0"/>
              <a:t> Time</a:t>
            </a:r>
            <a:endParaRPr lang="en-US" dirty="0"/>
          </a:p>
        </p:txBody>
      </p:sp>
      <p:grpSp>
        <p:nvGrpSpPr>
          <p:cNvPr id="7" name="Group 6"/>
          <p:cNvGrpSpPr/>
          <p:nvPr/>
        </p:nvGrpSpPr>
        <p:grpSpPr>
          <a:xfrm>
            <a:off x="855140" y="1390342"/>
            <a:ext cx="6917260" cy="4109639"/>
            <a:chOff x="855140" y="1863198"/>
            <a:chExt cx="6917260" cy="4109639"/>
          </a:xfrm>
        </p:grpSpPr>
        <p:pic>
          <p:nvPicPr>
            <p:cNvPr id="3" name="Picture 2"/>
            <p:cNvPicPr>
              <a:picLocks noChangeAspect="1"/>
            </p:cNvPicPr>
            <p:nvPr/>
          </p:nvPicPr>
          <p:blipFill>
            <a:blip r:embed="rId3"/>
            <a:stretch>
              <a:fillRect/>
            </a:stretch>
          </p:blipFill>
          <p:spPr>
            <a:xfrm>
              <a:off x="855140" y="1863198"/>
              <a:ext cx="6917260" cy="4109639"/>
            </a:xfrm>
            <a:prstGeom prst="rect">
              <a:avLst/>
            </a:prstGeom>
          </p:spPr>
        </p:pic>
        <p:sp>
          <p:nvSpPr>
            <p:cNvPr id="4" name="TextBox 3"/>
            <p:cNvSpPr txBox="1"/>
            <p:nvPr/>
          </p:nvSpPr>
          <p:spPr>
            <a:xfrm>
              <a:off x="2421469" y="1874838"/>
              <a:ext cx="4555064" cy="369332"/>
            </a:xfrm>
            <a:prstGeom prst="rect">
              <a:avLst/>
            </a:prstGeom>
            <a:solidFill>
              <a:schemeClr val="bg1"/>
            </a:solidFill>
          </p:spPr>
          <p:txBody>
            <a:bodyPr wrap="square" rtlCol="0">
              <a:spAutoFit/>
            </a:bodyPr>
            <a:lstStyle/>
            <a:p>
              <a:endParaRPr lang="en-US" dirty="0"/>
            </a:p>
          </p:txBody>
        </p:sp>
      </p:grpSp>
      <p:cxnSp>
        <p:nvCxnSpPr>
          <p:cNvPr id="9" name="Straight Connector 8"/>
          <p:cNvCxnSpPr/>
          <p:nvPr/>
        </p:nvCxnSpPr>
        <p:spPr>
          <a:xfrm>
            <a:off x="1803400" y="2975856"/>
            <a:ext cx="5803900" cy="1588"/>
          </a:xfrm>
          <a:prstGeom prst="line">
            <a:avLst/>
          </a:pr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03400" y="3843556"/>
            <a:ext cx="5803900" cy="1588"/>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03400" y="4322364"/>
            <a:ext cx="58039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607300" y="2879944"/>
            <a:ext cx="1079500" cy="369332"/>
          </a:xfrm>
          <a:prstGeom prst="rect">
            <a:avLst/>
          </a:prstGeom>
          <a:noFill/>
        </p:spPr>
        <p:txBody>
          <a:bodyPr wrap="square" rtlCol="0">
            <a:spAutoFit/>
          </a:bodyPr>
          <a:lstStyle/>
          <a:p>
            <a:r>
              <a:rPr lang="en-US" dirty="0" smtClean="0"/>
              <a:t>13 users</a:t>
            </a:r>
            <a:endParaRPr lang="en-US" dirty="0"/>
          </a:p>
        </p:txBody>
      </p:sp>
      <p:sp>
        <p:nvSpPr>
          <p:cNvPr id="13" name="TextBox 12"/>
          <p:cNvSpPr txBox="1"/>
          <p:nvPr/>
        </p:nvSpPr>
        <p:spPr>
          <a:xfrm>
            <a:off x="7607300" y="3660478"/>
            <a:ext cx="1079500" cy="369332"/>
          </a:xfrm>
          <a:prstGeom prst="rect">
            <a:avLst/>
          </a:prstGeom>
          <a:noFill/>
        </p:spPr>
        <p:txBody>
          <a:bodyPr wrap="square" rtlCol="0">
            <a:spAutoFit/>
          </a:bodyPr>
          <a:lstStyle/>
          <a:p>
            <a:r>
              <a:rPr lang="en-US" dirty="0" smtClean="0"/>
              <a:t>7 users</a:t>
            </a:r>
            <a:endParaRPr lang="en-US" dirty="0"/>
          </a:p>
        </p:txBody>
      </p:sp>
      <p:sp>
        <p:nvSpPr>
          <p:cNvPr id="14" name="TextBox 13"/>
          <p:cNvSpPr txBox="1"/>
          <p:nvPr/>
        </p:nvSpPr>
        <p:spPr>
          <a:xfrm>
            <a:off x="7620000" y="4192290"/>
            <a:ext cx="1079500" cy="369332"/>
          </a:xfrm>
          <a:prstGeom prst="rect">
            <a:avLst/>
          </a:prstGeom>
          <a:noFill/>
        </p:spPr>
        <p:txBody>
          <a:bodyPr wrap="square" rtlCol="0">
            <a:spAutoFit/>
          </a:bodyPr>
          <a:lstStyle/>
          <a:p>
            <a:r>
              <a:rPr lang="en-US" dirty="0" smtClean="0"/>
              <a:t>4 users</a:t>
            </a:r>
            <a:endParaRPr lang="en-US" dirty="0"/>
          </a:p>
        </p:txBody>
      </p:sp>
      <p:sp>
        <p:nvSpPr>
          <p:cNvPr id="15" name="Slide Number Placeholder 14"/>
          <p:cNvSpPr>
            <a:spLocks noGrp="1"/>
          </p:cNvSpPr>
          <p:nvPr>
            <p:ph type="sldNum" sz="quarter" idx="12"/>
          </p:nvPr>
        </p:nvSpPr>
        <p:spPr/>
        <p:txBody>
          <a:bodyPr/>
          <a:lstStyle/>
          <a:p>
            <a:fld id="{F4946064-FE53-5248-9237-C5B7DF56B8F0}" type="slidenum">
              <a:rPr lang="en-US" smtClean="0"/>
              <a:pPr/>
              <a:t>19</a:t>
            </a:fld>
            <a:endParaRPr lang="en-US" dirty="0"/>
          </a:p>
        </p:txBody>
      </p:sp>
      <p:sp>
        <p:nvSpPr>
          <p:cNvPr id="16" name="TextBox 15"/>
          <p:cNvSpPr txBox="1"/>
          <p:nvPr/>
        </p:nvSpPr>
        <p:spPr>
          <a:xfrm>
            <a:off x="2634035" y="5650183"/>
            <a:ext cx="3794072" cy="461665"/>
          </a:xfrm>
          <a:prstGeom prst="rect">
            <a:avLst/>
          </a:prstGeom>
          <a:noFill/>
        </p:spPr>
        <p:txBody>
          <a:bodyPr wrap="square" rtlCol="0">
            <a:spAutoFit/>
          </a:bodyPr>
          <a:lstStyle/>
          <a:p>
            <a:r>
              <a:rPr lang="en-US" sz="2400" b="1" dirty="0" smtClean="0"/>
              <a:t>Figure </a:t>
            </a:r>
            <a:r>
              <a:rPr lang="en-US" sz="2400" b="1" dirty="0" smtClean="0"/>
              <a:t>8 Clients over Time</a:t>
            </a:r>
            <a:endParaRPr lang="en-US" sz="24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pic>
        <p:nvPicPr>
          <p:cNvPr id="4" name="Picture 3"/>
          <p:cNvPicPr>
            <a:picLocks noChangeAspect="1"/>
          </p:cNvPicPr>
          <p:nvPr/>
        </p:nvPicPr>
        <p:blipFill>
          <a:blip r:embed="rId3"/>
          <a:stretch>
            <a:fillRect/>
          </a:stretch>
        </p:blipFill>
        <p:spPr>
          <a:xfrm>
            <a:off x="975782" y="1638300"/>
            <a:ext cx="2864631" cy="1900767"/>
          </a:xfrm>
          <a:prstGeom prst="rect">
            <a:avLst/>
          </a:prstGeom>
        </p:spPr>
      </p:pic>
      <p:pic>
        <p:nvPicPr>
          <p:cNvPr id="5" name="Picture 4"/>
          <p:cNvPicPr>
            <a:picLocks noChangeAspect="1"/>
          </p:cNvPicPr>
          <p:nvPr/>
        </p:nvPicPr>
        <p:blipFill>
          <a:blip r:embed="rId4"/>
          <a:stretch>
            <a:fillRect/>
          </a:stretch>
        </p:blipFill>
        <p:spPr>
          <a:xfrm>
            <a:off x="4902980" y="1396859"/>
            <a:ext cx="3241952" cy="2159140"/>
          </a:xfrm>
          <a:prstGeom prst="rect">
            <a:avLst/>
          </a:prstGeom>
        </p:spPr>
      </p:pic>
      <p:pic>
        <p:nvPicPr>
          <p:cNvPr id="7" name="Picture 6"/>
          <p:cNvPicPr>
            <a:picLocks noChangeAspect="1"/>
          </p:cNvPicPr>
          <p:nvPr/>
        </p:nvPicPr>
        <p:blipFill>
          <a:blip r:embed="rId5"/>
          <a:stretch>
            <a:fillRect/>
          </a:stretch>
        </p:blipFill>
        <p:spPr>
          <a:xfrm>
            <a:off x="975782" y="4262972"/>
            <a:ext cx="3054351" cy="2036234"/>
          </a:xfrm>
          <a:prstGeom prst="rect">
            <a:avLst/>
          </a:prstGeom>
        </p:spPr>
      </p:pic>
      <p:pic>
        <p:nvPicPr>
          <p:cNvPr id="8" name="Picture 7"/>
          <p:cNvPicPr>
            <a:picLocks noChangeAspect="1"/>
          </p:cNvPicPr>
          <p:nvPr/>
        </p:nvPicPr>
        <p:blipFill>
          <a:blip r:embed="rId6"/>
          <a:stretch>
            <a:fillRect/>
          </a:stretch>
        </p:blipFill>
        <p:spPr>
          <a:xfrm>
            <a:off x="5077865" y="4262972"/>
            <a:ext cx="3219476" cy="2142067"/>
          </a:xfrm>
          <a:prstGeom prst="rect">
            <a:avLst/>
          </a:prstGeom>
        </p:spPr>
      </p:pic>
      <p:grpSp>
        <p:nvGrpSpPr>
          <p:cNvPr id="11" name="Group 10"/>
          <p:cNvGrpSpPr/>
          <p:nvPr/>
        </p:nvGrpSpPr>
        <p:grpSpPr>
          <a:xfrm>
            <a:off x="4045342" y="3539067"/>
            <a:ext cx="931049" cy="960967"/>
            <a:chOff x="3891212" y="2898774"/>
            <a:chExt cx="1483782" cy="1601260"/>
          </a:xfrm>
        </p:grpSpPr>
        <p:pic>
          <p:nvPicPr>
            <p:cNvPr id="10" name="Picture 9"/>
            <p:cNvPicPr>
              <a:picLocks noChangeAspect="1"/>
            </p:cNvPicPr>
            <p:nvPr/>
          </p:nvPicPr>
          <p:blipFill>
            <a:blip r:embed="rId7"/>
            <a:stretch>
              <a:fillRect/>
            </a:stretch>
          </p:blipFill>
          <p:spPr>
            <a:xfrm>
              <a:off x="3891212" y="2898774"/>
              <a:ext cx="1483782" cy="1483782"/>
            </a:xfrm>
            <a:prstGeom prst="rect">
              <a:avLst/>
            </a:prstGeom>
          </p:spPr>
        </p:pic>
        <p:pic>
          <p:nvPicPr>
            <p:cNvPr id="9" name="Picture 8"/>
            <p:cNvPicPr>
              <a:picLocks noChangeAspect="1"/>
            </p:cNvPicPr>
            <p:nvPr/>
          </p:nvPicPr>
          <p:blipFill>
            <a:blip r:embed="rId8"/>
            <a:stretch>
              <a:fillRect/>
            </a:stretch>
          </p:blipFill>
          <p:spPr>
            <a:xfrm>
              <a:off x="4087389" y="3441702"/>
              <a:ext cx="1058332" cy="1058332"/>
            </a:xfrm>
            <a:prstGeom prst="rect">
              <a:avLst/>
            </a:prstGeom>
          </p:spPr>
        </p:pic>
      </p:grpSp>
      <p:sp>
        <p:nvSpPr>
          <p:cNvPr id="12" name="Slide Number Placeholder 11"/>
          <p:cNvSpPr>
            <a:spLocks noGrp="1"/>
          </p:cNvSpPr>
          <p:nvPr>
            <p:ph type="sldNum" sz="quarter" idx="12"/>
          </p:nvPr>
        </p:nvSpPr>
        <p:spPr/>
        <p:txBody>
          <a:bodyPr/>
          <a:lstStyle/>
          <a:p>
            <a:fld id="{F4946064-FE53-5248-9237-C5B7DF56B8F0}"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78"/>
            <a:ext cx="8229600" cy="1143000"/>
          </a:xfrm>
        </p:spPr>
        <p:txBody>
          <a:bodyPr/>
          <a:lstStyle/>
          <a:p>
            <a:r>
              <a:rPr lang="en-US" dirty="0" smtClean="0"/>
              <a:t>Analysis – Clients and Data Volume</a:t>
            </a:r>
            <a:endParaRPr lang="en-US" dirty="0"/>
          </a:p>
        </p:txBody>
      </p:sp>
      <p:grpSp>
        <p:nvGrpSpPr>
          <p:cNvPr id="5" name="Group 4"/>
          <p:cNvGrpSpPr/>
          <p:nvPr/>
        </p:nvGrpSpPr>
        <p:grpSpPr>
          <a:xfrm>
            <a:off x="1286648" y="1308454"/>
            <a:ext cx="6593417" cy="5202317"/>
            <a:chOff x="1382184" y="1417638"/>
            <a:chExt cx="6593417" cy="5202317"/>
          </a:xfrm>
        </p:grpSpPr>
        <p:pic>
          <p:nvPicPr>
            <p:cNvPr id="3" name="Picture 2"/>
            <p:cNvPicPr>
              <a:picLocks noChangeAspect="1"/>
            </p:cNvPicPr>
            <p:nvPr/>
          </p:nvPicPr>
          <p:blipFill>
            <a:blip r:embed="rId3"/>
            <a:stretch>
              <a:fillRect/>
            </a:stretch>
          </p:blipFill>
          <p:spPr>
            <a:xfrm>
              <a:off x="1382184" y="1417638"/>
              <a:ext cx="6593417" cy="4864910"/>
            </a:xfrm>
            <a:prstGeom prst="rect">
              <a:avLst/>
            </a:prstGeom>
          </p:spPr>
        </p:pic>
        <p:sp>
          <p:nvSpPr>
            <p:cNvPr id="4" name="TextBox 3"/>
            <p:cNvSpPr txBox="1"/>
            <p:nvPr/>
          </p:nvSpPr>
          <p:spPr>
            <a:xfrm>
              <a:off x="2318758" y="6250623"/>
              <a:ext cx="5435597" cy="369332"/>
            </a:xfrm>
            <a:prstGeom prst="rect">
              <a:avLst/>
            </a:prstGeom>
            <a:solidFill>
              <a:schemeClr val="bg1"/>
            </a:solidFill>
          </p:spPr>
          <p:txBody>
            <a:bodyPr wrap="square" rtlCol="0">
              <a:spAutoFit/>
            </a:bodyPr>
            <a:lstStyle/>
            <a:p>
              <a:r>
                <a:rPr lang="en-US" b="1" dirty="0" smtClean="0"/>
                <a:t>Figure </a:t>
              </a:r>
              <a:r>
                <a:rPr lang="en-US" b="1" dirty="0" smtClean="0"/>
                <a:t>9 </a:t>
              </a:r>
              <a:r>
                <a:rPr lang="en-US" b="1" dirty="0" smtClean="0"/>
                <a:t>Clients Inbound and Outbound Traffic Volume</a:t>
              </a:r>
              <a:endParaRPr lang="en-US" b="1" dirty="0"/>
            </a:p>
          </p:txBody>
        </p:sp>
      </p:grpSp>
      <p:sp>
        <p:nvSpPr>
          <p:cNvPr id="6" name="Slide Number Placeholder 5"/>
          <p:cNvSpPr>
            <a:spLocks noGrp="1"/>
          </p:cNvSpPr>
          <p:nvPr>
            <p:ph type="sldNum" sz="quarter" idx="12"/>
          </p:nvPr>
        </p:nvSpPr>
        <p:spPr/>
        <p:txBody>
          <a:bodyPr/>
          <a:lstStyle/>
          <a:p>
            <a:fld id="{F4946064-FE53-5248-9237-C5B7DF56B8F0}"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Clients and Data Volume</a:t>
            </a:r>
            <a:endParaRPr lang="en-US" dirty="0"/>
          </a:p>
        </p:txBody>
      </p:sp>
      <p:pic>
        <p:nvPicPr>
          <p:cNvPr id="3" name="Picture 2"/>
          <p:cNvPicPr>
            <a:picLocks noChangeAspect="1"/>
          </p:cNvPicPr>
          <p:nvPr/>
        </p:nvPicPr>
        <p:blipFill>
          <a:blip r:embed="rId3"/>
          <a:stretch>
            <a:fillRect/>
          </a:stretch>
        </p:blipFill>
        <p:spPr>
          <a:xfrm>
            <a:off x="1030820" y="1322913"/>
            <a:ext cx="6448943" cy="4874683"/>
          </a:xfrm>
          <a:prstGeom prst="rect">
            <a:avLst/>
          </a:prstGeom>
        </p:spPr>
      </p:pic>
      <p:sp>
        <p:nvSpPr>
          <p:cNvPr id="4" name="TextBox 3"/>
          <p:cNvSpPr txBox="1"/>
          <p:nvPr/>
        </p:nvSpPr>
        <p:spPr>
          <a:xfrm>
            <a:off x="3166534" y="6197596"/>
            <a:ext cx="3618426" cy="369332"/>
          </a:xfrm>
          <a:prstGeom prst="rect">
            <a:avLst/>
          </a:prstGeom>
          <a:noFill/>
        </p:spPr>
        <p:txBody>
          <a:bodyPr wrap="none" rtlCol="0">
            <a:spAutoFit/>
          </a:bodyPr>
          <a:lstStyle/>
          <a:p>
            <a:r>
              <a:rPr lang="en-US" b="1" dirty="0" smtClean="0"/>
              <a:t>Figure </a:t>
            </a:r>
            <a:r>
              <a:rPr lang="en-US" b="1" dirty="0" smtClean="0"/>
              <a:t>10  </a:t>
            </a:r>
            <a:r>
              <a:rPr lang="en-US" b="1" dirty="0" smtClean="0"/>
              <a:t>CCDF of Traffic In and Out</a:t>
            </a:r>
          </a:p>
        </p:txBody>
      </p:sp>
      <p:sp>
        <p:nvSpPr>
          <p:cNvPr id="5" name="Slide Number Placeholder 4"/>
          <p:cNvSpPr>
            <a:spLocks noGrp="1"/>
          </p:cNvSpPr>
          <p:nvPr>
            <p:ph type="sldNum" sz="quarter" idx="12"/>
          </p:nvPr>
        </p:nvSpPr>
        <p:spPr/>
        <p:txBody>
          <a:bodyPr/>
          <a:lstStyle/>
          <a:p>
            <a:fld id="{F4946064-FE53-5248-9237-C5B7DF56B8F0}"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effectLst/>
              </a:rPr>
              <a:t>Introduction</a:t>
            </a:r>
          </a:p>
          <a:p>
            <a:r>
              <a:rPr lang="en-US" dirty="0" smtClean="0"/>
              <a:t>Methodology</a:t>
            </a:r>
          </a:p>
          <a:p>
            <a:r>
              <a:rPr lang="en-US" dirty="0" smtClean="0"/>
              <a:t>Analysis</a:t>
            </a:r>
          </a:p>
          <a:p>
            <a:r>
              <a:rPr lang="en-US" sz="4900" b="1" dirty="0" smtClean="0">
                <a:solidFill>
                  <a:srgbClr val="C0504D"/>
                </a:solidFill>
                <a:effectLst>
                  <a:outerShdw blurRad="127000" dist="76200" dir="2700000">
                    <a:srgbClr val="000000">
                      <a:alpha val="43000"/>
                    </a:srgbClr>
                  </a:outerShdw>
                </a:effectLst>
              </a:rPr>
              <a:t>Conclusion</a:t>
            </a:r>
          </a:p>
        </p:txBody>
      </p:sp>
      <p:sp>
        <p:nvSpPr>
          <p:cNvPr id="4" name="Slide Number Placeholder 3"/>
          <p:cNvSpPr>
            <a:spLocks noGrp="1"/>
          </p:cNvSpPr>
          <p:nvPr>
            <p:ph type="sldNum" sz="quarter" idx="12"/>
          </p:nvPr>
        </p:nvSpPr>
        <p:spPr/>
        <p:txBody>
          <a:bodyPr/>
          <a:lstStyle/>
          <a:p>
            <a:fld id="{F4946064-FE53-5248-9237-C5B7DF56B8F0}"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IEEE 802.11a and IEEE 802.11g are heavily used</a:t>
            </a:r>
          </a:p>
          <a:p>
            <a:r>
              <a:rPr lang="en-US" dirty="0" smtClean="0"/>
              <a:t>About two-thirds of the participants </a:t>
            </a:r>
            <a:r>
              <a:rPr lang="en-US" dirty="0" err="1" smtClean="0"/>
              <a:t>werr</a:t>
            </a:r>
            <a:r>
              <a:rPr lang="en-US" dirty="0" smtClean="0"/>
              <a:t> active</a:t>
            </a:r>
          </a:p>
          <a:p>
            <a:r>
              <a:rPr lang="en-US" dirty="0" smtClean="0"/>
              <a:t>Peak throughput of 8.73Mbps (large, but not at capacity)</a:t>
            </a:r>
          </a:p>
          <a:p>
            <a:r>
              <a:rPr lang="en-US" dirty="0" smtClean="0"/>
              <a:t>Web remains dominant, may be increasing after a brief decline</a:t>
            </a:r>
          </a:p>
          <a:p>
            <a:r>
              <a:rPr lang="en-US" dirty="0" smtClean="0"/>
              <a:t>Emerging use of p2p and </a:t>
            </a:r>
            <a:r>
              <a:rPr lang="en-US" dirty="0" err="1" smtClean="0"/>
              <a:t>vpn</a:t>
            </a:r>
            <a:r>
              <a:rPr lang="en-US" dirty="0" smtClean="0"/>
              <a:t> as top applications</a:t>
            </a:r>
          </a:p>
          <a:p>
            <a:r>
              <a:rPr lang="en-US" dirty="0" smtClean="0"/>
              <a:t>Wireless use directly influenced by workshop organization</a:t>
            </a:r>
          </a:p>
          <a:p>
            <a:r>
              <a:rPr lang="en-US" dirty="0" smtClean="0"/>
              <a:t>People using wireless in vicinity of access point affect signal strength</a:t>
            </a:r>
          </a:p>
        </p:txBody>
      </p:sp>
      <p:sp>
        <p:nvSpPr>
          <p:cNvPr id="4" name="Slide Number Placeholder 3"/>
          <p:cNvSpPr>
            <a:spLocks noGrp="1"/>
          </p:cNvSpPr>
          <p:nvPr>
            <p:ph type="sldNum" sz="quarter" idx="12"/>
          </p:nvPr>
        </p:nvSpPr>
        <p:spPr/>
        <p:txBody>
          <a:bodyPr/>
          <a:lstStyle/>
          <a:p>
            <a:fld id="{F4946064-FE53-5248-9237-C5B7DF56B8F0}" type="slidenum">
              <a:rPr lang="en-US" smtClean="0"/>
              <a:pPr/>
              <a:t>23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r>
              <a:rPr lang="en-US" dirty="0" smtClean="0"/>
              <a:t>Analyze Web traffic in depth to understand the applications it carries </a:t>
            </a:r>
          </a:p>
          <a:p>
            <a:pPr lvl="1"/>
            <a:r>
              <a:rPr lang="en-US" dirty="0" smtClean="0"/>
              <a:t>E.g. Email, IM, videos …</a:t>
            </a:r>
          </a:p>
          <a:p>
            <a:r>
              <a:rPr lang="en-US" dirty="0" smtClean="0"/>
              <a:t>Analyze application performance (e.g. video streaming supported by http) in wireless networks</a:t>
            </a:r>
          </a:p>
        </p:txBody>
      </p:sp>
      <p:sp>
        <p:nvSpPr>
          <p:cNvPr id="4" name="Slide Number Placeholder 3"/>
          <p:cNvSpPr>
            <a:spLocks noGrp="1"/>
          </p:cNvSpPr>
          <p:nvPr>
            <p:ph type="sldNum" sz="quarter" idx="12"/>
          </p:nvPr>
        </p:nvSpPr>
        <p:spPr/>
        <p:txBody>
          <a:bodyPr/>
          <a:lstStyle/>
          <a:p>
            <a:fld id="{F4946064-FE53-5248-9237-C5B7DF56B8F0}" type="slidenum">
              <a:rPr lang="en-US" smtClean="0"/>
              <a:pPr/>
              <a:t>24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Slide Number Placeholder 2"/>
          <p:cNvSpPr>
            <a:spLocks noGrp="1"/>
          </p:cNvSpPr>
          <p:nvPr>
            <p:ph type="sldNum" sz="quarter" idx="12"/>
          </p:nvPr>
        </p:nvSpPr>
        <p:spPr/>
        <p:txBody>
          <a:bodyPr/>
          <a:lstStyle/>
          <a:p>
            <a:fld id="{F4946064-FE53-5248-9237-C5B7DF56B8F0}"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Rectangle 2"/>
          <p:cNvSpPr/>
          <p:nvPr/>
        </p:nvSpPr>
        <p:spPr>
          <a:xfrm>
            <a:off x="457199" y="1225688"/>
            <a:ext cx="8009467" cy="5355313"/>
          </a:xfrm>
          <a:prstGeom prst="rect">
            <a:avLst/>
          </a:prstGeom>
        </p:spPr>
        <p:txBody>
          <a:bodyPr wrap="square">
            <a:spAutoFit/>
          </a:bodyPr>
          <a:lstStyle/>
          <a:p>
            <a:r>
              <a:rPr lang="en-US" dirty="0"/>
              <a:t>[1] A. </a:t>
            </a:r>
            <a:r>
              <a:rPr lang="en-US" dirty="0" err="1"/>
              <a:t>Balachandran</a:t>
            </a:r>
            <a:r>
              <a:rPr lang="en-US" dirty="0"/>
              <a:t>, G. </a:t>
            </a:r>
            <a:r>
              <a:rPr lang="en-US" dirty="0" err="1"/>
              <a:t>Voelker</a:t>
            </a:r>
            <a:r>
              <a:rPr lang="en-US" dirty="0"/>
              <a:t>, P. </a:t>
            </a:r>
            <a:r>
              <a:rPr lang="en-US" dirty="0" err="1"/>
              <a:t>Bahl</a:t>
            </a:r>
            <a:r>
              <a:rPr lang="en-US" dirty="0"/>
              <a:t>, and V. </a:t>
            </a:r>
            <a:r>
              <a:rPr lang="en-US" dirty="0" err="1"/>
              <a:t>Rangan</a:t>
            </a:r>
            <a:r>
              <a:rPr lang="en-US" dirty="0"/>
              <a:t>. Characterizing User Behavior and Network Performance in a Public Wireless LAN</a:t>
            </a:r>
            <a:r>
              <a:rPr lang="en-US" i="1" dirty="0"/>
              <a:t>. In Proceedings of ACM SIGMETRICS, </a:t>
            </a:r>
            <a:r>
              <a:rPr lang="en-US" dirty="0"/>
              <a:t>Marina del Rey, CA, USA, 2002</a:t>
            </a:r>
            <a:r>
              <a:rPr lang="en-US" dirty="0" smtClean="0"/>
              <a:t>.</a:t>
            </a:r>
          </a:p>
          <a:p>
            <a:r>
              <a:rPr lang="en-US" dirty="0" smtClean="0"/>
              <a:t>[</a:t>
            </a:r>
            <a:r>
              <a:rPr lang="en-US" dirty="0"/>
              <a:t>2] T. Henderson, D. </a:t>
            </a:r>
            <a:r>
              <a:rPr lang="en-US" dirty="0" err="1"/>
              <a:t>Kotz</a:t>
            </a:r>
            <a:r>
              <a:rPr lang="en-US" dirty="0"/>
              <a:t>, and I. </a:t>
            </a:r>
            <a:r>
              <a:rPr lang="en-US" dirty="0" err="1"/>
              <a:t>Abyzov</a:t>
            </a:r>
            <a:r>
              <a:rPr lang="en-US" dirty="0"/>
              <a:t>. The Changing Usage of a Mature Campus-wide Wireless Network. </a:t>
            </a:r>
            <a:r>
              <a:rPr lang="en-US" i="1" dirty="0"/>
              <a:t>In Proceedings of </a:t>
            </a:r>
            <a:r>
              <a:rPr lang="en-US" i="1" dirty="0" err="1"/>
              <a:t>MobiCom</a:t>
            </a:r>
            <a:r>
              <a:rPr lang="en-US" i="1" dirty="0"/>
              <a:t>,</a:t>
            </a:r>
            <a:r>
              <a:rPr lang="en-US" dirty="0"/>
              <a:t> Philadelphia, PA, USA, 2004</a:t>
            </a:r>
            <a:r>
              <a:rPr lang="en-US" dirty="0" smtClean="0"/>
              <a:t>.</a:t>
            </a:r>
          </a:p>
          <a:p>
            <a:r>
              <a:rPr lang="en-US" dirty="0" smtClean="0"/>
              <a:t>[</a:t>
            </a:r>
            <a:r>
              <a:rPr lang="en-US" dirty="0"/>
              <a:t>3] </a:t>
            </a:r>
            <a:r>
              <a:rPr lang="en-US" dirty="0" err="1"/>
              <a:t>Amit</a:t>
            </a:r>
            <a:r>
              <a:rPr lang="en-US" dirty="0"/>
              <a:t> P. </a:t>
            </a:r>
            <a:r>
              <a:rPr lang="en-US" dirty="0" err="1"/>
              <a:t>Jardosh</a:t>
            </a:r>
            <a:r>
              <a:rPr lang="en-US" dirty="0"/>
              <a:t>, Krishna N. </a:t>
            </a:r>
            <a:r>
              <a:rPr lang="en-US" dirty="0" err="1"/>
              <a:t>Ramachandran</a:t>
            </a:r>
            <a:r>
              <a:rPr lang="en-US" dirty="0"/>
              <a:t>, Kevin C. </a:t>
            </a:r>
            <a:r>
              <a:rPr lang="en-US" dirty="0" err="1"/>
              <a:t>Almeroth</a:t>
            </a:r>
            <a:r>
              <a:rPr lang="en-US" dirty="0"/>
              <a:t>, and Elizabeth M. Belding-Royer. Understanding Congestion in IEEE 802.11b Wireless Networks. </a:t>
            </a:r>
            <a:r>
              <a:rPr lang="en-US" i="1" dirty="0"/>
              <a:t>In Proceedings of SIGCOMM IMC,</a:t>
            </a:r>
            <a:r>
              <a:rPr lang="en-US" dirty="0"/>
              <a:t> Berkeley, CA, USA, October 2005</a:t>
            </a:r>
            <a:r>
              <a:rPr lang="en-US" dirty="0" smtClean="0"/>
              <a:t>.</a:t>
            </a:r>
          </a:p>
          <a:p>
            <a:r>
              <a:rPr lang="en-US" dirty="0" smtClean="0"/>
              <a:t>[</a:t>
            </a:r>
            <a:r>
              <a:rPr lang="en-US" dirty="0"/>
              <a:t>4] R. </a:t>
            </a:r>
            <a:r>
              <a:rPr lang="en-US" dirty="0" err="1"/>
              <a:t>Mahajan</a:t>
            </a:r>
            <a:r>
              <a:rPr lang="en-US" dirty="0"/>
              <a:t>, M. </a:t>
            </a:r>
            <a:r>
              <a:rPr lang="en-US" dirty="0" err="1"/>
              <a:t>Rodrig</a:t>
            </a:r>
            <a:r>
              <a:rPr lang="en-US" dirty="0"/>
              <a:t>, D. </a:t>
            </a:r>
            <a:r>
              <a:rPr lang="en-US" dirty="0" err="1"/>
              <a:t>Wetherall</a:t>
            </a:r>
            <a:r>
              <a:rPr lang="en-US" dirty="0"/>
              <a:t>, and J. </a:t>
            </a:r>
            <a:r>
              <a:rPr lang="en-US" dirty="0" err="1"/>
              <a:t>Zahorjan</a:t>
            </a:r>
            <a:r>
              <a:rPr lang="en-US" dirty="0"/>
              <a:t>. Analyzing the MAC-Level Behavior of Wireless Networks in the Wild. </a:t>
            </a:r>
            <a:r>
              <a:rPr lang="en-US" i="1" dirty="0"/>
              <a:t>In Proceedings of ACM SIGCOMM,</a:t>
            </a:r>
            <a:r>
              <a:rPr lang="en-US" dirty="0"/>
              <a:t> Pisa, Italy, September 2004</a:t>
            </a:r>
            <a:r>
              <a:rPr lang="en-US" dirty="0" smtClean="0"/>
              <a:t>.</a:t>
            </a:r>
          </a:p>
          <a:p>
            <a:r>
              <a:rPr lang="en-US" dirty="0" smtClean="0"/>
              <a:t>[</a:t>
            </a:r>
            <a:r>
              <a:rPr lang="en-US" dirty="0"/>
              <a:t>5] M. </a:t>
            </a:r>
            <a:r>
              <a:rPr lang="en-US" dirty="0" err="1"/>
              <a:t>Rodrig</a:t>
            </a:r>
            <a:r>
              <a:rPr lang="en-US" dirty="0"/>
              <a:t>, C. Reis, R. </a:t>
            </a:r>
            <a:r>
              <a:rPr lang="en-US" dirty="0" err="1"/>
              <a:t>Mahajan</a:t>
            </a:r>
            <a:r>
              <a:rPr lang="en-US" dirty="0"/>
              <a:t>, D. </a:t>
            </a:r>
            <a:r>
              <a:rPr lang="en-US" dirty="0" err="1"/>
              <a:t>Wetherall</a:t>
            </a:r>
            <a:r>
              <a:rPr lang="en-US" dirty="0"/>
              <a:t>, and J. </a:t>
            </a:r>
            <a:r>
              <a:rPr lang="en-US" dirty="0" err="1"/>
              <a:t>Zahorjan</a:t>
            </a:r>
            <a:r>
              <a:rPr lang="en-US" dirty="0"/>
              <a:t>. </a:t>
            </a:r>
            <a:r>
              <a:rPr lang="en-US" dirty="0" err="1"/>
              <a:t>Meas</a:t>
            </a:r>
            <a:r>
              <a:rPr lang="en-US" dirty="0"/>
              <a:t>- based Characterization of 802.11 in a Hotspot Setting.</a:t>
            </a:r>
            <a:r>
              <a:rPr lang="en-US" i="1" dirty="0"/>
              <a:t> In Proceedings of ACM SIGCOMM E-WIND,</a:t>
            </a:r>
            <a:r>
              <a:rPr lang="en-US" dirty="0"/>
              <a:t> Phil., PA, USA, August 2005</a:t>
            </a:r>
            <a:r>
              <a:rPr lang="en-US" dirty="0" smtClean="0"/>
              <a:t>.</a:t>
            </a:r>
          </a:p>
          <a:p>
            <a:r>
              <a:rPr lang="en-US" dirty="0" smtClean="0"/>
              <a:t>[</a:t>
            </a:r>
            <a:r>
              <a:rPr lang="en-US" dirty="0"/>
              <a:t>6] S. </a:t>
            </a:r>
            <a:r>
              <a:rPr lang="en-US" dirty="0" err="1"/>
              <a:t>Saroiu</a:t>
            </a:r>
            <a:r>
              <a:rPr lang="en-US" dirty="0"/>
              <a:t>, P. </a:t>
            </a:r>
            <a:r>
              <a:rPr lang="en-US" dirty="0" err="1"/>
              <a:t>Gummadi</a:t>
            </a:r>
            <a:r>
              <a:rPr lang="en-US" dirty="0"/>
              <a:t>, and S. Gribble. Measuring and Analyzing the Characteristics of Napster and Gnutella Hosts. </a:t>
            </a:r>
            <a:r>
              <a:rPr lang="en-US" i="1" dirty="0"/>
              <a:t>Multimedia Systems Journal,</a:t>
            </a:r>
            <a:r>
              <a:rPr lang="en-US" dirty="0"/>
              <a:t> 9(2):170 – 184, August 2003</a:t>
            </a:r>
            <a:r>
              <a:rPr lang="en-US" dirty="0" smtClean="0"/>
              <a:t>.</a:t>
            </a:r>
          </a:p>
          <a:p>
            <a:r>
              <a:rPr lang="en-US" dirty="0" smtClean="0"/>
              <a:t>[</a:t>
            </a:r>
            <a:r>
              <a:rPr lang="en-US" dirty="0"/>
              <a:t>7] D. Tang and M. Baker. Analysis of a Local-Area Wireless Network.</a:t>
            </a:r>
            <a:r>
              <a:rPr lang="en-US" i="1" dirty="0"/>
              <a:t> In Proceedings of </a:t>
            </a:r>
            <a:r>
              <a:rPr lang="en-US" i="1" dirty="0" err="1"/>
              <a:t>MobiCom</a:t>
            </a:r>
            <a:r>
              <a:rPr lang="en-US" i="1" dirty="0"/>
              <a:t>,</a:t>
            </a:r>
            <a:r>
              <a:rPr lang="en-US" dirty="0"/>
              <a:t> Boston, MA, USA, August 2000.</a:t>
            </a:r>
          </a:p>
        </p:txBody>
      </p:sp>
      <p:sp>
        <p:nvSpPr>
          <p:cNvPr id="4" name="Slide Number Placeholder 3"/>
          <p:cNvSpPr>
            <a:spLocks noGrp="1"/>
          </p:cNvSpPr>
          <p:nvPr>
            <p:ph type="sldNum" sz="quarter" idx="12"/>
          </p:nvPr>
        </p:nvSpPr>
        <p:spPr/>
        <p:txBody>
          <a:bodyPr/>
          <a:lstStyle/>
          <a:p>
            <a:fld id="{F4946064-FE53-5248-9237-C5B7DF56B8F0}" type="slidenum">
              <a:rPr lang="en-US" smtClean="0"/>
              <a:pPr/>
              <a:t>26</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a:xfrm>
            <a:off x="323850" y="1247775"/>
            <a:ext cx="8229600" cy="4525963"/>
          </a:xfrm>
        </p:spPr>
        <p:txBody>
          <a:bodyPr>
            <a:noAutofit/>
          </a:bodyPr>
          <a:lstStyle/>
          <a:p>
            <a:r>
              <a:rPr lang="en-US" sz="1800" dirty="0" smtClean="0"/>
              <a:t>Tang and Baker [7] trace collected at Stanford on campus</a:t>
            </a:r>
          </a:p>
          <a:p>
            <a:pPr lvl="1"/>
            <a:r>
              <a:rPr lang="en-US" sz="1600" dirty="0" smtClean="0">
                <a:solidFill>
                  <a:srgbClr val="0070C0"/>
                </a:solidFill>
              </a:rPr>
              <a:t>Analyzed user </a:t>
            </a:r>
            <a:r>
              <a:rPr lang="en-US" sz="1600" dirty="0">
                <a:solidFill>
                  <a:srgbClr val="0070C0"/>
                </a:solidFill>
              </a:rPr>
              <a:t>behavior of the network,</a:t>
            </a:r>
            <a:r>
              <a:rPr lang="en-US" sz="1600" dirty="0" smtClean="0">
                <a:solidFill>
                  <a:srgbClr val="0070C0"/>
                </a:solidFill>
              </a:rPr>
              <a:t> overall network </a:t>
            </a:r>
            <a:r>
              <a:rPr lang="en-US" sz="1600" dirty="0">
                <a:solidFill>
                  <a:srgbClr val="0070C0"/>
                </a:solidFill>
              </a:rPr>
              <a:t>traffic and load </a:t>
            </a:r>
            <a:r>
              <a:rPr lang="en-US" sz="1600" dirty="0" smtClean="0">
                <a:solidFill>
                  <a:srgbClr val="0070C0"/>
                </a:solidFill>
              </a:rPr>
              <a:t>characteristics</a:t>
            </a:r>
          </a:p>
          <a:p>
            <a:r>
              <a:rPr lang="en-US" sz="1800" dirty="0" smtClean="0"/>
              <a:t>Henderson </a:t>
            </a:r>
            <a:r>
              <a:rPr lang="en-US" sz="1800" dirty="0"/>
              <a:t>et al. [2</a:t>
            </a:r>
            <a:r>
              <a:rPr lang="en-US" sz="1800" dirty="0" smtClean="0"/>
              <a:t>] trace collected at Dartmouth on campus</a:t>
            </a:r>
          </a:p>
          <a:p>
            <a:pPr lvl="1"/>
            <a:r>
              <a:rPr lang="en-US" sz="1600" dirty="0">
                <a:solidFill>
                  <a:srgbClr val="0070C0"/>
                </a:solidFill>
              </a:rPr>
              <a:t>C</a:t>
            </a:r>
            <a:r>
              <a:rPr lang="en-US" sz="1600" dirty="0" smtClean="0">
                <a:solidFill>
                  <a:srgbClr val="0070C0"/>
                </a:solidFill>
              </a:rPr>
              <a:t>haracterized </a:t>
            </a:r>
            <a:r>
              <a:rPr lang="en-US" sz="1600" dirty="0">
                <a:solidFill>
                  <a:srgbClr val="0070C0"/>
                </a:solidFill>
              </a:rPr>
              <a:t>user behavior in terms of application use and found residential </a:t>
            </a:r>
            <a:r>
              <a:rPr lang="en-US" sz="1600" dirty="0" smtClean="0">
                <a:solidFill>
                  <a:srgbClr val="0070C0"/>
                </a:solidFill>
              </a:rPr>
              <a:t>traffic</a:t>
            </a:r>
          </a:p>
          <a:p>
            <a:pPr lvl="1"/>
            <a:r>
              <a:rPr lang="en-US" sz="1600" dirty="0">
                <a:solidFill>
                  <a:srgbClr val="0070C0"/>
                </a:solidFill>
              </a:rPr>
              <a:t>S</a:t>
            </a:r>
            <a:r>
              <a:rPr lang="en-US" sz="1600" dirty="0" smtClean="0">
                <a:solidFill>
                  <a:srgbClr val="0070C0"/>
                </a:solidFill>
              </a:rPr>
              <a:t>howed </a:t>
            </a:r>
            <a:r>
              <a:rPr lang="en-US" sz="1600" dirty="0">
                <a:solidFill>
                  <a:srgbClr val="0070C0"/>
                </a:solidFill>
              </a:rPr>
              <a:t>that some wireless cards roamed excessively, being unable to settle down with one </a:t>
            </a:r>
            <a:r>
              <a:rPr lang="en-US" sz="1600" dirty="0" smtClean="0">
                <a:solidFill>
                  <a:srgbClr val="0070C0"/>
                </a:solidFill>
              </a:rPr>
              <a:t>AP</a:t>
            </a:r>
          </a:p>
          <a:p>
            <a:r>
              <a:rPr lang="en-US" sz="1800" dirty="0" err="1" smtClean="0"/>
              <a:t>Saroiu</a:t>
            </a:r>
            <a:r>
              <a:rPr lang="en-US" sz="1800" dirty="0" smtClean="0"/>
              <a:t> </a:t>
            </a:r>
            <a:r>
              <a:rPr lang="en-US" sz="1800" dirty="0"/>
              <a:t>and </a:t>
            </a:r>
            <a:r>
              <a:rPr lang="en-US" sz="1800" dirty="0" err="1"/>
              <a:t>Gummadi</a:t>
            </a:r>
            <a:r>
              <a:rPr lang="en-US" sz="1800" dirty="0"/>
              <a:t> [6</a:t>
            </a:r>
            <a:r>
              <a:rPr lang="en-US" sz="1800" dirty="0" smtClean="0"/>
              <a:t>] trace collected at University of Washington on campus</a:t>
            </a:r>
          </a:p>
          <a:p>
            <a:pPr lvl="1"/>
            <a:r>
              <a:rPr lang="en-US" sz="1600" dirty="0" smtClean="0">
                <a:solidFill>
                  <a:srgbClr val="0070C0"/>
                </a:solidFill>
              </a:rPr>
              <a:t>Observed that </a:t>
            </a:r>
            <a:r>
              <a:rPr lang="en-US" sz="1600" dirty="0">
                <a:solidFill>
                  <a:srgbClr val="0070C0"/>
                </a:solidFill>
              </a:rPr>
              <a:t>outbound p2p traffic </a:t>
            </a:r>
            <a:r>
              <a:rPr lang="en-US" sz="1600" dirty="0" smtClean="0">
                <a:solidFill>
                  <a:srgbClr val="0070C0"/>
                </a:solidFill>
              </a:rPr>
              <a:t>dominated</a:t>
            </a:r>
            <a:r>
              <a:rPr lang="en-US" sz="1600" dirty="0">
                <a:solidFill>
                  <a:srgbClr val="0070C0"/>
                </a:solidFill>
              </a:rPr>
              <a:t>. </a:t>
            </a:r>
            <a:endParaRPr lang="en-US" sz="1600" dirty="0" smtClean="0">
              <a:solidFill>
                <a:srgbClr val="0070C0"/>
              </a:solidFill>
            </a:endParaRPr>
          </a:p>
          <a:p>
            <a:pPr lvl="1"/>
            <a:r>
              <a:rPr lang="en-US" sz="1600" dirty="0" smtClean="0">
                <a:solidFill>
                  <a:srgbClr val="0070C0"/>
                </a:solidFill>
              </a:rPr>
              <a:t>Observed the diminishing dominance </a:t>
            </a:r>
            <a:r>
              <a:rPr lang="en-US" sz="1600" dirty="0">
                <a:solidFill>
                  <a:srgbClr val="0070C0"/>
                </a:solidFill>
              </a:rPr>
              <a:t>of Web </a:t>
            </a:r>
            <a:r>
              <a:rPr lang="en-US" sz="1600" dirty="0" smtClean="0">
                <a:solidFill>
                  <a:srgbClr val="0070C0"/>
                </a:solidFill>
              </a:rPr>
              <a:t>traffic. </a:t>
            </a:r>
          </a:p>
          <a:p>
            <a:r>
              <a:rPr lang="en-US" sz="1800" dirty="0" smtClean="0"/>
              <a:t> </a:t>
            </a:r>
            <a:r>
              <a:rPr lang="en-US" sz="1800" dirty="0" err="1"/>
              <a:t>Jardosh</a:t>
            </a:r>
            <a:r>
              <a:rPr lang="en-US" sz="1800" dirty="0"/>
              <a:t> et al</a:t>
            </a:r>
            <a:r>
              <a:rPr lang="en-US" sz="1800" dirty="0" smtClean="0"/>
              <a:t>. [3], trace collected at the 62</a:t>
            </a:r>
            <a:r>
              <a:rPr lang="en-US" sz="1800" baseline="30000" dirty="0" smtClean="0"/>
              <a:t>nd</a:t>
            </a:r>
            <a:r>
              <a:rPr lang="en-US" sz="1800" dirty="0" smtClean="0"/>
              <a:t> IETF meeting in hotel</a:t>
            </a:r>
          </a:p>
          <a:p>
            <a:pPr lvl="1"/>
            <a:r>
              <a:rPr lang="en-US" sz="1600" dirty="0" smtClean="0">
                <a:solidFill>
                  <a:srgbClr val="0070C0"/>
                </a:solidFill>
              </a:rPr>
              <a:t>Found rate </a:t>
            </a:r>
            <a:r>
              <a:rPr lang="en-US" sz="1600" dirty="0">
                <a:solidFill>
                  <a:srgbClr val="0070C0"/>
                </a:solidFill>
              </a:rPr>
              <a:t>adaptation implementations rarely used the 2 Mbps and 5.5 Mbps data rates, and that </a:t>
            </a:r>
            <a:r>
              <a:rPr lang="en-US" sz="1600" dirty="0" smtClean="0">
                <a:solidFill>
                  <a:srgbClr val="0070C0"/>
                </a:solidFill>
              </a:rPr>
              <a:t>lower </a:t>
            </a:r>
            <a:r>
              <a:rPr lang="en-US" sz="1600" dirty="0">
                <a:solidFill>
                  <a:srgbClr val="0070C0"/>
                </a:solidFill>
              </a:rPr>
              <a:t>rates </a:t>
            </a:r>
            <a:r>
              <a:rPr lang="en-US" sz="1600" dirty="0" smtClean="0">
                <a:solidFill>
                  <a:srgbClr val="0070C0"/>
                </a:solidFill>
              </a:rPr>
              <a:t>are detrimental </a:t>
            </a:r>
            <a:r>
              <a:rPr lang="en-US" sz="1600" dirty="0">
                <a:solidFill>
                  <a:srgbClr val="0070C0"/>
                </a:solidFill>
              </a:rPr>
              <a:t>to network performance during congestion</a:t>
            </a:r>
            <a:r>
              <a:rPr lang="en-US" sz="1600" dirty="0" smtClean="0">
                <a:solidFill>
                  <a:srgbClr val="0070C0"/>
                </a:solidFill>
              </a:rPr>
              <a:t>.</a:t>
            </a:r>
          </a:p>
          <a:p>
            <a:r>
              <a:rPr lang="en-US" sz="1800" dirty="0" smtClean="0"/>
              <a:t> </a:t>
            </a:r>
            <a:r>
              <a:rPr lang="en-US" sz="1800" dirty="0" err="1"/>
              <a:t>Rodrig</a:t>
            </a:r>
            <a:r>
              <a:rPr lang="en-US" sz="1800" dirty="0"/>
              <a:t> et al</a:t>
            </a:r>
            <a:r>
              <a:rPr lang="en-US" sz="1800" dirty="0" smtClean="0"/>
              <a:t>.[5] trace collected at SIGCOMM’04 in hotel</a:t>
            </a:r>
          </a:p>
          <a:p>
            <a:pPr lvl="1"/>
            <a:r>
              <a:rPr lang="en-US" sz="1600" dirty="0">
                <a:solidFill>
                  <a:srgbClr val="0070C0"/>
                </a:solidFill>
              </a:rPr>
              <a:t>C</a:t>
            </a:r>
            <a:r>
              <a:rPr lang="en-US" sz="1600" dirty="0" smtClean="0">
                <a:solidFill>
                  <a:srgbClr val="0070C0"/>
                </a:solidFill>
              </a:rPr>
              <a:t>oncluded </a:t>
            </a:r>
            <a:r>
              <a:rPr lang="en-US" sz="1600" dirty="0">
                <a:solidFill>
                  <a:srgbClr val="0070C0"/>
                </a:solidFill>
              </a:rPr>
              <a:t>that 802.11 overhead is high and retransmissions </a:t>
            </a:r>
            <a:r>
              <a:rPr lang="en-US" sz="1600" dirty="0" smtClean="0">
                <a:solidFill>
                  <a:srgbClr val="0070C0"/>
                </a:solidFill>
              </a:rPr>
              <a:t>are common.</a:t>
            </a:r>
          </a:p>
          <a:p>
            <a:pPr lvl="1"/>
            <a:r>
              <a:rPr lang="en-US" sz="1600" dirty="0" smtClean="0">
                <a:solidFill>
                  <a:srgbClr val="0070C0"/>
                </a:solidFill>
              </a:rPr>
              <a:t>Found that clients </a:t>
            </a:r>
            <a:r>
              <a:rPr lang="en-US" sz="1600" dirty="0">
                <a:solidFill>
                  <a:srgbClr val="0070C0"/>
                </a:solidFill>
              </a:rPr>
              <a:t>switched data rates more often than not, and most transmission times </a:t>
            </a:r>
            <a:r>
              <a:rPr lang="en-US" sz="1600" dirty="0" smtClean="0">
                <a:solidFill>
                  <a:srgbClr val="0070C0"/>
                </a:solidFill>
              </a:rPr>
              <a:t>spent </a:t>
            </a:r>
            <a:r>
              <a:rPr lang="en-US" sz="1600" dirty="0">
                <a:solidFill>
                  <a:srgbClr val="0070C0"/>
                </a:solidFill>
              </a:rPr>
              <a:t>sending at 1 Mbps.</a:t>
            </a:r>
          </a:p>
        </p:txBody>
      </p:sp>
      <p:sp>
        <p:nvSpPr>
          <p:cNvPr id="4" name="Slide Number Placeholder 3"/>
          <p:cNvSpPr>
            <a:spLocks noGrp="1"/>
          </p:cNvSpPr>
          <p:nvPr>
            <p:ph type="sldNum" sz="quarter" idx="12"/>
          </p:nvPr>
        </p:nvSpPr>
        <p:spPr/>
        <p:txBody>
          <a:bodyPr/>
          <a:lstStyle/>
          <a:p>
            <a:fld id="{F4946064-FE53-5248-9237-C5B7DF56B8F0}"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Previous wireless measurement studies</a:t>
            </a:r>
          </a:p>
          <a:p>
            <a:pPr lvl="1"/>
            <a:r>
              <a:rPr lang="en-US" dirty="0" smtClean="0">
                <a:solidFill>
                  <a:srgbClr val="0070C0"/>
                </a:solidFill>
              </a:rPr>
              <a:t>Focused on large gatherings</a:t>
            </a:r>
          </a:p>
          <a:p>
            <a:pPr lvl="1"/>
            <a:r>
              <a:rPr lang="en-US" dirty="0" smtClean="0">
                <a:solidFill>
                  <a:srgbClr val="0070C0"/>
                </a:solidFill>
              </a:rPr>
              <a:t>Looked at traces now more than several years old</a:t>
            </a:r>
          </a:p>
          <a:p>
            <a:pPr lvl="1"/>
            <a:r>
              <a:rPr lang="en-US" dirty="0" smtClean="0">
                <a:solidFill>
                  <a:srgbClr val="0070C0"/>
                </a:solidFill>
              </a:rPr>
              <a:t>Provided a detailed study only off IEEE 802.11b</a:t>
            </a:r>
          </a:p>
          <a:p>
            <a:r>
              <a:rPr lang="en-US" dirty="0" smtClean="0"/>
              <a:t>Traces analyzed in this paper </a:t>
            </a:r>
          </a:p>
          <a:p>
            <a:pPr lvl="1"/>
            <a:r>
              <a:rPr lang="en-US" dirty="0" smtClean="0">
                <a:solidFill>
                  <a:srgbClr val="0070C0"/>
                </a:solidFill>
              </a:rPr>
              <a:t>Collected from a recent small workshop</a:t>
            </a:r>
          </a:p>
          <a:p>
            <a:pPr lvl="2"/>
            <a:r>
              <a:rPr lang="en-US" dirty="0" smtClean="0">
                <a:solidFill>
                  <a:srgbClr val="0070C0"/>
                </a:solidFill>
              </a:rPr>
              <a:t>NetGames’08 with 35 participants and 20+ wireless users</a:t>
            </a:r>
          </a:p>
          <a:p>
            <a:pPr lvl="1"/>
            <a:r>
              <a:rPr lang="en-US" dirty="0" smtClean="0">
                <a:solidFill>
                  <a:srgbClr val="0070C0"/>
                </a:solidFill>
              </a:rPr>
              <a:t>Contains IEEE 802.11 a/b/g traffic</a:t>
            </a:r>
          </a:p>
          <a:p>
            <a:r>
              <a:rPr lang="en-US" dirty="0" smtClean="0"/>
              <a:t>Seek to understand</a:t>
            </a:r>
          </a:p>
          <a:p>
            <a:pPr lvl="1"/>
            <a:r>
              <a:rPr lang="en-US" dirty="0" smtClean="0">
                <a:solidFill>
                  <a:srgbClr val="0070C0"/>
                </a:solidFill>
              </a:rPr>
              <a:t>Classification, frequency and duration of wireless usage</a:t>
            </a:r>
          </a:p>
          <a:p>
            <a:pPr lvl="1"/>
            <a:r>
              <a:rPr lang="en-US" dirty="0" smtClean="0">
                <a:solidFill>
                  <a:srgbClr val="0070C0"/>
                </a:solidFill>
              </a:rPr>
              <a:t>Application usage and comparative trends</a:t>
            </a:r>
          </a:p>
          <a:p>
            <a:pPr lvl="1"/>
            <a:r>
              <a:rPr lang="en-US" dirty="0" smtClean="0">
                <a:solidFill>
                  <a:srgbClr val="0070C0"/>
                </a:solidFill>
              </a:rPr>
              <a:t>Factors that impact network usage</a:t>
            </a:r>
          </a:p>
        </p:txBody>
      </p:sp>
      <p:sp>
        <p:nvSpPr>
          <p:cNvPr id="4" name="Slide Number Placeholder 3"/>
          <p:cNvSpPr>
            <a:spLocks noGrp="1"/>
          </p:cNvSpPr>
          <p:nvPr>
            <p:ph type="sldNum" sz="quarter" idx="12"/>
          </p:nvPr>
        </p:nvSpPr>
        <p:spPr/>
        <p:txBody>
          <a:bodyPr/>
          <a:lstStyle/>
          <a:p>
            <a:fld id="{F4946064-FE53-5248-9237-C5B7DF56B8F0}" type="slidenum">
              <a:rPr lang="en-US" smtClean="0"/>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20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20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20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2000"/>
                                        <p:tgtEl>
                                          <p:spTgt spid="3">
                                            <p:txEl>
                                              <p:pRg st="10" end="1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animEffect transition="in" filter="fade">
                                      <p:cBhvr>
                                        <p:cTn id="44"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effectLst/>
              </a:rPr>
              <a:t>Introduction</a:t>
            </a:r>
          </a:p>
          <a:p>
            <a:r>
              <a:rPr lang="en-US" sz="4900" b="1" dirty="0">
                <a:solidFill>
                  <a:srgbClr val="C0504D"/>
                </a:solidFill>
                <a:effectLst>
                  <a:outerShdw blurRad="127000" dist="76200" dir="2700000">
                    <a:srgbClr val="000000">
                      <a:alpha val="43000"/>
                    </a:srgbClr>
                  </a:outerShdw>
                </a:effectLst>
              </a:rPr>
              <a:t>Methodology</a:t>
            </a:r>
          </a:p>
          <a:p>
            <a:r>
              <a:rPr lang="en-US" dirty="0" smtClean="0"/>
              <a:t>Analysis</a:t>
            </a:r>
          </a:p>
          <a:p>
            <a:r>
              <a:rPr lang="en-US" dirty="0" smtClean="0"/>
              <a:t>Conclusions</a:t>
            </a:r>
          </a:p>
        </p:txBody>
      </p:sp>
      <p:sp>
        <p:nvSpPr>
          <p:cNvPr id="4" name="Slide Number Placeholder 3"/>
          <p:cNvSpPr>
            <a:spLocks noGrp="1"/>
          </p:cNvSpPr>
          <p:nvPr>
            <p:ph type="sldNum" sz="quarter" idx="12"/>
          </p:nvPr>
        </p:nvSpPr>
        <p:spPr/>
        <p:txBody>
          <a:bodyPr/>
          <a:lstStyle/>
          <a:p>
            <a:fld id="{F4946064-FE53-5248-9237-C5B7DF56B8F0}"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5" name="Picture 4"/>
          <p:cNvPicPr>
            <a:picLocks noChangeAspect="1"/>
          </p:cNvPicPr>
          <p:nvPr/>
        </p:nvPicPr>
        <p:blipFill>
          <a:blip r:embed="rId3"/>
          <a:stretch>
            <a:fillRect/>
          </a:stretch>
        </p:blipFill>
        <p:spPr>
          <a:xfrm>
            <a:off x="1970313" y="1363206"/>
            <a:ext cx="5203371" cy="4268054"/>
          </a:xfrm>
          <a:prstGeom prst="rect">
            <a:avLst/>
          </a:prstGeom>
        </p:spPr>
      </p:pic>
      <p:sp>
        <p:nvSpPr>
          <p:cNvPr id="7" name="Rounded Rectangle 6"/>
          <p:cNvSpPr/>
          <p:nvPr/>
        </p:nvSpPr>
        <p:spPr>
          <a:xfrm>
            <a:off x="4030131" y="3823021"/>
            <a:ext cx="2252135" cy="1926770"/>
          </a:xfrm>
          <a:prstGeom prst="roundRect">
            <a:avLst>
              <a:gd name="adj" fmla="val 33883"/>
            </a:avLst>
          </a:prstGeom>
          <a:solidFill>
            <a:schemeClr val="accent6">
              <a:lumMod val="75000"/>
              <a:alpha val="3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363189" y="5878286"/>
            <a:ext cx="4512623" cy="35626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Figure 1  </a:t>
            </a:r>
            <a:r>
              <a:rPr lang="en-US" b="1" dirty="0" err="1" smtClean="0">
                <a:solidFill>
                  <a:schemeClr val="tx1"/>
                </a:solidFill>
              </a:rPr>
              <a:t>NetGames</a:t>
            </a:r>
            <a:r>
              <a:rPr lang="en-US" b="1" dirty="0" smtClean="0">
                <a:solidFill>
                  <a:schemeClr val="tx1"/>
                </a:solidFill>
              </a:rPr>
              <a:t> </a:t>
            </a:r>
            <a:r>
              <a:rPr lang="en-US" b="1" dirty="0" smtClean="0">
                <a:solidFill>
                  <a:schemeClr val="tx1"/>
                </a:solidFill>
              </a:rPr>
              <a:t>2008 </a:t>
            </a:r>
            <a:r>
              <a:rPr lang="en-US" b="1" dirty="0" smtClean="0">
                <a:solidFill>
                  <a:schemeClr val="tx1"/>
                </a:solidFill>
              </a:rPr>
              <a:t>Floor Plan</a:t>
            </a:r>
            <a:endParaRPr lang="en-US" b="1" dirty="0" smtClean="0">
              <a:solidFill>
                <a:schemeClr val="tx1"/>
              </a:solidFill>
            </a:endParaRPr>
          </a:p>
        </p:txBody>
      </p:sp>
      <p:sp>
        <p:nvSpPr>
          <p:cNvPr id="8" name="Slide Number Placeholder 7"/>
          <p:cNvSpPr>
            <a:spLocks noGrp="1"/>
          </p:cNvSpPr>
          <p:nvPr>
            <p:ph type="sldNum" sz="quarter" idx="12"/>
          </p:nvPr>
        </p:nvSpPr>
        <p:spPr/>
        <p:txBody>
          <a:bodyPr/>
          <a:lstStyle/>
          <a:p>
            <a:fld id="{F4946064-FE53-5248-9237-C5B7DF56B8F0}" type="slidenum">
              <a:rPr lang="en-US" smtClean="0"/>
              <a:pPr/>
              <a:t>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pic>
        <p:nvPicPr>
          <p:cNvPr id="5" name="Picture 4"/>
          <p:cNvPicPr>
            <a:picLocks noChangeAspect="1"/>
          </p:cNvPicPr>
          <p:nvPr/>
        </p:nvPicPr>
        <p:blipFill>
          <a:blip r:embed="rId3"/>
          <a:stretch>
            <a:fillRect/>
          </a:stretch>
        </p:blipFill>
        <p:spPr>
          <a:xfrm>
            <a:off x="457200" y="1417638"/>
            <a:ext cx="5511800" cy="4813300"/>
          </a:xfrm>
          <a:prstGeom prst="rect">
            <a:avLst/>
          </a:prstGeom>
        </p:spPr>
      </p:pic>
      <p:pic>
        <p:nvPicPr>
          <p:cNvPr id="8" name="Picture 7"/>
          <p:cNvPicPr>
            <a:picLocks noChangeAspect="1"/>
          </p:cNvPicPr>
          <p:nvPr/>
        </p:nvPicPr>
        <p:blipFill>
          <a:blip r:embed="rId4"/>
          <a:stretch>
            <a:fillRect/>
          </a:stretch>
        </p:blipFill>
        <p:spPr>
          <a:xfrm>
            <a:off x="5841999" y="1254580"/>
            <a:ext cx="3175000" cy="4711700"/>
          </a:xfrm>
          <a:prstGeom prst="rect">
            <a:avLst/>
          </a:prstGeom>
        </p:spPr>
      </p:pic>
      <p:sp>
        <p:nvSpPr>
          <p:cNvPr id="9" name="TextBox 8"/>
          <p:cNvSpPr txBox="1"/>
          <p:nvPr/>
        </p:nvSpPr>
        <p:spPr>
          <a:xfrm>
            <a:off x="2455333" y="6230938"/>
            <a:ext cx="5503751" cy="369332"/>
          </a:xfrm>
          <a:prstGeom prst="rect">
            <a:avLst/>
          </a:prstGeom>
          <a:noFill/>
        </p:spPr>
        <p:txBody>
          <a:bodyPr wrap="none" rtlCol="0">
            <a:spAutoFit/>
          </a:bodyPr>
          <a:lstStyle/>
          <a:p>
            <a:r>
              <a:rPr lang="en-US" b="1" dirty="0" smtClean="0"/>
              <a:t>Figure 2 Network Topology and Trace Collecting Scheme</a:t>
            </a:r>
          </a:p>
        </p:txBody>
      </p:sp>
      <p:sp>
        <p:nvSpPr>
          <p:cNvPr id="6" name="Slide Number Placeholder 5"/>
          <p:cNvSpPr>
            <a:spLocks noGrp="1"/>
          </p:cNvSpPr>
          <p:nvPr>
            <p:ph type="sldNum" sz="quarter" idx="12"/>
          </p:nvPr>
        </p:nvSpPr>
        <p:spPr/>
        <p:txBody>
          <a:bodyPr/>
          <a:lstStyle/>
          <a:p>
            <a:fld id="{F4946064-FE53-5248-9237-C5B7DF56B8F0}"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Trace Summary Statistics</a:t>
            </a:r>
            <a:endParaRPr lang="en-US" dirty="0"/>
          </a:p>
        </p:txBody>
      </p:sp>
      <p:graphicFrame>
        <p:nvGraphicFramePr>
          <p:cNvPr id="13" name="Table 12"/>
          <p:cNvGraphicFramePr>
            <a:graphicFrameLocks noGrp="1"/>
          </p:cNvGraphicFramePr>
          <p:nvPr/>
        </p:nvGraphicFramePr>
        <p:xfrm>
          <a:off x="1524000" y="1860910"/>
          <a:ext cx="6096000" cy="2595880"/>
        </p:xfrm>
        <a:graphic>
          <a:graphicData uri="http://schemas.openxmlformats.org/drawingml/2006/table">
            <a:tbl>
              <a:tblPr firstRow="1" bandRow="1">
                <a:tableStyleId>{9DCAF9ED-07DC-4A11-8D7F-57B35C25682E}</a:tableStyleId>
              </a:tblPr>
              <a:tblGrid>
                <a:gridCol w="3052105"/>
                <a:gridCol w="3043895"/>
              </a:tblGrid>
              <a:tr h="370840">
                <a:tc>
                  <a:txBody>
                    <a:bodyPr/>
                    <a:lstStyle/>
                    <a:p>
                      <a:pPr algn="ctr" fontAlgn="b"/>
                      <a:r>
                        <a:rPr lang="en-US" sz="2000" u="none" strike="noStrike" dirty="0"/>
                        <a:t>Attribute </a:t>
                      </a:r>
                      <a:endParaRPr lang="en-US" sz="2000" b="0" i="0" u="none" strike="noStrike" dirty="0">
                        <a:latin typeface="Verdana"/>
                      </a:endParaRPr>
                    </a:p>
                  </a:txBody>
                  <a:tcPr marL="12700" marR="12700" marT="12700" marB="0" anchor="b"/>
                </a:tc>
                <a:tc>
                  <a:txBody>
                    <a:bodyPr/>
                    <a:lstStyle/>
                    <a:p>
                      <a:pPr algn="ctr" fontAlgn="b"/>
                      <a:r>
                        <a:rPr lang="en-US" sz="2000" u="none" strike="noStrike" dirty="0"/>
                        <a:t>Values </a:t>
                      </a:r>
                      <a:endParaRPr lang="en-US" sz="2000" b="0" i="0" u="none" strike="noStrike" dirty="0">
                        <a:latin typeface="Verdana"/>
                      </a:endParaRPr>
                    </a:p>
                  </a:txBody>
                  <a:tcPr marL="12700" marR="12700" marT="12700" marB="0" anchor="b"/>
                </a:tc>
              </a:tr>
              <a:tr h="370840">
                <a:tc>
                  <a:txBody>
                    <a:bodyPr/>
                    <a:lstStyle/>
                    <a:p>
                      <a:pPr algn="ctr" fontAlgn="b"/>
                      <a:r>
                        <a:rPr lang="en-US" sz="2000" u="none" strike="noStrike"/>
                        <a:t>Number of Channels </a:t>
                      </a:r>
                      <a:endParaRPr lang="en-US" sz="2000" b="0" i="0" u="none" strike="noStrike">
                        <a:latin typeface="Verdana"/>
                      </a:endParaRPr>
                    </a:p>
                  </a:txBody>
                  <a:tcPr marL="12700" marR="12700" marT="12700" marB="0" anchor="b"/>
                </a:tc>
                <a:tc>
                  <a:txBody>
                    <a:bodyPr/>
                    <a:lstStyle/>
                    <a:p>
                      <a:pPr algn="ctr" fontAlgn="b"/>
                      <a:r>
                        <a:rPr lang="en-US" sz="2000" u="none" strike="noStrike"/>
                        <a:t>24</a:t>
                      </a:r>
                      <a:endParaRPr lang="en-US" sz="2000" b="0" i="0" u="none" strike="noStrike">
                        <a:latin typeface="Verdana"/>
                      </a:endParaRPr>
                    </a:p>
                  </a:txBody>
                  <a:tcPr marL="12700" marR="12700" marT="12700" marB="0" anchor="b"/>
                </a:tc>
              </a:tr>
              <a:tr h="370840">
                <a:tc>
                  <a:txBody>
                    <a:bodyPr/>
                    <a:lstStyle/>
                    <a:p>
                      <a:pPr algn="ctr" fontAlgn="b"/>
                      <a:r>
                        <a:rPr lang="en-US" sz="2000" u="none" strike="noStrike"/>
                        <a:t>Total bytes transmitted </a:t>
                      </a:r>
                      <a:endParaRPr lang="en-US" sz="2000" b="0" i="0" u="none" strike="noStrike">
                        <a:latin typeface="Verdana"/>
                      </a:endParaRPr>
                    </a:p>
                  </a:txBody>
                  <a:tcPr marL="12700" marR="12700" marT="12700" marB="0" anchor="b"/>
                </a:tc>
                <a:tc>
                  <a:txBody>
                    <a:bodyPr/>
                    <a:lstStyle/>
                    <a:p>
                      <a:pPr algn="ctr" fontAlgn="b"/>
                      <a:r>
                        <a:rPr lang="en-US" sz="2000" u="none" strike="noStrike"/>
                        <a:t>2.7 GBytes </a:t>
                      </a:r>
                      <a:endParaRPr lang="en-US" sz="2000" b="0" i="0" u="none" strike="noStrike">
                        <a:latin typeface="Verdana"/>
                      </a:endParaRPr>
                    </a:p>
                  </a:txBody>
                  <a:tcPr marL="12700" marR="12700" marT="12700" marB="0" anchor="b"/>
                </a:tc>
              </a:tr>
              <a:tr h="370840">
                <a:tc>
                  <a:txBody>
                    <a:bodyPr/>
                    <a:lstStyle/>
                    <a:p>
                      <a:pPr algn="ctr" fontAlgn="b"/>
                      <a:r>
                        <a:rPr lang="en-US" sz="2000" u="none" strike="noStrike"/>
                        <a:t>Total hours of trace </a:t>
                      </a:r>
                      <a:endParaRPr lang="en-US" sz="2000" b="0" i="0" u="none" strike="noStrike">
                        <a:latin typeface="Verdana"/>
                      </a:endParaRPr>
                    </a:p>
                  </a:txBody>
                  <a:tcPr marL="12700" marR="12700" marT="12700" marB="0" anchor="b"/>
                </a:tc>
                <a:tc>
                  <a:txBody>
                    <a:bodyPr/>
                    <a:lstStyle/>
                    <a:p>
                      <a:pPr algn="ctr" fontAlgn="b"/>
                      <a:r>
                        <a:rPr lang="en-US" sz="2000" u="none" strike="noStrike" dirty="0"/>
                        <a:t>7</a:t>
                      </a:r>
                      <a:endParaRPr lang="en-US" sz="2000" b="0" i="0" u="none" strike="noStrike" dirty="0">
                        <a:latin typeface="Verdana"/>
                      </a:endParaRPr>
                    </a:p>
                  </a:txBody>
                  <a:tcPr marL="12700" marR="12700" marT="12700" marB="0" anchor="b"/>
                </a:tc>
              </a:tr>
              <a:tr h="370840">
                <a:tc>
                  <a:txBody>
                    <a:bodyPr/>
                    <a:lstStyle/>
                    <a:p>
                      <a:pPr algn="ctr" fontAlgn="b"/>
                      <a:r>
                        <a:rPr lang="en-US" sz="2000" b="0" i="0" u="none" strike="noStrike" dirty="0" smtClean="0">
                          <a:latin typeface="+mj-lt"/>
                        </a:rPr>
                        <a:t>Average</a:t>
                      </a:r>
                      <a:r>
                        <a:rPr lang="en-US" sz="2000" b="0" i="0" u="none" strike="noStrike" baseline="0" dirty="0" smtClean="0">
                          <a:latin typeface="+mj-lt"/>
                        </a:rPr>
                        <a:t> </a:t>
                      </a:r>
                      <a:r>
                        <a:rPr lang="en-US" sz="2000" b="0" i="0" u="none" strike="noStrike" dirty="0" smtClean="0">
                          <a:latin typeface="+mj-lt"/>
                        </a:rPr>
                        <a:t>Throughput</a:t>
                      </a:r>
                      <a:endParaRPr lang="en-US" sz="2000" b="0" i="0" u="none" strike="noStrike" dirty="0">
                        <a:latin typeface="+mj-lt"/>
                      </a:endParaRPr>
                    </a:p>
                  </a:txBody>
                  <a:tcPr marL="12700" marR="12700" marT="12700" marB="0" anchor="b"/>
                </a:tc>
                <a:tc>
                  <a:txBody>
                    <a:bodyPr/>
                    <a:lstStyle/>
                    <a:p>
                      <a:pPr algn="ctr" fontAlgn="b"/>
                      <a:r>
                        <a:rPr lang="en-US" sz="2000" b="0" i="0" u="none" strike="noStrike" dirty="0" smtClean="0">
                          <a:latin typeface="+mj-lt"/>
                        </a:rPr>
                        <a:t>857 kbps</a:t>
                      </a:r>
                      <a:endParaRPr lang="en-US" sz="2000" b="0" i="0" u="none" strike="noStrike" dirty="0">
                        <a:latin typeface="+mj-lt"/>
                      </a:endParaRPr>
                    </a:p>
                  </a:txBody>
                  <a:tcPr marL="12700" marR="12700" marT="12700" marB="0" anchor="b"/>
                </a:tc>
              </a:tr>
              <a:tr h="370840">
                <a:tc>
                  <a:txBody>
                    <a:bodyPr/>
                    <a:lstStyle/>
                    <a:p>
                      <a:pPr algn="ctr" fontAlgn="b"/>
                      <a:r>
                        <a:rPr lang="en-US" sz="2000" u="none" strike="noStrike" dirty="0"/>
                        <a:t>Peak number of users </a:t>
                      </a:r>
                      <a:endParaRPr lang="en-US" sz="2000" b="0" i="0" u="none" strike="noStrike" dirty="0">
                        <a:latin typeface="Verdana"/>
                      </a:endParaRPr>
                    </a:p>
                  </a:txBody>
                  <a:tcPr marL="12700" marR="12700" marT="12700" marB="0" anchor="b"/>
                </a:tc>
                <a:tc>
                  <a:txBody>
                    <a:bodyPr/>
                    <a:lstStyle/>
                    <a:p>
                      <a:pPr algn="ctr" fontAlgn="b"/>
                      <a:r>
                        <a:rPr lang="en-US" sz="2000" u="none" strike="noStrike" dirty="0"/>
                        <a:t>18</a:t>
                      </a:r>
                      <a:endParaRPr lang="en-US" sz="2000" b="0" i="0" u="none" strike="noStrike" dirty="0">
                        <a:latin typeface="Verdana"/>
                      </a:endParaRPr>
                    </a:p>
                  </a:txBody>
                  <a:tcPr marL="12700" marR="12700" marT="12700" marB="0" anchor="b"/>
                </a:tc>
              </a:tr>
              <a:tr h="370840">
                <a:tc>
                  <a:txBody>
                    <a:bodyPr/>
                    <a:lstStyle/>
                    <a:p>
                      <a:pPr algn="ctr" fontAlgn="b"/>
                      <a:r>
                        <a:rPr lang="en-US" sz="2000" u="none" strike="noStrike" dirty="0"/>
                        <a:t>Peak throughput </a:t>
                      </a:r>
                      <a:endParaRPr lang="en-US" sz="2000" b="0" i="0" u="none" strike="noStrike" dirty="0">
                        <a:latin typeface="Verdana"/>
                      </a:endParaRPr>
                    </a:p>
                  </a:txBody>
                  <a:tcPr marL="12700" marR="12700" marT="12700" marB="0" anchor="b"/>
                </a:tc>
                <a:tc>
                  <a:txBody>
                    <a:bodyPr/>
                    <a:lstStyle/>
                    <a:p>
                      <a:pPr algn="ctr" fontAlgn="b"/>
                      <a:r>
                        <a:rPr lang="en-US" sz="2000" u="none" strike="noStrike" dirty="0"/>
                        <a:t>8.4 Mbps </a:t>
                      </a:r>
                      <a:endParaRPr lang="en-US" sz="2000" b="0" i="0" u="none" strike="noStrike" dirty="0">
                        <a:latin typeface="Verdana"/>
                      </a:endParaRPr>
                    </a:p>
                  </a:txBody>
                  <a:tcPr marL="12700" marR="12700" marT="12700" marB="0" anchor="b"/>
                </a:tc>
              </a:tr>
            </a:tbl>
          </a:graphicData>
        </a:graphic>
      </p:graphicFrame>
      <p:sp>
        <p:nvSpPr>
          <p:cNvPr id="4" name="Rectangle 3"/>
          <p:cNvSpPr/>
          <p:nvPr/>
        </p:nvSpPr>
        <p:spPr>
          <a:xfrm>
            <a:off x="2363189" y="4892633"/>
            <a:ext cx="4512623" cy="60564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Table </a:t>
            </a:r>
            <a:r>
              <a:rPr lang="en-US" sz="2000" b="1" dirty="0" smtClean="0">
                <a:solidFill>
                  <a:schemeClr val="tx1"/>
                </a:solidFill>
              </a:rPr>
              <a:t>I Trace Statistics (Second Day)</a:t>
            </a:r>
            <a:endParaRPr lang="en-US" sz="2000" b="1" dirty="0" smtClean="0">
              <a:solidFill>
                <a:schemeClr val="tx1"/>
              </a:solidFill>
            </a:endParaRPr>
          </a:p>
        </p:txBody>
      </p:sp>
      <p:sp>
        <p:nvSpPr>
          <p:cNvPr id="5" name="Slide Number Placeholder 4"/>
          <p:cNvSpPr>
            <a:spLocks noGrp="1"/>
          </p:cNvSpPr>
          <p:nvPr>
            <p:ph type="sldNum" sz="quarter" idx="12"/>
          </p:nvPr>
        </p:nvSpPr>
        <p:spPr/>
        <p:txBody>
          <a:bodyPr/>
          <a:lstStyle/>
          <a:p>
            <a:fld id="{F4946064-FE53-5248-9237-C5B7DF56B8F0}"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effectLst/>
              </a:rPr>
              <a:t>Introduction</a:t>
            </a:r>
          </a:p>
          <a:p>
            <a:r>
              <a:rPr lang="en-US" dirty="0" smtClean="0"/>
              <a:t>Methodology</a:t>
            </a:r>
          </a:p>
          <a:p>
            <a:r>
              <a:rPr lang="en-US" sz="4900" b="1" dirty="0">
                <a:solidFill>
                  <a:srgbClr val="C0504D"/>
                </a:solidFill>
                <a:effectLst>
                  <a:outerShdw blurRad="127000" dist="76200" dir="2700000">
                    <a:srgbClr val="000000">
                      <a:alpha val="43000"/>
                    </a:srgbClr>
                  </a:outerShdw>
                </a:effectLst>
              </a:rPr>
              <a:t>Analysis</a:t>
            </a:r>
          </a:p>
          <a:p>
            <a:r>
              <a:rPr lang="en-US" dirty="0" smtClean="0"/>
              <a:t>Conclusion</a:t>
            </a:r>
          </a:p>
        </p:txBody>
      </p:sp>
      <p:sp>
        <p:nvSpPr>
          <p:cNvPr id="4" name="Slide Number Placeholder 3"/>
          <p:cNvSpPr>
            <a:spLocks noGrp="1"/>
          </p:cNvSpPr>
          <p:nvPr>
            <p:ph type="sldNum" sz="quarter" idx="12"/>
          </p:nvPr>
        </p:nvSpPr>
        <p:spPr/>
        <p:txBody>
          <a:bodyPr/>
          <a:lstStyle/>
          <a:p>
            <a:fld id="{F4946064-FE53-5248-9237-C5B7DF56B8F0}"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3724</TotalTime>
  <Words>2756</Words>
  <Application>Microsoft Office PowerPoint</Application>
  <PresentationFormat>On-screen Show (4:3)</PresentationFormat>
  <Paragraphs>558</Paragraphs>
  <Slides>26</Slides>
  <Notes>21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Analysis of an IEEE 802.11 Network Activity during a Small Workshop</vt:lpstr>
      <vt:lpstr>Introduction</vt:lpstr>
      <vt:lpstr>Related Work</vt:lpstr>
      <vt:lpstr>Goals</vt:lpstr>
      <vt:lpstr>Outline</vt:lpstr>
      <vt:lpstr>Methodology</vt:lpstr>
      <vt:lpstr>Methodology</vt:lpstr>
      <vt:lpstr>Trace Summary Statistics</vt:lpstr>
      <vt:lpstr>Outline</vt:lpstr>
      <vt:lpstr>Comparative Analysis</vt:lpstr>
      <vt:lpstr>Analysis – Physical Layer Frames</vt:lpstr>
      <vt:lpstr>Analysis – Physical Layer RSSI</vt:lpstr>
      <vt:lpstr>Analysis – Data Link Layer</vt:lpstr>
      <vt:lpstr>Analysis – Transport Layer</vt:lpstr>
      <vt:lpstr>Analysis – Applications Observed</vt:lpstr>
      <vt:lpstr>Analysis – Application Data Rates</vt:lpstr>
      <vt:lpstr>Analysis – Application Data Rates vs Time</vt:lpstr>
      <vt:lpstr>Analysis – Application Rate Variability</vt:lpstr>
      <vt:lpstr>Analysis – Clients vs Time</vt:lpstr>
      <vt:lpstr>Analysis – Clients and Data Volume</vt:lpstr>
      <vt:lpstr>Analysis – Clients and Data Volume</vt:lpstr>
      <vt:lpstr>Outline</vt:lpstr>
      <vt:lpstr>Conclusion</vt:lpstr>
      <vt:lpstr>Future Work</vt:lpstr>
      <vt:lpstr>Questions?</vt:lpstr>
      <vt:lpstr>References</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an IEEE 802.11 Network Activity during a Small Workshop</dc:title>
  <dc:creator>WPI</dc:creator>
  <dc:description>Zhe Zhou, Mark Claypool, and Robert Kinicki. Analysis of an IEEE 802.11 Network Activity during a Small Workshop, In Proceedings of the 6th International Workshop on Wireless Network Measurements (WiNMee), Avignon, France, May 2010. Online at: http://www.cs.wpi.edu/~claypool/papers/net-sniff/</dc:description>
  <cp:lastModifiedBy>rek</cp:lastModifiedBy>
  <cp:revision>37</cp:revision>
  <dcterms:created xsi:type="dcterms:W3CDTF">2010-05-21T13:26:38Z</dcterms:created>
  <dcterms:modified xsi:type="dcterms:W3CDTF">2010-05-28T14:53:05Z</dcterms:modified>
</cp:coreProperties>
</file>