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61" r:id="rId4"/>
    <p:sldId id="274" r:id="rId5"/>
    <p:sldId id="258" r:id="rId6"/>
    <p:sldId id="275" r:id="rId7"/>
    <p:sldId id="259" r:id="rId8"/>
    <p:sldId id="262" r:id="rId9"/>
    <p:sldId id="266" r:id="rId10"/>
    <p:sldId id="276" r:id="rId11"/>
    <p:sldId id="267" r:id="rId12"/>
    <p:sldId id="268" r:id="rId13"/>
    <p:sldId id="280" r:id="rId14"/>
    <p:sldId id="269" r:id="rId15"/>
    <p:sldId id="270" r:id="rId16"/>
    <p:sldId id="281" r:id="rId17"/>
    <p:sldId id="279" r:id="rId18"/>
    <p:sldId id="277" r:id="rId19"/>
    <p:sldId id="272" r:id="rId20"/>
    <p:sldId id="278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E64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379" autoAdjust="0"/>
    <p:restoredTop sz="94746" autoAdjust="0"/>
  </p:normalViewPr>
  <p:slideViewPr>
    <p:cSldViewPr>
      <p:cViewPr>
        <p:scale>
          <a:sx n="90" d="100"/>
          <a:sy n="90" d="100"/>
        </p:scale>
        <p:origin x="-147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FLV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cat>
            <c:strRef>
              <c:f>Sheet1!$A$2:$A$3</c:f>
              <c:strCache>
                <c:ptCount val="2"/>
                <c:pt idx="0">
                  <c:v>To FLV</c:v>
                </c:pt>
                <c:pt idx="1">
                  <c:v>To WMV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34</c:v>
                </c:pt>
                <c:pt idx="1">
                  <c:v>59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WMV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Sheet1!$A$2:$A$3</c:f>
              <c:strCache>
                <c:ptCount val="2"/>
                <c:pt idx="0">
                  <c:v>To FLV</c:v>
                </c:pt>
                <c:pt idx="1">
                  <c:v>To WMV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30</c:v>
                </c:pt>
                <c:pt idx="1">
                  <c:v>56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WMV (HQ)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Sheet1!$A$2:$A$3</c:f>
              <c:strCache>
                <c:ptCount val="2"/>
                <c:pt idx="0">
                  <c:v>To FLV</c:v>
                </c:pt>
                <c:pt idx="1">
                  <c:v>To WMV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134</c:v>
                </c:pt>
                <c:pt idx="1">
                  <c:v>165</c:v>
                </c:pt>
              </c:numCache>
            </c:numRef>
          </c:val>
        </c:ser>
        <c:gapWidth val="300"/>
        <c:axId val="99464704"/>
        <c:axId val="99466240"/>
      </c:barChart>
      <c:catAx>
        <c:axId val="99464704"/>
        <c:scaling>
          <c:orientation val="minMax"/>
        </c:scaling>
        <c:axPos val="b"/>
        <c:majorTickMark val="none"/>
        <c:tickLblPos val="nextTo"/>
        <c:crossAx val="99466240"/>
        <c:crosses val="autoZero"/>
        <c:auto val="1"/>
        <c:lblAlgn val="ctr"/>
        <c:lblOffset val="100"/>
      </c:catAx>
      <c:valAx>
        <c:axId val="99466240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CPU Load (%)</a:t>
                </a:r>
              </a:p>
            </c:rich>
          </c:tx>
          <c:layout/>
        </c:title>
        <c:numFmt formatCode="General" sourceLinked="1"/>
        <c:tickLblPos val="nextTo"/>
        <c:crossAx val="99464704"/>
        <c:crosses val="autoZero"/>
        <c:crossBetween val="between"/>
      </c:valAx>
    </c:plotArea>
    <c:legend>
      <c:legendPos val="r"/>
      <c:layout/>
    </c:legend>
    <c:plotVisOnly val="1"/>
  </c:chart>
  <c:spPr>
    <a:effectLst>
      <a:outerShdw sx="1000" sy="1000" algn="ctr" rotWithShape="0">
        <a:srgbClr val="000000"/>
      </a:outerShdw>
    </a:effectLst>
  </c:spPr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0.79412</cdr:x>
      <cdr:y>0.30305</cdr:y>
    </cdr:from>
    <cdr:to>
      <cdr:x>0.95098</cdr:x>
      <cdr:y>0.38723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72200" y="1371600"/>
          <a:ext cx="1219200" cy="3810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 smtClean="0">
              <a:latin typeface="Arial Narrow" pitchFamily="34" charset="0"/>
            </a:rPr>
            <a:t>Source Format</a:t>
          </a:r>
          <a:endParaRPr lang="en-US" sz="1800" b="1" dirty="0">
            <a:latin typeface="Arial Narrow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12CE4-2D71-4941-A2A0-61012FFCFA07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77784-E3F1-4A21-95E3-BE9ED6AFC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Video performance affected by downlink bandwidth to client</a:t>
            </a:r>
          </a:p>
          <a:p>
            <a:pPr lvl="1"/>
            <a:r>
              <a:rPr lang="en-US" dirty="0" smtClean="0"/>
              <a:t>Predominantly wired</a:t>
            </a:r>
          </a:p>
          <a:p>
            <a:pPr lvl="1"/>
            <a:r>
              <a:rPr lang="en-US" dirty="0" smtClean="0"/>
              <a:t>High-end servers, reliable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77784-E3F1-4A21-95E3-BE9ED6AFC43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63638" y="1009650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2838" y="5697538"/>
            <a:ext cx="5167312" cy="979487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274638"/>
            <a:ext cx="19431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38"/>
            <a:ext cx="56769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92863"/>
            <a:ext cx="5076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 b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0763" y="563880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 b="1">
                <a:latin typeface="Times New Roman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Rabin\Videos\My%20Movie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838200"/>
            <a:ext cx="7772400" cy="1470025"/>
          </a:xfrm>
        </p:spPr>
        <p:txBody>
          <a:bodyPr/>
          <a:lstStyle/>
          <a:p>
            <a:r>
              <a:rPr lang="en-US" spc="-300" dirty="0" smtClean="0"/>
              <a:t>Performance Analysis of Home Streaming Video Using Orb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200400"/>
            <a:ext cx="6400800" cy="1447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HelveticaNeueLT Std Cn" pitchFamily="34" charset="0"/>
              </a:rPr>
              <a:t>Rabin Karki, Thangam Seenivasan, Mark Claypool and Robert Kinicki</a:t>
            </a:r>
          </a:p>
          <a:p>
            <a:pPr algn="ctr"/>
            <a:r>
              <a:rPr lang="en-US" sz="2800" dirty="0" smtClean="0">
                <a:latin typeface="HelveticaNeueLT Std Cn" pitchFamily="34" charset="0"/>
              </a:rPr>
              <a:t>Worcester Polytechnic Institute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52578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HelveticaNeueLT Std Cn" pitchFamily="34" charset="0"/>
                <a:ea typeface="+mn-ea"/>
                <a:cs typeface="+mn-cs"/>
              </a:rPr>
              <a:t>Presented By: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200" dirty="0" smtClean="0">
                <a:solidFill>
                  <a:schemeClr val="tx1">
                    <a:tint val="75000"/>
                  </a:schemeClr>
                </a:solidFill>
                <a:latin typeface="HelveticaNeueLT Std Cn" pitchFamily="34" charset="0"/>
              </a:rPr>
              <a:t>Rabin Karki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HelveticaNeueLT Std Cn" pitchFamily="34" charset="0"/>
                <a:ea typeface="+mn-ea"/>
                <a:cs typeface="+mn-cs"/>
              </a:rPr>
              <a:t>27 May, 2010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Introduction</a:t>
            </a:r>
          </a:p>
          <a:p>
            <a:r>
              <a:rPr lang="en-US" dirty="0" smtClean="0"/>
              <a:t>Goals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Results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Low Quality Video: Frame Rate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447" t="74121" r="56619" b="5779"/>
          <a:stretch>
            <a:fillRect/>
          </a:stretch>
        </p:blipFill>
        <p:spPr bwMode="auto">
          <a:xfrm>
            <a:off x="1066800" y="1219200"/>
            <a:ext cx="6317864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197436" y="1923871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Font typeface="Arial" pitchFamily="34" charset="0"/>
              <a:buChar char="•"/>
            </a:pPr>
            <a:r>
              <a:rPr lang="en-US" dirty="0" smtClean="0">
                <a:latin typeface="+mj-lt"/>
                <a:cs typeface="Arial" pitchFamily="34" charset="0"/>
              </a:rPr>
              <a:t>Lower frame rate suggests coarse scaling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dirty="0" smtClean="0">
                <a:latin typeface="+mj-lt"/>
                <a:cs typeface="Arial" pitchFamily="34" charset="0"/>
              </a:rPr>
              <a:t>250 ends later</a:t>
            </a:r>
            <a:endParaRPr lang="en-US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Low Quality Video: Bit rate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90600" y="1219200"/>
            <a:ext cx="6400800" cy="457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10400" y="1600200"/>
            <a:ext cx="1905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Font typeface="Arial" pitchFamily="34" charset="0"/>
              <a:buChar char="•"/>
            </a:pPr>
            <a:r>
              <a:rPr lang="en-US" dirty="0" smtClean="0">
                <a:latin typeface="+mj-lt"/>
                <a:cs typeface="Arial" pitchFamily="34" charset="0"/>
              </a:rPr>
              <a:t>Different encoding levels suggest quality scaling.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dirty="0" smtClean="0">
                <a:latin typeface="+mj-lt"/>
                <a:cs typeface="Arial" pitchFamily="34" charset="0"/>
              </a:rPr>
              <a:t>Extremely low </a:t>
            </a:r>
            <a:r>
              <a:rPr lang="en-US" dirty="0" err="1" smtClean="0">
                <a:latin typeface="+mj-lt"/>
                <a:cs typeface="Arial" pitchFamily="34" charset="0"/>
              </a:rPr>
              <a:t>bitrate</a:t>
            </a:r>
            <a:r>
              <a:rPr lang="en-US" dirty="0" smtClean="0">
                <a:latin typeface="+mj-lt"/>
                <a:cs typeface="Arial" pitchFamily="34" charset="0"/>
              </a:rPr>
              <a:t> at 250 kbps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Quality Video: Bandwidth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9877" y="1371600"/>
            <a:ext cx="607292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0" y="1981200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Font typeface="Arial" pitchFamily="34" charset="0"/>
              <a:buChar char="•"/>
            </a:pPr>
            <a:r>
              <a:rPr lang="en-US" dirty="0" smtClean="0">
                <a:latin typeface="+mj-lt"/>
                <a:cs typeface="Arial" pitchFamily="34" charset="0"/>
              </a:rPr>
              <a:t>Video streamed just below available b/w (except 250 kbps)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Quality Video: Frame rate</a:t>
            </a:r>
            <a:endParaRPr lang="en-US" dirty="0"/>
          </a:p>
        </p:txBody>
      </p:sp>
      <p:pic>
        <p:nvPicPr>
          <p:cNvPr id="5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90600" y="1371601"/>
            <a:ext cx="6084540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0" y="189607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Font typeface="Arial" pitchFamily="34" charset="0"/>
              <a:buChar char="•"/>
            </a:pPr>
            <a:r>
              <a:rPr lang="en-US" dirty="0" smtClean="0">
                <a:latin typeface="+mj-lt"/>
                <a:cs typeface="Arial" pitchFamily="34" charset="0"/>
              </a:rPr>
              <a:t>Frame rates similar to low quality video.</a:t>
            </a:r>
            <a:endParaRPr lang="en-US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Quality Video: Bit rate</a:t>
            </a:r>
            <a:endParaRPr lang="en-US" dirty="0"/>
          </a:p>
        </p:txBody>
      </p:sp>
      <p:pic>
        <p:nvPicPr>
          <p:cNvPr id="4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14400" y="1295400"/>
            <a:ext cx="637811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34200" y="1828800"/>
            <a:ext cx="2209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Font typeface="Arial" pitchFamily="34" charset="0"/>
              <a:buChar char="•"/>
            </a:pPr>
            <a:r>
              <a:rPr lang="en-US" dirty="0" smtClean="0">
                <a:latin typeface="+mj-lt"/>
                <a:cs typeface="Arial" pitchFamily="34" charset="0"/>
              </a:rPr>
              <a:t>Bitrates different than low quality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dirty="0" smtClean="0">
                <a:latin typeface="+mj-lt"/>
                <a:cs typeface="Arial" pitchFamily="34" charset="0"/>
              </a:rPr>
              <a:t>When buffer progress is 100% for some time, bit rate is doubled.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dirty="0" smtClean="0">
                <a:latin typeface="+mj-lt"/>
                <a:cs typeface="Arial" pitchFamily="34" charset="0"/>
              </a:rPr>
              <a:t>If buffer progress doesn’t improve, bit rate is reduced.</a:t>
            </a:r>
            <a:endParaRPr lang="en-US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Quality Video: Bandwidth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60698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781800" y="1828800"/>
            <a:ext cx="236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buFont typeface="Arial" pitchFamily="34" charset="0"/>
              <a:buChar char="•"/>
            </a:pPr>
            <a:r>
              <a:rPr lang="en-US" dirty="0" smtClean="0"/>
              <a:t>Bandwidth used more closely follows the bandwidth settings than do the encoded bitrates</a:t>
            </a:r>
            <a:r>
              <a:rPr lang="en-US" dirty="0" smtClean="0">
                <a:latin typeface="+mj-lt"/>
                <a:cs typeface="Arial" pitchFamily="34" charset="0"/>
              </a:rPr>
              <a:t>.</a:t>
            </a:r>
            <a:endParaRPr lang="en-US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</a:t>
            </a:r>
            <a:r>
              <a:rPr lang="en-US" dirty="0" smtClean="0"/>
              <a:t>Load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143000" y="1600200"/>
          <a:ext cx="7772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Introduction</a:t>
            </a:r>
          </a:p>
          <a:p>
            <a:r>
              <a:rPr lang="en-US" dirty="0" smtClean="0"/>
              <a:t>Goals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Conclusions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0663" indent="-220663" algn="just">
              <a:spcBef>
                <a:spcPts val="1800"/>
              </a:spcBef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Bit rate adapts to capacity constraints using TCP</a:t>
            </a:r>
          </a:p>
          <a:p>
            <a:pPr marL="220663" indent="-220663" algn="just">
              <a:spcBef>
                <a:spcPts val="1800"/>
              </a:spcBef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Temporal and quality </a:t>
            </a:r>
            <a:r>
              <a:rPr lang="en-US" dirty="0" smtClean="0">
                <a:latin typeface="+mj-lt"/>
                <a:cs typeface="Arial" pitchFamily="34" charset="0"/>
              </a:rPr>
              <a:t>scaling</a:t>
            </a:r>
          </a:p>
          <a:p>
            <a:pPr marL="620713" lvl="1" indent="-220663" algn="just">
              <a:spcBef>
                <a:spcPts val="1800"/>
              </a:spcBef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Temporal </a:t>
            </a:r>
            <a:r>
              <a:rPr lang="en-US" dirty="0" smtClean="0">
                <a:latin typeface="+mj-lt"/>
                <a:cs typeface="Arial" pitchFamily="34" charset="0"/>
              </a:rPr>
              <a:t>scaling coarse</a:t>
            </a:r>
          </a:p>
          <a:p>
            <a:pPr marL="620713" lvl="1" indent="-220663" algn="just">
              <a:spcBef>
                <a:spcPts val="1800"/>
              </a:spcBef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Quality scaling smoother for low-quality video</a:t>
            </a:r>
          </a:p>
          <a:p>
            <a:pPr marL="220663" indent="-220663" algn="just">
              <a:spcBef>
                <a:spcPts val="1800"/>
              </a:spcBef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Transcoding in real-time</a:t>
            </a:r>
          </a:p>
          <a:p>
            <a:pPr marL="620713" lvl="1" indent="-220663" algn="just">
              <a:spcBef>
                <a:spcPts val="1800"/>
              </a:spcBef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Resource intensive for streaming host</a:t>
            </a:r>
          </a:p>
          <a:p>
            <a:pPr marL="220663" indent="-220663" algn="just">
              <a:spcBef>
                <a:spcPts val="1800"/>
              </a:spcBef>
              <a:defRPr/>
            </a:pPr>
            <a:endParaRPr lang="en-US" dirty="0" smtClean="0">
              <a:latin typeface="+mj-lt"/>
              <a:cs typeface="Arial" pitchFamily="34" charset="0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Arial" pitchFamily="34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0663" indent="-220663">
              <a:spcBef>
                <a:spcPts val="1800"/>
              </a:spcBef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Video streaming largest fraction of Web-based traffic to </a:t>
            </a:r>
            <a:r>
              <a:rPr lang="en-US" dirty="0" smtClean="0">
                <a:latin typeface="+mj-lt"/>
                <a:cs typeface="Arial" pitchFamily="34" charset="0"/>
              </a:rPr>
              <a:t>homes [cite]</a:t>
            </a:r>
            <a:endParaRPr lang="en-US" dirty="0" smtClean="0">
              <a:latin typeface="+mj-lt"/>
              <a:cs typeface="Arial" pitchFamily="34" charset="0"/>
            </a:endParaRPr>
          </a:p>
          <a:p>
            <a:pPr marL="220663" indent="-220663">
              <a:spcBef>
                <a:spcPts val="1800"/>
              </a:spcBef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New trend - users streaming video from home to Internet</a:t>
            </a:r>
          </a:p>
          <a:p>
            <a:pPr marL="220663" indent="-220663">
              <a:spcBef>
                <a:spcPts val="1800"/>
              </a:spcBef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Needs:</a:t>
            </a:r>
          </a:p>
          <a:p>
            <a:pPr marL="620713" lvl="1" indent="-220663">
              <a:spcBef>
                <a:spcPts val="1800"/>
              </a:spcBef>
              <a:defRPr/>
            </a:pPr>
            <a:r>
              <a:rPr lang="en-US" dirty="0" smtClean="0">
                <a:cs typeface="Arial" pitchFamily="34" charset="0"/>
              </a:rPr>
              <a:t>Understand how available </a:t>
            </a:r>
            <a:r>
              <a:rPr lang="en-US" dirty="0" smtClean="0">
                <a:cs typeface="Arial" pitchFamily="34" charset="0"/>
              </a:rPr>
              <a:t>bandwidth determined</a:t>
            </a:r>
          </a:p>
          <a:p>
            <a:pPr marL="620713" lvl="1" indent="-220663">
              <a:spcBef>
                <a:spcPts val="1800"/>
              </a:spcBef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Measure bandwidth </a:t>
            </a:r>
            <a:r>
              <a:rPr lang="en-US" dirty="0" smtClean="0">
                <a:latin typeface="+mj-lt"/>
                <a:cs typeface="Arial" pitchFamily="34" charset="0"/>
              </a:rPr>
              <a:t>use of new systems</a:t>
            </a:r>
          </a:p>
          <a:p>
            <a:pPr marL="620713" lvl="1" indent="-220663">
              <a:spcBef>
                <a:spcPts val="1800"/>
              </a:spcBef>
              <a:defRPr/>
            </a:pPr>
            <a:r>
              <a:rPr lang="en-US" dirty="0" smtClean="0">
                <a:latin typeface="+mj-lt"/>
                <a:cs typeface="Arial" pitchFamily="34" charset="0"/>
              </a:rPr>
              <a:t>Ascertain video quality</a:t>
            </a:r>
            <a:endParaRPr lang="en-US" dirty="0" smtClean="0">
              <a:latin typeface="+mj-lt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devices</a:t>
            </a:r>
          </a:p>
          <a:p>
            <a:r>
              <a:rPr lang="en-US" dirty="0" smtClean="0"/>
              <a:t>Indirect streaming</a:t>
            </a:r>
          </a:p>
          <a:p>
            <a:r>
              <a:rPr lang="en-US" dirty="0" smtClean="0"/>
              <a:t>Other </a:t>
            </a:r>
            <a:r>
              <a:rPr lang="en-US" smtClean="0"/>
              <a:t>network settings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</a:t>
            </a:r>
            <a:r>
              <a:rPr lang="en-US" dirty="0" smtClean="0"/>
              <a:t>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Orb</a:t>
            </a:r>
            <a:r>
              <a:rPr lang="en-US" sz="2800" dirty="0" smtClean="0"/>
              <a:t> – free video streaming system from home to the Internet</a:t>
            </a:r>
          </a:p>
          <a:p>
            <a:r>
              <a:rPr lang="en-US" sz="2800" dirty="0" smtClean="0"/>
              <a:t>Features</a:t>
            </a:r>
          </a:p>
          <a:p>
            <a:pPr lvl="1"/>
            <a:r>
              <a:rPr lang="en-US" sz="2400" dirty="0" err="1" smtClean="0"/>
              <a:t>MyCast</a:t>
            </a:r>
            <a:r>
              <a:rPr lang="en-US" sz="2400" dirty="0" smtClean="0"/>
              <a:t> service</a:t>
            </a:r>
          </a:p>
          <a:p>
            <a:pPr lvl="1"/>
            <a:r>
              <a:rPr lang="en-US" sz="2400" dirty="0" smtClean="0"/>
              <a:t>Instant access to photos, music, </a:t>
            </a:r>
            <a:r>
              <a:rPr lang="en-US" sz="2400" dirty="0" smtClean="0">
                <a:solidFill>
                  <a:srgbClr val="FF0000"/>
                </a:solidFill>
              </a:rPr>
              <a:t>videos</a:t>
            </a:r>
            <a:r>
              <a:rPr lang="en-US" sz="2400" dirty="0" smtClean="0"/>
              <a:t>, </a:t>
            </a:r>
            <a:r>
              <a:rPr lang="en-US" sz="2400" dirty="0" smtClean="0"/>
              <a:t>television</a:t>
            </a:r>
            <a:r>
              <a:rPr lang="en-US" sz="2400" dirty="0" smtClean="0"/>
              <a:t>, and other digital content on </a:t>
            </a:r>
            <a:r>
              <a:rPr lang="en-US" sz="2400" dirty="0" smtClean="0"/>
              <a:t>PC</a:t>
            </a:r>
            <a:endParaRPr lang="en-US" sz="2400" dirty="0" smtClean="0"/>
          </a:p>
          <a:p>
            <a:pPr lvl="1"/>
            <a:r>
              <a:rPr lang="en-US" sz="2400" dirty="0" smtClean="0"/>
              <a:t>Access anytime and from any Internet-connected device</a:t>
            </a:r>
          </a:p>
          <a:p>
            <a:r>
              <a:rPr lang="en-US" sz="2800" dirty="0" smtClean="0"/>
              <a:t>Launched in 2005, now 7+ million users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Goals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0663" indent="-220663">
              <a:spcBef>
                <a:spcPts val="1800"/>
              </a:spcBef>
              <a:defRPr/>
            </a:pPr>
            <a:r>
              <a:rPr lang="en-US" dirty="0" smtClean="0">
                <a:cs typeface="Arial" pitchFamily="34" charset="0"/>
              </a:rPr>
              <a:t>Ascertain how Orb determines </a:t>
            </a:r>
            <a:r>
              <a:rPr lang="en-US" dirty="0" smtClean="0">
                <a:cs typeface="Arial" pitchFamily="34" charset="0"/>
              </a:rPr>
              <a:t>bandwidth </a:t>
            </a:r>
            <a:r>
              <a:rPr lang="en-US" dirty="0" smtClean="0">
                <a:cs typeface="Arial" pitchFamily="34" charset="0"/>
              </a:rPr>
              <a:t>available for streaming</a:t>
            </a:r>
          </a:p>
          <a:p>
            <a:pPr marL="220663" indent="-220663">
              <a:spcBef>
                <a:spcPts val="1800"/>
              </a:spcBef>
              <a:defRPr/>
            </a:pPr>
            <a:r>
              <a:rPr lang="en-US" dirty="0" smtClean="0">
                <a:cs typeface="Arial" pitchFamily="34" charset="0"/>
              </a:rPr>
              <a:t>Measure Orb network traffic under different bandwidth constraints</a:t>
            </a:r>
          </a:p>
          <a:p>
            <a:pPr marL="220663" indent="-220663">
              <a:spcBef>
                <a:spcPts val="1800"/>
              </a:spcBef>
              <a:defRPr/>
            </a:pPr>
            <a:r>
              <a:rPr lang="en-US" dirty="0" smtClean="0">
                <a:cs typeface="Arial" pitchFamily="34" charset="0"/>
              </a:rPr>
              <a:t>Investigate video performance at </a:t>
            </a:r>
            <a:r>
              <a:rPr lang="en-US" dirty="0" smtClean="0">
                <a:cs typeface="Arial" pitchFamily="34" charset="0"/>
              </a:rPr>
              <a:t>streaming </a:t>
            </a:r>
            <a:r>
              <a:rPr lang="en-US" dirty="0" smtClean="0">
                <a:cs typeface="Arial" pitchFamily="34" charset="0"/>
              </a:rPr>
              <a:t>client</a:t>
            </a:r>
          </a:p>
          <a:p>
            <a:pPr marL="220663" indent="-220663">
              <a:spcBef>
                <a:spcPts val="1800"/>
              </a:spcBef>
              <a:defRPr/>
            </a:pPr>
            <a:r>
              <a:rPr lang="en-US" dirty="0" smtClean="0">
                <a:cs typeface="Arial" pitchFamily="34" charset="0"/>
              </a:rPr>
              <a:t>Understand resource usage at </a:t>
            </a:r>
            <a:r>
              <a:rPr lang="en-US" dirty="0" smtClean="0">
                <a:cs typeface="Arial" pitchFamily="34" charset="0"/>
              </a:rPr>
              <a:t>streaming </a:t>
            </a:r>
            <a:r>
              <a:rPr lang="en-US" dirty="0" smtClean="0">
                <a:cs typeface="Arial" pitchFamily="34" charset="0"/>
              </a:rPr>
              <a:t>host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Introduction</a:t>
            </a:r>
          </a:p>
          <a:p>
            <a:r>
              <a:rPr lang="en-US" dirty="0" smtClean="0"/>
              <a:t>Goals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Experiments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Orb – Streaming Modes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Content Placeholder 3"/>
          <p:cNvPicPr>
            <a:picLocks noChangeAspect="1" noChangeArrowheads="1"/>
          </p:cNvPicPr>
          <p:nvPr/>
        </p:nvPicPr>
        <p:blipFill>
          <a:blip r:embed="rId2" cstate="print"/>
          <a:srcRect l="2941" t="53636" r="6471" b="1818"/>
          <a:stretch>
            <a:fillRect/>
          </a:stretch>
        </p:blipFill>
        <p:spPr bwMode="auto">
          <a:xfrm>
            <a:off x="1638307" y="1996258"/>
            <a:ext cx="5867385" cy="373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72400" cy="792162"/>
          </a:xfrm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Experiments – Setup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838200" y="1752600"/>
            <a:ext cx="7653998" cy="4267200"/>
            <a:chOff x="381000" y="762000"/>
            <a:chExt cx="8469100" cy="5410200"/>
          </a:xfrm>
        </p:grpSpPr>
        <p:sp>
          <p:nvSpPr>
            <p:cNvPr id="4" name="Rectangle 3"/>
            <p:cNvSpPr/>
            <p:nvPr/>
          </p:nvSpPr>
          <p:spPr>
            <a:xfrm>
              <a:off x="381000" y="3352800"/>
              <a:ext cx="8382000" cy="2819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loud"/>
            <p:cNvSpPr>
              <a:spLocks noChangeAspect="1" noEditPoints="1" noChangeArrowheads="1"/>
            </p:cNvSpPr>
            <p:nvPr/>
          </p:nvSpPr>
          <p:spPr bwMode="auto">
            <a:xfrm>
              <a:off x="4343400" y="762000"/>
              <a:ext cx="3352800" cy="198120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/>
                <a:t> </a:t>
              </a:r>
              <a:endParaRPr lang="en-US" sz="2400" dirty="0"/>
            </a:p>
          </p:txBody>
        </p:sp>
        <p:pic>
          <p:nvPicPr>
            <p:cNvPr id="6" name="Content Placeholder 3" descr="C:\Program Files\Microsoft Office\MEDIA\CAGCAT10\j0285750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04900" y="4234934"/>
              <a:ext cx="1363133" cy="1219200"/>
            </a:xfrm>
            <a:prstGeom prst="rect">
              <a:avLst/>
            </a:prstGeom>
            <a:noFill/>
          </p:spPr>
        </p:pic>
        <p:pic>
          <p:nvPicPr>
            <p:cNvPr id="7" name="Picture 6" descr="C:\Users\thangam\AppData\Local\Microsoft\Windows\Temporary Internet Files\Content.IE5\GCET4TDU\MCj0434845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05300" y="4191000"/>
              <a:ext cx="1135944" cy="1339334"/>
            </a:xfrm>
            <a:prstGeom prst="rect">
              <a:avLst/>
            </a:prstGeom>
            <a:noFill/>
          </p:spPr>
        </p:pic>
        <p:pic>
          <p:nvPicPr>
            <p:cNvPr id="8" name="Content Placeholder 3" descr="C:\Program Files\Microsoft Office\MEDIA\CAGCAT10\j0285750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96100" y="4234934"/>
              <a:ext cx="1422400" cy="1219200"/>
            </a:xfrm>
            <a:prstGeom prst="rect">
              <a:avLst/>
            </a:prstGeom>
            <a:noFill/>
          </p:spPr>
        </p:pic>
        <p:pic>
          <p:nvPicPr>
            <p:cNvPr id="9" name="Picture 8" descr="C:\Users\thangam\AppData\Local\Microsoft\Windows\Temporary Internet Files\Content.IE5\GCET4TDU\MCj0434845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34000" y="1600200"/>
              <a:ext cx="838200" cy="805934"/>
            </a:xfrm>
            <a:prstGeom prst="rect">
              <a:avLst/>
            </a:prstGeom>
            <a:noFill/>
          </p:spPr>
        </p:pic>
        <p:sp>
          <p:nvSpPr>
            <p:cNvPr id="10" name="TextBox 63"/>
            <p:cNvSpPr txBox="1"/>
            <p:nvPr/>
          </p:nvSpPr>
          <p:spPr>
            <a:xfrm>
              <a:off x="5966679" y="1778707"/>
              <a:ext cx="1404013" cy="3746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/>
                <a:t>Orb Server</a:t>
              </a:r>
              <a:endParaRPr lang="en-US" sz="1400" dirty="0"/>
            </a:p>
          </p:txBody>
        </p:sp>
        <p:sp>
          <p:nvSpPr>
            <p:cNvPr id="11" name="TextBox 74"/>
            <p:cNvSpPr txBox="1"/>
            <p:nvPr/>
          </p:nvSpPr>
          <p:spPr>
            <a:xfrm>
              <a:off x="1028700" y="3396733"/>
              <a:ext cx="1861808" cy="487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 smtClean="0"/>
                <a:t>WPI LAN</a:t>
              </a:r>
              <a:endParaRPr lang="en-US" sz="2000" dirty="0"/>
            </a:p>
          </p:txBody>
        </p:sp>
        <p:sp>
          <p:nvSpPr>
            <p:cNvPr id="12" name="TextBox 88"/>
            <p:cNvSpPr txBox="1"/>
            <p:nvPr/>
          </p:nvSpPr>
          <p:spPr>
            <a:xfrm>
              <a:off x="1333500" y="5562600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/>
                <a:t>Host PC</a:t>
              </a:r>
              <a:endParaRPr lang="en-US" sz="1600" dirty="0"/>
            </a:p>
          </p:txBody>
        </p:sp>
        <p:sp>
          <p:nvSpPr>
            <p:cNvPr id="13" name="TextBox 90"/>
            <p:cNvSpPr txBox="1"/>
            <p:nvPr/>
          </p:nvSpPr>
          <p:spPr>
            <a:xfrm>
              <a:off x="4381500" y="5454134"/>
              <a:ext cx="990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Router</a:t>
              </a:r>
              <a:endParaRPr lang="en-US" dirty="0"/>
            </a:p>
          </p:txBody>
        </p:sp>
        <p:sp>
          <p:nvSpPr>
            <p:cNvPr id="14" name="TextBox 91"/>
            <p:cNvSpPr txBox="1"/>
            <p:nvPr/>
          </p:nvSpPr>
          <p:spPr>
            <a:xfrm>
              <a:off x="6938102" y="5492625"/>
              <a:ext cx="1538086" cy="449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Client PC</a:t>
              </a:r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5400000" flipH="1" flipV="1">
              <a:off x="4610100" y="4076700"/>
              <a:ext cx="381000" cy="0"/>
            </a:xfrm>
            <a:prstGeom prst="line">
              <a:avLst/>
            </a:prstGeom>
            <a:ln w="508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5638800" y="3352800"/>
              <a:ext cx="10668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7429500" y="4076700"/>
              <a:ext cx="381000" cy="0"/>
            </a:xfrm>
            <a:prstGeom prst="line">
              <a:avLst/>
            </a:prstGeom>
            <a:ln w="508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86000" y="4572000"/>
              <a:ext cx="2209800" cy="0"/>
            </a:xfrm>
            <a:prstGeom prst="line">
              <a:avLst/>
            </a:prstGeom>
            <a:ln w="508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157161" y="1040272"/>
              <a:ext cx="1133326" cy="449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Internet</a:t>
              </a:r>
              <a:endParaRPr lang="en-US" b="1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10800000">
              <a:off x="381000" y="3886200"/>
              <a:ext cx="8382000" cy="0"/>
            </a:xfrm>
            <a:prstGeom prst="line">
              <a:avLst/>
            </a:prstGeom>
            <a:ln w="508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286000" y="4876800"/>
              <a:ext cx="2133600" cy="0"/>
            </a:xfrm>
            <a:prstGeom prst="line">
              <a:avLst/>
            </a:prstGeom>
            <a:ln w="25400">
              <a:prstDash val="dash"/>
              <a:headEnd type="none" w="sm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876800" y="4114800"/>
              <a:ext cx="2590800" cy="0"/>
            </a:xfrm>
            <a:prstGeom prst="line">
              <a:avLst/>
            </a:prstGeom>
            <a:ln w="25400"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388790" y="4188023"/>
              <a:ext cx="13930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Direct streaming</a:t>
              </a:r>
              <a:endParaRPr lang="en-US" sz="14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5400000">
              <a:off x="4800600" y="4191000"/>
              <a:ext cx="152400" cy="0"/>
            </a:xfrm>
            <a:prstGeom prst="line">
              <a:avLst/>
            </a:prstGeom>
            <a:ln w="25400"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7391400" y="4191000"/>
              <a:ext cx="152400" cy="0"/>
            </a:xfrm>
            <a:prstGeom prst="line">
              <a:avLst/>
            </a:prstGeom>
            <a:ln w="25400">
              <a:prstDash val="sysDash"/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5" idx="1"/>
            </p:cNvCxnSpPr>
            <p:nvPr/>
          </p:nvCxnSpPr>
          <p:spPr>
            <a:xfrm>
              <a:off x="6019800" y="2741090"/>
              <a:ext cx="0" cy="992710"/>
            </a:xfrm>
            <a:prstGeom prst="line">
              <a:avLst/>
            </a:prstGeom>
            <a:ln w="25400">
              <a:solidFill>
                <a:srgbClr val="C00000"/>
              </a:solidFill>
              <a:prstDash val="lgDashDot"/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572000" y="3733800"/>
              <a:ext cx="1447800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133600" y="4343400"/>
              <a:ext cx="2438400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4305300" y="4000500"/>
              <a:ext cx="533400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733800" y="3045023"/>
              <a:ext cx="23081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Uplink Bandwidth estimation</a:t>
              </a:r>
              <a:endParaRPr lang="en-US" sz="1400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6324600" y="3733800"/>
              <a:ext cx="1447800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7505700" y="4000500"/>
              <a:ext cx="533400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lgDashDot"/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324600" y="2743200"/>
              <a:ext cx="0" cy="992710"/>
            </a:xfrm>
            <a:prstGeom prst="line">
              <a:avLst/>
            </a:prstGeom>
            <a:ln w="25400">
              <a:solidFill>
                <a:srgbClr val="C00000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324600" y="3045023"/>
              <a:ext cx="2525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Downlink Bandwidth estimation</a:t>
              </a:r>
              <a:endParaRPr lang="en-US" sz="1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67000" y="4953000"/>
              <a:ext cx="13930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Direct streaming</a:t>
              </a:r>
              <a:endParaRPr lang="en-US" sz="1400" dirty="0"/>
            </a:p>
          </p:txBody>
        </p:sp>
      </p:grpSp>
      <p:sp>
        <p:nvSpPr>
          <p:cNvPr id="37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2895600" cy="2438400"/>
          </a:xfrm>
          <a:ln w="19050">
            <a:solidFill>
              <a:srgbClr val="000000"/>
            </a:solidFill>
            <a:prstDash val="lgDash"/>
          </a:ln>
        </p:spPr>
        <p:txBody>
          <a:bodyPr>
            <a:noAutofit/>
          </a:bodyPr>
          <a:lstStyle/>
          <a:p>
            <a:pPr marL="166688" indent="-166688">
              <a:buNone/>
            </a:pPr>
            <a:r>
              <a:rPr lang="en-US" sz="1400" dirty="0" smtClean="0">
                <a:solidFill>
                  <a:srgbClr val="00B050"/>
                </a:solidFill>
              </a:rPr>
              <a:t>Host and Client PC</a:t>
            </a:r>
          </a:p>
          <a:p>
            <a:pPr marL="166688" indent="-166688"/>
            <a:r>
              <a:rPr lang="en-US" sz="1400" dirty="0" smtClean="0"/>
              <a:t>Windows XP running Orb</a:t>
            </a:r>
          </a:p>
          <a:p>
            <a:pPr marL="166688" indent="-166688">
              <a:buNone/>
            </a:pPr>
            <a:r>
              <a:rPr lang="en-US" sz="1400" dirty="0" smtClean="0">
                <a:solidFill>
                  <a:srgbClr val="00B050"/>
                </a:solidFill>
              </a:rPr>
              <a:t>Router </a:t>
            </a:r>
          </a:p>
          <a:p>
            <a:pPr marL="166688" indent="-166688"/>
            <a:r>
              <a:rPr lang="en-US" sz="1400" dirty="0" smtClean="0"/>
              <a:t>Linux with </a:t>
            </a:r>
            <a:r>
              <a:rPr lang="en-US" sz="1400" dirty="0" err="1" smtClean="0"/>
              <a:t>Netem</a:t>
            </a:r>
            <a:endParaRPr lang="en-US" sz="1400" dirty="0" smtClean="0"/>
          </a:p>
          <a:p>
            <a:pPr marL="166688" indent="-166688">
              <a:buNone/>
            </a:pPr>
            <a:r>
              <a:rPr lang="en-US" sz="1400" dirty="0" smtClean="0">
                <a:solidFill>
                  <a:srgbClr val="00B050"/>
                </a:solidFill>
              </a:rPr>
              <a:t>Network</a:t>
            </a:r>
          </a:p>
          <a:p>
            <a:pPr marL="166688" indent="-166688"/>
            <a:r>
              <a:rPr lang="en-US" sz="1400" dirty="0" smtClean="0"/>
              <a:t>Direct streaming</a:t>
            </a:r>
          </a:p>
          <a:p>
            <a:pPr marL="166688" indent="-166688">
              <a:buNone/>
            </a:pPr>
            <a:r>
              <a:rPr lang="en-US" sz="1400" dirty="0" smtClean="0">
                <a:solidFill>
                  <a:srgbClr val="00B050"/>
                </a:solidFill>
              </a:rPr>
              <a:t>Tools</a:t>
            </a:r>
          </a:p>
          <a:p>
            <a:pPr marL="166688" indent="-166688"/>
            <a:r>
              <a:rPr lang="en-US" sz="1400" dirty="0" err="1" smtClean="0"/>
              <a:t>Wireshark</a:t>
            </a:r>
            <a:r>
              <a:rPr lang="en-US" sz="1400" dirty="0" smtClean="0"/>
              <a:t> and </a:t>
            </a:r>
            <a:r>
              <a:rPr lang="en-US" sz="1400" dirty="0" err="1" smtClean="0"/>
              <a:t>MediaTracker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Experiments – Videos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143000" y="3124200"/>
            <a:ext cx="7772400" cy="300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Encode: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Windows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Streaming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Media, low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quality</a:t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320x240, 768 kbps, 25 fps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Windows Streaming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Media,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quality</a:t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1280x720, 1546 kbps, 25 fps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Flash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Video</a:t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320x214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320 kbps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My Movi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867400" y="1143000"/>
            <a:ext cx="2743200" cy="205740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43000" y="1219200"/>
            <a:ext cx="4572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kern="0" dirty="0" smtClean="0"/>
              <a:t>Documentary, High def, .</a:t>
            </a:r>
            <a:r>
              <a:rPr lang="en-US" sz="3200" b="1" kern="0" dirty="0" err="1" smtClean="0"/>
              <a:t>mov</a:t>
            </a:r>
            <a:r>
              <a:rPr lang="en-US" sz="3200" b="1" kern="0" dirty="0" smtClean="0"/>
              <a:t> video, 150 seconds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39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mute="1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WPI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0C0C0"/>
      </a:accent1>
      <a:accent2>
        <a:srgbClr val="FFEFE7"/>
      </a:accent2>
      <a:accent3>
        <a:srgbClr val="FFFFFF"/>
      </a:accent3>
      <a:accent4>
        <a:srgbClr val="000000"/>
      </a:accent4>
      <a:accent5>
        <a:srgbClr val="DCDCDC"/>
      </a:accent5>
      <a:accent6>
        <a:srgbClr val="E7D9D1"/>
      </a:accent6>
      <a:hlink>
        <a:srgbClr val="820000"/>
      </a:hlink>
      <a:folHlink>
        <a:srgbClr val="FFEFA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8200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820000"/>
        </a:hlink>
        <a:folHlink>
          <a:srgbClr val="FFEF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WPI</Template>
  <TotalTime>1101</TotalTime>
  <Words>449</Words>
  <Application>Microsoft Office PowerPoint</Application>
  <PresentationFormat>On-screen Show (4:3)</PresentationFormat>
  <Paragraphs>133</Paragraphs>
  <Slides>21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WPI</vt:lpstr>
      <vt:lpstr>Performance Analysis of Home Streaming Video Using Orb</vt:lpstr>
      <vt:lpstr>Introduction</vt:lpstr>
      <vt:lpstr>Introduction</vt:lpstr>
      <vt:lpstr>Overview</vt:lpstr>
      <vt:lpstr>Goals</vt:lpstr>
      <vt:lpstr>Overview</vt:lpstr>
      <vt:lpstr>Orb – Streaming Modes</vt:lpstr>
      <vt:lpstr>Experiments – Setup</vt:lpstr>
      <vt:lpstr>Experiments – Videos Used</vt:lpstr>
      <vt:lpstr>Overview</vt:lpstr>
      <vt:lpstr>Low Quality Video: Frame Rate</vt:lpstr>
      <vt:lpstr>Low Quality Video: Bit rate</vt:lpstr>
      <vt:lpstr>Low Quality Video: Bandwidth</vt:lpstr>
      <vt:lpstr>High Quality Video: Frame rate</vt:lpstr>
      <vt:lpstr>High Quality Video: Bit rate</vt:lpstr>
      <vt:lpstr>High Quality Video: Bandwidth</vt:lpstr>
      <vt:lpstr>Host Load</vt:lpstr>
      <vt:lpstr>Overview</vt:lpstr>
      <vt:lpstr>Conclusions</vt:lpstr>
      <vt:lpstr>Future work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Analysis of Home Streaming Video Using Orb</dc:title>
  <dc:creator>Rabin</dc:creator>
  <cp:lastModifiedBy>Mark Claypool</cp:lastModifiedBy>
  <cp:revision>47</cp:revision>
  <dcterms:created xsi:type="dcterms:W3CDTF">2006-08-16T00:00:00Z</dcterms:created>
  <dcterms:modified xsi:type="dcterms:W3CDTF">2010-05-31T20:44:08Z</dcterms:modified>
</cp:coreProperties>
</file>