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1" r:id="rId3"/>
    <p:sldId id="471" r:id="rId4"/>
    <p:sldId id="258" r:id="rId5"/>
    <p:sldId id="259" r:id="rId6"/>
    <p:sldId id="264" r:id="rId7"/>
    <p:sldId id="477" r:id="rId8"/>
    <p:sldId id="269" r:id="rId9"/>
    <p:sldId id="4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99FF"/>
    <a:srgbClr val="33CC33"/>
    <a:srgbClr val="FFFF00"/>
    <a:srgbClr val="FF3399"/>
    <a:srgbClr val="16150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89800" autoAdjust="0"/>
  </p:normalViewPr>
  <p:slideViewPr>
    <p:cSldViewPr snapToGrid="0">
      <p:cViewPr varScale="1">
        <p:scale>
          <a:sx n="52" d="100"/>
          <a:sy n="52" d="100"/>
        </p:scale>
        <p:origin x="41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5921-D708-44AB-BE60-D71453BE9E9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42711-0048-40CA-84D0-DBE5B991F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scale-gamesys-2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scale-gamesys-21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Edward Carlson, Tian Fan,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Zijian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Guan,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Xiaokun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Xu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Towards Usable Attribute Scaling for Latency Compensation in Cloud-based Games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Game Systems Workshop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GameSys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Istanbul, Turkey, September 28 - October 1, 2021. 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http://www.cs.wpi.edu/~claypool/papers/scale-gamesys-21/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Edward Carlson, Tian Fan,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Zijian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Guan,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Xiaokun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Xu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Towards Usable Attribute Scaling for Latency Compensation in Cloud-based Games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Game Systems Workshop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GameSys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Istanbul, Turkey, September 28 - October 1, 2021. 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http://www.cs.wpi.edu/~claypool/papers/scale-gamesys-21/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825625"/>
            <a:ext cx="5694218" cy="4351338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⁺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679" y="18255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963" y="1439056"/>
            <a:ext cx="5971310" cy="473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6238" y="858582"/>
            <a:ext cx="6652846" cy="2387600"/>
          </a:xfrm>
        </p:spPr>
        <p:txBody>
          <a:bodyPr>
            <a:noAutofit/>
          </a:bodyPr>
          <a:lstStyle/>
          <a:p>
            <a:r>
              <a:rPr lang="en-US" sz="4400" b="0" i="0" dirty="0">
                <a:effectLst/>
                <a:latin typeface="+mn-lt"/>
              </a:rPr>
              <a:t>Towards </a:t>
            </a:r>
            <a:r>
              <a:rPr lang="en-US" sz="4400" b="0" i="0" dirty="0">
                <a:solidFill>
                  <a:srgbClr val="92D050"/>
                </a:solidFill>
                <a:effectLst/>
                <a:latin typeface="+mn-lt"/>
              </a:rPr>
              <a:t>Usable Attribute Scaling </a:t>
            </a:r>
            <a:r>
              <a:rPr lang="en-US" sz="4400" b="0" i="0" dirty="0">
                <a:effectLst/>
                <a:latin typeface="+mn-lt"/>
              </a:rPr>
              <a:t>for Latency Compensation in Cloud-based Games</a:t>
            </a:r>
            <a:endParaRPr lang="en-US" sz="4400" dirty="0">
              <a:latin typeface="+mn-lt"/>
            </a:endParaRPr>
          </a:p>
        </p:txBody>
      </p:sp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32" y="5283717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6203705" y="3757613"/>
            <a:ext cx="4977912" cy="161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Edward Carlson, Tian Fan, </a:t>
            </a:r>
            <a:r>
              <a:rPr lang="en-US" sz="3200" dirty="0" err="1"/>
              <a:t>Zijian</a:t>
            </a:r>
            <a:r>
              <a:rPr lang="en-US" sz="3200" dirty="0"/>
              <a:t> Guan, </a:t>
            </a:r>
            <a:r>
              <a:rPr lang="en-US" sz="3200" dirty="0" err="1"/>
              <a:t>Xiaokun</a:t>
            </a:r>
            <a:r>
              <a:rPr lang="en-US" sz="3200" dirty="0"/>
              <a:t> Xu and </a:t>
            </a:r>
          </a:p>
          <a:p>
            <a:r>
              <a:rPr lang="en-US" sz="3200" dirty="0">
                <a:solidFill>
                  <a:srgbClr val="00B0F0"/>
                </a:solidFill>
              </a:rPr>
              <a:t>Mark Claypool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3" name="Picture 2" descr="Google Logo transparent PNG - StickPNG">
            <a:extLst>
              <a:ext uri="{FF2B5EF4-FFF2-40B4-BE49-F238E27FC236}">
                <a16:creationId xmlns:a16="http://schemas.microsoft.com/office/drawing/2014/main" id="{81C8F096-B949-48D3-94D6-626AB8A1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5627227"/>
            <a:ext cx="2202180" cy="74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3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05BF-3554-4808-8106-6A5A8D0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9270667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C4F4BA-9EE3-434A-B203-8D60F98EF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33" y="1176754"/>
            <a:ext cx="7873296" cy="2630652"/>
          </a:xfr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11DCD25-C5AA-42D7-AD0C-CA5218C667C9}"/>
              </a:ext>
            </a:extLst>
          </p:cNvPr>
          <p:cNvGrpSpPr/>
          <p:nvPr/>
        </p:nvGrpSpPr>
        <p:grpSpPr>
          <a:xfrm>
            <a:off x="8127175" y="3329354"/>
            <a:ext cx="1845256" cy="1147551"/>
            <a:chOff x="388693" y="896885"/>
            <a:chExt cx="2803461" cy="1824454"/>
          </a:xfrm>
        </p:grpSpPr>
        <p:pic>
          <p:nvPicPr>
            <p:cNvPr id="2052" name="Picture 4" descr="Download Google Stadia (Project Stream) Logo in SVG Vector or PNG File  Format - Logo.wine">
              <a:extLst>
                <a:ext uri="{FF2B5EF4-FFF2-40B4-BE49-F238E27FC236}">
                  <a16:creationId xmlns:a16="http://schemas.microsoft.com/office/drawing/2014/main" id="{257B8D2C-F89D-4563-8D4B-344F54555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412" y="896885"/>
              <a:ext cx="2087777" cy="1391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9F2DCC-6E3B-48B7-8727-7CDD6793BC2B}"/>
                </a:ext>
              </a:extLst>
            </p:cNvPr>
            <p:cNvSpPr txBox="1"/>
            <p:nvPr/>
          </p:nvSpPr>
          <p:spPr>
            <a:xfrm>
              <a:off x="388693" y="2085217"/>
              <a:ext cx="2803461" cy="63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Google Stadia</a:t>
              </a:r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0BB158F-BD3B-4F22-AEE6-19927588D562}"/>
              </a:ext>
            </a:extLst>
          </p:cNvPr>
          <p:cNvSpPr txBox="1">
            <a:spLocks/>
          </p:cNvSpPr>
          <p:nvPr/>
        </p:nvSpPr>
        <p:spPr>
          <a:xfrm>
            <a:off x="9387840" y="6489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1DB51E-879A-4502-BA29-B908961F15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7257A2-FE31-49FB-833B-539E21D09BE5}"/>
              </a:ext>
            </a:extLst>
          </p:cNvPr>
          <p:cNvSpPr txBox="1"/>
          <p:nvPr/>
        </p:nvSpPr>
        <p:spPr>
          <a:xfrm>
            <a:off x="4744561" y="4957970"/>
            <a:ext cx="4231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Additional challenge: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Latency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8F77DA-619B-4748-B4EE-0596D3BAA5E6}"/>
              </a:ext>
            </a:extLst>
          </p:cNvPr>
          <p:cNvGrpSpPr/>
          <p:nvPr/>
        </p:nvGrpSpPr>
        <p:grpSpPr>
          <a:xfrm>
            <a:off x="9167446" y="4964875"/>
            <a:ext cx="2963594" cy="1200329"/>
            <a:chOff x="9167446" y="4964875"/>
            <a:chExt cx="2963594" cy="1200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A08A6D-C27A-4925-8983-FCBD9365A4F3}"/>
                </a:ext>
              </a:extLst>
            </p:cNvPr>
            <p:cNvSpPr txBox="1"/>
            <p:nvPr/>
          </p:nvSpPr>
          <p:spPr>
            <a:xfrm>
              <a:off x="10260784" y="4964875"/>
              <a:ext cx="1870256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/>
                <a:t>Attribute</a:t>
              </a:r>
            </a:p>
            <a:p>
              <a:pPr algn="ctr"/>
              <a:r>
                <a:rPr lang="en-US" sz="3600" dirty="0"/>
                <a:t>Scaling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4452C22-F2D0-48B9-BC53-381F8BE946C2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46" y="5681245"/>
              <a:ext cx="1039446" cy="18293"/>
            </a:xfrm>
            <a:prstGeom prst="straightConnector1">
              <a:avLst/>
            </a:prstGeom>
            <a:ln w="1270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0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85742F77-7BEA-4BDF-9045-AC2187AD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949" y="39681"/>
            <a:ext cx="7483607" cy="1325563"/>
          </a:xfrm>
        </p:spPr>
        <p:txBody>
          <a:bodyPr/>
          <a:lstStyle/>
          <a:p>
            <a:r>
              <a:rPr lang="en-US" dirty="0"/>
              <a:t>Attribute Scaling Inspiration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64955B6-3450-472C-A375-037950B1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962" y="4423764"/>
            <a:ext cx="3962400" cy="20149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latency </a:t>
            </a:r>
            <a:r>
              <a:rPr lang="en-US" dirty="0">
                <a:sym typeface="Wingdings" panose="05000000000000000000" pitchFamily="2" charset="2"/>
              </a:rPr>
              <a:t> game more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difficult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/>
              <a:t>Adjust game to keep player performance “in the zone”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15A5B1-FE0E-4255-87EB-80788DBFBDFF}"/>
              </a:ext>
            </a:extLst>
          </p:cNvPr>
          <p:cNvGrpSpPr/>
          <p:nvPr/>
        </p:nvGrpSpPr>
        <p:grpSpPr>
          <a:xfrm>
            <a:off x="6818821" y="1615808"/>
            <a:ext cx="3594297" cy="2940832"/>
            <a:chOff x="838236" y="1191304"/>
            <a:chExt cx="4962696" cy="406649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FFF68D8-57CF-432F-A9DA-3772B0411F79}"/>
                </a:ext>
              </a:extLst>
            </p:cNvPr>
            <p:cNvGrpSpPr/>
            <p:nvPr/>
          </p:nvGrpSpPr>
          <p:grpSpPr>
            <a:xfrm>
              <a:off x="1752600" y="2286000"/>
              <a:ext cx="3771569" cy="2971800"/>
              <a:chOff x="4419600" y="2438400"/>
              <a:chExt cx="3771569" cy="2971800"/>
            </a:xfrm>
          </p:grpSpPr>
          <p:sp>
            <p:nvSpPr>
              <p:cNvPr id="59" name="Arc 58">
                <a:extLst>
                  <a:ext uri="{FF2B5EF4-FFF2-40B4-BE49-F238E27FC236}">
                    <a16:creationId xmlns:a16="http://schemas.microsoft.com/office/drawing/2014/main" id="{E5D2E9FA-4CA2-47C4-8E77-07137AE94693}"/>
                  </a:ext>
                </a:extLst>
              </p:cNvPr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FCB74F0C-3724-449D-B7CD-0C8E39D9BF9A}"/>
                  </a:ext>
                </a:extLst>
              </p:cNvPr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7381D6-D1F0-4F09-95B5-2FA082F1ADF9}"/>
                </a:ext>
              </a:extLst>
            </p:cNvPr>
            <p:cNvSpPr txBox="1"/>
            <p:nvPr/>
          </p:nvSpPr>
          <p:spPr>
            <a:xfrm>
              <a:off x="1406543" y="4000010"/>
              <a:ext cx="1214476" cy="425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Too hard!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D3338D-E586-468A-A57C-5F9563B8292A}"/>
                </a:ext>
              </a:extLst>
            </p:cNvPr>
            <p:cNvSpPr txBox="1"/>
            <p:nvPr/>
          </p:nvSpPr>
          <p:spPr>
            <a:xfrm>
              <a:off x="4600886" y="4000010"/>
              <a:ext cx="1200046" cy="425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Too easy!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5725DD5-92E1-4106-A0A6-FA4DE688E758}"/>
                </a:ext>
              </a:extLst>
            </p:cNvPr>
            <p:cNvSpPr txBox="1"/>
            <p:nvPr/>
          </p:nvSpPr>
          <p:spPr>
            <a:xfrm>
              <a:off x="2982213" y="4000010"/>
              <a:ext cx="1252544" cy="425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Just right!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FB2564F-F222-4E73-A7B2-E9C95C22E59C}"/>
                </a:ext>
              </a:extLst>
            </p:cNvPr>
            <p:cNvCxnSpPr/>
            <p:nvPr/>
          </p:nvCxnSpPr>
          <p:spPr>
            <a:xfrm>
              <a:off x="1371600" y="3962400"/>
              <a:ext cx="441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6D09D9-5FD8-4DF8-B064-02879A91146F}"/>
                </a:ext>
              </a:extLst>
            </p:cNvPr>
            <p:cNvSpPr txBox="1"/>
            <p:nvPr/>
          </p:nvSpPr>
          <p:spPr>
            <a:xfrm>
              <a:off x="2417118" y="4329520"/>
              <a:ext cx="2539085" cy="55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Game Difficulty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1F22025-01CA-460D-A89D-168036168D42}"/>
                </a:ext>
              </a:extLst>
            </p:cNvPr>
            <p:cNvCxnSpPr/>
            <p:nvPr/>
          </p:nvCxnSpPr>
          <p:spPr>
            <a:xfrm flipV="1">
              <a:off x="1447800" y="1565413"/>
              <a:ext cx="0" cy="22098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D045279-33DD-4B03-B8BA-64E905FC0480}"/>
                </a:ext>
              </a:extLst>
            </p:cNvPr>
            <p:cNvSpPr txBox="1"/>
            <p:nvPr/>
          </p:nvSpPr>
          <p:spPr>
            <a:xfrm rot="16200000">
              <a:off x="487545" y="2605549"/>
              <a:ext cx="1253820" cy="55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Fun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28A1020-446C-49CA-9447-A82A0602EB14}"/>
                </a:ext>
              </a:extLst>
            </p:cNvPr>
            <p:cNvSpPr txBox="1"/>
            <p:nvPr/>
          </p:nvSpPr>
          <p:spPr>
            <a:xfrm>
              <a:off x="3994211" y="1191304"/>
              <a:ext cx="1744514" cy="893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Game with </a:t>
              </a:r>
            </a:p>
            <a:p>
              <a:pPr algn="ctr"/>
              <a:r>
                <a:rPr lang="en-US" dirty="0"/>
                <a:t>no lag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FA02447-C730-459B-B425-4AFEFDA69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3667" y="1786126"/>
              <a:ext cx="481089" cy="3393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F61F54B-2BBC-43CE-8406-DEBC9BD4DC57}"/>
              </a:ext>
            </a:extLst>
          </p:cNvPr>
          <p:cNvGrpSpPr/>
          <p:nvPr/>
        </p:nvGrpSpPr>
        <p:grpSpPr>
          <a:xfrm>
            <a:off x="7902760" y="2515966"/>
            <a:ext cx="1980222" cy="1010579"/>
            <a:chOff x="6148609" y="2703088"/>
            <a:chExt cx="1980222" cy="101057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96F863-4D5B-45DF-B7F7-091D5C505CA7}"/>
                </a:ext>
              </a:extLst>
            </p:cNvPr>
            <p:cNvSpPr txBox="1"/>
            <p:nvPr/>
          </p:nvSpPr>
          <p:spPr>
            <a:xfrm>
              <a:off x="6148609" y="3067336"/>
              <a:ext cx="198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Lagged game with </a:t>
              </a:r>
            </a:p>
            <a:p>
              <a:pPr algn="ctr"/>
              <a:r>
                <a:rPr lang="en-US" dirty="0"/>
                <a:t>compensation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BDB3405-0A74-4C91-82A1-A1E06D14D6D7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H="1" flipV="1">
              <a:off x="7037462" y="2703088"/>
              <a:ext cx="101258" cy="36424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6284D5-387D-40EE-9A68-59CD67BD2E1B}"/>
              </a:ext>
            </a:extLst>
          </p:cNvPr>
          <p:cNvGrpSpPr/>
          <p:nvPr/>
        </p:nvGrpSpPr>
        <p:grpSpPr>
          <a:xfrm>
            <a:off x="7267364" y="1447209"/>
            <a:ext cx="1416478" cy="1060540"/>
            <a:chOff x="5513213" y="1634332"/>
            <a:chExt cx="1416478" cy="106054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975F6E8-837E-4B78-BEE1-6A07E01C3B5C}"/>
                </a:ext>
              </a:extLst>
            </p:cNvPr>
            <p:cNvSpPr txBox="1"/>
            <p:nvPr/>
          </p:nvSpPr>
          <p:spPr>
            <a:xfrm>
              <a:off x="5513213" y="1634332"/>
              <a:ext cx="14164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Lagged game</a:t>
              </a:r>
            </a:p>
            <a:p>
              <a:pPr algn="ctr"/>
              <a:r>
                <a:rPr lang="en-US" dirty="0"/>
                <a:t>(too hard)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8F6A072-2A5A-4C91-91B2-A0D57050E6F8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>
              <a:off x="6221452" y="2280663"/>
              <a:ext cx="41211" cy="4142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5A784C96-44AB-4C55-A837-B55E181B79C8}"/>
              </a:ext>
            </a:extLst>
          </p:cNvPr>
          <p:cNvSpPr txBox="1">
            <a:spLocks/>
          </p:cNvSpPr>
          <p:nvPr/>
        </p:nvSpPr>
        <p:spPr>
          <a:xfrm>
            <a:off x="9387840" y="6489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1DB51E-879A-4502-BA29-B908961F15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9D61-5914-4770-BF25-C68D5A63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60" y="174625"/>
            <a:ext cx="10044545" cy="1325563"/>
          </a:xfrm>
        </p:spPr>
        <p:txBody>
          <a:bodyPr/>
          <a:lstStyle/>
          <a:p>
            <a:r>
              <a:rPr lang="en-US" dirty="0"/>
              <a:t>Develop Games – </a:t>
            </a:r>
            <a:br>
              <a:rPr lang="en-US" dirty="0"/>
            </a:br>
            <a:r>
              <a:rPr lang="en-US" dirty="0">
                <a:solidFill>
                  <a:srgbClr val="CC99FF"/>
                </a:solidFill>
              </a:rPr>
              <a:t>Catalyst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4" name="Picture 3" descr="A video game screen capture&#10;&#10;Description automatically generated with low confidence">
            <a:extLst>
              <a:ext uri="{FF2B5EF4-FFF2-40B4-BE49-F238E27FC236}">
                <a16:creationId xmlns:a16="http://schemas.microsoft.com/office/drawing/2014/main" id="{DF22F73D-1FE6-4A4A-A33A-A49176EB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1642"/>
            <a:ext cx="5508582" cy="295524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DF70CD-8D58-45AE-B150-D411A2E9A79C}"/>
              </a:ext>
            </a:extLst>
          </p:cNvPr>
          <p:cNvSpPr txBox="1">
            <a:spLocks/>
          </p:cNvSpPr>
          <p:nvPr/>
        </p:nvSpPr>
        <p:spPr>
          <a:xfrm>
            <a:off x="9387840" y="6489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1DB51E-879A-4502-BA29-B908961F15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7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0832-D97F-438B-AA30-9CD0BE9C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778" y="-70525"/>
            <a:ext cx="10044545" cy="1325563"/>
          </a:xfrm>
        </p:spPr>
        <p:txBody>
          <a:bodyPr/>
          <a:lstStyle/>
          <a:p>
            <a:r>
              <a:rPr lang="en-US" dirty="0">
                <a:solidFill>
                  <a:srgbClr val="CC99FF"/>
                </a:solidFill>
              </a:rPr>
              <a:t>Catalyst</a:t>
            </a:r>
            <a:r>
              <a:rPr lang="en-US" dirty="0"/>
              <a:t> Scaling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0CE8B-3AF1-41DE-8605-6A93642B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41" y="1694962"/>
            <a:ext cx="2107085" cy="5151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71186-DE7E-4748-92A0-370E5C29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960" y="1399647"/>
            <a:ext cx="2107085" cy="5151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A3DD8-05F9-48D5-A92F-A23A8E6FD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367" y="1521091"/>
            <a:ext cx="2175576" cy="515145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9300FC-FA3C-4B2D-8DA3-B5C320E86910}"/>
              </a:ext>
            </a:extLst>
          </p:cNvPr>
          <p:cNvSpPr txBox="1">
            <a:spLocks/>
          </p:cNvSpPr>
          <p:nvPr/>
        </p:nvSpPr>
        <p:spPr>
          <a:xfrm>
            <a:off x="9387840" y="6489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1DB51E-879A-4502-BA29-B908961F15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560C1-A31B-4BEA-8EF5-1D31BDDC502F}"/>
              </a:ext>
            </a:extLst>
          </p:cNvPr>
          <p:cNvSpPr txBox="1"/>
          <p:nvPr/>
        </p:nvSpPr>
        <p:spPr>
          <a:xfrm>
            <a:off x="5682119" y="1176209"/>
            <a:ext cx="128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Scale 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0ED6E-D658-4229-9604-190BA6AF25C8}"/>
              </a:ext>
            </a:extLst>
          </p:cNvPr>
          <p:cNvSpPr txBox="1"/>
          <p:nvPr/>
        </p:nvSpPr>
        <p:spPr>
          <a:xfrm>
            <a:off x="7813368" y="1176209"/>
            <a:ext cx="128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Scale 1.5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E6B41-9854-409A-AB49-1DE182B60972}"/>
              </a:ext>
            </a:extLst>
          </p:cNvPr>
          <p:cNvSpPr txBox="1"/>
          <p:nvPr/>
        </p:nvSpPr>
        <p:spPr>
          <a:xfrm>
            <a:off x="10330562" y="1176209"/>
            <a:ext cx="128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Scale 2.0</a:t>
            </a:r>
          </a:p>
        </p:txBody>
      </p:sp>
    </p:spTree>
    <p:extLst>
      <p:ext uri="{BB962C8B-B14F-4D97-AF65-F5344CB8AC3E}">
        <p14:creationId xmlns:p14="http://schemas.microsoft.com/office/powerpoint/2010/main" val="395932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E132-E4FD-4661-A62F-A0B4F337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Demographics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61ACD5C-84CC-4AC2-91E7-A82527D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63" y="2250271"/>
            <a:ext cx="7353354" cy="266225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94455B-F859-4C5C-A881-4868228A6E33}"/>
              </a:ext>
            </a:extLst>
          </p:cNvPr>
          <p:cNvSpPr txBox="1">
            <a:spLocks/>
          </p:cNvSpPr>
          <p:nvPr/>
        </p:nvSpPr>
        <p:spPr>
          <a:xfrm>
            <a:off x="9387840" y="6489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1DB51E-879A-4502-BA29-B908961F15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4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AA4930-787F-42DF-BF63-C32F0E847059}"/>
              </a:ext>
            </a:extLst>
          </p:cNvPr>
          <p:cNvSpPr txBox="1">
            <a:spLocks/>
          </p:cNvSpPr>
          <p:nvPr/>
        </p:nvSpPr>
        <p:spPr>
          <a:xfrm>
            <a:off x="9387840" y="6489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1DB51E-879A-4502-BA29-B908961F155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FC400BEF-0200-428D-8420-E95802137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480852"/>
            <a:ext cx="5815754" cy="367709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67AB72D-97F7-491F-98E3-20C7C0AF7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76" y="5499393"/>
            <a:ext cx="5694041" cy="1325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8EB415-FF9E-4371-AC7A-3C4BFBAF5057}"/>
              </a:ext>
            </a:extLst>
          </p:cNvPr>
          <p:cNvSpPr txBox="1"/>
          <p:nvPr/>
        </p:nvSpPr>
        <p:spPr>
          <a:xfrm>
            <a:off x="6699027" y="829357"/>
            <a:ext cx="537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 users, 4 latencies, 3 scaling, 2 difficulty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0D3041F-2566-4EF7-8385-CD45F79A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7" y="0"/>
            <a:ext cx="10044545" cy="855837"/>
          </a:xfrm>
        </p:spPr>
        <p:txBody>
          <a:bodyPr/>
          <a:lstStyle/>
          <a:p>
            <a:r>
              <a:rPr lang="en-US" dirty="0"/>
              <a:t>User Study</a:t>
            </a:r>
          </a:p>
        </p:txBody>
      </p:sp>
    </p:spTree>
    <p:extLst>
      <p:ext uri="{BB962C8B-B14F-4D97-AF65-F5344CB8AC3E}">
        <p14:creationId xmlns:p14="http://schemas.microsoft.com/office/powerpoint/2010/main" val="267128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A79E-1D64-421E-9FC4-B7EA907D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76779"/>
            <a:ext cx="10044545" cy="1325563"/>
          </a:xfrm>
        </p:spPr>
        <p:txBody>
          <a:bodyPr/>
          <a:lstStyle/>
          <a:p>
            <a:r>
              <a:rPr lang="en-US" dirty="0"/>
              <a:t>Using the Model 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A2F6A48-3B70-4CAF-B945-A52A75266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17" y="1576256"/>
            <a:ext cx="7787183" cy="509628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A3BF77-F1D8-46F5-9C47-C9B4383D1581}"/>
              </a:ext>
            </a:extLst>
          </p:cNvPr>
          <p:cNvSpPr txBox="1">
            <a:spLocks/>
          </p:cNvSpPr>
          <p:nvPr/>
        </p:nvSpPr>
        <p:spPr>
          <a:xfrm>
            <a:off x="9387840" y="64899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1DB51E-879A-4502-BA29-B908961F15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6238" y="1578927"/>
            <a:ext cx="6652846" cy="2387600"/>
          </a:xfrm>
        </p:spPr>
        <p:txBody>
          <a:bodyPr>
            <a:noAutofit/>
          </a:bodyPr>
          <a:lstStyle/>
          <a:p>
            <a:r>
              <a:rPr lang="en-US" sz="4400" b="0" i="0" dirty="0">
                <a:effectLst/>
                <a:latin typeface="+mn-lt"/>
              </a:rPr>
              <a:t>Towards </a:t>
            </a:r>
            <a:r>
              <a:rPr lang="en-US" sz="4400" b="0" i="0" dirty="0">
                <a:solidFill>
                  <a:srgbClr val="92D050"/>
                </a:solidFill>
                <a:effectLst/>
                <a:latin typeface="+mn-lt"/>
              </a:rPr>
              <a:t>Usable Attribute Scaling </a:t>
            </a:r>
            <a:r>
              <a:rPr lang="en-US" sz="4400" b="0" i="0" dirty="0">
                <a:effectLst/>
                <a:latin typeface="+mn-lt"/>
              </a:rPr>
              <a:t>for Latency Compensation in Cloud-based Games</a:t>
            </a:r>
            <a:endParaRPr lang="en-US" sz="4400" dirty="0">
              <a:latin typeface="+mn-lt"/>
            </a:endParaRPr>
          </a:p>
        </p:txBody>
      </p:sp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12" y="5426598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6203705" y="4085273"/>
            <a:ext cx="4977912" cy="161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Edward Carlson, Tian Fan, </a:t>
            </a:r>
            <a:r>
              <a:rPr lang="en-US" sz="3200" dirty="0" err="1"/>
              <a:t>Zijian</a:t>
            </a:r>
            <a:r>
              <a:rPr lang="en-US" sz="3200" dirty="0"/>
              <a:t> Guan, </a:t>
            </a:r>
            <a:r>
              <a:rPr lang="en-US" sz="3200" dirty="0" err="1"/>
              <a:t>Xiaokun</a:t>
            </a:r>
            <a:r>
              <a:rPr lang="en-US" sz="3200" dirty="0"/>
              <a:t> Xu and </a:t>
            </a:r>
          </a:p>
          <a:p>
            <a:r>
              <a:rPr lang="en-US" sz="3200" dirty="0">
                <a:solidFill>
                  <a:srgbClr val="00B0F0"/>
                </a:solidFill>
              </a:rPr>
              <a:t>Mark Claypool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3" name="Picture 2" descr="Google Logo transparent PNG - StickPNG">
            <a:extLst>
              <a:ext uri="{FF2B5EF4-FFF2-40B4-BE49-F238E27FC236}">
                <a16:creationId xmlns:a16="http://schemas.microsoft.com/office/drawing/2014/main" id="{81C8F096-B949-48D3-94D6-626AB8A1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060" y="5770108"/>
            <a:ext cx="2202180" cy="74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55CCB-8E90-4E93-936C-54C269664204}"/>
              </a:ext>
            </a:extLst>
          </p:cNvPr>
          <p:cNvSpPr txBox="1"/>
          <p:nvPr/>
        </p:nvSpPr>
        <p:spPr>
          <a:xfrm>
            <a:off x="4342816" y="261638"/>
            <a:ext cx="7595669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Thank-you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92218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5003</TotalTime>
  <Words>283</Words>
  <Application>Microsoft Office PowerPoint</Application>
  <PresentationFormat>Widescreen</PresentationFormat>
  <Paragraphs>48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Towards Usable Attribute Scaling for Latency Compensation in Cloud-based Games</vt:lpstr>
      <vt:lpstr>Introduction</vt:lpstr>
      <vt:lpstr>Attribute Scaling Inspiration</vt:lpstr>
      <vt:lpstr>Develop Games –  Catalyst</vt:lpstr>
      <vt:lpstr>Catalyst Scaling</vt:lpstr>
      <vt:lpstr>Demographics</vt:lpstr>
      <vt:lpstr>User Study</vt:lpstr>
      <vt:lpstr>Using the Model  </vt:lpstr>
      <vt:lpstr>Towards Usable Attribute Scaling for Latency Compensation in Cloud-based 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191</cp:revision>
  <dcterms:created xsi:type="dcterms:W3CDTF">2020-09-23T12:06:09Z</dcterms:created>
  <dcterms:modified xsi:type="dcterms:W3CDTF">2021-09-15T00:43:01Z</dcterms:modified>
</cp:coreProperties>
</file>