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33"/>
  </p:notesMasterIdLst>
  <p:handoutMasterIdLst>
    <p:handoutMasterId r:id="rId34"/>
  </p:handoutMasterIdLst>
  <p:sldIdLst>
    <p:sldId id="337" r:id="rId2"/>
    <p:sldId id="338" r:id="rId3"/>
    <p:sldId id="339" r:id="rId4"/>
    <p:sldId id="354" r:id="rId5"/>
    <p:sldId id="355" r:id="rId6"/>
    <p:sldId id="341" r:id="rId7"/>
    <p:sldId id="356" r:id="rId8"/>
    <p:sldId id="349" r:id="rId9"/>
    <p:sldId id="350" r:id="rId10"/>
    <p:sldId id="351" r:id="rId11"/>
    <p:sldId id="352" r:id="rId12"/>
    <p:sldId id="358" r:id="rId13"/>
    <p:sldId id="353" r:id="rId14"/>
    <p:sldId id="357" r:id="rId15"/>
    <p:sldId id="359" r:id="rId16"/>
    <p:sldId id="360" r:id="rId17"/>
    <p:sldId id="361" r:id="rId18"/>
    <p:sldId id="342" r:id="rId19"/>
    <p:sldId id="343" r:id="rId20"/>
    <p:sldId id="362" r:id="rId21"/>
    <p:sldId id="363" r:id="rId22"/>
    <p:sldId id="364" r:id="rId23"/>
    <p:sldId id="365" r:id="rId24"/>
    <p:sldId id="367" r:id="rId25"/>
    <p:sldId id="366" r:id="rId26"/>
    <p:sldId id="368" r:id="rId27"/>
    <p:sldId id="344" r:id="rId28"/>
    <p:sldId id="345" r:id="rId29"/>
    <p:sldId id="346" r:id="rId30"/>
    <p:sldId id="347" r:id="rId31"/>
    <p:sldId id="348" r:id="rId32"/>
  </p:sldIdLst>
  <p:sldSz cx="9144000" cy="6858000" type="screen4x3"/>
  <p:notesSz cx="7315200" cy="9601200"/>
  <p:embeddedFontLst>
    <p:embeddedFont>
      <p:font typeface="Comic Sans MS" pitchFamily="66" charset="0"/>
      <p:regular r:id="rId35"/>
      <p:bold r:id="rId36"/>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00FF"/>
    <a:srgbClr val="FF0000"/>
    <a:srgbClr val="CC0000"/>
    <a:srgbClr val="336600"/>
    <a:srgbClr val="FF5050"/>
    <a:srgbClr val="FFFF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35" autoAdjust="0"/>
  </p:normalViewPr>
  <p:slideViewPr>
    <p:cSldViewPr>
      <p:cViewPr>
        <p:scale>
          <a:sx n="70" d="100"/>
          <a:sy n="70" d="100"/>
        </p:scale>
        <p:origin x="-312" y="-12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defTabSz="966788" eaLnBrk="0" hangingPunct="0">
              <a:defRPr sz="1300"/>
            </a:lvl1pPr>
          </a:lstStyle>
          <a:p>
            <a:pPr>
              <a:defRPr/>
            </a:pPr>
            <a:endParaRPr lang="en-US"/>
          </a:p>
        </p:txBody>
      </p:sp>
      <p:sp>
        <p:nvSpPr>
          <p:cNvPr id="307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algn="r" defTabSz="966788" eaLnBrk="0" hangingPunct="0">
              <a:defRPr sz="1300"/>
            </a:lvl1pPr>
          </a:lstStyle>
          <a:p>
            <a:pPr>
              <a:defRPr/>
            </a:pPr>
            <a:endParaRPr lang="en-US"/>
          </a:p>
        </p:txBody>
      </p:sp>
      <p:sp>
        <p:nvSpPr>
          <p:cNvPr id="307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defTabSz="966788" eaLnBrk="0" hangingPunct="0">
              <a:defRPr sz="1300"/>
            </a:lvl1pPr>
          </a:lstStyle>
          <a:p>
            <a:pPr>
              <a:defRPr/>
            </a:pPr>
            <a:endParaRPr lang="en-US"/>
          </a:p>
        </p:txBody>
      </p:sp>
      <p:sp>
        <p:nvSpPr>
          <p:cNvPr id="307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algn="r" defTabSz="966788" eaLnBrk="0" hangingPunct="0">
              <a:defRPr sz="1300"/>
            </a:lvl1pPr>
          </a:lstStyle>
          <a:p>
            <a:pPr>
              <a:defRPr/>
            </a:pPr>
            <a:fld id="{6E608D9A-A41B-4F8E-B090-35A662490249}" type="slidenum">
              <a:rPr lang="en-US"/>
              <a:pPr>
                <a:defRPr/>
              </a:pPr>
              <a:t>‹#›</a:t>
            </a:fld>
            <a:endParaRPr lang="en-US"/>
          </a:p>
        </p:txBody>
      </p:sp>
    </p:spTree>
    <p:extLst>
      <p:ext uri="{BB962C8B-B14F-4D97-AF65-F5344CB8AC3E}">
        <p14:creationId xmlns:p14="http://schemas.microsoft.com/office/powerpoint/2010/main" val="4109997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defTabSz="966788" eaLnBrk="0" hangingPunct="0">
              <a:defRPr sz="1300"/>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algn="r" defTabSz="966788" eaLnBrk="0" hangingPunct="0">
              <a:defRPr sz="13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defTabSz="966788" eaLnBrk="0" hangingPunct="0">
              <a:defRPr sz="1300"/>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algn="r" defTabSz="966788" eaLnBrk="0" hangingPunct="0">
              <a:defRPr sz="1300"/>
            </a:lvl1pPr>
          </a:lstStyle>
          <a:p>
            <a:pPr>
              <a:defRPr/>
            </a:pPr>
            <a:fld id="{C644B704-A969-45BC-9313-202E65F60C5B}" type="slidenum">
              <a:rPr lang="en-US"/>
              <a:pPr>
                <a:defRPr/>
              </a:pPr>
              <a:t>‹#›</a:t>
            </a:fld>
            <a:endParaRPr lang="en-US"/>
          </a:p>
        </p:txBody>
      </p:sp>
    </p:spTree>
    <p:extLst>
      <p:ext uri="{BB962C8B-B14F-4D97-AF65-F5344CB8AC3E}">
        <p14:creationId xmlns:p14="http://schemas.microsoft.com/office/powerpoint/2010/main" val="203863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86920933-3788-4F87-B4E6-9D01BB3C5584}" type="slidenum">
              <a:rPr lang="en-US" sz="1300" smtClean="0"/>
              <a:pPr/>
              <a:t>1</a:t>
            </a:fld>
            <a:endParaRPr lang="en-US" sz="13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Abstract</a:t>
            </a:r>
            <a:r>
              <a:rPr lang="en-US" dirty="0" smtClean="0"/>
              <a:t>: </a:t>
            </a:r>
            <a:r>
              <a:rPr kumimoji="1" lang="en-US" sz="1200" b="0" i="0" kern="1200" dirty="0" smtClean="0">
                <a:solidFill>
                  <a:schemeClr val="tx1"/>
                </a:solidFill>
                <a:effectLst/>
                <a:latin typeface="Times New Roman" pitchFamily="18" charset="0"/>
                <a:ea typeface="+mn-ea"/>
                <a:cs typeface="+mn-cs"/>
              </a:rPr>
              <a:t>Since games typically demand considerable computer resources, game players will often purchase new technologies to improve their game performance. One such technology is the solid state drive (SSD) with the potential to provide significantly better performance than the traditional hard disk drive (HDD). However, while the benefits of SSDs to drive access speeds can be demonstrated, the benefits to computer game performance is largely unknown. This paper presents a detailed study comparing the performance of SSDs to HDDs for several popular computer games. Initial experiments provide read access speeds on both a desktop PC and a laptop to provide a baseline for SSD and HDD comparison. Then, detailed experiments are run for three computer games, Civilization IV, Portal 2, and Torchlight, covering a range of disk activity types. </a:t>
            </a:r>
            <a:r>
              <a:rPr kumimoji="1" lang="en-US" sz="1200" b="0" i="0" kern="1200" smtClean="0">
                <a:solidFill>
                  <a:schemeClr val="tx1"/>
                </a:solidFill>
                <a:effectLst/>
                <a:latin typeface="Times New Roman" pitchFamily="18" charset="0"/>
                <a:ea typeface="+mn-ea"/>
                <a:cs typeface="+mn-cs"/>
              </a:rPr>
              <a:t>Analysis of the results shows SSDs compared with HDDs provide a 25% improvement to game boot times and game start times, but no significant improvement to game save times.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 name="Object 4"/>
          <p:cNvGraphicFramePr>
            <a:graphicFrameLocks noChangeAspect="1"/>
          </p:cNvGraphicFramePr>
          <p:nvPr/>
        </p:nvGraphicFramePr>
        <p:xfrm>
          <a:off x="152400" y="0"/>
          <a:ext cx="800100" cy="6764338"/>
        </p:xfrm>
        <a:graphic>
          <a:graphicData uri="http://schemas.openxmlformats.org/presentationml/2006/ole">
            <mc:AlternateContent xmlns:mc="http://schemas.openxmlformats.org/markup-compatibility/2006">
              <mc:Choice xmlns:v="urn:schemas-microsoft-com:vml" Requires="v">
                <p:oleObj spid="_x0000_s70743" name="Bitmap Image" r:id="rId3" imgW="800212" imgH="6761905" progId="PBrush">
                  <p:embed/>
                </p:oleObj>
              </mc:Choice>
              <mc:Fallback>
                <p:oleObj name="Bitmap Image" r:id="rId3" imgW="800212" imgH="6761905" progId="PBrush">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800100" cy="676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7" descr="Wpi"/>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subTitle" idx="1"/>
          </p:nvPr>
        </p:nvSpPr>
        <p:spPr>
          <a:xfrm>
            <a:off x="1166813" y="3886200"/>
            <a:ext cx="6400800" cy="1752600"/>
          </a:xfrm>
        </p:spPr>
        <p:txBody>
          <a:bodyPr/>
          <a:lstStyle>
            <a:lvl1pPr marL="0" indent="0" algn="ctr">
              <a:buFontTx/>
              <a:buNone/>
              <a:defRPr sz="3200"/>
            </a:lvl1pPr>
          </a:lstStyle>
          <a:p>
            <a:r>
              <a:rPr lang="en-US"/>
              <a:t>Click to edit Master subtitle style</a:t>
            </a:r>
          </a:p>
        </p:txBody>
      </p:sp>
      <p:sp>
        <p:nvSpPr>
          <p:cNvPr id="5" name="Rectangle 3"/>
          <p:cNvSpPr>
            <a:spLocks noGrp="1" noChangeArrowheads="1"/>
          </p:cNvSpPr>
          <p:nvPr>
            <p:ph type="sldNum" sz="quarter" idx="10"/>
          </p:nvPr>
        </p:nvSpPr>
        <p:spPr>
          <a:xfrm>
            <a:off x="7010400" y="6248400"/>
            <a:ext cx="1905000" cy="457200"/>
          </a:xfrm>
        </p:spPr>
        <p:txBody>
          <a:bodyPr/>
          <a:lstStyle>
            <a:lvl1pPr algn="r">
              <a:defRPr sz="1400">
                <a:solidFill>
                  <a:srgbClr val="000000"/>
                </a:solidFill>
                <a:latin typeface="Arial" charset="0"/>
              </a:defRPr>
            </a:lvl1pPr>
          </a:lstStyle>
          <a:p>
            <a:pPr>
              <a:defRPr/>
            </a:pPr>
            <a:fld id="{F7A3CD7F-F5A0-4A04-8AA3-A25A015DC6A1}" type="slidenum">
              <a:rPr lang="en-US"/>
              <a:pPr>
                <a:defRPr/>
              </a:pPr>
              <a:t>‹#›</a:t>
            </a:fld>
            <a:endParaRPr lang="en-US"/>
          </a:p>
        </p:txBody>
      </p:sp>
      <p:sp>
        <p:nvSpPr>
          <p:cNvPr id="6" name="Rectangle 5"/>
          <p:cNvSpPr>
            <a:spLocks noGrp="1" noChangeArrowheads="1"/>
          </p:cNvSpPr>
          <p:nvPr>
            <p:ph type="dt" sz="half" idx="11"/>
          </p:nvPr>
        </p:nvSpPr>
        <p:spPr>
          <a:xfrm>
            <a:off x="1066800" y="6477000"/>
            <a:ext cx="1905000" cy="246063"/>
          </a:xfrm>
        </p:spPr>
        <p:txBody>
          <a:bodyPr/>
          <a:lstStyle>
            <a:lvl1pPr>
              <a:defRPr/>
            </a:lvl1pPr>
          </a:lstStyle>
          <a:p>
            <a:pPr>
              <a:defRPr/>
            </a:pPr>
            <a:r>
              <a:rPr lang="en-US"/>
              <a:t>May 11, 2010</a:t>
            </a:r>
          </a:p>
        </p:txBody>
      </p:sp>
      <p:sp>
        <p:nvSpPr>
          <p:cNvPr id="7" name="Rectangle 6"/>
          <p:cNvSpPr>
            <a:spLocks noGrp="1" noChangeArrowheads="1"/>
          </p:cNvSpPr>
          <p:nvPr>
            <p:ph type="ftr" sz="quarter" idx="12"/>
          </p:nvPr>
        </p:nvSpPr>
        <p:spPr>
          <a:xfrm>
            <a:off x="3200400" y="6477000"/>
            <a:ext cx="3352800" cy="228600"/>
          </a:xfrm>
        </p:spPr>
        <p:txBody>
          <a:bodyPr/>
          <a:lstStyle>
            <a:lvl1pPr algn="ctr">
              <a:defRPr sz="1400"/>
            </a:lvl1pPr>
          </a:lstStyle>
          <a:p>
            <a:pPr>
              <a:defRPr/>
            </a:pPr>
            <a:r>
              <a:rPr lang="en-US"/>
              <a:t>IMDG Seminar</a:t>
            </a:r>
          </a:p>
        </p:txBody>
      </p:sp>
    </p:spTree>
    <p:extLst>
      <p:ext uri="{BB962C8B-B14F-4D97-AF65-F5344CB8AC3E}">
        <p14:creationId xmlns:p14="http://schemas.microsoft.com/office/powerpoint/2010/main" val="2199456773"/>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79959" name="Bitmap Image" r:id="rId3" imgW="800212" imgH="6761905" progId="PBrush">
                  <p:embed/>
                </p:oleObj>
              </mc:Choice>
              <mc:Fallback>
                <p:oleObj name="Bitmap Image" r:id="rId3" imgW="800212" imgH="6761905" progId="PBrush">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5" name="Picture 8" descr="W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r>
              <a:rPr lang="en-US"/>
              <a:t>May 7, 2007</a:t>
            </a:r>
          </a:p>
        </p:txBody>
      </p:sp>
      <p:sp>
        <p:nvSpPr>
          <p:cNvPr id="7" name="Rectangle 5"/>
          <p:cNvSpPr>
            <a:spLocks noGrp="1" noChangeArrowheads="1"/>
          </p:cNvSpPr>
          <p:nvPr>
            <p:ph type="ftr" sz="quarter" idx="11"/>
          </p:nvPr>
        </p:nvSpPr>
        <p:spPr/>
        <p:txBody>
          <a:bodyPr/>
          <a:lstStyle>
            <a:lvl1pPr>
              <a:defRPr/>
            </a:lvl1pPr>
          </a:lstStyle>
          <a:p>
            <a:pPr>
              <a:defRPr/>
            </a:pPr>
            <a:r>
              <a:rPr lang="en-US"/>
              <a:t>Harvard Interactive Media Group</a:t>
            </a:r>
          </a:p>
        </p:txBody>
      </p:sp>
      <p:sp>
        <p:nvSpPr>
          <p:cNvPr id="8" name="Rectangle 6"/>
          <p:cNvSpPr>
            <a:spLocks noGrp="1" noChangeArrowheads="1"/>
          </p:cNvSpPr>
          <p:nvPr>
            <p:ph type="sldNum" sz="quarter" idx="12"/>
          </p:nvPr>
        </p:nvSpPr>
        <p:spPr/>
        <p:txBody>
          <a:bodyPr/>
          <a:lstStyle>
            <a:lvl1pPr>
              <a:defRPr/>
            </a:lvl1pPr>
          </a:lstStyle>
          <a:p>
            <a:pPr>
              <a:defRPr/>
            </a:pPr>
            <a:fld id="{72A5BAC0-AFA8-42F3-BAD5-829F171656DF}" type="slidenum">
              <a:rPr lang="en-US"/>
              <a:pPr>
                <a:defRPr/>
              </a:pPr>
              <a:t>‹#›</a:t>
            </a:fld>
            <a:endParaRPr lang="en-US"/>
          </a:p>
        </p:txBody>
      </p:sp>
    </p:spTree>
    <p:extLst>
      <p:ext uri="{BB962C8B-B14F-4D97-AF65-F5344CB8AC3E}">
        <p14:creationId xmlns:p14="http://schemas.microsoft.com/office/powerpoint/2010/main" val="304920627"/>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80983" name="Bitmap Image" r:id="rId3" imgW="800212" imgH="6761905" progId="PBrush">
                  <p:embed/>
                </p:oleObj>
              </mc:Choice>
              <mc:Fallback>
                <p:oleObj name="Bitmap Image" r:id="rId3" imgW="800212" imgH="6761905" progId="PBrush">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5" name="Picture 8" descr="W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r>
              <a:rPr lang="en-US"/>
              <a:t>May 7, 2007</a:t>
            </a:r>
          </a:p>
        </p:txBody>
      </p:sp>
      <p:sp>
        <p:nvSpPr>
          <p:cNvPr id="7" name="Rectangle 5"/>
          <p:cNvSpPr>
            <a:spLocks noGrp="1" noChangeArrowheads="1"/>
          </p:cNvSpPr>
          <p:nvPr>
            <p:ph type="ftr" sz="quarter" idx="11"/>
          </p:nvPr>
        </p:nvSpPr>
        <p:spPr/>
        <p:txBody>
          <a:bodyPr/>
          <a:lstStyle>
            <a:lvl1pPr>
              <a:defRPr/>
            </a:lvl1pPr>
          </a:lstStyle>
          <a:p>
            <a:pPr>
              <a:defRPr/>
            </a:pPr>
            <a:r>
              <a:rPr lang="en-US"/>
              <a:t>Harvard Interactive Media Group</a:t>
            </a:r>
          </a:p>
        </p:txBody>
      </p:sp>
      <p:sp>
        <p:nvSpPr>
          <p:cNvPr id="8" name="Rectangle 6"/>
          <p:cNvSpPr>
            <a:spLocks noGrp="1" noChangeArrowheads="1"/>
          </p:cNvSpPr>
          <p:nvPr>
            <p:ph type="sldNum" sz="quarter" idx="12"/>
          </p:nvPr>
        </p:nvSpPr>
        <p:spPr/>
        <p:txBody>
          <a:bodyPr/>
          <a:lstStyle>
            <a:lvl1pPr>
              <a:defRPr/>
            </a:lvl1pPr>
          </a:lstStyle>
          <a:p>
            <a:pPr>
              <a:defRPr/>
            </a:pPr>
            <a:fld id="{C66B1EDD-B653-40C0-B9CB-FE2CFB196365}" type="slidenum">
              <a:rPr lang="en-US"/>
              <a:pPr>
                <a:defRPr/>
              </a:pPr>
              <a:t>‹#›</a:t>
            </a:fld>
            <a:endParaRPr lang="en-US"/>
          </a:p>
        </p:txBody>
      </p:sp>
    </p:spTree>
    <p:extLst>
      <p:ext uri="{BB962C8B-B14F-4D97-AF65-F5344CB8AC3E}">
        <p14:creationId xmlns:p14="http://schemas.microsoft.com/office/powerpoint/2010/main" val="3933758675"/>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71769" name="Bitmap Image" r:id="rId3" imgW="800212" imgH="6761905" progId="PBrush">
                  <p:embed/>
                </p:oleObj>
              </mc:Choice>
              <mc:Fallback>
                <p:oleObj name="Bitmap Image" r:id="rId3" imgW="800212" imgH="6761905" progId="PBrush">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5" name="Picture 8" descr="W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sz="1200" baseline="0"/>
            </a:lvl1pPr>
          </a:lstStyle>
          <a:p>
            <a:pPr>
              <a:defRPr/>
            </a:pPr>
            <a:r>
              <a:rPr lang="en-US" dirty="0" smtClean="0"/>
              <a:t>October 2011</a:t>
            </a:r>
            <a:endParaRPr lang="en-US" dirty="0"/>
          </a:p>
        </p:txBody>
      </p:sp>
      <p:sp>
        <p:nvSpPr>
          <p:cNvPr id="7" name="Rectangle 5"/>
          <p:cNvSpPr>
            <a:spLocks noGrp="1" noChangeArrowheads="1"/>
          </p:cNvSpPr>
          <p:nvPr>
            <p:ph type="ftr" sz="quarter" idx="11"/>
          </p:nvPr>
        </p:nvSpPr>
        <p:spPr/>
        <p:txBody>
          <a:bodyPr/>
          <a:lstStyle>
            <a:lvl1pPr>
              <a:defRPr/>
            </a:lvl1pPr>
          </a:lstStyle>
          <a:p>
            <a:pPr>
              <a:defRPr/>
            </a:pPr>
            <a:r>
              <a:rPr lang="en-US" dirty="0" smtClean="0"/>
              <a:t>ACM </a:t>
            </a:r>
            <a:r>
              <a:rPr lang="en-US" dirty="0" err="1" smtClean="0"/>
              <a:t>NetGames</a:t>
            </a: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DBF319AF-42BF-4111-9279-75199B1127A3}" type="slidenum">
              <a:rPr lang="en-US"/>
              <a:pPr>
                <a:defRPr/>
              </a:pPr>
              <a:t>‹#›</a:t>
            </a:fld>
            <a:endParaRPr lang="en-US"/>
          </a:p>
        </p:txBody>
      </p:sp>
    </p:spTree>
    <p:extLst>
      <p:ext uri="{BB962C8B-B14F-4D97-AF65-F5344CB8AC3E}">
        <p14:creationId xmlns:p14="http://schemas.microsoft.com/office/powerpoint/2010/main" val="1487541057"/>
      </p:ext>
    </p:extLst>
  </p:cSld>
  <p:clrMapOvr>
    <a:masterClrMapping/>
  </p:clrMapOvr>
  <p:transition>
    <p:cover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72792" name="Bitmap Image" r:id="rId3" imgW="800212" imgH="6761905" progId="PBrush">
                  <p:embed/>
                </p:oleObj>
              </mc:Choice>
              <mc:Fallback>
                <p:oleObj name="Bitmap Image" r:id="rId3" imgW="800212" imgH="6761905" progId="PBrush">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5" name="Picture 8" descr="W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sz="1200"/>
            </a:lvl1pPr>
          </a:lstStyle>
          <a:p>
            <a:pPr>
              <a:defRPr/>
            </a:pPr>
            <a:r>
              <a:rPr lang="en-US" dirty="0" smtClean="0"/>
              <a:t>October 2011</a:t>
            </a:r>
            <a:endParaRPr lang="en-US" dirty="0"/>
          </a:p>
        </p:txBody>
      </p:sp>
      <p:sp>
        <p:nvSpPr>
          <p:cNvPr id="7" name="Rectangle 5"/>
          <p:cNvSpPr>
            <a:spLocks noGrp="1" noChangeArrowheads="1"/>
          </p:cNvSpPr>
          <p:nvPr>
            <p:ph type="ftr" sz="quarter" idx="11"/>
          </p:nvPr>
        </p:nvSpPr>
        <p:spPr/>
        <p:txBody>
          <a:bodyPr/>
          <a:lstStyle>
            <a:lvl1pPr>
              <a:defRPr/>
            </a:lvl1pPr>
          </a:lstStyle>
          <a:p>
            <a:pPr>
              <a:defRPr/>
            </a:pPr>
            <a:r>
              <a:rPr lang="en-US" dirty="0" smtClean="0"/>
              <a:t>ACM </a:t>
            </a:r>
            <a:r>
              <a:rPr lang="en-US" dirty="0" err="1" smtClean="0"/>
              <a:t>NetGames</a:t>
            </a: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9330A5EA-6BE0-4CCA-93EF-4C2D90166329}" type="slidenum">
              <a:rPr lang="en-US"/>
              <a:pPr>
                <a:defRPr/>
              </a:pPr>
              <a:t>‹#›</a:t>
            </a:fld>
            <a:endParaRPr lang="en-US"/>
          </a:p>
        </p:txBody>
      </p:sp>
    </p:spTree>
    <p:extLst>
      <p:ext uri="{BB962C8B-B14F-4D97-AF65-F5344CB8AC3E}">
        <p14:creationId xmlns:p14="http://schemas.microsoft.com/office/powerpoint/2010/main" val="1887191085"/>
      </p:ext>
    </p:extLst>
  </p:cSld>
  <p:clrMapOvr>
    <a:masterClrMapping/>
  </p:clrMapOvr>
  <p:transition>
    <p:cover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7"/>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73816" name="Bitmap Image" r:id="rId3" imgW="800212" imgH="6761905" progId="PBrush">
                  <p:embed/>
                </p:oleObj>
              </mc:Choice>
              <mc:Fallback>
                <p:oleObj name="Bitmap Image" r:id="rId3" imgW="800212" imgH="6761905" progId="PBrush">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6" name="Picture 8" descr="W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sz="1200"/>
            </a:lvl1pPr>
          </a:lstStyle>
          <a:p>
            <a:pPr>
              <a:defRPr/>
            </a:pPr>
            <a:r>
              <a:rPr lang="en-US" dirty="0" smtClean="0"/>
              <a:t>October 2011</a:t>
            </a:r>
            <a:endParaRPr lang="en-US" dirty="0"/>
          </a:p>
        </p:txBody>
      </p:sp>
      <p:sp>
        <p:nvSpPr>
          <p:cNvPr id="8" name="Rectangle 7"/>
          <p:cNvSpPr>
            <a:spLocks noGrp="1" noChangeArrowheads="1"/>
          </p:cNvSpPr>
          <p:nvPr>
            <p:ph type="ftr" sz="quarter" idx="11"/>
          </p:nvPr>
        </p:nvSpPr>
        <p:spPr/>
        <p:txBody>
          <a:bodyPr/>
          <a:lstStyle>
            <a:lvl1pPr>
              <a:defRPr/>
            </a:lvl1pPr>
          </a:lstStyle>
          <a:p>
            <a:pPr>
              <a:defRPr/>
            </a:pPr>
            <a:r>
              <a:rPr lang="en-US" dirty="0" smtClean="0"/>
              <a:t>ACM </a:t>
            </a:r>
            <a:r>
              <a:rPr lang="en-US" dirty="0" err="1" smtClean="0"/>
              <a:t>NetGames</a:t>
            </a: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D34A7F42-F18A-4F4C-A83F-CCEDB1DC0A0C}" type="slidenum">
              <a:rPr lang="en-US"/>
              <a:pPr>
                <a:defRPr/>
              </a:pPr>
              <a:t>‹#›</a:t>
            </a:fld>
            <a:endParaRPr lang="en-US"/>
          </a:p>
        </p:txBody>
      </p:sp>
    </p:spTree>
    <p:extLst>
      <p:ext uri="{BB962C8B-B14F-4D97-AF65-F5344CB8AC3E}">
        <p14:creationId xmlns:p14="http://schemas.microsoft.com/office/powerpoint/2010/main" val="1770208883"/>
      </p:ext>
    </p:extLst>
  </p:cSld>
  <p:clrMapOvr>
    <a:masterClrMapping/>
  </p:clrMapOvr>
  <p:transition>
    <p:cover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7"/>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74840" name="Bitmap Image" r:id="rId3" imgW="800212" imgH="6761905" progId="PBrush">
                  <p:embed/>
                </p:oleObj>
              </mc:Choice>
              <mc:Fallback>
                <p:oleObj name="Bitmap Image" r:id="rId3" imgW="800212" imgH="6761905" progId="PBrush">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8" name="Picture 8" descr="W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sz="1200"/>
            </a:lvl1pPr>
          </a:lstStyle>
          <a:p>
            <a:pPr>
              <a:defRPr/>
            </a:pPr>
            <a:r>
              <a:rPr lang="en-US" dirty="0" smtClean="0"/>
              <a:t>October 2011</a:t>
            </a:r>
            <a:endParaRPr lang="en-US" dirty="0"/>
          </a:p>
        </p:txBody>
      </p:sp>
      <p:sp>
        <p:nvSpPr>
          <p:cNvPr id="10" name="Rectangle 5"/>
          <p:cNvSpPr>
            <a:spLocks noGrp="1" noChangeArrowheads="1"/>
          </p:cNvSpPr>
          <p:nvPr>
            <p:ph type="ftr" sz="quarter" idx="11"/>
          </p:nvPr>
        </p:nvSpPr>
        <p:spPr/>
        <p:txBody>
          <a:bodyPr/>
          <a:lstStyle>
            <a:lvl1pPr>
              <a:defRPr/>
            </a:lvl1pPr>
          </a:lstStyle>
          <a:p>
            <a:pPr>
              <a:defRPr/>
            </a:pPr>
            <a:r>
              <a:rPr lang="en-US" dirty="0" smtClean="0"/>
              <a:t>ACM </a:t>
            </a:r>
            <a:r>
              <a:rPr lang="en-US" dirty="0" err="1" smtClean="0"/>
              <a:t>NetGames</a:t>
            </a:r>
            <a:endParaRPr lang="en-US" dirty="0"/>
          </a:p>
        </p:txBody>
      </p:sp>
      <p:sp>
        <p:nvSpPr>
          <p:cNvPr id="11" name="Rectangle 6"/>
          <p:cNvSpPr>
            <a:spLocks noGrp="1" noChangeArrowheads="1"/>
          </p:cNvSpPr>
          <p:nvPr>
            <p:ph type="sldNum" sz="quarter" idx="12"/>
          </p:nvPr>
        </p:nvSpPr>
        <p:spPr/>
        <p:txBody>
          <a:bodyPr/>
          <a:lstStyle>
            <a:lvl1pPr>
              <a:defRPr/>
            </a:lvl1pPr>
          </a:lstStyle>
          <a:p>
            <a:pPr>
              <a:defRPr/>
            </a:pPr>
            <a:fld id="{BFB5BD49-1613-42F0-998C-B5ED80E117C5}" type="slidenum">
              <a:rPr lang="en-US"/>
              <a:pPr>
                <a:defRPr/>
              </a:pPr>
              <a:t>‹#›</a:t>
            </a:fld>
            <a:endParaRPr lang="en-US"/>
          </a:p>
        </p:txBody>
      </p:sp>
    </p:spTree>
    <p:extLst>
      <p:ext uri="{BB962C8B-B14F-4D97-AF65-F5344CB8AC3E}">
        <p14:creationId xmlns:p14="http://schemas.microsoft.com/office/powerpoint/2010/main" val="1125408040"/>
      </p:ext>
    </p:extLst>
  </p:cSld>
  <p:clrMapOvr>
    <a:masterClrMapping/>
  </p:clrMapOvr>
  <p:transition>
    <p:cover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7"/>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75864" name="Bitmap Image" r:id="rId3" imgW="800212" imgH="6761905" progId="PBrush">
                  <p:embed/>
                </p:oleObj>
              </mc:Choice>
              <mc:Fallback>
                <p:oleObj name="Bitmap Image" r:id="rId3" imgW="800212" imgH="6761905" progId="PBrush">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4" name="Picture 8" descr="W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p:txBody>
          <a:bodyPr/>
          <a:lstStyle>
            <a:lvl1pPr>
              <a:defRPr sz="1200"/>
            </a:lvl1pPr>
          </a:lstStyle>
          <a:p>
            <a:pPr>
              <a:defRPr/>
            </a:pPr>
            <a:r>
              <a:rPr lang="en-US" dirty="0" smtClean="0"/>
              <a:t>October 2011</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dirty="0" smtClean="0"/>
              <a:t>ACM </a:t>
            </a:r>
            <a:r>
              <a:rPr lang="en-US" dirty="0" err="1" smtClean="0"/>
              <a:t>NetGames</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4BD0F040-2A33-43E6-8C79-7EEC0609114D}" type="slidenum">
              <a:rPr lang="en-US"/>
              <a:pPr>
                <a:defRPr/>
              </a:pPr>
              <a:t>‹#›</a:t>
            </a:fld>
            <a:endParaRPr lang="en-US"/>
          </a:p>
        </p:txBody>
      </p:sp>
    </p:spTree>
    <p:extLst>
      <p:ext uri="{BB962C8B-B14F-4D97-AF65-F5344CB8AC3E}">
        <p14:creationId xmlns:p14="http://schemas.microsoft.com/office/powerpoint/2010/main" val="1818977658"/>
      </p:ext>
    </p:extLst>
  </p:cSld>
  <p:clrMapOvr>
    <a:masterClrMapping/>
  </p:clrMapOvr>
  <p:transition>
    <p:cover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76887" name="Bitmap Image" r:id="rId3" imgW="800212" imgH="6761905" progId="PBrush">
                  <p:embed/>
                </p:oleObj>
              </mc:Choice>
              <mc:Fallback>
                <p:oleObj name="Bitmap Image" r:id="rId3" imgW="800212" imgH="6761905" progId="PBrush">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3" name="Picture 8" descr="W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a:defRPr/>
            </a:lvl1pPr>
          </a:lstStyle>
          <a:p>
            <a:pPr>
              <a:defRPr/>
            </a:pPr>
            <a:r>
              <a:rPr lang="en-US"/>
              <a:t>May 7, 2007</a:t>
            </a:r>
          </a:p>
        </p:txBody>
      </p:sp>
      <p:sp>
        <p:nvSpPr>
          <p:cNvPr id="5" name="Rectangle 5"/>
          <p:cNvSpPr>
            <a:spLocks noGrp="1" noChangeArrowheads="1"/>
          </p:cNvSpPr>
          <p:nvPr>
            <p:ph type="ftr" sz="quarter" idx="11"/>
          </p:nvPr>
        </p:nvSpPr>
        <p:spPr/>
        <p:txBody>
          <a:bodyPr/>
          <a:lstStyle>
            <a:lvl1pPr>
              <a:defRPr/>
            </a:lvl1pPr>
          </a:lstStyle>
          <a:p>
            <a:pPr>
              <a:defRPr/>
            </a:pPr>
            <a:r>
              <a:rPr lang="en-US" dirty="0"/>
              <a:t>Harvard Interactive Media Group</a:t>
            </a:r>
          </a:p>
        </p:txBody>
      </p:sp>
      <p:sp>
        <p:nvSpPr>
          <p:cNvPr id="6" name="Rectangle 6"/>
          <p:cNvSpPr>
            <a:spLocks noGrp="1" noChangeArrowheads="1"/>
          </p:cNvSpPr>
          <p:nvPr>
            <p:ph type="sldNum" sz="quarter" idx="12"/>
          </p:nvPr>
        </p:nvSpPr>
        <p:spPr/>
        <p:txBody>
          <a:bodyPr/>
          <a:lstStyle>
            <a:lvl1pPr>
              <a:defRPr/>
            </a:lvl1pPr>
          </a:lstStyle>
          <a:p>
            <a:pPr>
              <a:defRPr/>
            </a:pPr>
            <a:fld id="{5A6DC95D-7CD6-4CD2-BC55-9F6AB6798F5C}" type="slidenum">
              <a:rPr lang="en-US"/>
              <a:pPr>
                <a:defRPr/>
              </a:pPr>
              <a:t>‹#›</a:t>
            </a:fld>
            <a:endParaRPr lang="en-US"/>
          </a:p>
        </p:txBody>
      </p:sp>
    </p:spTree>
    <p:extLst>
      <p:ext uri="{BB962C8B-B14F-4D97-AF65-F5344CB8AC3E}">
        <p14:creationId xmlns:p14="http://schemas.microsoft.com/office/powerpoint/2010/main" val="762871440"/>
      </p:ext>
    </p:extLst>
  </p:cSld>
  <p:clrMapOvr>
    <a:masterClrMapping/>
  </p:clrMapOvr>
  <p:transition>
    <p:cover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7"/>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77911" name="Bitmap Image" r:id="rId3" imgW="800212" imgH="6761905" progId="PBrush">
                  <p:embed/>
                </p:oleObj>
              </mc:Choice>
              <mc:Fallback>
                <p:oleObj name="Bitmap Image" r:id="rId3" imgW="800212" imgH="6761905" progId="PBrush">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6" name="Picture 8" descr="W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dt" sz="half" idx="10"/>
          </p:nvPr>
        </p:nvSpPr>
        <p:spPr/>
        <p:txBody>
          <a:bodyPr/>
          <a:lstStyle>
            <a:lvl1pPr>
              <a:defRPr/>
            </a:lvl1pPr>
          </a:lstStyle>
          <a:p>
            <a:pPr>
              <a:defRPr/>
            </a:pPr>
            <a:r>
              <a:rPr lang="en-US"/>
              <a:t>May 7, 2007</a:t>
            </a:r>
          </a:p>
        </p:txBody>
      </p:sp>
      <p:sp>
        <p:nvSpPr>
          <p:cNvPr id="8" name="Rectangle 7"/>
          <p:cNvSpPr>
            <a:spLocks noGrp="1" noChangeArrowheads="1"/>
          </p:cNvSpPr>
          <p:nvPr>
            <p:ph type="ftr" sz="quarter" idx="11"/>
          </p:nvPr>
        </p:nvSpPr>
        <p:spPr/>
        <p:txBody>
          <a:bodyPr/>
          <a:lstStyle>
            <a:lvl1pPr>
              <a:defRPr/>
            </a:lvl1pPr>
          </a:lstStyle>
          <a:p>
            <a:pPr>
              <a:defRPr/>
            </a:pPr>
            <a:r>
              <a:rPr lang="en-US"/>
              <a:t>Harvard Interactive Media Group</a:t>
            </a:r>
          </a:p>
        </p:txBody>
      </p:sp>
      <p:sp>
        <p:nvSpPr>
          <p:cNvPr id="9" name="Rectangle 8"/>
          <p:cNvSpPr>
            <a:spLocks noGrp="1" noChangeArrowheads="1"/>
          </p:cNvSpPr>
          <p:nvPr>
            <p:ph type="sldNum" sz="quarter" idx="12"/>
          </p:nvPr>
        </p:nvSpPr>
        <p:spPr/>
        <p:txBody>
          <a:bodyPr/>
          <a:lstStyle>
            <a:lvl1pPr>
              <a:defRPr/>
            </a:lvl1pPr>
          </a:lstStyle>
          <a:p>
            <a:pPr>
              <a:defRPr/>
            </a:pPr>
            <a:fld id="{595DEF09-3DD9-4825-9556-DF5F3F244CF7}" type="slidenum">
              <a:rPr lang="en-US"/>
              <a:pPr>
                <a:defRPr/>
              </a:pPr>
              <a:t>‹#›</a:t>
            </a:fld>
            <a:endParaRPr lang="en-US"/>
          </a:p>
        </p:txBody>
      </p:sp>
    </p:spTree>
    <p:extLst>
      <p:ext uri="{BB962C8B-B14F-4D97-AF65-F5344CB8AC3E}">
        <p14:creationId xmlns:p14="http://schemas.microsoft.com/office/powerpoint/2010/main" val="503531484"/>
      </p:ext>
    </p:extLst>
  </p:cSld>
  <p:clrMapOvr>
    <a:masterClrMapping/>
  </p:clrMapOvr>
  <p:transition>
    <p:cover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7"/>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78935" name="Bitmap Image" r:id="rId3" imgW="800212" imgH="6761905" progId="PBrush">
                  <p:embed/>
                </p:oleObj>
              </mc:Choice>
              <mc:Fallback>
                <p:oleObj name="Bitmap Image" r:id="rId3" imgW="800212" imgH="6761905" progId="PBrush">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6" name="Picture 8" descr="W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dt" sz="half" idx="10"/>
          </p:nvPr>
        </p:nvSpPr>
        <p:spPr/>
        <p:txBody>
          <a:bodyPr/>
          <a:lstStyle>
            <a:lvl1pPr>
              <a:defRPr/>
            </a:lvl1pPr>
          </a:lstStyle>
          <a:p>
            <a:pPr>
              <a:defRPr/>
            </a:pPr>
            <a:r>
              <a:rPr lang="en-US"/>
              <a:t>May 7, 2007</a:t>
            </a:r>
          </a:p>
        </p:txBody>
      </p:sp>
      <p:sp>
        <p:nvSpPr>
          <p:cNvPr id="8" name="Rectangle 7"/>
          <p:cNvSpPr>
            <a:spLocks noGrp="1" noChangeArrowheads="1"/>
          </p:cNvSpPr>
          <p:nvPr>
            <p:ph type="ftr" sz="quarter" idx="11"/>
          </p:nvPr>
        </p:nvSpPr>
        <p:spPr/>
        <p:txBody>
          <a:bodyPr/>
          <a:lstStyle>
            <a:lvl1pPr>
              <a:defRPr/>
            </a:lvl1pPr>
          </a:lstStyle>
          <a:p>
            <a:pPr>
              <a:defRPr/>
            </a:pPr>
            <a:r>
              <a:rPr lang="en-US"/>
              <a:t>Harvard Interactive Media Group</a:t>
            </a:r>
          </a:p>
        </p:txBody>
      </p:sp>
      <p:sp>
        <p:nvSpPr>
          <p:cNvPr id="9" name="Rectangle 8"/>
          <p:cNvSpPr>
            <a:spLocks noGrp="1" noChangeArrowheads="1"/>
          </p:cNvSpPr>
          <p:nvPr>
            <p:ph type="sldNum" sz="quarter" idx="12"/>
          </p:nvPr>
        </p:nvSpPr>
        <p:spPr/>
        <p:txBody>
          <a:bodyPr/>
          <a:lstStyle>
            <a:lvl1pPr>
              <a:defRPr/>
            </a:lvl1pPr>
          </a:lstStyle>
          <a:p>
            <a:pPr>
              <a:defRPr/>
            </a:pPr>
            <a:fld id="{EF0E24B5-85D9-40C7-921A-3D758D9EDDB0}" type="slidenum">
              <a:rPr lang="en-US"/>
              <a:pPr>
                <a:defRPr/>
              </a:pPr>
              <a:t>‹#›</a:t>
            </a:fld>
            <a:endParaRPr lang="en-US"/>
          </a:p>
        </p:txBody>
      </p:sp>
    </p:spTree>
    <p:extLst>
      <p:ext uri="{BB962C8B-B14F-4D97-AF65-F5344CB8AC3E}">
        <p14:creationId xmlns:p14="http://schemas.microsoft.com/office/powerpoint/2010/main" val="1785137546"/>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85800" y="1828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19800" y="6477000"/>
            <a:ext cx="1905000" cy="246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defRPr>
            </a:lvl1pPr>
          </a:lstStyle>
          <a:p>
            <a:pPr>
              <a:defRPr/>
            </a:pPr>
            <a:r>
              <a:rPr lang="en-US"/>
              <a:t>February 11, 2010</a:t>
            </a:r>
          </a:p>
        </p:txBody>
      </p:sp>
      <p:sp>
        <p:nvSpPr>
          <p:cNvPr id="3" name="Rectangle 5"/>
          <p:cNvSpPr>
            <a:spLocks noGrp="1" noChangeArrowheads="1"/>
          </p:cNvSpPr>
          <p:nvPr>
            <p:ph type="ftr" sz="quarter" idx="3"/>
          </p:nvPr>
        </p:nvSpPr>
        <p:spPr bwMode="auto">
          <a:xfrm>
            <a:off x="685800" y="6477000"/>
            <a:ext cx="3352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200">
                <a:latin typeface="+mn-lt"/>
              </a:defRPr>
            </a:lvl1pPr>
          </a:lstStyle>
          <a:p>
            <a:pPr>
              <a:defRPr/>
            </a:pPr>
            <a:r>
              <a:rPr lang="en-US"/>
              <a:t>IMGD Seminar</a:t>
            </a:r>
          </a:p>
        </p:txBody>
      </p:sp>
      <p:sp>
        <p:nvSpPr>
          <p:cNvPr id="1030" name="Rectangle 6"/>
          <p:cNvSpPr>
            <a:spLocks noGrp="1" noChangeArrowheads="1"/>
          </p:cNvSpPr>
          <p:nvPr>
            <p:ph type="sldNum" sz="quarter" idx="4"/>
          </p:nvPr>
        </p:nvSpPr>
        <p:spPr bwMode="auto">
          <a:xfrm>
            <a:off x="36195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200">
                <a:latin typeface="+mn-lt"/>
              </a:defRPr>
            </a:lvl1pPr>
          </a:lstStyle>
          <a:p>
            <a:pPr>
              <a:defRPr/>
            </a:pPr>
            <a:fld id="{30CFDE09-46B6-458A-A800-9811B895DD56}" type="slidenum">
              <a:rPr lang="en-US"/>
              <a:pPr>
                <a:defRPr/>
              </a:pPr>
              <a:t>‹#›</a:t>
            </a:fld>
            <a:endParaRPr lang="en-US"/>
          </a:p>
        </p:txBody>
      </p:sp>
      <p:graphicFrame>
        <p:nvGraphicFramePr>
          <p:cNvPr id="1026" name="Object 7"/>
          <p:cNvGraphicFramePr>
            <a:graphicFrameLocks noChangeAspect="1"/>
          </p:cNvGraphicFramePr>
          <p:nvPr/>
        </p:nvGraphicFramePr>
        <p:xfrm>
          <a:off x="0" y="0"/>
          <a:ext cx="533400" cy="6764338"/>
        </p:xfrm>
        <a:graphic>
          <a:graphicData uri="http://schemas.openxmlformats.org/presentationml/2006/ole">
            <mc:AlternateContent xmlns:mc="http://schemas.openxmlformats.org/markup-compatibility/2006">
              <mc:Choice xmlns:v="urn:schemas-microsoft-com:vml" Requires="v">
                <p:oleObj spid="_x0000_s1122" name="Bitmap Image" r:id="rId14" imgW="800212" imgH="6761905" progId="PBrush">
                  <p:embed/>
                </p:oleObj>
              </mc:Choice>
              <mc:Fallback>
                <p:oleObj name="Bitmap Image" r:id="rId14" imgW="800212" imgH="6761905" progId="PBrush">
                  <p:embed/>
                  <p:pic>
                    <p:nvPicPr>
                      <p:cNvPr id="0" name="Picture 5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533400" cy="6764338"/>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pic>
                </p:oleObj>
              </mc:Fallback>
            </mc:AlternateContent>
          </a:graphicData>
        </a:graphic>
      </p:graphicFrame>
      <p:pic>
        <p:nvPicPr>
          <p:cNvPr id="1033" name="Picture 8" descr="Wpi"/>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72400" y="6042025"/>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cover dir="d"/>
  </p:transition>
  <p:hf hdr="0"/>
  <p:txStyles>
    <p:titleStyle>
      <a:lvl1pPr algn="ctr" rtl="0" eaLnBrk="0" fontAlgn="base" hangingPunct="0">
        <a:spcBef>
          <a:spcPct val="0"/>
        </a:spcBef>
        <a:spcAft>
          <a:spcPct val="0"/>
        </a:spcAft>
        <a:defRPr kumimoji="1" sz="3600">
          <a:solidFill>
            <a:srgbClr val="008000"/>
          </a:solidFill>
          <a:latin typeface="+mj-lt"/>
          <a:ea typeface="+mj-ea"/>
          <a:cs typeface="+mj-cs"/>
        </a:defRPr>
      </a:lvl1pPr>
      <a:lvl2pPr algn="ctr" rtl="0" eaLnBrk="0" fontAlgn="base" hangingPunct="0">
        <a:spcBef>
          <a:spcPct val="0"/>
        </a:spcBef>
        <a:spcAft>
          <a:spcPct val="0"/>
        </a:spcAft>
        <a:defRPr kumimoji="1" sz="3600">
          <a:solidFill>
            <a:srgbClr val="008000"/>
          </a:solidFill>
          <a:latin typeface="Comic Sans MS" pitchFamily="66" charset="0"/>
        </a:defRPr>
      </a:lvl2pPr>
      <a:lvl3pPr algn="ctr" rtl="0" eaLnBrk="0" fontAlgn="base" hangingPunct="0">
        <a:spcBef>
          <a:spcPct val="0"/>
        </a:spcBef>
        <a:spcAft>
          <a:spcPct val="0"/>
        </a:spcAft>
        <a:defRPr kumimoji="1" sz="3600">
          <a:solidFill>
            <a:srgbClr val="008000"/>
          </a:solidFill>
          <a:latin typeface="Comic Sans MS" pitchFamily="66" charset="0"/>
        </a:defRPr>
      </a:lvl3pPr>
      <a:lvl4pPr algn="ctr" rtl="0" eaLnBrk="0" fontAlgn="base" hangingPunct="0">
        <a:spcBef>
          <a:spcPct val="0"/>
        </a:spcBef>
        <a:spcAft>
          <a:spcPct val="0"/>
        </a:spcAft>
        <a:defRPr kumimoji="1" sz="3600">
          <a:solidFill>
            <a:srgbClr val="008000"/>
          </a:solidFill>
          <a:latin typeface="Comic Sans MS" pitchFamily="66" charset="0"/>
        </a:defRPr>
      </a:lvl4pPr>
      <a:lvl5pPr algn="ctr" rtl="0" eaLnBrk="0" fontAlgn="base" hangingPunct="0">
        <a:spcBef>
          <a:spcPct val="0"/>
        </a:spcBef>
        <a:spcAft>
          <a:spcPct val="0"/>
        </a:spcAft>
        <a:defRPr kumimoji="1" sz="3600">
          <a:solidFill>
            <a:srgbClr val="008000"/>
          </a:solidFill>
          <a:latin typeface="Comic Sans MS" pitchFamily="66" charset="0"/>
        </a:defRPr>
      </a:lvl5pPr>
      <a:lvl6pPr marL="457200" algn="ctr" rtl="0" eaLnBrk="0" fontAlgn="base" hangingPunct="0">
        <a:spcBef>
          <a:spcPct val="0"/>
        </a:spcBef>
        <a:spcAft>
          <a:spcPct val="0"/>
        </a:spcAft>
        <a:defRPr kumimoji="1" sz="3600">
          <a:solidFill>
            <a:srgbClr val="008000"/>
          </a:solidFill>
          <a:latin typeface="Comic Sans MS" pitchFamily="66" charset="0"/>
        </a:defRPr>
      </a:lvl6pPr>
      <a:lvl7pPr marL="914400" algn="ctr" rtl="0" eaLnBrk="0" fontAlgn="base" hangingPunct="0">
        <a:spcBef>
          <a:spcPct val="0"/>
        </a:spcBef>
        <a:spcAft>
          <a:spcPct val="0"/>
        </a:spcAft>
        <a:defRPr kumimoji="1" sz="3600">
          <a:solidFill>
            <a:srgbClr val="008000"/>
          </a:solidFill>
          <a:latin typeface="Comic Sans MS" pitchFamily="66" charset="0"/>
        </a:defRPr>
      </a:lvl7pPr>
      <a:lvl8pPr marL="1371600" algn="ctr" rtl="0" eaLnBrk="0" fontAlgn="base" hangingPunct="0">
        <a:spcBef>
          <a:spcPct val="0"/>
        </a:spcBef>
        <a:spcAft>
          <a:spcPct val="0"/>
        </a:spcAft>
        <a:defRPr kumimoji="1" sz="3600">
          <a:solidFill>
            <a:srgbClr val="008000"/>
          </a:solidFill>
          <a:latin typeface="Comic Sans MS" pitchFamily="66" charset="0"/>
        </a:defRPr>
      </a:lvl8pPr>
      <a:lvl9pPr marL="1828800" algn="ctr" rtl="0" eaLnBrk="0" fontAlgn="base" hangingPunct="0">
        <a:spcBef>
          <a:spcPct val="0"/>
        </a:spcBef>
        <a:spcAft>
          <a:spcPct val="0"/>
        </a:spcAft>
        <a:defRPr kumimoji="1" sz="3600">
          <a:solidFill>
            <a:srgbClr val="008000"/>
          </a:solidFill>
          <a:latin typeface="Comic Sans MS" pitchFamily="66" charset="0"/>
        </a:defRPr>
      </a:lvl9pPr>
    </p:titleStyle>
    <p:bodyStyle>
      <a:lvl1pPr marL="342900" indent="-342900" algn="l" rtl="0" eaLnBrk="0" fontAlgn="base" hangingPunct="0">
        <a:spcBef>
          <a:spcPct val="20000"/>
        </a:spcBef>
        <a:spcAft>
          <a:spcPct val="0"/>
        </a:spcAft>
        <a:buClr>
          <a:srgbClr val="009900"/>
        </a:buClr>
        <a:buSzPct val="150000"/>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5050"/>
        </a:buClr>
        <a:buChar char="–"/>
        <a:defRPr kumimoji="1" sz="2600">
          <a:solidFill>
            <a:schemeClr val="tx1"/>
          </a:solidFill>
          <a:latin typeface="+mn-lt"/>
        </a:defRPr>
      </a:lvl2pPr>
      <a:lvl3pPr marL="1143000" indent="-228600" algn="l" rtl="0" eaLnBrk="0" fontAlgn="base" hangingPunct="0">
        <a:spcBef>
          <a:spcPct val="20000"/>
        </a:spcBef>
        <a:spcAft>
          <a:spcPct val="0"/>
        </a:spcAft>
        <a:buSzPct val="150000"/>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2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1066800" y="914400"/>
            <a:ext cx="7772400" cy="1676400"/>
          </a:xfrm>
        </p:spPr>
        <p:txBody>
          <a:bodyPr/>
          <a:lstStyle/>
          <a:p>
            <a:r>
              <a:rPr lang="en-US" sz="4000" b="1" dirty="0" err="1"/>
              <a:t>CounterMeasures</a:t>
            </a:r>
            <a:r>
              <a:rPr lang="en-US" sz="4000" b="1" dirty="0"/>
              <a:t>: A Game for Teaching Computer Security</a:t>
            </a:r>
          </a:p>
        </p:txBody>
      </p:sp>
      <p:sp>
        <p:nvSpPr>
          <p:cNvPr id="28675" name="Rectangle 3"/>
          <p:cNvSpPr>
            <a:spLocks noGrp="1" noChangeArrowheads="1"/>
          </p:cNvSpPr>
          <p:nvPr>
            <p:ph type="subTitle" idx="1"/>
          </p:nvPr>
        </p:nvSpPr>
        <p:spPr>
          <a:xfrm>
            <a:off x="1600200" y="2667000"/>
            <a:ext cx="6553200" cy="2438400"/>
          </a:xfrm>
        </p:spPr>
        <p:txBody>
          <a:bodyPr/>
          <a:lstStyle/>
          <a:p>
            <a:pPr>
              <a:lnSpc>
                <a:spcPct val="90000"/>
              </a:lnSpc>
            </a:pPr>
            <a:r>
              <a:rPr lang="sv-SE" dirty="0"/>
              <a:t>Craig Jordan, Matt Knapp, Dan </a:t>
            </a:r>
            <a:r>
              <a:rPr lang="sv-SE" dirty="0" smtClean="0"/>
              <a:t>Mitchell, </a:t>
            </a:r>
            <a:r>
              <a:rPr lang="en-US" dirty="0"/>
              <a:t>Mark Claypool </a:t>
            </a:r>
            <a:r>
              <a:rPr lang="en-US" dirty="0" smtClean="0"/>
              <a:t>and</a:t>
            </a:r>
          </a:p>
          <a:p>
            <a:pPr>
              <a:lnSpc>
                <a:spcPct val="90000"/>
              </a:lnSpc>
            </a:pPr>
            <a:r>
              <a:rPr lang="en-US" dirty="0" err="1" smtClean="0"/>
              <a:t>Kathi</a:t>
            </a:r>
            <a:r>
              <a:rPr lang="en-US" dirty="0" smtClean="0"/>
              <a:t> </a:t>
            </a:r>
            <a:r>
              <a:rPr lang="en-US" dirty="0" err="1"/>
              <a:t>Fisler</a:t>
            </a:r>
            <a:endParaRPr lang="en-US" dirty="0" smtClean="0"/>
          </a:p>
          <a:p>
            <a:pPr>
              <a:lnSpc>
                <a:spcPct val="90000"/>
              </a:lnSpc>
            </a:pPr>
            <a:r>
              <a:rPr lang="en-US" sz="2400" dirty="0" smtClean="0"/>
              <a:t>CS and IMGD</a:t>
            </a:r>
          </a:p>
          <a:p>
            <a:pPr>
              <a:lnSpc>
                <a:spcPct val="90000"/>
              </a:lnSpc>
            </a:pPr>
            <a:r>
              <a:rPr lang="en-US" sz="2400" b="1" dirty="0" smtClean="0">
                <a:solidFill>
                  <a:srgbClr val="CC0000"/>
                </a:solidFill>
              </a:rPr>
              <a:t>Worcester Polytechnic Institute</a:t>
            </a:r>
            <a:r>
              <a:rPr lang="en-US" sz="2400" dirty="0" smtClean="0"/>
              <a:t> </a:t>
            </a:r>
          </a:p>
        </p:txBody>
      </p:sp>
      <p:sp>
        <p:nvSpPr>
          <p:cNvPr id="5" name="Footer Placeholder 3"/>
          <p:cNvSpPr>
            <a:spLocks noGrp="1"/>
          </p:cNvSpPr>
          <p:nvPr>
            <p:ph type="ftr" sz="quarter" idx="12"/>
          </p:nvPr>
        </p:nvSpPr>
        <p:spPr>
          <a:xfrm>
            <a:off x="2590800" y="5486400"/>
            <a:ext cx="4724400" cy="1219200"/>
          </a:xfrm>
        </p:spPr>
        <p:txBody>
          <a:bodyPr/>
          <a:lstStyle/>
          <a:p>
            <a:pPr>
              <a:defRPr/>
            </a:pPr>
            <a:r>
              <a:rPr lang="en-US" dirty="0" smtClean="0"/>
              <a:t>Network and System Support for Games (</a:t>
            </a:r>
            <a:r>
              <a:rPr lang="en-US" dirty="0" err="1" smtClean="0"/>
              <a:t>Netgames</a:t>
            </a:r>
            <a:r>
              <a:rPr lang="en-US" dirty="0" smtClean="0"/>
              <a:t>)</a:t>
            </a:r>
          </a:p>
          <a:p>
            <a:pPr>
              <a:defRPr/>
            </a:pPr>
            <a:r>
              <a:rPr lang="en-US" dirty="0" err="1" smtClean="0"/>
              <a:t>Ottowa</a:t>
            </a:r>
            <a:r>
              <a:rPr lang="en-US" dirty="0" smtClean="0"/>
              <a:t>, Canada</a:t>
            </a:r>
            <a:endParaRPr lang="en-US" dirty="0"/>
          </a:p>
          <a:p>
            <a:pPr>
              <a:defRPr/>
            </a:pPr>
            <a:r>
              <a:rPr lang="en-US" dirty="0" smtClean="0"/>
              <a:t>October 2011</a:t>
            </a:r>
            <a:endParaRPr lang="en-US" dirty="0"/>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r>
              <a:rPr lang="en-US" dirty="0" err="1" smtClean="0"/>
              <a:t>HackThisSite</a:t>
            </a:r>
            <a:endParaRPr lang="en-US" dirty="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10</a:t>
            </a:fld>
            <a:endParaRPr lang="en-US"/>
          </a:p>
        </p:txBody>
      </p:sp>
      <p:pic>
        <p:nvPicPr>
          <p:cNvPr id="6" name="Picture 6" descr="http://en.academic.ru/pictures/enwiki/72/HackThisSite.org_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775236"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2433" y="5923128"/>
            <a:ext cx="5867312" cy="400110"/>
          </a:xfrm>
          <a:prstGeom prst="rect">
            <a:avLst/>
          </a:prstGeom>
          <a:solidFill>
            <a:schemeClr val="bg1"/>
          </a:solidFill>
          <a:ln w="19050">
            <a:solidFill>
              <a:schemeClr val="tx1"/>
            </a:solidFill>
            <a:prstDash val="sysDash"/>
          </a:ln>
        </p:spPr>
        <p:txBody>
          <a:bodyPr wrap="none" rtlCol="0">
            <a:spAutoFit/>
          </a:bodyPr>
          <a:lstStyle/>
          <a:p>
            <a:r>
              <a:rPr lang="en-US" sz="2000" dirty="0" smtClean="0">
                <a:latin typeface="+mn-lt"/>
              </a:rPr>
              <a:t>Ultimate </a:t>
            </a:r>
            <a:r>
              <a:rPr lang="en-US" sz="2000" dirty="0" smtClean="0">
                <a:latin typeface="+mn-lt"/>
              </a:rPr>
              <a:t>challenge </a:t>
            </a:r>
            <a:r>
              <a:rPr lang="en-US" sz="2000" dirty="0" smtClean="0">
                <a:latin typeface="+mn-lt"/>
                <a:sym typeface="Wingdings" pitchFamily="2" charset="2"/>
              </a:rPr>
              <a:t> Break into the site itself!</a:t>
            </a:r>
            <a:endParaRPr lang="en-US" sz="2000" dirty="0" smtClean="0">
              <a:solidFill>
                <a:srgbClr val="0000FF"/>
              </a:solidFill>
              <a:latin typeface="+mn-lt"/>
            </a:endParaRPr>
          </a:p>
        </p:txBody>
      </p:sp>
    </p:spTree>
    <p:extLst>
      <p:ext uri="{BB962C8B-B14F-4D97-AF65-F5344CB8AC3E}">
        <p14:creationId xmlns:p14="http://schemas.microsoft.com/office/powerpoint/2010/main" val="2057407146"/>
      </p:ext>
    </p:extLst>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err="1" smtClean="0"/>
              <a:t>SmashTheStack</a:t>
            </a:r>
            <a:endParaRPr lang="en-US" dirty="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11</a:t>
            </a:fld>
            <a:endParaRPr lang="en-US"/>
          </a:p>
        </p:txBody>
      </p:sp>
      <p:pic>
        <p:nvPicPr>
          <p:cNvPr id="92162" name="Picture 2" descr="http://a.markosweb.com/screenshots/1/3/2/1323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477000" cy="485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410645"/>
      </p:ext>
    </p:extLst>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hois.isecur1ty.org/images/thumbnails/www.overthewire.org-27-01-2011-9ce773-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61" y="1060260"/>
            <a:ext cx="7467600" cy="560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52400"/>
            <a:ext cx="7772400" cy="1143000"/>
          </a:xfrm>
        </p:spPr>
        <p:txBody>
          <a:bodyPr/>
          <a:lstStyle/>
          <a:p>
            <a:r>
              <a:rPr lang="en-US" dirty="0" err="1" smtClean="0"/>
              <a:t>OverTheWire</a:t>
            </a:r>
            <a:endParaRPr lang="en-US" dirty="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12</a:t>
            </a:fld>
            <a:endParaRPr lang="en-US"/>
          </a:p>
        </p:txBody>
      </p:sp>
      <p:sp>
        <p:nvSpPr>
          <p:cNvPr id="7" name="TextBox 6"/>
          <p:cNvSpPr txBox="1"/>
          <p:nvPr/>
        </p:nvSpPr>
        <p:spPr>
          <a:xfrm>
            <a:off x="660458" y="5303477"/>
            <a:ext cx="7839005" cy="830997"/>
          </a:xfrm>
          <a:prstGeom prst="rect">
            <a:avLst/>
          </a:prstGeom>
          <a:solidFill>
            <a:schemeClr val="bg1"/>
          </a:solidFill>
          <a:ln w="28575">
            <a:solidFill>
              <a:schemeClr val="tx1"/>
            </a:solidFill>
            <a:prstDash val="sysDash"/>
          </a:ln>
        </p:spPr>
        <p:txBody>
          <a:bodyPr wrap="none" rtlCol="0">
            <a:spAutoFit/>
          </a:bodyPr>
          <a:lstStyle/>
          <a:p>
            <a:r>
              <a:rPr lang="en-US" dirty="0" smtClean="0">
                <a:latin typeface="+mn-lt"/>
              </a:rPr>
              <a:t>Real exploits, Web-based environment so easy access</a:t>
            </a:r>
          </a:p>
          <a:p>
            <a:r>
              <a:rPr lang="en-US" dirty="0" smtClean="0">
                <a:solidFill>
                  <a:srgbClr val="0000FF"/>
                </a:solidFill>
                <a:latin typeface="+mn-lt"/>
              </a:rPr>
              <a:t>But little guided learning</a:t>
            </a:r>
          </a:p>
        </p:txBody>
      </p:sp>
    </p:spTree>
    <p:extLst>
      <p:ext uri="{BB962C8B-B14F-4D97-AF65-F5344CB8AC3E}">
        <p14:creationId xmlns:p14="http://schemas.microsoft.com/office/powerpoint/2010/main" val="3817401611"/>
      </p:ext>
    </p:extLst>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398" y="152400"/>
            <a:ext cx="7772400" cy="1143000"/>
          </a:xfrm>
        </p:spPr>
        <p:txBody>
          <a:bodyPr/>
          <a:lstStyle/>
          <a:p>
            <a:r>
              <a:rPr lang="en-US" dirty="0" smtClean="0"/>
              <a:t>DEFCON, SANS </a:t>
            </a:r>
            <a:r>
              <a:rPr lang="en-US" dirty="0" err="1" smtClean="0"/>
              <a:t>NetWars</a:t>
            </a:r>
            <a:endParaRPr lang="en-US" dirty="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13</a:t>
            </a:fld>
            <a:endParaRPr lang="en-US"/>
          </a:p>
        </p:txBody>
      </p:sp>
      <p:pic>
        <p:nvPicPr>
          <p:cNvPr id="94210" name="Picture 2" descr="http://www.foxnews.com/images/414682/1_61_080808_hack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09674"/>
            <a:ext cx="3759198" cy="2819400"/>
          </a:xfrm>
          <a:prstGeom prst="rect">
            <a:avLst/>
          </a:prstGeom>
          <a:noFill/>
          <a:extLst>
            <a:ext uri="{909E8E84-426E-40DD-AFC4-6F175D3DCCD1}">
              <a14:hiddenFill xmlns:a14="http://schemas.microsoft.com/office/drawing/2010/main">
                <a:solidFill>
                  <a:srgbClr val="FFFFFF"/>
                </a:solidFill>
              </a14:hiddenFill>
            </a:ext>
          </a:extLst>
        </p:spPr>
      </p:pic>
      <p:pic>
        <p:nvPicPr>
          <p:cNvPr id="94212" name="Picture 4" descr="http://www.sans.org/images/badges/security-training-certification-researc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197" y="2795370"/>
            <a:ext cx="2667000" cy="24700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8901" y="4552948"/>
            <a:ext cx="4171611" cy="707886"/>
          </a:xfrm>
          <a:prstGeom prst="rect">
            <a:avLst/>
          </a:prstGeom>
          <a:noFill/>
          <a:ln w="28575">
            <a:solidFill>
              <a:schemeClr val="tx1"/>
            </a:solidFill>
            <a:prstDash val="sysDash"/>
          </a:ln>
        </p:spPr>
        <p:txBody>
          <a:bodyPr wrap="square" rtlCol="0">
            <a:spAutoFit/>
          </a:bodyPr>
          <a:lstStyle/>
          <a:p>
            <a:r>
              <a:rPr lang="en-US" sz="2000" dirty="0" smtClean="0">
                <a:latin typeface="+mn-lt"/>
              </a:rPr>
              <a:t>Teams capture machines, harden defenses. Real exploits</a:t>
            </a:r>
            <a:endParaRPr lang="en-US" sz="2000" dirty="0" smtClean="0">
              <a:solidFill>
                <a:srgbClr val="0000FF"/>
              </a:solidFill>
              <a:latin typeface="+mn-lt"/>
            </a:endParaRPr>
          </a:p>
        </p:txBody>
      </p:sp>
      <p:sp>
        <p:nvSpPr>
          <p:cNvPr id="9" name="TextBox 8"/>
          <p:cNvSpPr txBox="1"/>
          <p:nvPr/>
        </p:nvSpPr>
        <p:spPr>
          <a:xfrm>
            <a:off x="5239297" y="1200148"/>
            <a:ext cx="2914103" cy="1015663"/>
          </a:xfrm>
          <a:prstGeom prst="rect">
            <a:avLst/>
          </a:prstGeom>
          <a:noFill/>
          <a:ln w="28575">
            <a:solidFill>
              <a:schemeClr val="tx1"/>
            </a:solidFill>
            <a:prstDash val="sysDash"/>
          </a:ln>
        </p:spPr>
        <p:txBody>
          <a:bodyPr wrap="square" rtlCol="0">
            <a:spAutoFit/>
          </a:bodyPr>
          <a:lstStyle/>
          <a:p>
            <a:r>
              <a:rPr lang="en-US" sz="2000" dirty="0" smtClean="0">
                <a:latin typeface="+mn-lt"/>
              </a:rPr>
              <a:t>Team-based contests, test knowledge from courses</a:t>
            </a:r>
            <a:endParaRPr lang="en-US" sz="2000" dirty="0" smtClean="0">
              <a:solidFill>
                <a:srgbClr val="0000FF"/>
              </a:solidFill>
              <a:latin typeface="+mn-lt"/>
            </a:endParaRPr>
          </a:p>
        </p:txBody>
      </p:sp>
      <p:cxnSp>
        <p:nvCxnSpPr>
          <p:cNvPr id="7" name="Straight Arrow Connector 6"/>
          <p:cNvCxnSpPr>
            <a:stCxn id="8" idx="0"/>
            <a:endCxn id="94210" idx="2"/>
          </p:cNvCxnSpPr>
          <p:nvPr/>
        </p:nvCxnSpPr>
        <p:spPr bwMode="auto">
          <a:xfrm flipH="1" flipV="1">
            <a:off x="2793999" y="4029074"/>
            <a:ext cx="30708" cy="52387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1" name="Straight Arrow Connector 10"/>
          <p:cNvCxnSpPr>
            <a:stCxn id="9" idx="2"/>
          </p:cNvCxnSpPr>
          <p:nvPr/>
        </p:nvCxnSpPr>
        <p:spPr bwMode="auto">
          <a:xfrm>
            <a:off x="6696349" y="2215811"/>
            <a:ext cx="219348" cy="58453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4" name="TextBox 13"/>
          <p:cNvSpPr txBox="1"/>
          <p:nvPr/>
        </p:nvSpPr>
        <p:spPr>
          <a:xfrm>
            <a:off x="3302867" y="5691200"/>
            <a:ext cx="3612830" cy="461665"/>
          </a:xfrm>
          <a:prstGeom prst="rect">
            <a:avLst/>
          </a:prstGeom>
          <a:noFill/>
          <a:ln w="28575">
            <a:solidFill>
              <a:schemeClr val="tx1"/>
            </a:solidFill>
            <a:prstDash val="sysDash"/>
          </a:ln>
        </p:spPr>
        <p:txBody>
          <a:bodyPr wrap="square" rtlCol="0">
            <a:spAutoFit/>
          </a:bodyPr>
          <a:lstStyle/>
          <a:p>
            <a:r>
              <a:rPr lang="en-US" dirty="0" smtClean="0">
                <a:solidFill>
                  <a:srgbClr val="0000FF"/>
                </a:solidFill>
                <a:latin typeface="+mn-lt"/>
              </a:rPr>
              <a:t>But </a:t>
            </a:r>
            <a:r>
              <a:rPr lang="en-US" dirty="0" err="1">
                <a:solidFill>
                  <a:srgbClr val="0000FF"/>
                </a:solidFill>
                <a:latin typeface="+mn-lt"/>
              </a:rPr>
              <a:t>n</a:t>
            </a:r>
            <a:r>
              <a:rPr lang="en-US" dirty="0" err="1" smtClean="0">
                <a:solidFill>
                  <a:srgbClr val="0000FF"/>
                </a:solidFill>
                <a:latin typeface="+mn-lt"/>
              </a:rPr>
              <a:t>oobs</a:t>
            </a:r>
            <a:r>
              <a:rPr lang="en-US" dirty="0" smtClean="0">
                <a:solidFill>
                  <a:srgbClr val="0000FF"/>
                </a:solidFill>
                <a:latin typeface="+mn-lt"/>
              </a:rPr>
              <a:t> </a:t>
            </a:r>
            <a:r>
              <a:rPr lang="en-US" dirty="0" smtClean="0">
                <a:solidFill>
                  <a:srgbClr val="0000FF"/>
                </a:solidFill>
                <a:latin typeface="+mn-lt"/>
              </a:rPr>
              <a:t>not welcome</a:t>
            </a:r>
            <a:r>
              <a:rPr lang="en-US" dirty="0" smtClean="0">
                <a:latin typeface="+mn-lt"/>
              </a:rPr>
              <a:t>!</a:t>
            </a:r>
            <a:endParaRPr lang="en-US" dirty="0" smtClean="0">
              <a:solidFill>
                <a:srgbClr val="0000FF"/>
              </a:solidFill>
              <a:latin typeface="+mn-lt"/>
            </a:endParaRPr>
          </a:p>
        </p:txBody>
      </p:sp>
    </p:spTree>
    <p:extLst>
      <p:ext uri="{BB962C8B-B14F-4D97-AF65-F5344CB8AC3E}">
        <p14:creationId xmlns:p14="http://schemas.microsoft.com/office/powerpoint/2010/main" val="1472507414"/>
      </p:ext>
    </p:extLst>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454"/>
            <a:ext cx="7772400" cy="1143000"/>
          </a:xfrm>
        </p:spPr>
        <p:txBody>
          <a:bodyPr/>
          <a:lstStyle/>
          <a:p>
            <a:r>
              <a:rPr lang="en-US" dirty="0" err="1" smtClean="0"/>
              <a:t>CrackMe</a:t>
            </a:r>
            <a:endParaRPr lang="en-US" dirty="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14</a:t>
            </a:fld>
            <a:endParaRPr lang="en-US"/>
          </a:p>
        </p:txBody>
      </p:sp>
      <p:sp>
        <p:nvSpPr>
          <p:cNvPr id="6" name="TextBox 5"/>
          <p:cNvSpPr txBox="1"/>
          <p:nvPr/>
        </p:nvSpPr>
        <p:spPr>
          <a:xfrm>
            <a:off x="609600" y="1219200"/>
            <a:ext cx="8077200" cy="4524315"/>
          </a:xfrm>
          <a:prstGeom prst="rect">
            <a:avLst/>
          </a:prstGeom>
          <a:solidFill>
            <a:schemeClr val="bg1"/>
          </a:solidFill>
          <a:ln>
            <a:solidFill>
              <a:schemeClr val="tx1"/>
            </a:solidFill>
          </a:ln>
        </p:spPr>
        <p:txBody>
          <a:bodyPr wrap="square" rtlCol="0">
            <a:spAutoFit/>
          </a:bodyPr>
          <a:lstStyle/>
          <a:p>
            <a:r>
              <a:rPr lang="en-US" sz="1600" b="1" dirty="0"/>
              <a:t>We </a:t>
            </a:r>
            <a:r>
              <a:rPr lang="en-US" sz="1600" b="1" dirty="0" smtClean="0"/>
              <a:t>… had </a:t>
            </a:r>
            <a:r>
              <a:rPr lang="en-US" sz="1600" b="1" dirty="0"/>
              <a:t>to close this site. Hopefully we are back soon!</a:t>
            </a:r>
          </a:p>
          <a:p>
            <a:r>
              <a:rPr lang="en-US" sz="1600" b="1" dirty="0" smtClean="0"/>
              <a:t>Log </a:t>
            </a:r>
            <a:r>
              <a:rPr lang="en-US" sz="1600" b="1" dirty="0"/>
              <a:t>File:</a:t>
            </a:r>
          </a:p>
          <a:p>
            <a:r>
              <a:rPr lang="en-US" sz="1600" dirty="0"/>
              <a:t>May 1st 2011: An abuse mail hit the provider. 2 virus infected files have been found (e.g. Lafarge </a:t>
            </a:r>
            <a:r>
              <a:rPr lang="en-US" sz="1600" dirty="0" err="1"/>
              <a:t>Crackme</a:t>
            </a:r>
            <a:r>
              <a:rPr lang="en-US" sz="1600" dirty="0"/>
              <a:t> 1 which is from 2005 !)</a:t>
            </a:r>
          </a:p>
          <a:p>
            <a:r>
              <a:rPr lang="en-US" sz="1600" dirty="0"/>
              <a:t>May 2nd </a:t>
            </a:r>
            <a:r>
              <a:rPr lang="en-US" sz="1600" dirty="0" smtClean="0"/>
              <a:t>2011</a:t>
            </a:r>
            <a:r>
              <a:rPr lang="en-US" sz="1600" dirty="0"/>
              <a:t>: The provider forced to take the website down until problems are fixed. </a:t>
            </a:r>
            <a:endParaRPr lang="en-US" sz="1600" dirty="0" smtClean="0"/>
          </a:p>
          <a:p>
            <a:r>
              <a:rPr lang="en-US" sz="1600" dirty="0" smtClean="0"/>
              <a:t>During </a:t>
            </a:r>
            <a:r>
              <a:rPr lang="en-US" sz="1600" dirty="0"/>
              <a:t>May: Many thoughts on how to proceed</a:t>
            </a:r>
          </a:p>
          <a:p>
            <a:r>
              <a:rPr lang="en-US" sz="1600" dirty="0"/>
              <a:t>June 1st 2011: A phone call with the CEO of Clean MX, who is responsible for the abuse mail, resulted in that a company </a:t>
            </a:r>
            <a:r>
              <a:rPr lang="en-US" sz="1600" dirty="0" smtClean="0"/>
              <a:t>called </a:t>
            </a:r>
            <a:r>
              <a:rPr lang="en-US" sz="1600" dirty="0" err="1"/>
              <a:t>ParetoLogic</a:t>
            </a:r>
            <a:r>
              <a:rPr lang="en-US" sz="1600" dirty="0"/>
              <a:t> is responsible for the scan. They have reported during the last years (?) that crackmes.de is a full scaled virus website (</a:t>
            </a:r>
            <a:r>
              <a:rPr lang="en-US" sz="1600" dirty="0" err="1"/>
              <a:t>muah</a:t>
            </a:r>
            <a:r>
              <a:rPr lang="en-US" sz="1600" dirty="0"/>
              <a:t>!)</a:t>
            </a:r>
          </a:p>
          <a:p>
            <a:r>
              <a:rPr lang="en-US" sz="1600" dirty="0"/>
              <a:t>Now waiting for direct contact with </a:t>
            </a:r>
            <a:r>
              <a:rPr lang="en-US" sz="1600" dirty="0" err="1"/>
              <a:t>ParetoLogic</a:t>
            </a:r>
            <a:r>
              <a:rPr lang="en-US" sz="1600" dirty="0"/>
              <a:t>.</a:t>
            </a:r>
          </a:p>
          <a:p>
            <a:r>
              <a:rPr lang="en-US" sz="1600" b="1" dirty="0"/>
              <a:t>How to bring the site back:</a:t>
            </a:r>
          </a:p>
          <a:p>
            <a:r>
              <a:rPr lang="en-US" sz="1600" dirty="0"/>
              <a:t>Do some advanced virus scanning on all files</a:t>
            </a:r>
          </a:p>
          <a:p>
            <a:r>
              <a:rPr lang="en-US" sz="1600" dirty="0"/>
              <a:t>Preventing any website copying via </a:t>
            </a:r>
            <a:r>
              <a:rPr lang="en-US" sz="1600" dirty="0" err="1"/>
              <a:t>wget</a:t>
            </a:r>
            <a:r>
              <a:rPr lang="en-US" sz="1600" dirty="0"/>
              <a:t> etc.</a:t>
            </a:r>
          </a:p>
          <a:p>
            <a:r>
              <a:rPr lang="en-US" sz="1600" dirty="0"/>
              <a:t>Virus scanning when submitting any </a:t>
            </a:r>
            <a:r>
              <a:rPr lang="en-US" sz="1600" dirty="0" err="1"/>
              <a:t>crackmes</a:t>
            </a:r>
            <a:endParaRPr lang="en-US" sz="1600" dirty="0"/>
          </a:p>
          <a:p>
            <a:r>
              <a:rPr lang="en-US" sz="1600" dirty="0"/>
              <a:t>No direct download, only after registering with additional </a:t>
            </a:r>
            <a:r>
              <a:rPr lang="en-US" sz="1600" dirty="0" err="1"/>
              <a:t>Captcha</a:t>
            </a:r>
            <a:endParaRPr lang="en-US" sz="1600" dirty="0"/>
          </a:p>
          <a:p>
            <a:r>
              <a:rPr lang="en-US" sz="1600" dirty="0"/>
              <a:t>Password protection for every file with a randomly generated password for every download</a:t>
            </a:r>
          </a:p>
          <a:p>
            <a:r>
              <a:rPr lang="en-US" sz="1600" b="1" dirty="0"/>
              <a:t>Or we can do this:</a:t>
            </a:r>
          </a:p>
          <a:p>
            <a:r>
              <a:rPr lang="en-US" sz="1600" dirty="0"/>
              <a:t>Moving everything to a more secure </a:t>
            </a:r>
            <a:r>
              <a:rPr lang="en-US" sz="1600" dirty="0" smtClean="0"/>
              <a:t>system</a:t>
            </a:r>
            <a:endParaRPr lang="en-US" sz="1600" dirty="0" smtClean="0">
              <a:latin typeface="+mn-lt"/>
            </a:endParaRPr>
          </a:p>
        </p:txBody>
      </p:sp>
    </p:spTree>
    <p:extLst>
      <p:ext uri="{BB962C8B-B14F-4D97-AF65-F5344CB8AC3E}">
        <p14:creationId xmlns:p14="http://schemas.microsoft.com/office/powerpoint/2010/main" val="916012981"/>
      </p:ext>
    </p:extLst>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a:p>
        </p:txBody>
      </p:sp>
      <p:sp>
        <p:nvSpPr>
          <p:cNvPr id="3" name="Content Placeholder 2"/>
          <p:cNvSpPr>
            <a:spLocks noGrp="1"/>
          </p:cNvSpPr>
          <p:nvPr>
            <p:ph idx="1"/>
          </p:nvPr>
        </p:nvSpPr>
        <p:spPr/>
        <p:txBody>
          <a:bodyPr/>
          <a:lstStyle/>
          <a:p>
            <a:r>
              <a:rPr lang="en-US" dirty="0" smtClean="0"/>
              <a:t>Introduction				</a:t>
            </a:r>
            <a:r>
              <a:rPr lang="en-US" dirty="0" smtClean="0">
                <a:solidFill>
                  <a:srgbClr val="009900"/>
                </a:solidFill>
              </a:rPr>
              <a:t>(done)</a:t>
            </a:r>
            <a:endParaRPr lang="en-US" dirty="0" smtClean="0">
              <a:solidFill>
                <a:srgbClr val="009900"/>
              </a:solidFill>
            </a:endParaRPr>
          </a:p>
          <a:p>
            <a:r>
              <a:rPr lang="en-US" dirty="0" smtClean="0"/>
              <a:t>Related </a:t>
            </a:r>
            <a:r>
              <a:rPr lang="en-US" dirty="0" smtClean="0"/>
              <a:t>Work				</a:t>
            </a:r>
            <a:r>
              <a:rPr lang="en-US" dirty="0" smtClean="0">
                <a:solidFill>
                  <a:srgbClr val="009900"/>
                </a:solidFill>
              </a:rPr>
              <a:t>(done)</a:t>
            </a:r>
            <a:endParaRPr lang="en-US" dirty="0" smtClean="0">
              <a:solidFill>
                <a:srgbClr val="009900"/>
              </a:solidFill>
            </a:endParaRPr>
          </a:p>
          <a:p>
            <a:r>
              <a:rPr lang="en-US" dirty="0" err="1" smtClean="0"/>
              <a:t>CounterMeasures</a:t>
            </a:r>
            <a:r>
              <a:rPr lang="en-US" dirty="0" smtClean="0"/>
              <a:t>			</a:t>
            </a:r>
            <a:r>
              <a:rPr lang="en-US" dirty="0" smtClean="0">
                <a:solidFill>
                  <a:srgbClr val="FF0000"/>
                </a:solidFill>
              </a:rPr>
              <a:t>(next)</a:t>
            </a:r>
            <a:endParaRPr lang="en-US" dirty="0" smtClean="0">
              <a:solidFill>
                <a:srgbClr val="FF0000"/>
              </a:solidFill>
            </a:endParaRPr>
          </a:p>
          <a:p>
            <a:pPr lvl="1"/>
            <a:r>
              <a:rPr lang="en-US" dirty="0" smtClean="0"/>
              <a:t>Design, Implementation, Interface, Content</a:t>
            </a:r>
          </a:p>
          <a:p>
            <a:r>
              <a:rPr lang="en-US" dirty="0" smtClean="0"/>
              <a:t>Evaluation</a:t>
            </a:r>
          </a:p>
          <a:p>
            <a:r>
              <a:rPr lang="en-US" dirty="0" smtClean="0"/>
              <a:t>Results</a:t>
            </a:r>
          </a:p>
          <a:p>
            <a:r>
              <a:rPr lang="en-US" dirty="0" smtClean="0"/>
              <a:t>Conclusions</a:t>
            </a:r>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15</a:t>
            </a:fld>
            <a:endParaRPr lang="en-US"/>
          </a:p>
        </p:txBody>
      </p:sp>
    </p:spTree>
    <p:extLst>
      <p:ext uri="{BB962C8B-B14F-4D97-AF65-F5344CB8AC3E}">
        <p14:creationId xmlns:p14="http://schemas.microsoft.com/office/powerpoint/2010/main" val="3343557579"/>
      </p:ext>
    </p:extLst>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Game Design</a:t>
            </a:r>
            <a:endParaRPr lang="en-US" dirty="0"/>
          </a:p>
        </p:txBody>
      </p:sp>
      <p:sp>
        <p:nvSpPr>
          <p:cNvPr id="3" name="Content Placeholder 2"/>
          <p:cNvSpPr>
            <a:spLocks noGrp="1"/>
          </p:cNvSpPr>
          <p:nvPr>
            <p:ph idx="1"/>
          </p:nvPr>
        </p:nvSpPr>
        <p:spPr>
          <a:xfrm>
            <a:off x="685800" y="1447800"/>
            <a:ext cx="7772400" cy="4267200"/>
          </a:xfrm>
        </p:spPr>
        <p:txBody>
          <a:bodyPr/>
          <a:lstStyle/>
          <a:p>
            <a:r>
              <a:rPr lang="en-US" dirty="0" smtClean="0"/>
              <a:t>Single player</a:t>
            </a:r>
          </a:p>
          <a:p>
            <a:r>
              <a:rPr lang="en-US" dirty="0" smtClean="0"/>
              <a:t>Guide player through several </a:t>
            </a:r>
            <a:r>
              <a:rPr lang="en-US" dirty="0" smtClean="0">
                <a:solidFill>
                  <a:srgbClr val="009900"/>
                </a:solidFill>
              </a:rPr>
              <a:t>missions</a:t>
            </a:r>
            <a:r>
              <a:rPr lang="en-US" dirty="0" smtClean="0"/>
              <a:t>, each teaching new aspect of security</a:t>
            </a:r>
          </a:p>
          <a:p>
            <a:pPr lvl="1"/>
            <a:r>
              <a:rPr lang="en-US" dirty="0" smtClean="0"/>
              <a:t>1 </a:t>
            </a:r>
            <a:r>
              <a:rPr lang="en-US" dirty="0" smtClean="0"/>
              <a:t>skill, until final mission</a:t>
            </a:r>
            <a:endParaRPr lang="en-US" dirty="0" smtClean="0"/>
          </a:p>
          <a:p>
            <a:r>
              <a:rPr lang="en-US" dirty="0" smtClean="0"/>
              <a:t>Missions build upon each other</a:t>
            </a:r>
          </a:p>
          <a:p>
            <a:r>
              <a:rPr lang="en-US" dirty="0" smtClean="0"/>
              <a:t>Use real shell</a:t>
            </a:r>
          </a:p>
          <a:p>
            <a:pPr lvl="1"/>
            <a:r>
              <a:rPr lang="en-US" dirty="0" smtClean="0"/>
              <a:t>Blacklist (block) some commands</a:t>
            </a:r>
          </a:p>
          <a:p>
            <a:r>
              <a:rPr lang="en-US" dirty="0" smtClean="0"/>
              <a:t>Score based on commands, time</a:t>
            </a:r>
          </a:p>
          <a:p>
            <a:pPr lvl="1"/>
            <a:r>
              <a:rPr lang="en-US" dirty="0" smtClean="0"/>
              <a:t>Decrement when get hint</a:t>
            </a:r>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16</a:t>
            </a:fld>
            <a:endParaRPr lang="en-US"/>
          </a:p>
        </p:txBody>
      </p:sp>
    </p:spTree>
    <p:extLst>
      <p:ext uri="{BB962C8B-B14F-4D97-AF65-F5344CB8AC3E}">
        <p14:creationId xmlns:p14="http://schemas.microsoft.com/office/powerpoint/2010/main" val="757646198"/>
      </p:ext>
    </p:extLst>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85" y="152400"/>
            <a:ext cx="7772400" cy="1143000"/>
          </a:xfrm>
        </p:spPr>
        <p:txBody>
          <a:bodyPr/>
          <a:lstStyle/>
          <a:p>
            <a:r>
              <a:rPr lang="en-US" dirty="0" smtClean="0"/>
              <a:t>Implementation</a:t>
            </a:r>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17</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602" y="4239442"/>
            <a:ext cx="6541827" cy="243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189612"/>
            <a:ext cx="8504829" cy="4267200"/>
          </a:xfrm>
        </p:spPr>
        <p:txBody>
          <a:bodyPr/>
          <a:lstStyle/>
          <a:p>
            <a:r>
              <a:rPr lang="en-US" sz="2600" dirty="0" smtClean="0"/>
              <a:t>Client on player’s machine</a:t>
            </a:r>
          </a:p>
          <a:p>
            <a:pPr lvl="1"/>
            <a:r>
              <a:rPr lang="en-US" sz="2400" dirty="0" smtClean="0"/>
              <a:t>Adobe Flex with Java, Adobe AIR so on desktop</a:t>
            </a:r>
          </a:p>
          <a:p>
            <a:r>
              <a:rPr lang="en-US" sz="2600" dirty="0" smtClean="0"/>
              <a:t>Server runs Linux with Tomcat Web server</a:t>
            </a:r>
          </a:p>
          <a:p>
            <a:pPr lvl="1"/>
            <a:r>
              <a:rPr lang="en-US" sz="2400" dirty="0" err="1" smtClean="0"/>
              <a:t>BlazeDS</a:t>
            </a:r>
            <a:r>
              <a:rPr lang="en-US" sz="2400" dirty="0" smtClean="0"/>
              <a:t> to integrate </a:t>
            </a:r>
            <a:r>
              <a:rPr lang="en-US" sz="2400" dirty="0" smtClean="0"/>
              <a:t>with Adobe</a:t>
            </a:r>
            <a:endParaRPr lang="en-US" sz="2400" dirty="0" smtClean="0"/>
          </a:p>
          <a:p>
            <a:r>
              <a:rPr lang="en-US" sz="2600" dirty="0" smtClean="0"/>
              <a:t>Virtual machines – Shell commands and </a:t>
            </a:r>
            <a:r>
              <a:rPr lang="en-US" sz="2600" dirty="0" smtClean="0"/>
              <a:t>Target host</a:t>
            </a:r>
            <a:endParaRPr lang="en-US" sz="2600" dirty="0" smtClean="0"/>
          </a:p>
          <a:p>
            <a:pPr lvl="1"/>
            <a:r>
              <a:rPr lang="en-US" sz="2400" dirty="0" err="1" smtClean="0">
                <a:latin typeface="Courier New" pitchFamily="49" charset="0"/>
                <a:cs typeface="Courier New" pitchFamily="49" charset="0"/>
              </a:rPr>
              <a:t>jsch</a:t>
            </a:r>
            <a:endParaRPr lang="en-US" sz="2400" dirty="0" smtClean="0">
              <a:latin typeface="Courier New" pitchFamily="49" charset="0"/>
              <a:cs typeface="Courier New" pitchFamily="49" charset="0"/>
            </a:endParaRPr>
          </a:p>
          <a:p>
            <a:r>
              <a:rPr lang="en-US" sz="2400" dirty="0" smtClean="0"/>
              <a:t>JDBC to Oracle for login</a:t>
            </a:r>
          </a:p>
        </p:txBody>
      </p:sp>
    </p:spTree>
    <p:extLst>
      <p:ext uri="{BB962C8B-B14F-4D97-AF65-F5344CB8AC3E}">
        <p14:creationId xmlns:p14="http://schemas.microsoft.com/office/powerpoint/2010/main" val="399241481"/>
      </p:ext>
    </p:extLst>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349"/>
            <a:ext cx="7772400" cy="1143000"/>
          </a:xfrm>
        </p:spPr>
        <p:txBody>
          <a:bodyPr/>
          <a:lstStyle/>
          <a:p>
            <a:r>
              <a:rPr lang="en-US" dirty="0" smtClean="0"/>
              <a:t>Game Interface</a:t>
            </a:r>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18</a:t>
            </a:fld>
            <a:endParaRPr lang="en-US"/>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7162800" cy="532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052413"/>
      </p:ext>
    </p:extLst>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r>
              <a:rPr lang="en-US" dirty="0" smtClean="0"/>
              <a:t>Mission Content</a:t>
            </a:r>
            <a:endParaRPr lang="en-US" dirty="0"/>
          </a:p>
        </p:txBody>
      </p:sp>
      <p:sp>
        <p:nvSpPr>
          <p:cNvPr id="6" name="Content Placeholder 5"/>
          <p:cNvSpPr>
            <a:spLocks noGrp="1"/>
          </p:cNvSpPr>
          <p:nvPr>
            <p:ph idx="1"/>
          </p:nvPr>
        </p:nvSpPr>
        <p:spPr>
          <a:xfrm>
            <a:off x="609600" y="1066800"/>
            <a:ext cx="8305800" cy="5181600"/>
          </a:xfrm>
        </p:spPr>
        <p:txBody>
          <a:bodyPr/>
          <a:lstStyle/>
          <a:p>
            <a:r>
              <a:rPr lang="en-US" sz="2400" b="1" dirty="0"/>
              <a:t>Training Mission 1 - Finding Your </a:t>
            </a:r>
            <a:r>
              <a:rPr lang="en-US" sz="2400" b="1" dirty="0" smtClean="0"/>
              <a:t>Target</a:t>
            </a:r>
          </a:p>
          <a:p>
            <a:pPr lvl="1"/>
            <a:r>
              <a:rPr lang="en-US" dirty="0" smtClean="0"/>
              <a:t>Port scanning, OS detection, ports open</a:t>
            </a:r>
          </a:p>
          <a:p>
            <a:pPr lvl="1"/>
            <a:r>
              <a:rPr lang="en-US" dirty="0" err="1" smtClean="0">
                <a:latin typeface="Courier New" pitchFamily="49" charset="0"/>
                <a:cs typeface="Courier New" pitchFamily="49" charset="0"/>
              </a:rPr>
              <a:t>fping</a:t>
            </a:r>
            <a:r>
              <a:rPr lang="en-US" dirty="0" smtClean="0"/>
              <a:t> </a:t>
            </a:r>
            <a:r>
              <a:rPr lang="en-US" dirty="0"/>
              <a:t>and </a:t>
            </a:r>
            <a:r>
              <a:rPr lang="en-US" dirty="0" err="1" smtClean="0">
                <a:latin typeface="Courier New" pitchFamily="49" charset="0"/>
                <a:cs typeface="Courier New" pitchFamily="49" charset="0"/>
              </a:rPr>
              <a:t>nmap</a:t>
            </a:r>
            <a:endParaRPr lang="en-US" dirty="0" smtClean="0">
              <a:cs typeface="Courier New" pitchFamily="49" charset="0"/>
            </a:endParaRPr>
          </a:p>
          <a:p>
            <a:r>
              <a:rPr lang="en-US" sz="2400" b="1" dirty="0"/>
              <a:t>Training Mission 2 - Bypassing </a:t>
            </a:r>
            <a:r>
              <a:rPr lang="en-US" sz="2400" b="1" dirty="0" smtClean="0"/>
              <a:t>Authentication</a:t>
            </a:r>
          </a:p>
          <a:p>
            <a:pPr lvl="1"/>
            <a:r>
              <a:rPr lang="en-US" dirty="0" smtClean="0"/>
              <a:t>Buffer overflow</a:t>
            </a:r>
          </a:p>
          <a:p>
            <a:r>
              <a:rPr lang="en-US" sz="2400" b="1" dirty="0"/>
              <a:t>Training Mission 3 - Discovering </a:t>
            </a:r>
            <a:r>
              <a:rPr lang="en-US" sz="2400" b="1" dirty="0" smtClean="0"/>
              <a:t>Passwords</a:t>
            </a:r>
            <a:endParaRPr lang="en-US" sz="2400" b="1" dirty="0"/>
          </a:p>
          <a:p>
            <a:pPr lvl="1"/>
            <a:r>
              <a:rPr lang="en-US" dirty="0"/>
              <a:t>F</a:t>
            </a:r>
            <a:r>
              <a:rPr lang="en-US" dirty="0" smtClean="0"/>
              <a:t>ormat </a:t>
            </a:r>
            <a:r>
              <a:rPr lang="en-US" dirty="0"/>
              <a:t>string </a:t>
            </a:r>
            <a:r>
              <a:rPr lang="en-US" dirty="0" smtClean="0"/>
              <a:t>vulnerabilities</a:t>
            </a:r>
          </a:p>
          <a:p>
            <a:r>
              <a:rPr lang="en-US" sz="2400" b="1" dirty="0"/>
              <a:t>Live Mission 1 - Hacking </a:t>
            </a:r>
            <a:r>
              <a:rPr lang="en-US" sz="2400" b="1" dirty="0" smtClean="0"/>
              <a:t>101</a:t>
            </a:r>
          </a:p>
          <a:p>
            <a:pPr lvl="1"/>
            <a:r>
              <a:rPr lang="en-US" dirty="0" smtClean="0"/>
              <a:t>Combine skills </a:t>
            </a:r>
          </a:p>
          <a:p>
            <a:pPr lvl="1"/>
            <a:r>
              <a:rPr lang="en-US" dirty="0" smtClean="0"/>
              <a:t>Crack </a:t>
            </a:r>
            <a:r>
              <a:rPr lang="en-US" dirty="0"/>
              <a:t>the password for the user “admin” on the </a:t>
            </a:r>
            <a:r>
              <a:rPr lang="en-US" dirty="0" smtClean="0"/>
              <a:t>system with </a:t>
            </a:r>
            <a:r>
              <a:rPr lang="en-US" dirty="0"/>
              <a:t>IP address </a:t>
            </a:r>
            <a:r>
              <a:rPr lang="en-US" dirty="0">
                <a:latin typeface="Courier New" pitchFamily="49" charset="0"/>
                <a:cs typeface="Courier New" pitchFamily="49" charset="0"/>
              </a:rPr>
              <a:t>10.9.0.3</a:t>
            </a:r>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19</a:t>
            </a:fld>
            <a:endParaRPr lang="en-US"/>
          </a:p>
        </p:txBody>
      </p:sp>
    </p:spTree>
    <p:extLst>
      <p:ext uri="{BB962C8B-B14F-4D97-AF65-F5344CB8AC3E}">
        <p14:creationId xmlns:p14="http://schemas.microsoft.com/office/powerpoint/2010/main" val="234397575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Alert!</a:t>
            </a:r>
            <a:endParaRPr lang="en-US" dirty="0"/>
          </a:p>
        </p:txBody>
      </p:sp>
      <p:sp>
        <p:nvSpPr>
          <p:cNvPr id="3" name="Content Placeholder 2"/>
          <p:cNvSpPr>
            <a:spLocks noGrp="1"/>
          </p:cNvSpPr>
          <p:nvPr>
            <p:ph idx="1"/>
          </p:nvPr>
        </p:nvSpPr>
        <p:spPr>
          <a:xfrm>
            <a:off x="685800" y="1828800"/>
            <a:ext cx="8001000" cy="4267200"/>
          </a:xfrm>
        </p:spPr>
        <p:txBody>
          <a:bodyPr/>
          <a:lstStyle/>
          <a:p>
            <a:r>
              <a:rPr lang="en-US" dirty="0" smtClean="0"/>
              <a:t>Number of network users has grown</a:t>
            </a:r>
          </a:p>
          <a:p>
            <a:pPr lvl="1"/>
            <a:r>
              <a:rPr lang="en-US" dirty="0" smtClean="0"/>
              <a:t>About 150% since 2000 </a:t>
            </a:r>
          </a:p>
          <a:p>
            <a:pPr lvl="1"/>
            <a:r>
              <a:rPr lang="en-US" dirty="0" smtClean="0"/>
              <a:t>Smaller fraction are technically skilled</a:t>
            </a:r>
          </a:p>
          <a:p>
            <a:r>
              <a:rPr lang="en-US" dirty="0" smtClean="0"/>
              <a:t>Need ways to protect users and applications from harm</a:t>
            </a:r>
          </a:p>
          <a:p>
            <a:r>
              <a:rPr lang="en-US" dirty="0" smtClean="0"/>
              <a:t>In U.S., only about 1000 security specialists</a:t>
            </a:r>
          </a:p>
          <a:p>
            <a:pPr lvl="1"/>
            <a:r>
              <a:rPr lang="en-US" dirty="0" smtClean="0"/>
              <a:t>10,000 – 30,000 are needed</a:t>
            </a:r>
            <a:endParaRPr lang="en-US" sz="1400" dirty="0">
              <a:solidFill>
                <a:srgbClr val="0000FF"/>
              </a:solidFill>
            </a:endParaRPr>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2</a:t>
            </a:fld>
            <a:endParaRPr lang="en-US"/>
          </a:p>
        </p:txBody>
      </p:sp>
      <p:sp>
        <p:nvSpPr>
          <p:cNvPr id="7" name="Rectangle 6"/>
          <p:cNvSpPr/>
          <p:nvPr/>
        </p:nvSpPr>
        <p:spPr>
          <a:xfrm>
            <a:off x="6248400" y="2286000"/>
            <a:ext cx="2768707" cy="307777"/>
          </a:xfrm>
          <a:prstGeom prst="rect">
            <a:avLst/>
          </a:prstGeom>
        </p:spPr>
        <p:txBody>
          <a:bodyPr wrap="none">
            <a:spAutoFit/>
          </a:bodyPr>
          <a:lstStyle/>
          <a:p>
            <a:r>
              <a:rPr lang="en-US" sz="1400" dirty="0">
                <a:latin typeface="+mn-lt"/>
              </a:rPr>
              <a:t> </a:t>
            </a:r>
            <a:r>
              <a:rPr lang="en-US" sz="1400" dirty="0">
                <a:solidFill>
                  <a:srgbClr val="0000FF"/>
                </a:solidFill>
                <a:latin typeface="+mn-lt"/>
              </a:rPr>
              <a:t>[1, Internet World Stats.com]</a:t>
            </a:r>
          </a:p>
        </p:txBody>
      </p:sp>
      <p:sp>
        <p:nvSpPr>
          <p:cNvPr id="8" name="Rectangle 7"/>
          <p:cNvSpPr/>
          <p:nvPr/>
        </p:nvSpPr>
        <p:spPr>
          <a:xfrm>
            <a:off x="5758732" y="4648200"/>
            <a:ext cx="3352200" cy="307777"/>
          </a:xfrm>
          <a:prstGeom prst="rect">
            <a:avLst/>
          </a:prstGeom>
        </p:spPr>
        <p:txBody>
          <a:bodyPr wrap="none">
            <a:spAutoFit/>
          </a:bodyPr>
          <a:lstStyle/>
          <a:p>
            <a:r>
              <a:rPr lang="en-US" sz="1400" dirty="0">
                <a:latin typeface="+mn-lt"/>
              </a:rPr>
              <a:t> </a:t>
            </a:r>
            <a:r>
              <a:rPr lang="en-US" sz="1400" dirty="0" smtClean="0">
                <a:solidFill>
                  <a:srgbClr val="0000FF"/>
                </a:solidFill>
                <a:latin typeface="+mn-lt"/>
              </a:rPr>
              <a:t>[</a:t>
            </a:r>
            <a:r>
              <a:rPr lang="en-US" sz="1400" dirty="0">
                <a:solidFill>
                  <a:srgbClr val="0000FF"/>
                </a:solidFill>
                <a:latin typeface="+mn-lt"/>
              </a:rPr>
              <a:t>2, USA Defense Industry Jobs.com</a:t>
            </a:r>
            <a:r>
              <a:rPr lang="en-US" sz="1400" dirty="0" smtClean="0">
                <a:solidFill>
                  <a:srgbClr val="0000FF"/>
                </a:solidFill>
                <a:latin typeface="+mn-lt"/>
              </a:rPr>
              <a:t>]</a:t>
            </a:r>
            <a:endParaRPr lang="en-US" sz="1400" dirty="0">
              <a:solidFill>
                <a:srgbClr val="0000FF"/>
              </a:solidFill>
              <a:latin typeface="+mn-lt"/>
            </a:endParaRPr>
          </a:p>
        </p:txBody>
      </p:sp>
    </p:spTree>
    <p:extLst>
      <p:ext uri="{BB962C8B-B14F-4D97-AF65-F5344CB8AC3E}">
        <p14:creationId xmlns:p14="http://schemas.microsoft.com/office/powerpoint/2010/main" val="91720199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a:p>
        </p:txBody>
      </p:sp>
      <p:sp>
        <p:nvSpPr>
          <p:cNvPr id="3" name="Content Placeholder 2"/>
          <p:cNvSpPr>
            <a:spLocks noGrp="1"/>
          </p:cNvSpPr>
          <p:nvPr>
            <p:ph idx="1"/>
          </p:nvPr>
        </p:nvSpPr>
        <p:spPr/>
        <p:txBody>
          <a:bodyPr/>
          <a:lstStyle/>
          <a:p>
            <a:r>
              <a:rPr lang="en-US" dirty="0" smtClean="0"/>
              <a:t>Introduction				</a:t>
            </a:r>
            <a:r>
              <a:rPr lang="en-US" dirty="0" smtClean="0">
                <a:solidFill>
                  <a:srgbClr val="009900"/>
                </a:solidFill>
              </a:rPr>
              <a:t>(done)</a:t>
            </a:r>
            <a:endParaRPr lang="en-US" dirty="0" smtClean="0">
              <a:solidFill>
                <a:srgbClr val="009900"/>
              </a:solidFill>
            </a:endParaRPr>
          </a:p>
          <a:p>
            <a:r>
              <a:rPr lang="en-US" dirty="0" smtClean="0"/>
              <a:t>Related </a:t>
            </a:r>
            <a:r>
              <a:rPr lang="en-US" dirty="0" smtClean="0"/>
              <a:t>Work				</a:t>
            </a:r>
            <a:r>
              <a:rPr lang="en-US" dirty="0" smtClean="0">
                <a:solidFill>
                  <a:srgbClr val="009900"/>
                </a:solidFill>
              </a:rPr>
              <a:t>(done)</a:t>
            </a:r>
            <a:endParaRPr lang="en-US" dirty="0" smtClean="0">
              <a:solidFill>
                <a:srgbClr val="009900"/>
              </a:solidFill>
            </a:endParaRPr>
          </a:p>
          <a:p>
            <a:r>
              <a:rPr lang="en-US" dirty="0" err="1" smtClean="0"/>
              <a:t>CounterMeasures</a:t>
            </a:r>
            <a:r>
              <a:rPr lang="en-US" dirty="0" smtClean="0"/>
              <a:t>			</a:t>
            </a:r>
            <a:r>
              <a:rPr lang="en-US" dirty="0" smtClean="0">
                <a:solidFill>
                  <a:srgbClr val="009900"/>
                </a:solidFill>
              </a:rPr>
              <a:t>(done)</a:t>
            </a:r>
            <a:endParaRPr lang="en-US" dirty="0" smtClean="0">
              <a:solidFill>
                <a:srgbClr val="009900"/>
              </a:solidFill>
            </a:endParaRPr>
          </a:p>
          <a:p>
            <a:r>
              <a:rPr lang="en-US" dirty="0" smtClean="0"/>
              <a:t>Evaluation				</a:t>
            </a:r>
            <a:r>
              <a:rPr lang="en-US" dirty="0" smtClean="0">
                <a:solidFill>
                  <a:srgbClr val="FF0000"/>
                </a:solidFill>
              </a:rPr>
              <a:t>(next)</a:t>
            </a:r>
            <a:endParaRPr lang="en-US" dirty="0" smtClean="0">
              <a:solidFill>
                <a:srgbClr val="FF0000"/>
              </a:solidFill>
            </a:endParaRPr>
          </a:p>
          <a:p>
            <a:r>
              <a:rPr lang="en-US" dirty="0" smtClean="0"/>
              <a:t>Results</a:t>
            </a:r>
          </a:p>
          <a:p>
            <a:r>
              <a:rPr lang="en-US" dirty="0" smtClean="0"/>
              <a:t>Conclusions</a:t>
            </a:r>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20</a:t>
            </a:fld>
            <a:endParaRPr lang="en-US"/>
          </a:p>
        </p:txBody>
      </p:sp>
    </p:spTree>
    <p:extLst>
      <p:ext uri="{BB962C8B-B14F-4D97-AF65-F5344CB8AC3E}">
        <p14:creationId xmlns:p14="http://schemas.microsoft.com/office/powerpoint/2010/main" val="1339653722"/>
      </p:ext>
    </p:extLst>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r>
              <a:rPr lang="en-US" dirty="0" smtClean="0"/>
              <a:t>Hypotheses</a:t>
            </a:r>
            <a:endParaRPr lang="en-US" dirty="0"/>
          </a:p>
        </p:txBody>
      </p:sp>
      <p:sp>
        <p:nvSpPr>
          <p:cNvPr id="3" name="Content Placeholder 2"/>
          <p:cNvSpPr>
            <a:spLocks noGrp="1"/>
          </p:cNvSpPr>
          <p:nvPr>
            <p:ph idx="1"/>
          </p:nvPr>
        </p:nvSpPr>
        <p:spPr>
          <a:xfrm>
            <a:off x="762000" y="1371600"/>
            <a:ext cx="7696200" cy="4267200"/>
          </a:xfrm>
        </p:spPr>
        <p:txBody>
          <a:bodyPr/>
          <a:lstStyle/>
          <a:p>
            <a:pPr marL="0" indent="0">
              <a:buNone/>
            </a:pPr>
            <a:r>
              <a:rPr lang="en-US" dirty="0" smtClean="0">
                <a:solidFill>
                  <a:srgbClr val="FF0000"/>
                </a:solidFill>
              </a:rPr>
              <a:t>1</a:t>
            </a:r>
            <a:r>
              <a:rPr lang="en-US" dirty="0">
                <a:solidFill>
                  <a:srgbClr val="FF0000"/>
                </a:solidFill>
              </a:rPr>
              <a:t>) </a:t>
            </a:r>
            <a:r>
              <a:rPr lang="en-US" dirty="0" smtClean="0"/>
              <a:t>Training </a:t>
            </a:r>
            <a:r>
              <a:rPr lang="en-US" dirty="0"/>
              <a:t>simulation </a:t>
            </a:r>
            <a:r>
              <a:rPr lang="en-US" dirty="0" smtClean="0"/>
              <a:t>that emulates </a:t>
            </a:r>
            <a:r>
              <a:rPr lang="en-US" dirty="0"/>
              <a:t>real-world </a:t>
            </a:r>
            <a:r>
              <a:rPr lang="en-US" dirty="0" smtClean="0"/>
              <a:t>system </a:t>
            </a:r>
            <a:r>
              <a:rPr lang="en-US" u="sng" dirty="0" smtClean="0"/>
              <a:t>better</a:t>
            </a:r>
            <a:r>
              <a:rPr lang="en-US" dirty="0" smtClean="0"/>
              <a:t> for </a:t>
            </a:r>
            <a:r>
              <a:rPr lang="en-US" dirty="0"/>
              <a:t>learning security </a:t>
            </a:r>
            <a:r>
              <a:rPr lang="en-US" u="sng" dirty="0" smtClean="0"/>
              <a:t>than </a:t>
            </a:r>
            <a:r>
              <a:rPr lang="en-US" u="sng" dirty="0"/>
              <a:t>reading </a:t>
            </a:r>
            <a:r>
              <a:rPr lang="en-US" dirty="0"/>
              <a:t>about </a:t>
            </a:r>
            <a:r>
              <a:rPr lang="en-US" dirty="0" smtClean="0"/>
              <a:t>it</a:t>
            </a:r>
          </a:p>
          <a:p>
            <a:pPr marL="0" indent="0">
              <a:buNone/>
            </a:pPr>
            <a:r>
              <a:rPr lang="en-US" dirty="0" smtClean="0">
                <a:solidFill>
                  <a:srgbClr val="FF0000"/>
                </a:solidFill>
              </a:rPr>
              <a:t>2</a:t>
            </a:r>
            <a:r>
              <a:rPr lang="en-US" dirty="0">
                <a:solidFill>
                  <a:srgbClr val="FF0000"/>
                </a:solidFill>
              </a:rPr>
              <a:t>) </a:t>
            </a:r>
            <a:r>
              <a:rPr lang="en-US" dirty="0"/>
              <a:t>Learning </a:t>
            </a:r>
            <a:r>
              <a:rPr lang="en-US" dirty="0" smtClean="0"/>
              <a:t>computer </a:t>
            </a:r>
            <a:r>
              <a:rPr lang="en-US" dirty="0"/>
              <a:t>security from </a:t>
            </a:r>
            <a:r>
              <a:rPr lang="en-US" dirty="0" smtClean="0"/>
              <a:t>game </a:t>
            </a:r>
            <a:r>
              <a:rPr lang="en-US" u="sng" dirty="0" smtClean="0"/>
              <a:t>more </a:t>
            </a:r>
            <a:r>
              <a:rPr lang="en-US" u="sng" dirty="0"/>
              <a:t>engaging </a:t>
            </a:r>
            <a:r>
              <a:rPr lang="en-US" dirty="0" smtClean="0"/>
              <a:t>and </a:t>
            </a:r>
            <a:r>
              <a:rPr lang="en-US" u="sng" dirty="0" smtClean="0"/>
              <a:t>less </a:t>
            </a:r>
            <a:r>
              <a:rPr lang="en-US" u="sng" dirty="0"/>
              <a:t>time </a:t>
            </a:r>
            <a:r>
              <a:rPr lang="en-US" dirty="0"/>
              <a:t>consuming than </a:t>
            </a:r>
            <a:r>
              <a:rPr lang="en-US" dirty="0" smtClean="0"/>
              <a:t>same </a:t>
            </a:r>
            <a:r>
              <a:rPr lang="en-US" dirty="0"/>
              <a:t>material </a:t>
            </a:r>
            <a:r>
              <a:rPr lang="en-US" dirty="0" smtClean="0"/>
              <a:t>through books</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21</a:t>
            </a:fld>
            <a:endParaRPr lang="en-US"/>
          </a:p>
        </p:txBody>
      </p:sp>
    </p:spTree>
    <p:extLst>
      <p:ext uri="{BB962C8B-B14F-4D97-AF65-F5344CB8AC3E}">
        <p14:creationId xmlns:p14="http://schemas.microsoft.com/office/powerpoint/2010/main" val="1207151364"/>
      </p:ext>
    </p:extLst>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dirty="0" smtClean="0"/>
              <a:t>User Study (1 of 2)</a:t>
            </a:r>
            <a:endParaRPr lang="en-US" dirty="0"/>
          </a:p>
        </p:txBody>
      </p:sp>
      <p:sp>
        <p:nvSpPr>
          <p:cNvPr id="3" name="Content Placeholder 2"/>
          <p:cNvSpPr>
            <a:spLocks noGrp="1"/>
          </p:cNvSpPr>
          <p:nvPr>
            <p:ph idx="1"/>
          </p:nvPr>
        </p:nvSpPr>
        <p:spPr>
          <a:xfrm>
            <a:off x="762000" y="1447800"/>
            <a:ext cx="8229600" cy="4267200"/>
          </a:xfrm>
        </p:spPr>
        <p:txBody>
          <a:bodyPr/>
          <a:lstStyle/>
          <a:p>
            <a:r>
              <a:rPr lang="en-US" dirty="0" smtClean="0"/>
              <a:t>Preliminary questionnaire </a:t>
            </a:r>
            <a:r>
              <a:rPr lang="en-US" dirty="0" smtClean="0"/>
              <a:t>assessing user </a:t>
            </a:r>
            <a:r>
              <a:rPr lang="en-US" dirty="0" smtClean="0"/>
              <a:t>background</a:t>
            </a:r>
          </a:p>
          <a:p>
            <a:r>
              <a:rPr lang="en-US" dirty="0" smtClean="0"/>
              <a:t>Two groups</a:t>
            </a:r>
          </a:p>
          <a:p>
            <a:pPr lvl="1"/>
            <a:r>
              <a:rPr lang="en-US" dirty="0" smtClean="0"/>
              <a:t>Control group – read material </a:t>
            </a:r>
          </a:p>
          <a:p>
            <a:pPr lvl="1"/>
            <a:r>
              <a:rPr lang="en-US" dirty="0" smtClean="0"/>
              <a:t>Experiment group – play </a:t>
            </a:r>
            <a:r>
              <a:rPr lang="en-US" dirty="0" err="1" smtClean="0">
                <a:solidFill>
                  <a:srgbClr val="0000FF"/>
                </a:solidFill>
              </a:rPr>
              <a:t>CounterMeasures</a:t>
            </a:r>
            <a:endParaRPr lang="en-US" dirty="0" smtClean="0">
              <a:solidFill>
                <a:srgbClr val="0000FF"/>
              </a:solidFill>
            </a:endParaRPr>
          </a:p>
          <a:p>
            <a:r>
              <a:rPr lang="en-US" dirty="0" smtClean="0"/>
              <a:t>Both groups do </a:t>
            </a:r>
            <a:r>
              <a:rPr lang="en-US" dirty="0" smtClean="0">
                <a:solidFill>
                  <a:srgbClr val="00B050"/>
                </a:solidFill>
              </a:rPr>
              <a:t>Mission 101</a:t>
            </a:r>
          </a:p>
          <a:p>
            <a:pPr lvl="1"/>
            <a:r>
              <a:rPr lang="en-US" dirty="0" smtClean="0"/>
              <a:t>Experiment group uses shell</a:t>
            </a:r>
          </a:p>
          <a:p>
            <a:r>
              <a:rPr lang="en-US" dirty="0" smtClean="0"/>
              <a:t>Post questionnaire assessing knowledge, opinions</a:t>
            </a:r>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22</a:t>
            </a:fld>
            <a:endParaRPr lang="en-US"/>
          </a:p>
        </p:txBody>
      </p:sp>
    </p:spTree>
    <p:extLst>
      <p:ext uri="{BB962C8B-B14F-4D97-AF65-F5344CB8AC3E}">
        <p14:creationId xmlns:p14="http://schemas.microsoft.com/office/powerpoint/2010/main" val="50135407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User Study </a:t>
            </a:r>
            <a:r>
              <a:rPr lang="en-US" dirty="0" smtClean="0"/>
              <a:t>(2 </a:t>
            </a:r>
            <a:r>
              <a:rPr lang="en-US" dirty="0"/>
              <a:t>of 2)</a:t>
            </a:r>
          </a:p>
        </p:txBody>
      </p:sp>
      <p:sp>
        <p:nvSpPr>
          <p:cNvPr id="3" name="Content Placeholder 2"/>
          <p:cNvSpPr>
            <a:spLocks noGrp="1"/>
          </p:cNvSpPr>
          <p:nvPr>
            <p:ph idx="1"/>
          </p:nvPr>
        </p:nvSpPr>
        <p:spPr>
          <a:xfrm>
            <a:off x="685800" y="1371600"/>
            <a:ext cx="8001000" cy="4572000"/>
          </a:xfrm>
        </p:spPr>
        <p:txBody>
          <a:bodyPr/>
          <a:lstStyle/>
          <a:p>
            <a:r>
              <a:rPr lang="en-US" dirty="0" smtClean="0"/>
              <a:t>Reserved laboratory, computer separated by space</a:t>
            </a:r>
          </a:p>
          <a:p>
            <a:pPr lvl="1"/>
            <a:r>
              <a:rPr lang="en-US" dirty="0" smtClean="0"/>
              <a:t>2 PCs w/shell for control group</a:t>
            </a:r>
          </a:p>
          <a:p>
            <a:pPr lvl="1"/>
            <a:r>
              <a:rPr lang="en-US" dirty="0" smtClean="0"/>
              <a:t>2 laptops w/</a:t>
            </a:r>
            <a:r>
              <a:rPr lang="en-US" dirty="0" err="1" smtClean="0">
                <a:solidFill>
                  <a:srgbClr val="0000FF"/>
                </a:solidFill>
              </a:rPr>
              <a:t>CounterMeasures</a:t>
            </a:r>
            <a:r>
              <a:rPr lang="en-US" dirty="0" smtClean="0"/>
              <a:t> for exp. group</a:t>
            </a:r>
          </a:p>
          <a:p>
            <a:r>
              <a:rPr lang="en-US" dirty="0" smtClean="0"/>
              <a:t>Target demographic: general technical knowledge, but no computer security skills</a:t>
            </a:r>
          </a:p>
          <a:p>
            <a:pPr lvl="1"/>
            <a:r>
              <a:rPr lang="en-US" dirty="0" smtClean="0"/>
              <a:t>College students studying CS or related</a:t>
            </a:r>
          </a:p>
          <a:p>
            <a:r>
              <a:rPr lang="en-US" dirty="0" smtClean="0"/>
              <a:t>Solicitation via:</a:t>
            </a:r>
          </a:p>
          <a:p>
            <a:pPr lvl="1"/>
            <a:r>
              <a:rPr lang="en-US" dirty="0" smtClean="0">
                <a:solidFill>
                  <a:srgbClr val="009900"/>
                </a:solidFill>
              </a:rPr>
              <a:t>Email</a:t>
            </a:r>
            <a:r>
              <a:rPr lang="en-US" dirty="0" smtClean="0"/>
              <a:t> (CS &amp; IMGD), </a:t>
            </a:r>
            <a:r>
              <a:rPr lang="en-US" dirty="0" smtClean="0">
                <a:solidFill>
                  <a:srgbClr val="009900"/>
                </a:solidFill>
              </a:rPr>
              <a:t>pitch</a:t>
            </a:r>
            <a:r>
              <a:rPr lang="en-US" dirty="0" smtClean="0"/>
              <a:t> to OS </a:t>
            </a:r>
            <a:r>
              <a:rPr lang="en-US" dirty="0" smtClean="0"/>
              <a:t>class (reward </a:t>
            </a:r>
            <a:r>
              <a:rPr lang="en-US" dirty="0" smtClean="0"/>
              <a:t>with bonus </a:t>
            </a:r>
            <a:r>
              <a:rPr lang="en-US" dirty="0" smtClean="0"/>
              <a:t>point), </a:t>
            </a:r>
            <a:r>
              <a:rPr lang="en-US" dirty="0" smtClean="0">
                <a:solidFill>
                  <a:srgbClr val="009900"/>
                </a:solidFill>
              </a:rPr>
              <a:t>food</a:t>
            </a:r>
            <a:r>
              <a:rPr lang="en-US" dirty="0" smtClean="0"/>
              <a:t> (pizza) </a:t>
            </a:r>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23</a:t>
            </a:fld>
            <a:endParaRPr lang="en-US"/>
          </a:p>
        </p:txBody>
      </p:sp>
    </p:spTree>
    <p:extLst>
      <p:ext uri="{BB962C8B-B14F-4D97-AF65-F5344CB8AC3E}">
        <p14:creationId xmlns:p14="http://schemas.microsoft.com/office/powerpoint/2010/main" val="388715781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r>
              <a:rPr lang="en-US" dirty="0" smtClean="0">
                <a:solidFill>
                  <a:srgbClr val="00B050"/>
                </a:solidFill>
              </a:rPr>
              <a:t>(done)</a:t>
            </a:r>
            <a:endParaRPr lang="en-US" dirty="0" smtClean="0">
              <a:solidFill>
                <a:srgbClr val="00B050"/>
              </a:solidFill>
            </a:endParaRPr>
          </a:p>
          <a:p>
            <a:r>
              <a:rPr lang="en-US" dirty="0" smtClean="0"/>
              <a:t>Related </a:t>
            </a:r>
            <a:r>
              <a:rPr lang="en-US" dirty="0" smtClean="0"/>
              <a:t>Work				</a:t>
            </a:r>
            <a:r>
              <a:rPr lang="en-US" dirty="0" smtClean="0">
                <a:solidFill>
                  <a:srgbClr val="00B050"/>
                </a:solidFill>
              </a:rPr>
              <a:t>(done)</a:t>
            </a:r>
            <a:endParaRPr lang="en-US" dirty="0" smtClean="0">
              <a:solidFill>
                <a:srgbClr val="00B050"/>
              </a:solidFill>
            </a:endParaRPr>
          </a:p>
          <a:p>
            <a:r>
              <a:rPr lang="en-US" dirty="0" err="1" smtClean="0"/>
              <a:t>CounterMeasures</a:t>
            </a:r>
            <a:r>
              <a:rPr lang="en-US" dirty="0" smtClean="0"/>
              <a:t>			</a:t>
            </a:r>
            <a:r>
              <a:rPr lang="en-US" dirty="0" smtClean="0">
                <a:solidFill>
                  <a:srgbClr val="00B050"/>
                </a:solidFill>
              </a:rPr>
              <a:t>(done)</a:t>
            </a:r>
            <a:endParaRPr lang="en-US" dirty="0" smtClean="0">
              <a:solidFill>
                <a:srgbClr val="00B050"/>
              </a:solidFill>
            </a:endParaRPr>
          </a:p>
          <a:p>
            <a:r>
              <a:rPr lang="en-US" dirty="0" smtClean="0"/>
              <a:t>Evaluation				</a:t>
            </a:r>
            <a:r>
              <a:rPr lang="en-US" dirty="0" smtClean="0">
                <a:solidFill>
                  <a:srgbClr val="00B050"/>
                </a:solidFill>
              </a:rPr>
              <a:t>(done)</a:t>
            </a:r>
            <a:endParaRPr lang="en-US" dirty="0" smtClean="0">
              <a:solidFill>
                <a:srgbClr val="00B050"/>
              </a:solidFill>
            </a:endParaRPr>
          </a:p>
          <a:p>
            <a:r>
              <a:rPr lang="en-US" dirty="0" smtClean="0"/>
              <a:t>Results					</a:t>
            </a:r>
            <a:r>
              <a:rPr lang="en-US" dirty="0" smtClean="0">
                <a:solidFill>
                  <a:srgbClr val="FF0000"/>
                </a:solidFill>
              </a:rPr>
              <a:t>(next)</a:t>
            </a:r>
            <a:endParaRPr lang="en-US" dirty="0" smtClean="0">
              <a:solidFill>
                <a:srgbClr val="FF0000"/>
              </a:solidFill>
            </a:endParaRPr>
          </a:p>
          <a:p>
            <a:pPr lvl="1"/>
            <a:r>
              <a:rPr lang="en-US" dirty="0" smtClean="0"/>
              <a:t>Participation,  Objective, Subjective</a:t>
            </a:r>
          </a:p>
          <a:p>
            <a:r>
              <a:rPr lang="en-US" dirty="0" smtClean="0"/>
              <a:t>Conclusions</a:t>
            </a:r>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24</a:t>
            </a:fld>
            <a:endParaRPr lang="en-US"/>
          </a:p>
        </p:txBody>
      </p:sp>
    </p:spTree>
    <p:extLst>
      <p:ext uri="{BB962C8B-B14F-4D97-AF65-F5344CB8AC3E}">
        <p14:creationId xmlns:p14="http://schemas.microsoft.com/office/powerpoint/2010/main" val="3916660525"/>
      </p:ext>
    </p:extLst>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Participation </a:t>
            </a:r>
            <a:endParaRPr lang="en-US" dirty="0"/>
          </a:p>
        </p:txBody>
      </p:sp>
      <p:sp>
        <p:nvSpPr>
          <p:cNvPr id="3" name="Content Placeholder 2"/>
          <p:cNvSpPr>
            <a:spLocks noGrp="1"/>
          </p:cNvSpPr>
          <p:nvPr>
            <p:ph idx="1"/>
          </p:nvPr>
        </p:nvSpPr>
        <p:spPr/>
        <p:txBody>
          <a:bodyPr/>
          <a:lstStyle/>
          <a:p>
            <a:r>
              <a:rPr lang="en-US" dirty="0" smtClean="0"/>
              <a:t>20 users</a:t>
            </a:r>
          </a:p>
          <a:p>
            <a:pPr lvl="1"/>
            <a:r>
              <a:rPr lang="en-US" dirty="0" smtClean="0"/>
              <a:t>10 </a:t>
            </a:r>
            <a:r>
              <a:rPr lang="en-US" dirty="0" smtClean="0"/>
              <a:t>in control </a:t>
            </a:r>
            <a:r>
              <a:rPr lang="en-US" dirty="0" smtClean="0"/>
              <a:t>group,  10 </a:t>
            </a:r>
            <a:r>
              <a:rPr lang="en-US" dirty="0" smtClean="0"/>
              <a:t>in experiment </a:t>
            </a:r>
            <a:r>
              <a:rPr lang="en-US" dirty="0" smtClean="0"/>
              <a:t>group</a:t>
            </a:r>
          </a:p>
          <a:p>
            <a:r>
              <a:rPr lang="en-US" dirty="0" smtClean="0"/>
              <a:t>All undergraduate students</a:t>
            </a:r>
          </a:p>
          <a:p>
            <a:r>
              <a:rPr lang="en-US" dirty="0" smtClean="0"/>
              <a:t>Most from OS course</a:t>
            </a:r>
          </a:p>
          <a:p>
            <a:r>
              <a:rPr lang="en-US" dirty="0" smtClean="0"/>
              <a:t>All had CS background</a:t>
            </a:r>
          </a:p>
          <a:p>
            <a:r>
              <a:rPr lang="en-US" dirty="0" smtClean="0"/>
              <a:t>19 of 20 indicated little or no computer security background</a:t>
            </a:r>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25</a:t>
            </a:fld>
            <a:endParaRPr lang="en-US"/>
          </a:p>
        </p:txBody>
      </p:sp>
    </p:spTree>
    <p:extLst>
      <p:ext uri="{BB962C8B-B14F-4D97-AF65-F5344CB8AC3E}">
        <p14:creationId xmlns:p14="http://schemas.microsoft.com/office/powerpoint/2010/main" val="1449631727"/>
      </p:ext>
    </p:extLst>
  </p:cSld>
  <p:clrMapOvr>
    <a:masterClrMapping/>
  </p:clrMapOvr>
  <p:transition>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1143000"/>
          </a:xfrm>
        </p:spPr>
        <p:txBody>
          <a:bodyPr/>
          <a:lstStyle/>
          <a:p>
            <a:r>
              <a:rPr lang="en-US" dirty="0" smtClean="0"/>
              <a:t>Results – </a:t>
            </a:r>
            <a:r>
              <a:rPr lang="en-US" dirty="0" smtClean="0"/>
              <a:t>Objective: </a:t>
            </a:r>
            <a:r>
              <a:rPr lang="en-US" dirty="0" smtClean="0"/>
              <a:t>Knowledge</a:t>
            </a:r>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26</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552" y="990600"/>
            <a:ext cx="578167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19800" y="4478264"/>
            <a:ext cx="3049233" cy="646331"/>
          </a:xfrm>
          <a:prstGeom prst="rect">
            <a:avLst/>
          </a:prstGeom>
          <a:noFill/>
          <a:ln w="38100">
            <a:solidFill>
              <a:schemeClr val="tx1"/>
            </a:solidFill>
            <a:prstDash val="sysDot"/>
          </a:ln>
        </p:spPr>
        <p:txBody>
          <a:bodyPr wrap="none" rtlCol="0">
            <a:spAutoFit/>
          </a:bodyPr>
          <a:lstStyle/>
          <a:p>
            <a:r>
              <a:rPr lang="en-US" sz="1800" dirty="0" smtClean="0">
                <a:latin typeface="+mn-lt"/>
              </a:rPr>
              <a:t>Background similar (pre)</a:t>
            </a:r>
          </a:p>
          <a:p>
            <a:r>
              <a:rPr lang="en-US" sz="1800" dirty="0" smtClean="0">
                <a:latin typeface="+mn-lt"/>
              </a:rPr>
              <a:t>Both groups learned (post)</a:t>
            </a:r>
          </a:p>
        </p:txBody>
      </p:sp>
    </p:spTree>
    <p:extLst>
      <p:ext uri="{BB962C8B-B14F-4D97-AF65-F5344CB8AC3E}">
        <p14:creationId xmlns:p14="http://schemas.microsoft.com/office/powerpoint/2010/main" val="727212522"/>
      </p:ext>
    </p:extLst>
  </p:cSld>
  <p:clrMapOvr>
    <a:masterClrMapping/>
  </p:clrMapOvr>
  <p:transition>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Results – </a:t>
            </a:r>
            <a:r>
              <a:rPr lang="en-US" dirty="0" smtClean="0"/>
              <a:t>Objective: </a:t>
            </a:r>
            <a:r>
              <a:rPr lang="en-US" dirty="0" smtClean="0"/>
              <a:t>Time</a:t>
            </a:r>
            <a:endParaRPr lang="en-US" dirty="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27</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93042"/>
            <a:ext cx="530542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867400" y="4478264"/>
            <a:ext cx="2743200" cy="646331"/>
          </a:xfrm>
          <a:prstGeom prst="rect">
            <a:avLst/>
          </a:prstGeom>
          <a:noFill/>
          <a:ln w="38100">
            <a:solidFill>
              <a:schemeClr val="tx1"/>
            </a:solidFill>
            <a:prstDash val="sysDot"/>
          </a:ln>
        </p:spPr>
        <p:txBody>
          <a:bodyPr wrap="square" rtlCol="0">
            <a:spAutoFit/>
          </a:bodyPr>
          <a:lstStyle/>
          <a:p>
            <a:r>
              <a:rPr lang="en-US" sz="1800" dirty="0" smtClean="0">
                <a:latin typeface="+mn-lt"/>
              </a:rPr>
              <a:t>Experimental group </a:t>
            </a:r>
            <a:r>
              <a:rPr lang="en-US" sz="1800" dirty="0" smtClean="0">
                <a:latin typeface="+mn-lt"/>
              </a:rPr>
              <a:t>about 50% faster</a:t>
            </a:r>
            <a:endParaRPr lang="en-US" sz="1800" dirty="0" smtClean="0">
              <a:latin typeface="+mn-lt"/>
            </a:endParaRPr>
          </a:p>
        </p:txBody>
      </p:sp>
    </p:spTree>
    <p:extLst>
      <p:ext uri="{BB962C8B-B14F-4D97-AF65-F5344CB8AC3E}">
        <p14:creationId xmlns:p14="http://schemas.microsoft.com/office/powerpoint/2010/main" val="1383317324"/>
      </p:ext>
    </p:extLst>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1776"/>
            <a:ext cx="7772400" cy="1143000"/>
          </a:xfrm>
        </p:spPr>
        <p:txBody>
          <a:bodyPr/>
          <a:lstStyle/>
          <a:p>
            <a:r>
              <a:rPr lang="en-US" dirty="0" smtClean="0"/>
              <a:t>Results – </a:t>
            </a:r>
            <a:r>
              <a:rPr lang="en-US" dirty="0" smtClean="0"/>
              <a:t>Subjective: </a:t>
            </a:r>
            <a:r>
              <a:rPr lang="en-US" dirty="0" smtClean="0"/>
              <a:t>Interest</a:t>
            </a:r>
            <a:endParaRPr lang="en-US" dirty="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28</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371600"/>
            <a:ext cx="38576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2656"/>
            <a:ext cx="3962400" cy="302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21246" y="4367508"/>
            <a:ext cx="582211" cy="400110"/>
          </a:xfrm>
          <a:prstGeom prst="rect">
            <a:avLst/>
          </a:prstGeom>
          <a:noFill/>
        </p:spPr>
        <p:txBody>
          <a:bodyPr wrap="none" rtlCol="0">
            <a:spAutoFit/>
          </a:bodyPr>
          <a:lstStyle/>
          <a:p>
            <a:r>
              <a:rPr lang="en-US" sz="2000" dirty="0" smtClean="0">
                <a:latin typeface="+mn-lt"/>
              </a:rPr>
              <a:t>Pre</a:t>
            </a:r>
          </a:p>
        </p:txBody>
      </p:sp>
      <p:sp>
        <p:nvSpPr>
          <p:cNvPr id="10" name="TextBox 9"/>
          <p:cNvSpPr txBox="1"/>
          <p:nvPr/>
        </p:nvSpPr>
        <p:spPr>
          <a:xfrm>
            <a:off x="7010400" y="4367508"/>
            <a:ext cx="697627" cy="400110"/>
          </a:xfrm>
          <a:prstGeom prst="rect">
            <a:avLst/>
          </a:prstGeom>
          <a:noFill/>
        </p:spPr>
        <p:txBody>
          <a:bodyPr wrap="none" rtlCol="0">
            <a:spAutoFit/>
          </a:bodyPr>
          <a:lstStyle/>
          <a:p>
            <a:r>
              <a:rPr lang="en-US" sz="2000" dirty="0" smtClean="0">
                <a:latin typeface="+mn-lt"/>
              </a:rPr>
              <a:t>Post</a:t>
            </a:r>
          </a:p>
        </p:txBody>
      </p:sp>
      <p:sp>
        <p:nvSpPr>
          <p:cNvPr id="11" name="TextBox 10"/>
          <p:cNvSpPr txBox="1"/>
          <p:nvPr/>
        </p:nvSpPr>
        <p:spPr>
          <a:xfrm>
            <a:off x="2419350" y="5126391"/>
            <a:ext cx="4495800" cy="646331"/>
          </a:xfrm>
          <a:prstGeom prst="rect">
            <a:avLst/>
          </a:prstGeom>
          <a:noFill/>
          <a:ln w="38100">
            <a:solidFill>
              <a:schemeClr val="tx1"/>
            </a:solidFill>
            <a:prstDash val="sysDot"/>
          </a:ln>
        </p:spPr>
        <p:txBody>
          <a:bodyPr wrap="square" rtlCol="0">
            <a:spAutoFit/>
          </a:bodyPr>
          <a:lstStyle/>
          <a:p>
            <a:r>
              <a:rPr lang="en-US" sz="1800" dirty="0" smtClean="0">
                <a:latin typeface="+mn-lt"/>
              </a:rPr>
              <a:t>Reading piques interest little</a:t>
            </a:r>
          </a:p>
          <a:p>
            <a:r>
              <a:rPr lang="en-US" sz="1800" dirty="0" smtClean="0">
                <a:latin typeface="+mn-lt"/>
              </a:rPr>
              <a:t>Playing game piques interest more</a:t>
            </a:r>
          </a:p>
        </p:txBody>
      </p:sp>
    </p:spTree>
    <p:extLst>
      <p:ext uri="{BB962C8B-B14F-4D97-AF65-F5344CB8AC3E}">
        <p14:creationId xmlns:p14="http://schemas.microsoft.com/office/powerpoint/2010/main" val="1827825901"/>
      </p:ext>
    </p:extLst>
  </p:cSld>
  <p:clrMapOvr>
    <a:masterClrMapping/>
  </p:clrMapOvr>
  <p:transition>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r>
              <a:rPr lang="en-US" dirty="0" smtClean="0"/>
              <a:t>– </a:t>
            </a:r>
            <a:r>
              <a:rPr lang="en-US" dirty="0" smtClean="0"/>
              <a:t>Subjective: Learning</a:t>
            </a:r>
            <a:endParaRPr lang="en-US" dirty="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29</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93891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33600" y="4648200"/>
            <a:ext cx="4495800" cy="369332"/>
          </a:xfrm>
          <a:prstGeom prst="rect">
            <a:avLst/>
          </a:prstGeom>
          <a:noFill/>
          <a:ln w="38100">
            <a:solidFill>
              <a:schemeClr val="tx1"/>
            </a:solidFill>
            <a:prstDash val="sysDot"/>
          </a:ln>
        </p:spPr>
        <p:txBody>
          <a:bodyPr wrap="square" rtlCol="0">
            <a:spAutoFit/>
          </a:bodyPr>
          <a:lstStyle/>
          <a:p>
            <a:r>
              <a:rPr lang="en-US" sz="1800" dirty="0" smtClean="0">
                <a:latin typeface="+mn-lt"/>
              </a:rPr>
              <a:t>Game players felt they learned more</a:t>
            </a:r>
          </a:p>
        </p:txBody>
      </p:sp>
    </p:spTree>
    <p:extLst>
      <p:ext uri="{BB962C8B-B14F-4D97-AF65-F5344CB8AC3E}">
        <p14:creationId xmlns:p14="http://schemas.microsoft.com/office/powerpoint/2010/main" val="4291581973"/>
      </p:ext>
    </p:extLst>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Learning about Security</a:t>
            </a:r>
            <a:endParaRPr lang="en-US" dirty="0"/>
          </a:p>
        </p:txBody>
      </p:sp>
      <p:sp>
        <p:nvSpPr>
          <p:cNvPr id="3" name="Content Placeholder 2"/>
          <p:cNvSpPr>
            <a:spLocks noGrp="1"/>
          </p:cNvSpPr>
          <p:nvPr>
            <p:ph idx="1"/>
          </p:nvPr>
        </p:nvSpPr>
        <p:spPr>
          <a:xfrm>
            <a:off x="762000" y="1447800"/>
            <a:ext cx="7772400" cy="4267200"/>
          </a:xfrm>
        </p:spPr>
        <p:txBody>
          <a:bodyPr/>
          <a:lstStyle/>
          <a:p>
            <a:r>
              <a:rPr lang="en-US" dirty="0" smtClean="0"/>
              <a:t>Security theory is dry,  abstract, boring</a:t>
            </a:r>
          </a:p>
          <a:p>
            <a:pPr lvl="1"/>
            <a:r>
              <a:rPr lang="en-US" dirty="0" smtClean="0"/>
              <a:t>e.g. textbook</a:t>
            </a:r>
          </a:p>
          <a:p>
            <a:r>
              <a:rPr lang="en-US" dirty="0" smtClean="0"/>
              <a:t>Security contests </a:t>
            </a:r>
            <a:r>
              <a:rPr lang="en-US" dirty="0" smtClean="0"/>
              <a:t>can be fun and </a:t>
            </a:r>
            <a:r>
              <a:rPr lang="en-US" dirty="0" smtClean="0"/>
              <a:t>concrete, but difficult to get started</a:t>
            </a:r>
          </a:p>
          <a:p>
            <a:pPr lvl="1"/>
            <a:r>
              <a:rPr lang="en-US" dirty="0" smtClean="0"/>
              <a:t>i.e. easy to be a “</a:t>
            </a:r>
            <a:r>
              <a:rPr lang="en-US" dirty="0" err="1" smtClean="0"/>
              <a:t>noob</a:t>
            </a:r>
            <a:r>
              <a:rPr lang="en-US" dirty="0" smtClean="0"/>
              <a:t>”</a:t>
            </a:r>
          </a:p>
          <a:p>
            <a:r>
              <a:rPr lang="en-US" dirty="0" smtClean="0"/>
              <a:t>Games FTW?</a:t>
            </a:r>
          </a:p>
          <a:p>
            <a:pPr lvl="1"/>
            <a:r>
              <a:rPr lang="en-US" dirty="0" smtClean="0"/>
              <a:t>Are great at </a:t>
            </a:r>
            <a:r>
              <a:rPr lang="en-US" i="1" dirty="0" smtClean="0"/>
              <a:t>teaching you how to play them</a:t>
            </a:r>
          </a:p>
          <a:p>
            <a:pPr lvl="1"/>
            <a:r>
              <a:rPr lang="en-US" dirty="0" smtClean="0"/>
              <a:t>Can be </a:t>
            </a:r>
            <a:r>
              <a:rPr lang="en-US" i="1" dirty="0" smtClean="0"/>
              <a:t>concrete and applied</a:t>
            </a:r>
          </a:p>
          <a:p>
            <a:r>
              <a:rPr lang="en-US" dirty="0" smtClean="0"/>
              <a:t>But … </a:t>
            </a:r>
            <a:r>
              <a:rPr lang="en-US" dirty="0" smtClean="0"/>
              <a:t>security-based </a:t>
            </a:r>
            <a:r>
              <a:rPr lang="en-US" dirty="0" smtClean="0"/>
              <a:t>games are unrealistic</a:t>
            </a:r>
          </a:p>
          <a:p>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3</a:t>
            </a:fld>
            <a:endParaRPr lang="en-US"/>
          </a:p>
        </p:txBody>
      </p:sp>
    </p:spTree>
    <p:extLst>
      <p:ext uri="{BB962C8B-B14F-4D97-AF65-F5344CB8AC3E}">
        <p14:creationId xmlns:p14="http://schemas.microsoft.com/office/powerpoint/2010/main" val="7044132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a:xfrm>
            <a:off x="685800" y="1600200"/>
            <a:ext cx="8001000" cy="4267200"/>
          </a:xfrm>
        </p:spPr>
        <p:txBody>
          <a:bodyPr/>
          <a:lstStyle/>
          <a:p>
            <a:r>
              <a:rPr lang="en-US" dirty="0" smtClean="0"/>
              <a:t>Computer security increasingly important</a:t>
            </a:r>
          </a:p>
          <a:p>
            <a:r>
              <a:rPr lang="en-US" dirty="0" smtClean="0"/>
              <a:t>Tough to learn </a:t>
            </a:r>
            <a:r>
              <a:rPr lang="en-US" dirty="0" smtClean="0"/>
              <a:t>security through </a:t>
            </a:r>
            <a:r>
              <a:rPr lang="en-US" dirty="0" smtClean="0"/>
              <a:t>books, current games</a:t>
            </a:r>
          </a:p>
          <a:p>
            <a:r>
              <a:rPr lang="en-US" dirty="0" err="1" smtClean="0">
                <a:solidFill>
                  <a:srgbClr val="0000FF"/>
                </a:solidFill>
              </a:rPr>
              <a:t>CounterMeasures</a:t>
            </a:r>
            <a:r>
              <a:rPr lang="en-US" dirty="0" smtClean="0"/>
              <a:t>  </a:t>
            </a:r>
            <a:r>
              <a:rPr lang="en-US" dirty="0" smtClean="0"/>
              <a:t>designed to</a:t>
            </a:r>
          </a:p>
          <a:p>
            <a:pPr lvl="1"/>
            <a:r>
              <a:rPr lang="en-US" dirty="0" smtClean="0"/>
              <a:t>Teach practical security</a:t>
            </a:r>
          </a:p>
          <a:p>
            <a:pPr lvl="1"/>
            <a:r>
              <a:rPr lang="en-US" dirty="0" smtClean="0"/>
              <a:t>Be more engaging than books</a:t>
            </a:r>
          </a:p>
          <a:p>
            <a:r>
              <a:rPr lang="en-US" dirty="0" smtClean="0"/>
              <a:t>User study shows</a:t>
            </a:r>
            <a:r>
              <a:rPr lang="en-US" dirty="0"/>
              <a:t> </a:t>
            </a:r>
            <a:r>
              <a:rPr lang="en-US" dirty="0" err="1" smtClean="0">
                <a:solidFill>
                  <a:srgbClr val="0000FF"/>
                </a:solidFill>
              </a:rPr>
              <a:t>CounterMeasures</a:t>
            </a:r>
            <a:endParaRPr lang="en-US" dirty="0" smtClean="0">
              <a:solidFill>
                <a:srgbClr val="0000FF"/>
              </a:solidFill>
            </a:endParaRPr>
          </a:p>
          <a:p>
            <a:pPr lvl="1"/>
            <a:r>
              <a:rPr lang="en-US" dirty="0" smtClean="0"/>
              <a:t>Teaches same as reading, but in ½ the time</a:t>
            </a:r>
          </a:p>
          <a:p>
            <a:pPr lvl="1"/>
            <a:r>
              <a:rPr lang="en-US" dirty="0" smtClean="0"/>
              <a:t>Piques interest in security</a:t>
            </a:r>
          </a:p>
          <a:p>
            <a:pPr lvl="1"/>
            <a:endParaRPr lang="en-US" dirty="0" smtClean="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30</a:t>
            </a:fld>
            <a:endParaRPr lang="en-US"/>
          </a:p>
        </p:txBody>
      </p:sp>
    </p:spTree>
    <p:extLst>
      <p:ext uri="{BB962C8B-B14F-4D97-AF65-F5344CB8AC3E}">
        <p14:creationId xmlns:p14="http://schemas.microsoft.com/office/powerpoint/2010/main" val="3424563193"/>
      </p:ext>
    </p:extLst>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6" name="Content Placeholder 5"/>
          <p:cNvSpPr>
            <a:spLocks noGrp="1"/>
          </p:cNvSpPr>
          <p:nvPr>
            <p:ph idx="1"/>
          </p:nvPr>
        </p:nvSpPr>
        <p:spPr/>
        <p:txBody>
          <a:bodyPr/>
          <a:lstStyle/>
          <a:p>
            <a:r>
              <a:rPr lang="en-US" dirty="0" smtClean="0"/>
              <a:t>Additional missions</a:t>
            </a:r>
          </a:p>
          <a:p>
            <a:pPr lvl="1"/>
            <a:r>
              <a:rPr lang="en-US" dirty="0" smtClean="0"/>
              <a:t>XML documents</a:t>
            </a:r>
          </a:p>
          <a:p>
            <a:r>
              <a:rPr lang="en-US" dirty="0" smtClean="0"/>
              <a:t>Other gameplay elements</a:t>
            </a:r>
          </a:p>
          <a:p>
            <a:pPr lvl="1"/>
            <a:r>
              <a:rPr lang="en-US" dirty="0" smtClean="0"/>
              <a:t>Scoring, story/plot</a:t>
            </a:r>
          </a:p>
          <a:p>
            <a:r>
              <a:rPr lang="en-US" dirty="0" smtClean="0"/>
              <a:t>Multi-player</a:t>
            </a:r>
          </a:p>
          <a:p>
            <a:pPr lvl="1"/>
            <a:r>
              <a:rPr lang="en-US" dirty="0" smtClean="0"/>
              <a:t>Competition</a:t>
            </a:r>
          </a:p>
          <a:p>
            <a:pPr lvl="1"/>
            <a:r>
              <a:rPr lang="en-US" dirty="0" smtClean="0"/>
              <a:t>Attack </a:t>
            </a:r>
            <a:r>
              <a:rPr lang="en-US" i="1" dirty="0" smtClean="0"/>
              <a:t>and</a:t>
            </a:r>
            <a:r>
              <a:rPr lang="en-US" dirty="0" smtClean="0"/>
              <a:t> defend</a:t>
            </a:r>
            <a:endParaRPr lang="en-US" dirty="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31</a:t>
            </a:fld>
            <a:endParaRPr lang="en-US"/>
          </a:p>
        </p:txBody>
      </p:sp>
    </p:spTree>
    <p:extLst>
      <p:ext uri="{BB962C8B-B14F-4D97-AF65-F5344CB8AC3E}">
        <p14:creationId xmlns:p14="http://schemas.microsoft.com/office/powerpoint/2010/main" val="169567611"/>
      </p:ext>
    </p:extLst>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This Work</a:t>
            </a:r>
            <a:endParaRPr lang="en-US" dirty="0"/>
          </a:p>
        </p:txBody>
      </p:sp>
      <p:sp>
        <p:nvSpPr>
          <p:cNvPr id="3" name="Content Placeholder 2"/>
          <p:cNvSpPr>
            <a:spLocks noGrp="1"/>
          </p:cNvSpPr>
          <p:nvPr>
            <p:ph idx="1"/>
          </p:nvPr>
        </p:nvSpPr>
        <p:spPr>
          <a:xfrm>
            <a:off x="685800" y="1371600"/>
            <a:ext cx="7772400" cy="4267200"/>
          </a:xfrm>
        </p:spPr>
        <p:txBody>
          <a:bodyPr/>
          <a:lstStyle/>
          <a:p>
            <a:r>
              <a:rPr lang="en-US" dirty="0" smtClean="0"/>
              <a:t>Develop security game that</a:t>
            </a:r>
          </a:p>
          <a:p>
            <a:pPr marL="457200" lvl="1" indent="0">
              <a:buNone/>
            </a:pPr>
            <a:r>
              <a:rPr lang="en-US" dirty="0" smtClean="0">
                <a:solidFill>
                  <a:srgbClr val="FF0000"/>
                </a:solidFill>
              </a:rPr>
              <a:t>1) </a:t>
            </a:r>
            <a:r>
              <a:rPr lang="en-US" dirty="0" smtClean="0"/>
              <a:t>Teaches about computer security</a:t>
            </a:r>
          </a:p>
          <a:p>
            <a:pPr marL="457200" lvl="1" indent="0">
              <a:buNone/>
            </a:pPr>
            <a:r>
              <a:rPr lang="en-US" dirty="0" smtClean="0">
                <a:solidFill>
                  <a:srgbClr val="FF0000"/>
                </a:solidFill>
              </a:rPr>
              <a:t>2) </a:t>
            </a:r>
            <a:r>
              <a:rPr lang="en-US" dirty="0" smtClean="0"/>
              <a:t>Is fun</a:t>
            </a:r>
            <a:endParaRPr lang="en-US" dirty="0"/>
          </a:p>
          <a:p>
            <a:r>
              <a:rPr lang="en-US" dirty="0" smtClean="0"/>
              <a:t>Method?  </a:t>
            </a:r>
          </a:p>
          <a:p>
            <a:pPr lvl="1"/>
            <a:r>
              <a:rPr lang="en-US" dirty="0" smtClean="0"/>
              <a:t>Use real security tools (e.g. </a:t>
            </a:r>
            <a:r>
              <a:rPr lang="en-US" sz="2400" dirty="0" err="1" smtClean="0">
                <a:latin typeface="Courier New" pitchFamily="49" charset="0"/>
                <a:cs typeface="Courier New" pitchFamily="49" charset="0"/>
              </a:rPr>
              <a:t>fping</a:t>
            </a:r>
            <a:r>
              <a:rPr lang="en-US" dirty="0" smtClean="0"/>
              <a:t>)</a:t>
            </a:r>
          </a:p>
          <a:p>
            <a:pPr lvl="1"/>
            <a:r>
              <a:rPr lang="en-US" dirty="0" smtClean="0"/>
              <a:t>Provide guided learning</a:t>
            </a:r>
          </a:p>
          <a:p>
            <a:pPr lvl="1"/>
            <a:r>
              <a:rPr lang="en-US" dirty="0" smtClean="0"/>
              <a:t>Make game-type objectives for win/loss conditions and rewards</a:t>
            </a:r>
          </a:p>
          <a:p>
            <a:pPr marL="0" indent="0">
              <a:buNone/>
            </a:pPr>
            <a:r>
              <a:rPr lang="en-US" dirty="0" smtClean="0">
                <a:sym typeface="Wingdings" pitchFamily="2" charset="2"/>
              </a:rPr>
              <a:t> </a:t>
            </a:r>
            <a:r>
              <a:rPr lang="en-US" dirty="0" err="1" smtClean="0">
                <a:solidFill>
                  <a:srgbClr val="0000FF"/>
                </a:solidFill>
                <a:sym typeface="Wingdings" pitchFamily="2" charset="2"/>
              </a:rPr>
              <a:t>CounterMeasures</a:t>
            </a:r>
            <a:endParaRPr lang="en-US" dirty="0" smtClean="0">
              <a:solidFill>
                <a:srgbClr val="0000FF"/>
              </a:solidFill>
            </a:endParaRPr>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4</a:t>
            </a:fld>
            <a:endParaRPr lang="en-US"/>
          </a:p>
        </p:txBody>
      </p:sp>
    </p:spTree>
    <p:extLst>
      <p:ext uri="{BB962C8B-B14F-4D97-AF65-F5344CB8AC3E}">
        <p14:creationId xmlns:p14="http://schemas.microsoft.com/office/powerpoint/2010/main" val="419157164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a:p>
        </p:txBody>
      </p:sp>
      <p:sp>
        <p:nvSpPr>
          <p:cNvPr id="3" name="Content Placeholder 2"/>
          <p:cNvSpPr>
            <a:spLocks noGrp="1"/>
          </p:cNvSpPr>
          <p:nvPr>
            <p:ph idx="1"/>
          </p:nvPr>
        </p:nvSpPr>
        <p:spPr/>
        <p:txBody>
          <a:bodyPr/>
          <a:lstStyle/>
          <a:p>
            <a:r>
              <a:rPr lang="en-US" dirty="0" smtClean="0"/>
              <a:t>Introduction				</a:t>
            </a:r>
            <a:r>
              <a:rPr lang="en-US" dirty="0" smtClean="0">
                <a:solidFill>
                  <a:srgbClr val="009900"/>
                </a:solidFill>
              </a:rPr>
              <a:t>(done)</a:t>
            </a:r>
            <a:endParaRPr lang="en-US" dirty="0" smtClean="0">
              <a:solidFill>
                <a:srgbClr val="009900"/>
              </a:solidFill>
            </a:endParaRPr>
          </a:p>
          <a:p>
            <a:r>
              <a:rPr lang="en-US" dirty="0" smtClean="0"/>
              <a:t>Related </a:t>
            </a:r>
            <a:r>
              <a:rPr lang="en-US" dirty="0" smtClean="0"/>
              <a:t>Work				</a:t>
            </a:r>
            <a:r>
              <a:rPr lang="en-US" dirty="0" smtClean="0">
                <a:solidFill>
                  <a:srgbClr val="FF0000"/>
                </a:solidFill>
              </a:rPr>
              <a:t>(next)</a:t>
            </a:r>
            <a:endParaRPr lang="en-US" dirty="0" smtClean="0">
              <a:solidFill>
                <a:srgbClr val="FF0000"/>
              </a:solidFill>
            </a:endParaRPr>
          </a:p>
          <a:p>
            <a:r>
              <a:rPr lang="en-US" dirty="0" err="1" smtClean="0"/>
              <a:t>CounterMeasures</a:t>
            </a:r>
            <a:endParaRPr lang="en-US" dirty="0" smtClean="0"/>
          </a:p>
          <a:p>
            <a:r>
              <a:rPr lang="en-US" dirty="0" smtClean="0"/>
              <a:t>Evaluation</a:t>
            </a:r>
          </a:p>
          <a:p>
            <a:r>
              <a:rPr lang="en-US" dirty="0" smtClean="0"/>
              <a:t>Results</a:t>
            </a:r>
          </a:p>
          <a:p>
            <a:r>
              <a:rPr lang="en-US" dirty="0" smtClean="0"/>
              <a:t>Conclusions</a:t>
            </a:r>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5</a:t>
            </a:fld>
            <a:endParaRPr lang="en-US"/>
          </a:p>
        </p:txBody>
      </p:sp>
    </p:spTree>
    <p:extLst>
      <p:ext uri="{BB962C8B-B14F-4D97-AF65-F5344CB8AC3E}">
        <p14:creationId xmlns:p14="http://schemas.microsoft.com/office/powerpoint/2010/main" val="2795803514"/>
      </p:ext>
    </p:extLst>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Books on security</a:t>
            </a:r>
            <a:endParaRPr lang="en-US" dirty="0" smtClean="0"/>
          </a:p>
          <a:p>
            <a:r>
              <a:rPr lang="en-US" dirty="0" smtClean="0"/>
              <a:t>Security-themed </a:t>
            </a:r>
            <a:r>
              <a:rPr lang="en-US" dirty="0" smtClean="0"/>
              <a:t>games</a:t>
            </a:r>
          </a:p>
          <a:p>
            <a:r>
              <a:rPr lang="en-US" dirty="0" smtClean="0"/>
              <a:t>Web sites to try exploits</a:t>
            </a:r>
            <a:endParaRPr lang="en-US" dirty="0" smtClean="0"/>
          </a:p>
          <a:p>
            <a:r>
              <a:rPr lang="en-US" dirty="0" smtClean="0"/>
              <a:t>Organized, “real” hacking </a:t>
            </a:r>
            <a:r>
              <a:rPr lang="en-US" dirty="0" smtClean="0"/>
              <a:t>games</a:t>
            </a:r>
            <a:endParaRPr lang="en-US" dirty="0"/>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6</a:t>
            </a:fld>
            <a:endParaRPr lang="en-US"/>
          </a:p>
        </p:txBody>
      </p:sp>
    </p:spTree>
    <p:extLst>
      <p:ext uri="{BB962C8B-B14F-4D97-AF65-F5344CB8AC3E}">
        <p14:creationId xmlns:p14="http://schemas.microsoft.com/office/powerpoint/2010/main" val="1205819689"/>
      </p:ext>
    </p:extLst>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p:txBody>
          <a:bodyPr/>
          <a:lstStyle/>
          <a:p>
            <a:r>
              <a:rPr lang="en-US" dirty="0" smtClean="0"/>
              <a:t>Setting passwords</a:t>
            </a:r>
          </a:p>
          <a:p>
            <a:r>
              <a:rPr lang="en-US" dirty="0" smtClean="0"/>
              <a:t>Stack overflows</a:t>
            </a:r>
          </a:p>
          <a:p>
            <a:r>
              <a:rPr lang="en-US" dirty="0" smtClean="0"/>
              <a:t>Code and system exploits</a:t>
            </a:r>
          </a:p>
          <a:p>
            <a:endParaRPr lang="en-US" dirty="0"/>
          </a:p>
          <a:p>
            <a:r>
              <a:rPr lang="en-US" dirty="0" smtClean="0">
                <a:solidFill>
                  <a:srgbClr val="0000FF"/>
                </a:solidFill>
              </a:rPr>
              <a:t>Difficult to self-teach</a:t>
            </a:r>
          </a:p>
          <a:p>
            <a:r>
              <a:rPr lang="en-US" dirty="0" smtClean="0">
                <a:solidFill>
                  <a:srgbClr val="0000FF"/>
                </a:solidFill>
              </a:rPr>
              <a:t>Can be hard to apply</a:t>
            </a:r>
            <a:endParaRPr lang="en-US" dirty="0">
              <a:solidFill>
                <a:srgbClr val="0000FF"/>
              </a:solidFill>
            </a:endParaRPr>
          </a:p>
        </p:txBody>
      </p:sp>
      <p:sp>
        <p:nvSpPr>
          <p:cNvPr id="4" name="Date Placeholder 3"/>
          <p:cNvSpPr>
            <a:spLocks noGrp="1"/>
          </p:cNvSpPr>
          <p:nvPr>
            <p:ph type="dt" sz="half" idx="10"/>
          </p:nvPr>
        </p:nvSpPr>
        <p:spPr/>
        <p:txBody>
          <a:bodyPr/>
          <a:lstStyle/>
          <a:p>
            <a:pPr>
              <a:defRPr/>
            </a:pPr>
            <a:r>
              <a:rPr lang="en-US" smtClean="0"/>
              <a:t>October 2011</a:t>
            </a:r>
            <a:endParaRPr lang="en-US" dirty="0"/>
          </a:p>
        </p:txBody>
      </p:sp>
      <p:sp>
        <p:nvSpPr>
          <p:cNvPr id="5" name="Footer Placeholder 4"/>
          <p:cNvSpPr>
            <a:spLocks noGrp="1"/>
          </p:cNvSpPr>
          <p:nvPr>
            <p:ph type="ftr" sz="quarter" idx="11"/>
          </p:nvPr>
        </p:nvSpPr>
        <p:spPr/>
        <p:txBody>
          <a:bodyPr/>
          <a:lstStyle/>
          <a:p>
            <a:pPr>
              <a:defRPr/>
            </a:pPr>
            <a:r>
              <a:rPr lang="en-US" smtClean="0"/>
              <a:t>ACM NetGames</a:t>
            </a:r>
            <a:endParaRPr lang="en-US" dirty="0"/>
          </a:p>
        </p:txBody>
      </p:sp>
      <p:sp>
        <p:nvSpPr>
          <p:cNvPr id="6" name="Slide Number Placeholder 5"/>
          <p:cNvSpPr>
            <a:spLocks noGrp="1"/>
          </p:cNvSpPr>
          <p:nvPr>
            <p:ph type="sldNum" sz="quarter" idx="12"/>
          </p:nvPr>
        </p:nvSpPr>
        <p:spPr/>
        <p:txBody>
          <a:bodyPr/>
          <a:lstStyle/>
          <a:p>
            <a:pPr>
              <a:defRPr/>
            </a:pPr>
            <a:fld id="{DBF319AF-42BF-4111-9279-75199B1127A3}" type="slidenum">
              <a:rPr lang="en-US" smtClean="0"/>
              <a:pPr>
                <a:defRPr/>
              </a:pPr>
              <a:t>7</a:t>
            </a:fld>
            <a:endParaRPr lang="en-US"/>
          </a:p>
        </p:txBody>
      </p:sp>
      <p:pic>
        <p:nvPicPr>
          <p:cNvPr id="7" name="Picture 2" descr="http://nostarch.com/sites/default/files/imagecache/product_full/hacking_2E_bi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857" y="3048000"/>
            <a:ext cx="1791492"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data:image/jpg;base64,/9j/4AAQSkZJRgABAQAAAQABAAD/2wCEAAkGBhQSERQUExQWFRQWFxgYGBcWGBcYHBcYGB4aHRcXHRgYHCYeFxwjHBcUHy8gJCcpLCwsFR4xNTAqNSYrLCkBCQoKDgwOGg8PGiokHyUsLCwsLyosLDQsLCwsLCwwKSwsLCwsLywsLCkpLCwsKiwsLCwsLCwsLCwsLCwsKSwsLP/AABEIAOEA4QMBIgACEQEDEQH/xAAcAAACAgMBAQAAAAAAAAAAAAAABgQFAQMHAgj/xABGEAACAQIEAgcECAELBAIDAAABAgMAEQQFEiEGMQcTIkFRYXEygbHBFCMzQnKRodFSCBUkNDVic4KSs/BDU7LhJfFjg6L/xAAbAQABBQEBAAAAAAAAAAAAAAAAAQIDBAUGB//EADoRAAEDAgQCBwYFAwUBAAAAAAEAAgMEEQUSITFBURMyYXGBkaEGFCJCwdEVMzSx4SNS8CRDcoLxNf/aAAwDAQACEQMRAD8A7jWDWaKEKvz0f0eT8PzFKvEGaHD4aWYAEotwDy2przv+ryenzFI/Hu2X4jySuOx5ofVwtOx+6uQn+mbJEh6ZcQ5suFVj/dLH9Ku8fxzjoIOvlwSom3399/LnXPcm40bCheoiTXpKliL3vveuj9IWJL5OHY3ZhGT6kUVdHBDPGzoW5XG25uo2ucQTdQeHOlpsTiYoTAEDta4Y7c/2rpQFfO/Ryv8A8lhvHX8jXaxxJKWYDDOQCQDyv4Vm41h7Ipg2AAC1zr29qkhkJHxK+FZtVHhc2xLsFbD6QTu1+Qo+m4lWs3Vhe8kgEA3ttWF7q69rjzU2cK8ArNKhxM4JDYuFR3cr2PKtOMx4VzrxnY6vZVHO4te/ealFCSet6H7JudN+rz/WvIxC+Ity50hwphvaE2Iu3MKG3vVhhsDCiJJHFLIdRvqJBFvI1IaJrdyfL+Ume6YVzyAi4lS3fuNq0ycSwJca9WlSx077VRfQQzKUwQCkkHXz2Gxt4VvwkU1wOogC2szXW9vC1P8AdIhrc+YRnKnPxfALWLk+SmpC5+rLqVJDuBp02O/f6VQoMQAyGeCN7gi1tl5mt+KlZQOtxgVgDq0i1weVvd8acaWLh+5+yMxUts+nBIGFY7mxvYW7vhWcPmOLaVSY0WNrAjVcrVZl6xzuFXFzuR3DYAVcQcJxqb6pGPPdjz86JBDFoQL9x+pQLlXZrGms3qj4hzkxjRH7Vrk+Hp51mRxOkdlCkJsFbvMBzI/OshweR/Kub4nMZYyhsrs52BO9r77nutet2X8QSmQklAUtdBcXU99zWn+FOy5gVH0q6ERV7ln2a+/4mkeXiuFEVn1DVy2Jpw4dx6zYeORPZYEi/kSPlW77O0ksUznuHw2tfhuioa7ow+2l1ZUUUV2qoIooooQiiisGhChZwt4JB5fMUidIW2XYj8NPGfzBMPIzEABdye7cVzPj/iKB8DPGkgZiLACuVxeCSSthLWkgWvbvV2FjnROsFz/g6V8MGk+jLiFkAtdSQtjTc/HczppbABlFuyQSNvAUm5GhWNVl+lIGuV6oEgr3eXjVkkidn67HG4NgBytt8qkqoWSyFzxc+P0KrtJAXjIpS+dQyGIQ6jcR2tYAd1P+Pw41shxbpd7keBPIA1y/AZ3JHmUUrCRwmydbsxFj8yadpuNZHNxh0J81J3ptThtTO9j4gLBttx9Vo0dFJUNLmWt3q3bGRgSQySzsSR2gDfbwNa8Z1J0MYJZbi3M8l2G3jzqubiTHN7MVr+Ef71sj/nWT2VkHuApjMBqdyQP+32Cufhbh13tHipy4QSFiuAKkKSC55sOQrazYgDV9FgUAWCki/rVevC2Zycy4/E5Fbj0bY1/bkX3sTVluAO+eRvqf3KX3Gnb152+CknE4rTvJhohbnsSP2rXBmGklZcYjIUI7OxDfOtsPRG/N5wPdW0dGGHTeXE2Hqq/GphgMOxf5AJvR4e3eUnuCr2zWBX1NjJnAPsKNreFR0zrBKrIqykNa+5G48+e9WeIyHKIBeXFLYc7uPlUKbiHIIh7fWW/h1Nep24NSDQlx9P2COlw1nBxUDFZ/hGIP0YkgAXLdw2FepeMNXs4aOw23BPLkKxL0q5RH9lhGcjxUD43quk6dY1+ywEa+BJHyAqwMMox8hPeSk9+oW9WEnvKsouJMV/0YVTzWP/1W2PFZnJyWQ+iAUsSdOWPe/VRRKP7qlrV4y/irPMd9m7BT94BUW34rU50FFEMxjYO9J+LRjqQtTekGOiDtNq9k6dR2J8LVXniFrNZFBEWs67ntXAIH5mk3O8TmuEu08rOr7a9XWJ6A8hTFwdngxUADdqVPbHeynvHpWRWwtP8AWjALexZ09UZ35iLdgVhJi1YTsyRs0WkpdfEXNGKzNYXTREh1oCbDkxIG/kL1jG4Y/wB038LnbzrGAwbswCabXtuN7e+qDWt631UN1rxGY3JWSMGNWIuL2B7j6Gux8JwhMJCqiwC8vUkn9SaROHcNh8TiHguW6pATY8yTbmK6FkWH0Qqn8Jce4M1v0rZw6J7fiOjeV/VI97i3LfRWFFFFbCgRRRRQhFYIrNFCFVcTZd1+EmivbWtr+G4pCx/Q6jxMqznWRsSNveK6RmZIicjmFNq+eM06Z8x1OgdE0sRsovsbd/fShztgrEdVLEwsYbA7p2i6L8ciqq4tAEAA2bYD31pXo4x0Y2xcKjfncc9zzNcvxnSLmEl74qS3gLD4CqTEZ3O/tTSsPN2Pzqt7pFxaFBcrsWX8L9VjYcRjMbhXWO911XuLeZNNk/SNlMJt10V/BFv8q+YmN/Om3AcFwpDHLjcR1IlAKIBqcr4n+EUr3sp2gcOAH2TmudsCut4vp5y9LhFle3goA/U1R4z+USnKLCsfxOB+gFc5wXD8LYqUhi2Eh7TP4r3C/iTtUluL8IzaDgYxDyuCwcL43vz76jdOb2Y0nn2fz2JNeKY8X/KCxbfZxRIPO5+deIePM4xcTzLMkUMftNYADy3B3rxl3AeDMkqs7EPF1sD3soU7AN5hiBW3hDL3iw+Iwske80jRXJ+8FJS3vtvVSXEG5T0e4tvyO9u5KGKjy/G5rmGoriJGVTZm6zQB5nflWvM+DMWtnmm66MEdY8cnW9WD3kXr30fYPXNisOx064ZBcmwBF9z6VOwkUGWwzD6Us80y9WI0uVFz7RPKkmqpRIWNPKwtuD28EAaJY4tyaLCyIkUjSXRXLEW9rcbelWYynBfRsLJaQtK+iRmYAKRz2tUTpEU/TSLf9OK3ppFa8MQ+WSg84plYejCx+FT/ABOhjcXHhfxScUzYTh7Ky86KZ5TCrPsQAwHcDb9aiYLFZZMcOvUMv1pVk1bsGtpJbw51W9HM1sU6dzwyL+m1LMLlXBHMMLe41EKYl72l7tALa8wUt9E/ZrxPNh8RLFhcNGkcJYMFTVcbi7Md+/xr3wBms2KTEYQyEAwt1ajYKSQefO1WnEsuPeUJh41MUsCazpVQxZRqLMd73FaOFeEHwmYRLqDiSBy5UggE7FbjbY276oOdEac3sHWuOJ04ntTvmVXnWXSYDL5cPiXDSTSK0ShtWlVvqa/ncUlZbmckEgkicow5EfA+Ip3wt5JJcBjraU1MshI1QgXOxv2gdtjSVm0USysIGLxjkzCxPurUozoWv1J1uNjfZMcnHBdKLAfWwhm72U2v7q0Zp0kyyqRGojB2ve5tSWK9g04YfTh2bKkzFdL6DswIzMqT9pGwN++29fRUCWFvM/qTXyr0WY3q81wxHexX/ULV9WR8hV0CyReqKKKVCKKKKEIooooQtGNF0b0r5K40wnV4/EqBYda/xr62xnsN6V8xdLuDEeaT2+9pb8wKBuhJrGtbMKCteDTkL3hiC635ahf0vTH0jOTjWA9kImnw06Ra3lSwD4024TinDTRImOhZ2jGlJI2sxXuU+NqqTAte2QC9riw7UoWnKsEzZbitIIKtG/f2kFwfUAkUtQwlm0qCWPICnWXj5IxGmFhKpFcDrDq1q3tKwtvfb8qyOkoR74fBwROebAavyvyqux9QMxEe55jTvTiBzTK2F0rBhm2kjwM3WAdxI1ID4d35UpS9IDsmGQqAYJFZnHN9OwJ91UWJ4ixDNKxkbVL7Z8R4eQqBh5tLhrA2INjyPkaSKgDR/U1P11v+6C7kujZXgbZzJpssLo7XYgAK687mkHM8AYZnjYgkHmpBHqCKk5lnk2JbtE2AsqoLBR4C25HrUAQte1jfwtY39Kmghcw3ceAFu7imk3TP9MwuMRDipXiliQJqVdQkA2X0IG1TMrzrBRwTQFXMbW7hrkYcmJ+4B4VTZfwhipHVBEys3LX2bjx3q+l6L3Vur+kwdeRtFfc+V/Gq0ppm/A6Q23sOHknC6o+G87TBztMIhJsQoY2039Oe1VePnDSmRECAtqCjcDv76YeGOG4pppYZ5GjdAxFhe+n2hz51YRZDluiB3nkBkJXQoBN9RAJ37NxapXTwxyE2JNhwJ04JLEpUzHijEz/aTOQOQBsAPCwqJBmky+zI67W2Y8j3U+Y6HK8LLNB1UhkVSFeQ3XVYEbCsZNLHmsIwwSODEIwdCqgBwNiD523pgqWBmYR2bxJA2PGyW2u6Q5o5d3YPvzZr7+81GIpx6QuJmml+jo31MNlsABqZRYsbClBDV2B7nxhzha6YRZBWs1gmgtU6RWfDWM6vFwOPuyof1FfYsDXUHxF/zr4qhezKfAg/lX2Tw/iutwsL/wAUan9KQpVYUUUUIRRRRQhFFFYoQteJHZPpXz508YIJjo3/AI4gfeCRX0FiiNDX8K4r/KAwW2Fk/Eh+PzpOKFxh68OK9yHyrwRT0LzahRRprANCF0fKMrweEP0fESFpcRGA2wCxat1Oo942/OqPhzhBMTPKjzqixar23LhbklR37CrXHcUS4WKBcRBBO5jVkdhdlQ+yD41acL46PFacSYkjljlET9WNIdJgV5eIvXPufNGx0muvG4Iv2D0UlgdErY/EZckckUcUrvayzMR7V/4e4VIy3C4bB4SPE4iPrppbmKNtlCj7zeNes8OE+sweHwz9d1oAkY3LG9iD/CN62cYZNN9Fw3Zv9HUwyKu+hgb727j41OHBwawkgOOtzqRb0uUll6yTiTrsxw5giSHVZGUAFSO+16WM0x7nFSSX7QkJB27jtVpwblzpKmLItDFKiueVtW16rM4yqRMVImkk6zYAXvc7EeN6sxtjbMQLWAt6pDdX3F2dSPNh51kcdZEh58iLB7DuvY045pwrHNiI8b12k9WkpiAu7BQNwOe9qUc+ySX6DhbqC8RcOF3MancBjyHOrbjTVDDgZo50E0USIVVgW8eQ5is14zdG2I2PxN8O3vTwbbqq4YxvXZvrtpErSbHu1A7UsTjq5iO9ZLf6WpyxWfYNZ4JtN5uxJK8fsA23UKe899LOfY3DSYnrIUcRltTBzuxJueXKr8BcX3ykDLbyumFTukmG2N1fxxRP+aiq/gnElMfh2H/cA/OpXF/FEeNMZWARFFCX1EkqOQPpVHl+PeGRZY7BkNwSL71LFG403RuGtraoO6mcVYJosXOrAg9Yx3FtiSaqbVPzbOJcS+uZy78rmoNWYmuDAHb2TVgV6o5VlRUiF6Va+tOjXE9ZlWDb/wDCo/K4+VfKsIFfUfRQf/iMJ+Bv/N6RCbaKKKEIooooQisGs0UIVLxfOUwU7DuW/wCopA6acEZ8uhdBezg/6hT3x1/Z+J/wz8RSZn8wlyeE6wLaRY82K7bU8NuB3rRp6cSxtvxdb0C43geGr6S/+YGrWPJI7BdN7X/WumZPwfA8Cy2LlkuQTyIO/wA6tnwUKTKgjVY3AswS1ibEEsefI1Zzxt0AW+yaip7xxx5iN79i5HFwjrA0xEhQx5eHO/pSbmuW9U9tzvzttX0PmmbRI0ZVlUGR1cX5Ai19u7YH31w/jRl60rubE2P3SL8xUb7Obe1lVrQyanMnRhttlfcS4fC49IGgxMayxxKjrIdANh3E7bb1F/nmDAQxQIwnbrRLM0Z7JK+wgbwBsaRDQayW0QADC4lo1t/K5vMm3FdI83WM8McULMSSVUFt/wC8d6iLx7ilneZXAeS2sW7LW7yvIml21FTNpIQLZQkuUwZpxzi50MbyBUPNEUKp8yBXvB8WY3q+pjZivIWF2t4audLt6dcnx5TL2f6wmJyAUbTbULgsRubGo5o44mANYN0A3UBJMdNAYlL9Vc3XlqbvBJ9o14XgqfQrM6KzX0Izdokcx5HyqRicsmxIieI6k0i51WCP98t5k3NMuM4giSBt4pGVkRiSNROkB3Q+t96qvmey3RAanUAJ1ua5gRv+legDUvMcMglKxOZF7mtzPftWt8DIF1FG0+NiB5b1qh4sLlMUUiinHLOjLEYiBZoniKEXN2A0+t6WcVhCjFCQSpIOnkbeFRx1EUhLWOuRv2JSCFEINeAKmwYNnI0qSeVgCdzXrGZa8TFZFKsO5hY7+tS523tfVIoYrbFTLkXCsTQHFYqUph9WgaRdi1WOT8D4bGylcJiiABusi2e3ioGxqo+tiZe97Dc2NvNOylJOorX1J0QNfJsJ+F/9ySvmjM8vVNlk1MGIYW5WNfS/Q/8A2Ng/wP8A7klWmuDhcJqcqKKKVCKKKKEIoorBoQqHjv8As/E/4Z+IpIyBFnyjEIQGMYfTfu2vtTvx3/Z+J/wz8RSF0Zz3GJi7mS4/Ig1M0f0z3rbpmk0D3DcOB9EnZRx3IsUcaPotqUDmd+d68YviRmXtzMyqQLFrgHupEx8JSVxexV2HpYkVaZNwrJiEDNNHDGxtd23Y+S8zzprqpkTczlLBjOQfljNzVhjOIUQNY6iO6/O9KePxxkYm5t3Am9qfsR0d4LDvoxWPCvtsq25+tRc16LwYjNgp1xKLuVHtAVQOLQyEAkgHY2IHmqlbiE9Xo6wHIJCNBFO3R3Bg5JhBiYGkld7A3sFABuCPdVHxbiImxLiGLqkUlQAb8ja9PbU5pjFlOgvfgsu2l1Sj/lq9GIi1wRenropxsP0jqZIEd5LlHaxsQDtY+NaUz4S5mgxUCFVfqxGo0hd+fnUTqpwkcwM6ovvv3JbaJPkw7qAWUgN7JI5+lTcsjeR1hV9IcgG5svqa6T0r5Esw63D7/RwFkiH3FO4IHhXMctw/WzRxjbW4H5mm09WKmDpNu/ghzbGyYc+4BxODiMrshivsVf2vd316yroyxGIg69WQIVLbm5sPIU69KXVtgQkdycNIiMBy3WqXo74kOGwOLk2Yq6dk/wAB2NZjKypfS9K22bNbbgn5Rmslvo/wrNmEKj+I3/COdN3TLiJBLEqOeokT2QeySpO9hUrB8MImNfFRXGHfDvKlvusRut/W9UPE312T4ObmyO8ZPqTz91HStnrI5hsNCO039RZFrNIWeGmIyXHkEjtKPhUzo1lw0kcyPhleWONpOsfe9uQt4VC4dsckx/fZl+VReiTFFcw02uHjZSPLmaWZmaKoI4OvppwCQHULD9IOJLkQJHEP4Yox3d52vVRxVxI2MlErqFYKFNu+3efOmlOkaDDzyquBRF7akj2yeV7nupLkyySVJcSiHqUbdu4ajtV2lY1rs7o8mmhuNbpHK94V4shXDSYPFoWhc6lZR2kbxAqZkORDrDNluKLTxAsEddJK+/Zj5UnTZRMsKzMhETGyt3E1P4KnZcfhit7mRRt4Ei4p8sDcr3xO3uSNwbb3SA8Cq3FyM0jl/bLEt3b99fUHRB/Y+E/A/wDuSV858cIBmGJA5da3Kvovoe/sbB/gf/ckq9E7NG08wmlOdFFFPQiiiihCKxWaKEKBnkAfDyqeRUiuSdHsvV48KeTBlrsGZfZP6VxZ26jMwe4Sg+47/Ooopf8AUuh5sv6ldBhQzwyxcwuccb4XRmGKXlaVj+ZvVLDJpZTc9lgf1FOvTHhgmaSkcnVG/Qb0jFz76kIuFz+yeuluO82HkG/WQIf0pe4Q4jkwmJR0YhSwDqDswJ3BFX/SJ2oMA2oEiHS1vdb9CKXeEsqafFwoqkjWpawvYA3JPltWXThnuVn7AH0JTz19F0XDZSsOf3Vey8TSqPAspP71ynMGvNIT/G3xNdSxXEaDiFbkGNR1II5crfE1zfiXANBipkcWIdj7ibio8OzZhn3LG/VK7ZZ4XxxhxkEl7WkW/oTv+lXnE+A6nNzsQDKrgtzIYg3payzLpJpVSJSzkiwHx8rV0bjSNYsfhZ8QvWxdSv2ZvdkHefC9TVDwycW3LXC37JBsoef8SnCZxI4JMTaRKh+8pG4Iqzy3o/X6fFiYDqwbAzBh9wjfSffSHxnxEuNxJmWPRcAW9PGveW8cYrD4d8PHJaN738RfnY91QGkmMLej0dazgeX3HBLmF9U15NivpcWbg76gZFHmCbW9KjZFgimSYx2Wxd1tcWJFhyv3VA6LJGOMaMAkSxuje8bE++q/ijF41NMOJLqirpReQKrtyHxpOhPTGFpA1a7wH/iL6XW/B9IWIjwRwiEBDcajzCnmtW2VYoSZFiozzilVx7//AKNc+/5tTrkuc4TDYN0ZnlbEraWMAAJYmxDHv/erNTTNa0GNuuYHTndNaVY8M5pgUy+TD4idvryCyqm6Eed9+Qqr4UzzCYPFvP8AWFY79Wotd795PdtSpjmQu3VBgl+yGNzbzsOdaKkFE0h9ybP3CTMnrG8b4Iyu6YBWLEntsdjWIekLrMPiMPJHGkci9kRqBpYbj199IorNKKCEACx02uTwRmK6nFx3gfouHwcyGSHqwHYCzI/iBUTCYnK8vkOJgmfESAHqoyANLHkWPlXN7ViohhsbbhrnAHcX0P8AnYnZypmYY9ppHkc3ZyWPqa+oOh3+xsH+B/8Ackr5UAr6r6Hf7Gwf4H/3JK0gABYJic6KKKEIooooQiiig0IUXMh9U/pXHOO49GKV7e0Af9NdjzH7J/SuWdI2GukT+BKn0rFdN0eLRD+5pHqVu4K601udwk3pkjDzYWW32mHW/nak7JXhjfVNH1qaSCt7EX7x5inTpCXrMuwEn3lMkZ9Ba1c8GDkNrI59FJ+FbUjA67SsmoZkmc3kSukYjPsoxkMSzGSLqQFUeI93OtMvH2CwcMkWXQnU6kda3n3+ffSNDwvim3TDTH/I37Vd4Xo8xz204Vx5tYfGssYXFs5zi3exOijzlKhmOrVfe9799/GnLB8cYeRf6fhhO6gBXHZJt/Ee+t69DeZN/wBFVHmw+VWMHQLiz7c0Cf5iflV6WnjlADhty0Pomi/BLeM43UHThoFw8bbPp3dl7xq7ql5p0k6sOMPBAsahSgZ+2+k+BttemSHoHt9rjol8bW+ZFS06GsAvt4+/ppHzqL3GEkEtvbvUgZIdmnyXGbX9aLbfvXco+jjJIx253Y992/YVIgyLII/uaz56jV3I7gFK2jqHbMPkuM5JxNPhA4hYKZAASBuAPA91Rsdj5cQ2qVnka1t7nau8jH5LH7OEB/yX+JqSnHeAjFkwgA7uwlNFP8WcN15qduGVbtmFfPuHyaZ/Yikb0Rv2qfBwRjn9nCy/6SPjXdD0pov2eGA9CB8BXlulOc+zBv6k/Kn5CN1MMGqz8tvELkmH6IczcXGGYepUfOrPC9BGYvzESD+8/wCwroLcfY9vZhA/yMa8nibNG5J+S2+NRGSNvWe0eIThg03zOaPFKkH8njEk9qeJfQFv2q3w/wDJzX7+KP8AlQfvVkZc3f7zAf5RR/NOZv7UxH+b9hUDq2kb1pm+acMJ/ulajDfyf8Gv2k0re9V+VT4+hnKk53b8Un/1VeODMY3tT/8A9vXsdHsh9uc/qfiarOxfD2bzDwul/DacdaYeAKu4+Csmj/6UF/Nr/E04ZLDCkKLhwoiAOkLytc3t771zcdGsffK1/QV0LhrLhBho4lNwoIBPmSfnT6bEqWqcWQOJI12VSrp4ImgxPJN+VlaUUUVfWciiiihCKKKKEKLmP2T+lIXGmH1YVjb2SDT7mP2T+lLuIkVUZmtpUEm/gOdcZjc5p6+GUC9gP3K0KKTonB/IrmuTcRyQx9X1CyjVqGtdWknwFWMfFeMPsQIv4YR+1OOX4iOaJJYwNLC42HKq+LjXD9+pR1hiuRsH8Ktn2mkeTkg1G+u3otWStp3OLjELnmqRs/zRvZDKPJAK1mLNZObP+ainjEYxI0Z2YAKLt5AVry7NVmUOAVU+yWsNQPK1Une09UW5mxNA8U0VzG6Njb5JL/mHMn5yMPV/2rK8CYpvamt/mY0/39KFa/pVN/tRXHYNHgnficg6oaPBIq9HEhPamv8AmfjUhOjRO+Un3U56xz7qySKqu9osRd89vAJhxKo4Ot4BKcfRzB3s594Fb24Gwyi+lj3c6tcXniRyLFuZGF9Ki5A8TU/u8ahfi2IaF0jrFRmuqHfOVQTcH4ZUYiME6TuT+Vc+4fRfpUSsLgta1dccdlh5GuSZS1sXH4CS3610/s9VTTwVAkcSbce4rYwyV8kcuZxOi6xFlkS8o0HuFVOdzTxOnURI6/eXSAT6Gr8NS1neIjXEKXneOygkAbWv4+dcdTSPfIcxvvvcrnHvceK2SZriQqusI5XZL7gkmwv7q8y8QYlUQ/RSzMSCAfZAtY1TyQQ6JH+luY9Wpgo5FuX/ADyrEMyHf6cbbBSBuL9x8Kv9Awi+X0cocxVvLn2J0q3UEdogra5sB8zWzL+IZ5WKnDFOySCT3jlUDLIIi5X6YZWZWUA+J7x6VHR0WTR9MdQLdkjba1xf8/zpphiNxlF+5yS5VhBxJibqJMMe0bbfd3tv+dMq3tvsfKlCdI2ZiuN0lmuLc/Af8860YjDtFJpkzEj+63OxqKSmZJbL8J7inBxCdWq6y4/Vj3/Gknh7L2UdYZ2lVh2Q3IDxp2yz7Nff8TWx7OxhlW9oN/h+qZMbtClUUUV3aqIooooQiiiihCjZj9k/pSjmisyrEoPbNmNrgL33ptzIfVP6Ug8W5rLCsPVG2uVVPoe6uKx5hfWRhu+X6lWYuobrXwVDJD10DowVJGaNrbFTvYUqRZLOrGQwuyjFM/VEc1b2ZB6fOrOTiSXD4nFkguiNEpUsbLq56au8v4uaaUrHExQSdWWF7qQAdR8t7VRJnhc6QNBDgCTfs/lOu1wsln+ZJWhn61ZmmHW6RpOlw1tO/fbwr2mSSBsOrLMsRw4XsKSUlBBJI7uXOs8VZ3JDi51WSQAQqUAJ0rIzWBPgKu8LxbIv1RjM00aIZCm92fw8ame+fow9oBvr3XCbpxVAOHpzFjGHXiVW+quSNScmsO+4vWyTLX14Vl68oZAZVKsoUBd9vC9TM144maFXiQKxmWNgx7Sm/Ig8r+NMuZZ71JgQreWY6VW+3Lck+FQvnqG2uwXN9O4a/dLYc0lZVBOrRddHKcOss2pbN972CRzIqxyzBSHGOHMyKJFaHYm6D7pPICvGO4tkxE2GjiDKru6yDVYkp3Bu4d9W2d42RMdg4ldhHIGDi/PT50sj5CbOaAS13pc+aBZV2b5dJ/OM0kaNf6MQjWNusttvyqnxK4oQXQSj+jASWvczX7vPxptfiIwzCJrt1juAzEADTyUHxqXwvHKEl652Y9a4W/8ADfaofeXwxhz2ggAWvxS2BK9cPYDq4r6nYuoZtZuQbbjflXN4tsZ/+3512A1yCcWxjf43zrX9mJTKagni37rpcG2kHYuwX2FLfEcU5k+qijddO5YA38t/CmROVU+cyyK4KRLINNz43v8ACuRpiWzGwHHdYDwq3ALNYq2FiUabk7WJF7be+oESTrscFET4i1WkWMndHthgjAgKG7/E/pWIMwm1ojYbSD7TeA3/AC5Vohz9dB5/yo9FDw/X6474JFsw3Uja5FzerPGYS6yf0VC25W5B1H5VFwuZzs5VsKV9rtd1hew9TtUjJ8VNJJplh6tdNyfO/s3psmfrWAtyP8oFlUjCzFCfokerWLLYDs23Pret0cDzOvW4JFvpuzdrbv2psOFXwoOFXwFVzXccuvj90uRZihVAFAAUCwHhV5l32a1RCBfCrzLhaMe/41s+zBvUvN/l+qZP1QpVFFFd+qiKKKKEIoooNCFFzL7J/SlPNMsjnRVl5KwYWNu0OW9NuYfZv6UnZ9gnkjUJbZrne21cXjozVsQzZdN+WpV+kaH/AAk21UafhDDsJNWv6wqzksd9Hs/lW7LcghjdpY2bte0A3ZJA2Yjx2qJhcBKYZQzEluyuo93ed/fWt+HZUssbnRpvzt2qy+jBux8/G3ZbRXxSxXsXBTsTwpBLLJI12MqaG32K+A8PGo+F4PgicaJJFfTpID7so5X760Q5LiQQushBYbN3bX9+xq0OAIxHWABuyq3vv5n4VG8GMZRNcW4egTH08YPWv3KFiOC8PIXDMxdmRidXaBTkasMyySOVY9ZOqIgo99wR+9VOLyecyvIii9zY6tyDYe61Z/mzFabF7+z97vB3qXoc2U+8D7c0/wB0jNvjCkx8GQrJFIpZTEWYWtuze0T61Mznh9MQ0blmSSI3R1O4vzFuVe8khlVCJTc3Nt77VY1kzTysl697aAqo+MNJaNVS4zhVJVCu7EAhjy3YG+q/cfSrHLcB1KldTNdi12N7X7q94yRwBoW5LAHuAHeaw+LAkCWJYgnyUeJPdUZklkZlJuEywCkVyDNxpxj+UvzrqIx7yauoj1hebk6V252J52rlGa49ZMU7je78hvuD3V2fsvSTRGRz22a5ui2sGlaHvBPBdjiPZHoKVeJ3jXEKXmkiuoF1vpAuedvHer3C5koEauGQsBYutgxtyHnVbnaz9aSsKSIFUAMBck9/oK5iOF8NQQ8W330/dY0hBvZU+PkhLmQY11BtYL6AVoxeCRSNeLkbWAVNz5gb+tWHWy7XwUXPxArbGJncBsHGq72PO1gSB5XNXQ4tH8tUKq3j0SREYxmWRt7k27Nr716xLJrIXHGO9ybcj4Anx3qQTiGWzYNdj2bC1hWp5pwCXwCEC5NgP+Xp4Nzw82oWp3IRS2ObS5KgqCeXefCrPKc6igJ63FdaTaxPICrXJYUkgVjEEuD2NNrX5jet7ZDh/wDtL+VUZKmI3jeD4W+yeGncLbgM0imB6pw4Fr2pjy/7MUp4fLoMIHdRoU7nfb8qYuG8eJsNHIvstqt7mYfKtv2bh/1D5IwclrXPNJM12QOO11Z0UUV3CpIooooQig0UUIUXMfsn9KTuIoZHi0xC5bnbnanHMT9U/pSrmeaCBNZFx5VxWPPcytic0XIGx7yr1LJ0fxciqfMsFO8MChTqX2gPda/615SPGaiBdUtsNuY5CsYLjbrHC6AL8u1/6ppRri551lyV8sAySRt47jmtBtbcWyhUOAaciUFiwVbLtzYjce41nIYJY1fUjDULgE3sQPiSf0q/ovVJ+I3DmhgsbeiQ1BIIsNUrwnFgRqqstr6iRzPnR/TCO0Nw21h5Hf8AO1NVqL1IMVt/tN8k8VVvlCh5S0nVL1os/feptYr0DWTK/O4uta6qONzdA/SqrMYADsbGZ0j9ByNqtBVPneIbVEsSmSUSK4Ufwg7k+AtV3DWF9Sxtri4uoX6BN+Hw6ooVRZQLADlUaPJIFbWIYw976gi3v43tzqbGdhfas16yBZUbqi4xmjXDMJCAWKhL/wAVxa1LudZP1sqnrpFbSOyjAD1tVnxu66EVo7s7Kuu1xGt/a35Hal/iL6OMT9a8qNoG6crdw5VyeN3NQwNOtjsLqaLZbp+GkZVDNKNN7Ncbkm/51JyrLepe/WTOQPZc351StisKsbKZZm7QYc77D/3XjMooGVJFefcBOwfZ087+POsLI9wyucbHsUqdBj/7jf8APfWGzD+4/hyH70mxJhNJJxM3idyK1RthOs3xExAIbcmx8qr+5N7fIp2ZPP00/wDbf8q14jMwilnVlUDcnurRDxBCyMwfZANV9reFLWNxJxZ6yYlMKp7K98h7rDvvVjDMIfWS2Is0bk/RXaeAyanq/wCbKr4nzebEqXUFcOGsO658fOuldHn9nYf0b/zekZ4kdWUDVdToi3tFtuW8DT30fLbL4Ae4P/5vXpkcEdPCIoxYBWsUe33ZrGi1nfRMVFFFIuaRRRRQhFFFFCFGzH7J/Skfibq+rCSBjrB9nutTvmX2T+lJucYcvosAbXBvXE4+QKyMn+36lWoR8BSnkeUIspBdi62JBsAqmxBv3k3roQFKq5bJqF0Qiw3AI37r+I2prrnq+TpHB17qZgssigVis1lqRZrNYrIpELNFap8QsalmYBRzJ2rXlokxN20mOE+yx9p/MD7o86v0eHT1brRjTnwUbnhu62NqY6Yxc+PcvmfPyqyyzKVhB+859pzzb/15VKw+GVBZRYfHzPnXt3AFybAfpXomG4XFRM01dxKpveXL3WGNK2KzyXEMRhSI415ysL6j4KNtvOk3jfPMZGwh+kHSy3JVdJPle/KrkVbBLP7ux13KxTUclQ8MYm7PcwGJlXDR9pEYPM45Lp5ID3sfCteMk+t0/U3I5NbUfzrzwpGowkWkAXFz5nvJ8TXrMOGYpnLtcPt2gbEAdwrgsSrenq3dJoG3ATzEYiW8VQyHFRrssBFzqZtO258BsLWr1DLi0UWWADewJFjf51ajg+HQyXezWuSfA3qOvBKar63K9wJ5HxqEVMBGv7fym5SoqrimDExQFwy7AKQBY3Pwq9mjiij1yoi2G/ZHPwFaIcvhwYeQs1iNyxvy5WpDz3itp5QbfVK2yHvHnV+gw6TEpfg0YNzt4brRoaF9QdtAriYjE3lkHV4YEaFFgZD3etSIW0bFbMu6AnUkStyY+YqFDn8LhSbBz2FUjsRDxt3+taJsa0tsLhl3O0j89XnfuWvQ44o6WLKNGha3Qv6hFgPIf56qPn/ESR6okfdiOsmtux77W7q6pwRo+gwdWxZNJsxFr9prmx870sZNwzFAQCoY27RKqbnu58hTzlaARKBsBfy7zVaKqbU/FGdP81XP19V0h6NvVB35qXRRRU6y0UUUUIRRRRQhRcy+yf0pfh+dFFcJ7Tfns/4/Uq5BsVtNeazRXJFTjdZ8aytFFMKVZoT5UUUJFQ8Wc4P8QfEU7weyvpRRXofs5+mPeqc62NVTxR/VJvwmiiuid1CoQq7KvsIvwj4CkbpG/rCfg/es0VxXs/8A/UPiulwb9QO4pu4U/qcP4atzWaK5zEP1Mn/IqlP+a7vKw1YNFFUAoUp9In9XX8Vc3WiivWvZT9H4ldjgv5K9NTh0de1J6CiitLG/0MvcrGJ/p3J7PP8AL4VfZb9mvv8AiaKK5/AvyR3D6rzeTdSqKKK6FRoooooQv//Z"/>
          <p:cNvSpPr>
            <a:spLocks noChangeAspect="1" noChangeArrowheads="1"/>
          </p:cNvSpPr>
          <p:nvPr/>
        </p:nvSpPr>
        <p:spPr bwMode="auto">
          <a:xfrm>
            <a:off x="63500" y="-1039813"/>
            <a:ext cx="2143125" cy="2143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g;base64,/9j/4AAQSkZJRgABAQAAAQABAAD/2wCEAAkGBhQSERQUExQWFRQWFxgYGBcWGBcYHBcYGB4aHRcXHRgYHCYeFxwjHBcUHy8gJCcpLCwsFR4xNTAqNSYrLCkBCQoKDgwOGg8PGiokHyUsLCwsLyosLDQsLCwsLCwwKSwsLCwsLywsLCkpLCwsKiwsLCwsLCwsLCwsLCwsKSwsLP/AABEIAOEA4QMBIgACEQEDEQH/xAAcAAACAgMBAQAAAAAAAAAAAAAABgQFAQMHAgj/xABGEAACAQIEAgcECAELBAIDAAABAgMAEQQFEiEGMQcTIkFRYXEygbHBFCMzQnKRodFSCBUkNDVic4KSs/BDU7LhJfFjg6L/xAAbAQABBQEBAAAAAAAAAAAAAAAAAQIDBAUGB//EADoRAAEDAgQCBwYFAwUBAAAAAAEAAgMEEQUSITFBURMyYXGBkaEGFCJCwdEVMzSx4SNS8CRDcoLxNf/aAAwDAQACEQMRAD8A7jWDWaKEKvz0f0eT8PzFKvEGaHD4aWYAEotwDy2przv+ryenzFI/Hu2X4jySuOx5ofVwtOx+6uQn+mbJEh6ZcQ5suFVj/dLH9Ku8fxzjoIOvlwSom3399/LnXPcm40bCheoiTXpKliL3vveuj9IWJL5OHY3ZhGT6kUVdHBDPGzoW5XG25uo2ucQTdQeHOlpsTiYoTAEDta4Y7c/2rpQFfO/Ryv8A8lhvHX8jXaxxJKWYDDOQCQDyv4Vm41h7Ipg2AAC1zr29qkhkJHxK+FZtVHhc2xLsFbD6QTu1+Qo+m4lWs3Vhe8kgEA3ttWF7q69rjzU2cK8ArNKhxM4JDYuFR3cr2PKtOMx4VzrxnY6vZVHO4te/ealFCSet6H7JudN+rz/WvIxC+Ity50hwphvaE2Iu3MKG3vVhhsDCiJJHFLIdRvqJBFvI1IaJrdyfL+Ume6YVzyAi4lS3fuNq0ycSwJca9WlSx077VRfQQzKUwQCkkHXz2Gxt4VvwkU1wOogC2szXW9vC1P8AdIhrc+YRnKnPxfALWLk+SmpC5+rLqVJDuBp02O/f6VQoMQAyGeCN7gi1tl5mt+KlZQOtxgVgDq0i1weVvd8acaWLh+5+yMxUts+nBIGFY7mxvYW7vhWcPmOLaVSY0WNrAjVcrVZl6xzuFXFzuR3DYAVcQcJxqb6pGPPdjz86JBDFoQL9x+pQLlXZrGms3qj4hzkxjRH7Vrk+Hp51mRxOkdlCkJsFbvMBzI/OshweR/Kub4nMZYyhsrs52BO9r77nutet2X8QSmQklAUtdBcXU99zWn+FOy5gVH0q6ERV7ln2a+/4mkeXiuFEVn1DVy2Jpw4dx6zYeORPZYEi/kSPlW77O0ksUznuHw2tfhuioa7ow+2l1ZUUUV2qoIooooQiiisGhChZwt4JB5fMUidIW2XYj8NPGfzBMPIzEABdye7cVzPj/iKB8DPGkgZiLACuVxeCSSthLWkgWvbvV2FjnROsFz/g6V8MGk+jLiFkAtdSQtjTc/HczppbABlFuyQSNvAUm5GhWNVl+lIGuV6oEgr3eXjVkkidn67HG4NgBytt8qkqoWSyFzxc+P0KrtJAXjIpS+dQyGIQ6jcR2tYAd1P+Pw41shxbpd7keBPIA1y/AZ3JHmUUrCRwmydbsxFj8yadpuNZHNxh0J81J3ptThtTO9j4gLBttx9Vo0dFJUNLmWt3q3bGRgSQySzsSR2gDfbwNa8Z1J0MYJZbi3M8l2G3jzqubiTHN7MVr+Ef71sj/nWT2VkHuApjMBqdyQP+32Cufhbh13tHipy4QSFiuAKkKSC55sOQrazYgDV9FgUAWCki/rVevC2Zycy4/E5Fbj0bY1/bkX3sTVluAO+eRvqf3KX3Gnb152+CknE4rTvJhohbnsSP2rXBmGklZcYjIUI7OxDfOtsPRG/N5wPdW0dGGHTeXE2Hqq/GphgMOxf5AJvR4e3eUnuCr2zWBX1NjJnAPsKNreFR0zrBKrIqykNa+5G48+e9WeIyHKIBeXFLYc7uPlUKbiHIIh7fWW/h1Nep24NSDQlx9P2COlw1nBxUDFZ/hGIP0YkgAXLdw2FepeMNXs4aOw23BPLkKxL0q5RH9lhGcjxUD43quk6dY1+ywEa+BJHyAqwMMox8hPeSk9+oW9WEnvKsouJMV/0YVTzWP/1W2PFZnJyWQ+iAUsSdOWPe/VRRKP7qlrV4y/irPMd9m7BT94BUW34rU50FFEMxjYO9J+LRjqQtTekGOiDtNq9k6dR2J8LVXniFrNZFBEWs67ntXAIH5mk3O8TmuEu08rOr7a9XWJ6A8hTFwdngxUADdqVPbHeynvHpWRWwtP8AWjALexZ09UZ35iLdgVhJi1YTsyRs0WkpdfEXNGKzNYXTREh1oCbDkxIG/kL1jG4Y/wB038LnbzrGAwbswCabXtuN7e+qDWt631UN1rxGY3JWSMGNWIuL2B7j6Gux8JwhMJCqiwC8vUkn9SaROHcNh8TiHguW6pATY8yTbmK6FkWH0Qqn8Jce4M1v0rZw6J7fiOjeV/VI97i3LfRWFFFFbCgRRRRQhFYIrNFCFVcTZd1+EmivbWtr+G4pCx/Q6jxMqznWRsSNveK6RmZIicjmFNq+eM06Z8x1OgdE0sRsovsbd/fShztgrEdVLEwsYbA7p2i6L8ciqq4tAEAA2bYD31pXo4x0Y2xcKjfncc9zzNcvxnSLmEl74qS3gLD4CqTEZ3O/tTSsPN2Pzqt7pFxaFBcrsWX8L9VjYcRjMbhXWO911XuLeZNNk/SNlMJt10V/BFv8q+YmN/Om3AcFwpDHLjcR1IlAKIBqcr4n+EUr3sp2gcOAH2TmudsCut4vp5y9LhFle3goA/U1R4z+USnKLCsfxOB+gFc5wXD8LYqUhi2Eh7TP4r3C/iTtUluL8IzaDgYxDyuCwcL43vz76jdOb2Y0nn2fz2JNeKY8X/KCxbfZxRIPO5+deIePM4xcTzLMkUMftNYADy3B3rxl3AeDMkqs7EPF1sD3soU7AN5hiBW3hDL3iw+Iwske80jRXJ+8FJS3vtvVSXEG5T0e4tvyO9u5KGKjy/G5rmGoriJGVTZm6zQB5nflWvM+DMWtnmm66MEdY8cnW9WD3kXr30fYPXNisOx064ZBcmwBF9z6VOwkUGWwzD6Us80y9WI0uVFz7RPKkmqpRIWNPKwtuD28EAaJY4tyaLCyIkUjSXRXLEW9rcbelWYynBfRsLJaQtK+iRmYAKRz2tUTpEU/TSLf9OK3ppFa8MQ+WSg84plYejCx+FT/ABOhjcXHhfxScUzYTh7Ky86KZ5TCrPsQAwHcDb9aiYLFZZMcOvUMv1pVk1bsGtpJbw51W9HM1sU6dzwyL+m1LMLlXBHMMLe41EKYl72l7tALa8wUt9E/ZrxPNh8RLFhcNGkcJYMFTVcbi7Md+/xr3wBms2KTEYQyEAwt1ajYKSQefO1WnEsuPeUJh41MUsCazpVQxZRqLMd73FaOFeEHwmYRLqDiSBy5UggE7FbjbY276oOdEac3sHWuOJ04ntTvmVXnWXSYDL5cPiXDSTSK0ShtWlVvqa/ncUlZbmckEgkicow5EfA+Ip3wt5JJcBjraU1MshI1QgXOxv2gdtjSVm0USysIGLxjkzCxPurUozoWv1J1uNjfZMcnHBdKLAfWwhm72U2v7q0Zp0kyyqRGojB2ve5tSWK9g04YfTh2bKkzFdL6DswIzMqT9pGwN++29fRUCWFvM/qTXyr0WY3q81wxHexX/ULV9WR8hV0CyReqKKKVCKKKKEIooooQtGNF0b0r5K40wnV4/EqBYda/xr62xnsN6V8xdLuDEeaT2+9pb8wKBuhJrGtbMKCteDTkL3hiC635ahf0vTH0jOTjWA9kImnw06Ra3lSwD4024TinDTRImOhZ2jGlJI2sxXuU+NqqTAte2QC9riw7UoWnKsEzZbitIIKtG/f2kFwfUAkUtQwlm0qCWPICnWXj5IxGmFhKpFcDrDq1q3tKwtvfb8qyOkoR74fBwROebAavyvyqux9QMxEe55jTvTiBzTK2F0rBhm2kjwM3WAdxI1ID4d35UpS9IDsmGQqAYJFZnHN9OwJ91UWJ4ixDNKxkbVL7Z8R4eQqBh5tLhrA2INjyPkaSKgDR/U1P11v+6C7kujZXgbZzJpssLo7XYgAK687mkHM8AYZnjYgkHmpBHqCKk5lnk2JbtE2AsqoLBR4C25HrUAQte1jfwtY39Kmghcw3ceAFu7imk3TP9MwuMRDipXiliQJqVdQkA2X0IG1TMrzrBRwTQFXMbW7hrkYcmJ+4B4VTZfwhipHVBEys3LX2bjx3q+l6L3Vur+kwdeRtFfc+V/Gq0ppm/A6Q23sOHknC6o+G87TBztMIhJsQoY2039Oe1VePnDSmRECAtqCjcDv76YeGOG4pppYZ5GjdAxFhe+n2hz51YRZDluiB3nkBkJXQoBN9RAJ37NxapXTwxyE2JNhwJ04JLEpUzHijEz/aTOQOQBsAPCwqJBmky+zI67W2Y8j3U+Y6HK8LLNB1UhkVSFeQ3XVYEbCsZNLHmsIwwSODEIwdCqgBwNiD523pgqWBmYR2bxJA2PGyW2u6Q5o5d3YPvzZr7+81GIpx6QuJmml+jo31MNlsABqZRYsbClBDV2B7nxhzha6YRZBWs1gmgtU6RWfDWM6vFwOPuyof1FfYsDXUHxF/zr4qhezKfAg/lX2Tw/iutwsL/wAUan9KQpVYUUUUIRRRRQhFFFYoQteJHZPpXz508YIJjo3/AI4gfeCRX0FiiNDX8K4r/KAwW2Fk/Eh+PzpOKFxh68OK9yHyrwRT0LzahRRprANCF0fKMrweEP0fESFpcRGA2wCxat1Oo942/OqPhzhBMTPKjzqixar23LhbklR37CrXHcUS4WKBcRBBO5jVkdhdlQ+yD41acL46PFacSYkjljlET9WNIdJgV5eIvXPufNGx0muvG4Iv2D0UlgdErY/EZckckUcUrvayzMR7V/4e4VIy3C4bB4SPE4iPrppbmKNtlCj7zeNes8OE+sweHwz9d1oAkY3LG9iD/CN62cYZNN9Fw3Zv9HUwyKu+hgb727j41OHBwawkgOOtzqRb0uUll6yTiTrsxw5giSHVZGUAFSO+16WM0x7nFSSX7QkJB27jtVpwblzpKmLItDFKiueVtW16rM4yqRMVImkk6zYAXvc7EeN6sxtjbMQLWAt6pDdX3F2dSPNh51kcdZEh58iLB7DuvY045pwrHNiI8b12k9WkpiAu7BQNwOe9qUc+ySX6DhbqC8RcOF3MancBjyHOrbjTVDDgZo50E0USIVVgW8eQ5is14zdG2I2PxN8O3vTwbbqq4YxvXZvrtpErSbHu1A7UsTjq5iO9ZLf6WpyxWfYNZ4JtN5uxJK8fsA23UKe899LOfY3DSYnrIUcRltTBzuxJueXKr8BcX3ykDLbyumFTukmG2N1fxxRP+aiq/gnElMfh2H/cA/OpXF/FEeNMZWARFFCX1EkqOQPpVHl+PeGRZY7BkNwSL71LFG403RuGtraoO6mcVYJosXOrAg9Yx3FtiSaqbVPzbOJcS+uZy78rmoNWYmuDAHb2TVgV6o5VlRUiF6Va+tOjXE9ZlWDb/wDCo/K4+VfKsIFfUfRQf/iMJ+Bv/N6RCbaKKKEIooooQisGs0UIVLxfOUwU7DuW/wCopA6acEZ8uhdBezg/6hT3x1/Z+J/wz8RSZn8wlyeE6wLaRY82K7bU8NuB3rRp6cSxtvxdb0C43geGr6S/+YGrWPJI7BdN7X/WumZPwfA8Cy2LlkuQTyIO/wA6tnwUKTKgjVY3AswS1ibEEsefI1Zzxt0AW+yaip7xxx5iN79i5HFwjrA0xEhQx5eHO/pSbmuW9U9tzvzttX0PmmbRI0ZVlUGR1cX5Ai19u7YH31w/jRl60rubE2P3SL8xUb7Obe1lVrQyanMnRhttlfcS4fC49IGgxMayxxKjrIdANh3E7bb1F/nmDAQxQIwnbrRLM0Z7JK+wgbwBsaRDQayW0QADC4lo1t/K5vMm3FdI83WM8McULMSSVUFt/wC8d6iLx7ilneZXAeS2sW7LW7yvIml21FTNpIQLZQkuUwZpxzi50MbyBUPNEUKp8yBXvB8WY3q+pjZivIWF2t4audLt6dcnx5TL2f6wmJyAUbTbULgsRubGo5o44mANYN0A3UBJMdNAYlL9Vc3XlqbvBJ9o14XgqfQrM6KzX0Izdokcx5HyqRicsmxIieI6k0i51WCP98t5k3NMuM4giSBt4pGVkRiSNROkB3Q+t96qvmey3RAanUAJ1ua5gRv+legDUvMcMglKxOZF7mtzPftWt8DIF1FG0+NiB5b1qh4sLlMUUiinHLOjLEYiBZoniKEXN2A0+t6WcVhCjFCQSpIOnkbeFRx1EUhLWOuRv2JSCFEINeAKmwYNnI0qSeVgCdzXrGZa8TFZFKsO5hY7+tS523tfVIoYrbFTLkXCsTQHFYqUph9WgaRdi1WOT8D4bGylcJiiABusi2e3ioGxqo+tiZe97Dc2NvNOylJOorX1J0QNfJsJ+F/9ySvmjM8vVNlk1MGIYW5WNfS/Q/8A2Ng/wP8A7klWmuDhcJqcqKKKVCKKKKEIoorBoQqHjv8As/E/4Z+IpIyBFnyjEIQGMYfTfu2vtTvx3/Z+J/wz8RSF0Zz3GJi7mS4/Ig1M0f0z3rbpmk0D3DcOB9EnZRx3IsUcaPotqUDmd+d68YviRmXtzMyqQLFrgHupEx8JSVxexV2HpYkVaZNwrJiEDNNHDGxtd23Y+S8zzprqpkTczlLBjOQfljNzVhjOIUQNY6iO6/O9KePxxkYm5t3Am9qfsR0d4LDvoxWPCvtsq25+tRc16LwYjNgp1xKLuVHtAVQOLQyEAkgHY2IHmqlbiE9Xo6wHIJCNBFO3R3Bg5JhBiYGkld7A3sFABuCPdVHxbiImxLiGLqkUlQAb8ja9PbU5pjFlOgvfgsu2l1Sj/lq9GIi1wRenropxsP0jqZIEd5LlHaxsQDtY+NaUz4S5mgxUCFVfqxGo0hd+fnUTqpwkcwM6ovvv3JbaJPkw7qAWUgN7JI5+lTcsjeR1hV9IcgG5svqa6T0r5Esw63D7/RwFkiH3FO4IHhXMctw/WzRxjbW4H5mm09WKmDpNu/ghzbGyYc+4BxODiMrshivsVf2vd316yroyxGIg69WQIVLbm5sPIU69KXVtgQkdycNIiMBy3WqXo74kOGwOLk2Yq6dk/wAB2NZjKypfS9K22bNbbgn5Rmslvo/wrNmEKj+I3/COdN3TLiJBLEqOeokT2QeySpO9hUrB8MImNfFRXGHfDvKlvusRut/W9UPE312T4ObmyO8ZPqTz91HStnrI5hsNCO039RZFrNIWeGmIyXHkEjtKPhUzo1lw0kcyPhleWONpOsfe9uQt4VC4dsckx/fZl+VReiTFFcw02uHjZSPLmaWZmaKoI4OvppwCQHULD9IOJLkQJHEP4Yox3d52vVRxVxI2MlErqFYKFNu+3efOmlOkaDDzyquBRF7akj2yeV7nupLkyySVJcSiHqUbdu4ajtV2lY1rs7o8mmhuNbpHK94V4shXDSYPFoWhc6lZR2kbxAqZkORDrDNluKLTxAsEddJK+/Zj5UnTZRMsKzMhETGyt3E1P4KnZcfhit7mRRt4Ei4p8sDcr3xO3uSNwbb3SA8Cq3FyM0jl/bLEt3b99fUHRB/Y+E/A/wDuSV858cIBmGJA5da3Kvovoe/sbB/gf/ckq9E7NG08wmlOdFFFPQiiiihCKxWaKEKBnkAfDyqeRUiuSdHsvV48KeTBlrsGZfZP6VxZ26jMwe4Sg+47/Ooopf8AUuh5sv6ldBhQzwyxcwuccb4XRmGKXlaVj+ZvVLDJpZTc9lgf1FOvTHhgmaSkcnVG/Qb0jFz76kIuFz+yeuluO82HkG/WQIf0pe4Q4jkwmJR0YhSwDqDswJ3BFX/SJ2oMA2oEiHS1vdb9CKXeEsqafFwoqkjWpawvYA3JPltWXThnuVn7AH0JTz19F0XDZSsOf3Vey8TSqPAspP71ynMGvNIT/G3xNdSxXEaDiFbkGNR1II5crfE1zfiXANBipkcWIdj7ibio8OzZhn3LG/VK7ZZ4XxxhxkEl7WkW/oTv+lXnE+A6nNzsQDKrgtzIYg3payzLpJpVSJSzkiwHx8rV0bjSNYsfhZ8QvWxdSv2ZvdkHefC9TVDwycW3LXC37JBsoef8SnCZxI4JMTaRKh+8pG4Iqzy3o/X6fFiYDqwbAzBh9wjfSffSHxnxEuNxJmWPRcAW9PGveW8cYrD4d8PHJaN738RfnY91QGkmMLej0dazgeX3HBLmF9U15NivpcWbg76gZFHmCbW9KjZFgimSYx2Wxd1tcWJFhyv3VA6LJGOMaMAkSxuje8bE++q/ijF41NMOJLqirpReQKrtyHxpOhPTGFpA1a7wH/iL6XW/B9IWIjwRwiEBDcajzCnmtW2VYoSZFiozzilVx7//AKNc+/5tTrkuc4TDYN0ZnlbEraWMAAJYmxDHv/erNTTNa0GNuuYHTndNaVY8M5pgUy+TD4idvryCyqm6Eed9+Qqr4UzzCYPFvP8AWFY79Wotd795PdtSpjmQu3VBgl+yGNzbzsOdaKkFE0h9ybP3CTMnrG8b4Iyu6YBWLEntsdjWIekLrMPiMPJHGkci9kRqBpYbj199IorNKKCEACx02uTwRmK6nFx3gfouHwcyGSHqwHYCzI/iBUTCYnK8vkOJgmfESAHqoyANLHkWPlXN7ViohhsbbhrnAHcX0P8AnYnZypmYY9ppHkc3ZyWPqa+oOh3+xsH+B/8Ackr5UAr6r6Hf7Gwf4H/3JK0gABYJic6KKKEIooooQiiig0IUXMh9U/pXHOO49GKV7e0Af9NdjzH7J/SuWdI2GukT+BKn0rFdN0eLRD+5pHqVu4K601udwk3pkjDzYWW32mHW/nak7JXhjfVNH1qaSCt7EX7x5inTpCXrMuwEn3lMkZ9Ba1c8GDkNrI59FJ+FbUjA67SsmoZkmc3kSukYjPsoxkMSzGSLqQFUeI93OtMvH2CwcMkWXQnU6kda3n3+ffSNDwvim3TDTH/I37Vd4Xo8xz204Vx5tYfGssYXFs5zi3exOijzlKhmOrVfe9799/GnLB8cYeRf6fhhO6gBXHZJt/Ee+t69DeZN/wBFVHmw+VWMHQLiz7c0Cf5iflV6WnjlADhty0Pomi/BLeM43UHThoFw8bbPp3dl7xq7ql5p0k6sOMPBAsahSgZ+2+k+BttemSHoHt9rjol8bW+ZFS06GsAvt4+/ppHzqL3GEkEtvbvUgZIdmnyXGbX9aLbfvXco+jjJIx253Y992/YVIgyLII/uaz56jV3I7gFK2jqHbMPkuM5JxNPhA4hYKZAASBuAPA91Rsdj5cQ2qVnka1t7nau8jH5LH7OEB/yX+JqSnHeAjFkwgA7uwlNFP8WcN15qduGVbtmFfPuHyaZ/Yikb0Rv2qfBwRjn9nCy/6SPjXdD0pov2eGA9CB8BXlulOc+zBv6k/Kn5CN1MMGqz8tvELkmH6IczcXGGYepUfOrPC9BGYvzESD+8/wCwroLcfY9vZhA/yMa8nibNG5J+S2+NRGSNvWe0eIThg03zOaPFKkH8njEk9qeJfQFv2q3w/wDJzX7+KP8AlQfvVkZc3f7zAf5RR/NOZv7UxH+b9hUDq2kb1pm+acMJ/ulajDfyf8Gv2k0re9V+VT4+hnKk53b8Un/1VeODMY3tT/8A9vXsdHsh9uc/qfiarOxfD2bzDwul/DacdaYeAKu4+Csmj/6UF/Nr/E04ZLDCkKLhwoiAOkLytc3t771zcdGsffK1/QV0LhrLhBho4lNwoIBPmSfnT6bEqWqcWQOJI12VSrp4ImgxPJN+VlaUUUVfWciiiihCKKKKEKLmP2T+lIXGmH1YVjb2SDT7mP2T+lLuIkVUZmtpUEm/gOdcZjc5p6+GUC9gP3K0KKTonB/IrmuTcRyQx9X1CyjVqGtdWknwFWMfFeMPsQIv4YR+1OOX4iOaJJYwNLC42HKq+LjXD9+pR1hiuRsH8Ktn2mkeTkg1G+u3otWStp3OLjELnmqRs/zRvZDKPJAK1mLNZObP+ainjEYxI0Z2YAKLt5AVry7NVmUOAVU+yWsNQPK1Une09UW5mxNA8U0VzG6Njb5JL/mHMn5yMPV/2rK8CYpvamt/mY0/39KFa/pVN/tRXHYNHgnficg6oaPBIq9HEhPamv8AmfjUhOjRO+Un3U56xz7qySKqu9osRd89vAJhxKo4Ot4BKcfRzB3s594Fb24Gwyi+lj3c6tcXniRyLFuZGF9Ki5A8TU/u8ahfi2IaF0jrFRmuqHfOVQTcH4ZUYiME6TuT+Vc+4fRfpUSsLgta1dccdlh5GuSZS1sXH4CS3610/s9VTTwVAkcSbce4rYwyV8kcuZxOi6xFlkS8o0HuFVOdzTxOnURI6/eXSAT6Gr8NS1neIjXEKXneOygkAbWv4+dcdTSPfIcxvvvcrnHvceK2SZriQqusI5XZL7gkmwv7q8y8QYlUQ/RSzMSCAfZAtY1TyQQ6JH+luY9Wpgo5FuX/ADyrEMyHf6cbbBSBuL9x8Kv9Awi+X0cocxVvLn2J0q3UEdogra5sB8zWzL+IZ5WKnDFOySCT3jlUDLIIi5X6YZWZWUA+J7x6VHR0WTR9MdQLdkjba1xf8/zpphiNxlF+5yS5VhBxJibqJMMe0bbfd3tv+dMq3tvsfKlCdI2ZiuN0lmuLc/Af8860YjDtFJpkzEj+63OxqKSmZJbL8J7inBxCdWq6y4/Vj3/Gknh7L2UdYZ2lVh2Q3IDxp2yz7Nff8TWx7OxhlW9oN/h+qZMbtClUUUV3aqIooooQiiiihCjZj9k/pSjmisyrEoPbNmNrgL33ptzIfVP6Ug8W5rLCsPVG2uVVPoe6uKx5hfWRhu+X6lWYuobrXwVDJD10DowVJGaNrbFTvYUqRZLOrGQwuyjFM/VEc1b2ZB6fOrOTiSXD4nFkguiNEpUsbLq56au8v4uaaUrHExQSdWWF7qQAdR8t7VRJnhc6QNBDgCTfs/lOu1wsln+ZJWhn61ZmmHW6RpOlw1tO/fbwr2mSSBsOrLMsRw4XsKSUlBBJI7uXOs8VZ3JDi51WSQAQqUAJ0rIzWBPgKu8LxbIv1RjM00aIZCm92fw8ame+fow9oBvr3XCbpxVAOHpzFjGHXiVW+quSNScmsO+4vWyTLX14Vl68oZAZVKsoUBd9vC9TM144maFXiQKxmWNgx7Sm/Ig8r+NMuZZ71JgQreWY6VW+3Lck+FQvnqG2uwXN9O4a/dLYc0lZVBOrRddHKcOss2pbN972CRzIqxyzBSHGOHMyKJFaHYm6D7pPICvGO4tkxE2GjiDKru6yDVYkp3Bu4d9W2d42RMdg4ldhHIGDi/PT50sj5CbOaAS13pc+aBZV2b5dJ/OM0kaNf6MQjWNusttvyqnxK4oQXQSj+jASWvczX7vPxptfiIwzCJrt1juAzEADTyUHxqXwvHKEl652Y9a4W/8ADfaofeXwxhz2ggAWvxS2BK9cPYDq4r6nYuoZtZuQbbjflXN4tsZ/+3512A1yCcWxjf43zrX9mJTKagni37rpcG2kHYuwX2FLfEcU5k+qijddO5YA38t/CmROVU+cyyK4KRLINNz43v8ACuRpiWzGwHHdYDwq3ALNYq2FiUabk7WJF7be+oESTrscFET4i1WkWMndHthgjAgKG7/E/pWIMwm1ojYbSD7TeA3/AC5Vohz9dB5/yo9FDw/X6474JFsw3Uja5FzerPGYS6yf0VC25W5B1H5VFwuZzs5VsKV9rtd1hew9TtUjJ8VNJJplh6tdNyfO/s3psmfrWAtyP8oFlUjCzFCfokerWLLYDs23Pret0cDzOvW4JFvpuzdrbv2psOFXwoOFXwFVzXccuvj90uRZihVAFAAUCwHhV5l32a1RCBfCrzLhaMe/41s+zBvUvN/l+qZP1QpVFFFd+qiKKKKEIoooNCFFzL7J/SlPNMsjnRVl5KwYWNu0OW9NuYfZv6UnZ9gnkjUJbZrne21cXjozVsQzZdN+WpV+kaH/AAk21UafhDDsJNWv6wqzksd9Hs/lW7LcghjdpY2bte0A3ZJA2Yjx2qJhcBKYZQzEluyuo93ed/fWt+HZUssbnRpvzt2qy+jBux8/G3ZbRXxSxXsXBTsTwpBLLJI12MqaG32K+A8PGo+F4PgicaJJFfTpID7so5X760Q5LiQQushBYbN3bX9+xq0OAIxHWABuyq3vv5n4VG8GMZRNcW4egTH08YPWv3KFiOC8PIXDMxdmRidXaBTkasMyySOVY9ZOqIgo99wR+9VOLyecyvIii9zY6tyDYe61Z/mzFabF7+z97vB3qXoc2U+8D7c0/wB0jNvjCkx8GQrJFIpZTEWYWtuze0T61Mznh9MQ0blmSSI3R1O4vzFuVe8khlVCJTc3Nt77VY1kzTysl697aAqo+MNJaNVS4zhVJVCu7EAhjy3YG+q/cfSrHLcB1KldTNdi12N7X7q94yRwBoW5LAHuAHeaw+LAkCWJYgnyUeJPdUZklkZlJuEywCkVyDNxpxj+UvzrqIx7yauoj1hebk6V252J52rlGa49ZMU7je78hvuD3V2fsvSTRGRz22a5ui2sGlaHvBPBdjiPZHoKVeJ3jXEKXmkiuoF1vpAuedvHer3C5koEauGQsBYutgxtyHnVbnaz9aSsKSIFUAMBck9/oK5iOF8NQQ8W330/dY0hBvZU+PkhLmQY11BtYL6AVoxeCRSNeLkbWAVNz5gb+tWHWy7XwUXPxArbGJncBsHGq72PO1gSB5XNXQ4tH8tUKq3j0SREYxmWRt7k27Nr716xLJrIXHGO9ybcj4Anx3qQTiGWzYNdj2bC1hWp5pwCXwCEC5NgP+Xp4Nzw82oWp3IRS2ObS5KgqCeXefCrPKc6igJ63FdaTaxPICrXJYUkgVjEEuD2NNrX5jet7ZDh/wDtL+VUZKmI3jeD4W+yeGncLbgM0imB6pw4Fr2pjy/7MUp4fLoMIHdRoU7nfb8qYuG8eJsNHIvstqt7mYfKtv2bh/1D5IwclrXPNJM12QOO11Z0UUV3CpIooooQig0UUIUXMfsn9KTuIoZHi0xC5bnbnanHMT9U/pSrmeaCBNZFx5VxWPPcytic0XIGx7yr1LJ0fxciqfMsFO8MChTqX2gPda/615SPGaiBdUtsNuY5CsYLjbrHC6AL8u1/6ppRri551lyV8sAySRt47jmtBtbcWyhUOAaciUFiwVbLtzYjce41nIYJY1fUjDULgE3sQPiSf0q/ovVJ+I3DmhgsbeiQ1BIIsNUrwnFgRqqstr6iRzPnR/TCO0Nw21h5Hf8AO1NVqL1IMVt/tN8k8VVvlCh5S0nVL1os/feptYr0DWTK/O4uta6qONzdA/SqrMYADsbGZ0j9ByNqtBVPneIbVEsSmSUSK4Ufwg7k+AtV3DWF9Sxtri4uoX6BN+Hw6ooVRZQLADlUaPJIFbWIYw976gi3v43tzqbGdhfas16yBZUbqi4xmjXDMJCAWKhL/wAVxa1LudZP1sqnrpFbSOyjAD1tVnxu66EVo7s7Kuu1xGt/a35Hal/iL6OMT9a8qNoG6crdw5VyeN3NQwNOtjsLqaLZbp+GkZVDNKNN7Ncbkm/51JyrLepe/WTOQPZc351StisKsbKZZm7QYc77D/3XjMooGVJFefcBOwfZ087+POsLI9wyucbHsUqdBj/7jf8APfWGzD+4/hyH70mxJhNJJxM3idyK1RthOs3xExAIbcmx8qr+5N7fIp2ZPP00/wDbf8q14jMwilnVlUDcnurRDxBCyMwfZANV9reFLWNxJxZ6yYlMKp7K98h7rDvvVjDMIfWS2Is0bk/RXaeAyanq/wCbKr4nzebEqXUFcOGsO658fOuldHn9nYf0b/zekZ4kdWUDVdToi3tFtuW8DT30fLbL4Ae4P/5vXpkcEdPCIoxYBWsUe33ZrGi1nfRMVFFFIuaRRRRQhFFFFCFGzH7J/Skfibq+rCSBjrB9nutTvmX2T+lJucYcvosAbXBvXE4+QKyMn+36lWoR8BSnkeUIspBdi62JBsAqmxBv3k3roQFKq5bJqF0Qiw3AI37r+I2prrnq+TpHB17qZgssigVis1lqRZrNYrIpELNFap8QsalmYBRzJ2rXlokxN20mOE+yx9p/MD7o86v0eHT1brRjTnwUbnhu62NqY6Yxc+PcvmfPyqyyzKVhB+859pzzb/15VKw+GVBZRYfHzPnXt3AFybAfpXomG4XFRM01dxKpveXL3WGNK2KzyXEMRhSI415ysL6j4KNtvOk3jfPMZGwh+kHSy3JVdJPle/KrkVbBLP7ux13KxTUclQ8MYm7PcwGJlXDR9pEYPM45Lp5ID3sfCteMk+t0/U3I5NbUfzrzwpGowkWkAXFz5nvJ8TXrMOGYpnLtcPt2gbEAdwrgsSrenq3dJoG3ATzEYiW8VQyHFRrssBFzqZtO258BsLWr1DLi0UWWADewJFjf51ajg+HQyXezWuSfA3qOvBKar63K9wJ5HxqEVMBGv7fym5SoqrimDExQFwy7AKQBY3Pwq9mjiij1yoi2G/ZHPwFaIcvhwYeQs1iNyxvy5WpDz3itp5QbfVK2yHvHnV+gw6TEpfg0YNzt4brRoaF9QdtAriYjE3lkHV4YEaFFgZD3etSIW0bFbMu6AnUkStyY+YqFDn8LhSbBz2FUjsRDxt3+taJsa0tsLhl3O0j89XnfuWvQ44o6WLKNGha3Qv6hFgPIf56qPn/ESR6okfdiOsmtux77W7q6pwRo+gwdWxZNJsxFr9prmx870sZNwzFAQCoY27RKqbnu58hTzlaARKBsBfy7zVaKqbU/FGdP81XP19V0h6NvVB35qXRRRU6y0UUUUIRRRRQhRcy+yf0pfh+dFFcJ7Tfns/4/Uq5BsVtNeazRXJFTjdZ8aytFFMKVZoT5UUUJFQ8Wc4P8QfEU7weyvpRRXofs5+mPeqc62NVTxR/VJvwmiiuid1CoQq7KvsIvwj4CkbpG/rCfg/es0VxXs/8A/UPiulwb9QO4pu4U/qcP4atzWaK5zEP1Mn/IqlP+a7vKw1YNFFUAoUp9In9XX8Vc3WiivWvZT9H4ldjgv5K9NTh0de1J6CiitLG/0MvcrGJ/p3J7PP8AL4VfZb9mvv8AiaKK5/AvyR3D6rzeTdSqKKK6FRoooooQv//Z"/>
          <p:cNvSpPr>
            <a:spLocks noChangeAspect="1" noChangeArrowheads="1"/>
          </p:cNvSpPr>
          <p:nvPr/>
        </p:nvSpPr>
        <p:spPr bwMode="auto">
          <a:xfrm>
            <a:off x="215900" y="-887413"/>
            <a:ext cx="2143125" cy="2143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26" name="Picture 6" descr="http://ecx.images-amazon.com/images/I/51S430K0MKL._SL500_AA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94731"/>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1928" name="Picture 8" descr="http://i43.tower.com/images/mm100405157/computer-security-dieter-gollmann-paperback-cover-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3813981"/>
            <a:ext cx="19050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687391"/>
      </p:ext>
    </p:extLst>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8" name="Picture 6" descr="http://www.streethacker.com/images/ss/ss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096" y="1041779"/>
            <a:ext cx="6667500" cy="5000625"/>
          </a:xfrm>
          <a:prstGeom prst="rect">
            <a:avLst/>
          </a:prstGeom>
          <a:noFill/>
          <a:extLst>
            <a:ext uri="{909E8E84-426E-40DD-AFC4-6F175D3DCCD1}">
              <a14:hiddenFill xmlns:a14="http://schemas.microsoft.com/office/drawing/2010/main">
                <a:solidFill>
                  <a:srgbClr val="FFFFFF"/>
                </a:solidFill>
              </a14:hiddenFill>
            </a:ext>
          </a:extLst>
        </p:spPr>
      </p:pic>
      <p:pic>
        <p:nvPicPr>
          <p:cNvPr id="90116" name="Picture 4" descr="http://www.streethacker.com/images/ss/s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01915"/>
            <a:ext cx="6667500" cy="5000625"/>
          </a:xfrm>
          <a:prstGeom prst="rect">
            <a:avLst/>
          </a:prstGeom>
          <a:noFill/>
          <a:extLst>
            <a:ext uri="{909E8E84-426E-40DD-AFC4-6F175D3DCCD1}">
              <a14:hiddenFill xmlns:a14="http://schemas.microsoft.com/office/drawing/2010/main">
                <a:solidFill>
                  <a:srgbClr val="FFFFFF"/>
                </a:solidFill>
              </a14:hiddenFill>
            </a:ext>
          </a:extLst>
        </p:spPr>
      </p:pic>
      <p:pic>
        <p:nvPicPr>
          <p:cNvPr id="90120" name="Picture 8" descr="http://www.streethacker.com/images/ss/s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096" y="1041779"/>
            <a:ext cx="6667500" cy="5000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76200"/>
            <a:ext cx="7772400" cy="1143000"/>
          </a:xfrm>
        </p:spPr>
        <p:txBody>
          <a:bodyPr/>
          <a:lstStyle/>
          <a:p>
            <a:r>
              <a:rPr lang="en-US" dirty="0" smtClean="0"/>
              <a:t>Street Hacker</a:t>
            </a:r>
            <a:endParaRPr lang="en-US" dirty="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8</a:t>
            </a:fld>
            <a:endParaRPr lang="en-US"/>
          </a:p>
        </p:txBody>
      </p:sp>
    </p:spTree>
    <p:extLst>
      <p:ext uri="{BB962C8B-B14F-4D97-AF65-F5344CB8AC3E}">
        <p14:creationId xmlns:p14="http://schemas.microsoft.com/office/powerpoint/2010/main" val="362358149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8"/>
                                        </p:tgtEl>
                                        <p:attrNameLst>
                                          <p:attrName>style.visibility</p:attrName>
                                        </p:attrNameLst>
                                      </p:cBhvr>
                                      <p:to>
                                        <p:strVal val="visible"/>
                                      </p:to>
                                    </p:set>
                                    <p:anim calcmode="lin" valueType="num">
                                      <p:cBhvr additive="base">
                                        <p:cTn id="7" dur="500" fill="hold"/>
                                        <p:tgtEl>
                                          <p:spTgt spid="90118"/>
                                        </p:tgtEl>
                                        <p:attrNameLst>
                                          <p:attrName>ppt_x</p:attrName>
                                        </p:attrNameLst>
                                      </p:cBhvr>
                                      <p:tavLst>
                                        <p:tav tm="0">
                                          <p:val>
                                            <p:strVal val="#ppt_x"/>
                                          </p:val>
                                        </p:tav>
                                        <p:tav tm="100000">
                                          <p:val>
                                            <p:strVal val="#ppt_x"/>
                                          </p:val>
                                        </p:tav>
                                      </p:tavLst>
                                    </p:anim>
                                    <p:anim calcmode="lin" valueType="num">
                                      <p:cBhvr additive="base">
                                        <p:cTn id="8" dur="500" fill="hold"/>
                                        <p:tgtEl>
                                          <p:spTgt spid="901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116"/>
                                        </p:tgtEl>
                                        <p:attrNameLst>
                                          <p:attrName>style.visibility</p:attrName>
                                        </p:attrNameLst>
                                      </p:cBhvr>
                                      <p:to>
                                        <p:strVal val="visible"/>
                                      </p:to>
                                    </p:set>
                                    <p:anim calcmode="lin" valueType="num">
                                      <p:cBhvr additive="base">
                                        <p:cTn id="13" dur="500" fill="hold"/>
                                        <p:tgtEl>
                                          <p:spTgt spid="90116"/>
                                        </p:tgtEl>
                                        <p:attrNameLst>
                                          <p:attrName>ppt_x</p:attrName>
                                        </p:attrNameLst>
                                      </p:cBhvr>
                                      <p:tavLst>
                                        <p:tav tm="0">
                                          <p:val>
                                            <p:strVal val="#ppt_x"/>
                                          </p:val>
                                        </p:tav>
                                        <p:tav tm="100000">
                                          <p:val>
                                            <p:strVal val="#ppt_x"/>
                                          </p:val>
                                        </p:tav>
                                      </p:tavLst>
                                    </p:anim>
                                    <p:anim calcmode="lin" valueType="num">
                                      <p:cBhvr additive="base">
                                        <p:cTn id="14"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120"/>
                                        </p:tgtEl>
                                        <p:attrNameLst>
                                          <p:attrName>style.visibility</p:attrName>
                                        </p:attrNameLst>
                                      </p:cBhvr>
                                      <p:to>
                                        <p:strVal val="visible"/>
                                      </p:to>
                                    </p:set>
                                    <p:anim calcmode="lin" valueType="num">
                                      <p:cBhvr additive="base">
                                        <p:cTn id="19" dur="500" fill="hold"/>
                                        <p:tgtEl>
                                          <p:spTgt spid="90120"/>
                                        </p:tgtEl>
                                        <p:attrNameLst>
                                          <p:attrName>ppt_x</p:attrName>
                                        </p:attrNameLst>
                                      </p:cBhvr>
                                      <p:tavLst>
                                        <p:tav tm="0">
                                          <p:val>
                                            <p:strVal val="#ppt_x"/>
                                          </p:val>
                                        </p:tav>
                                        <p:tav tm="100000">
                                          <p:val>
                                            <p:strVal val="#ppt_x"/>
                                          </p:val>
                                        </p:tav>
                                      </p:tavLst>
                                    </p:anim>
                                    <p:anim calcmode="lin" valueType="num">
                                      <p:cBhvr additive="base">
                                        <p:cTn id="20" dur="500" fill="hold"/>
                                        <p:tgtEl>
                                          <p:spTgt spid="90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HackerSkills</a:t>
            </a:r>
            <a:r>
              <a:rPr lang="en-US" dirty="0" smtClean="0"/>
              <a:t> and Cypher</a:t>
            </a:r>
            <a:endParaRPr lang="en-US" dirty="0"/>
          </a:p>
        </p:txBody>
      </p:sp>
      <p:sp>
        <p:nvSpPr>
          <p:cNvPr id="3" name="Date Placeholder 2"/>
          <p:cNvSpPr>
            <a:spLocks noGrp="1"/>
          </p:cNvSpPr>
          <p:nvPr>
            <p:ph type="dt" sz="half" idx="10"/>
          </p:nvPr>
        </p:nvSpPr>
        <p:spPr/>
        <p:txBody>
          <a:bodyPr/>
          <a:lstStyle/>
          <a:p>
            <a:pPr>
              <a:defRPr/>
            </a:pPr>
            <a:r>
              <a:rPr lang="en-US" smtClean="0"/>
              <a:t>October 2011</a:t>
            </a:r>
            <a:endParaRPr lang="en-US" dirty="0"/>
          </a:p>
        </p:txBody>
      </p:sp>
      <p:sp>
        <p:nvSpPr>
          <p:cNvPr id="4" name="Footer Placeholder 3"/>
          <p:cNvSpPr>
            <a:spLocks noGrp="1"/>
          </p:cNvSpPr>
          <p:nvPr>
            <p:ph type="ftr" sz="quarter" idx="11"/>
          </p:nvPr>
        </p:nvSpPr>
        <p:spPr/>
        <p:txBody>
          <a:bodyPr/>
          <a:lstStyle/>
          <a:p>
            <a:pPr>
              <a:defRPr/>
            </a:pPr>
            <a:r>
              <a:rPr lang="en-US" smtClean="0"/>
              <a:t>ACM NetGames</a:t>
            </a:r>
            <a:endParaRPr lang="en-US" dirty="0"/>
          </a:p>
        </p:txBody>
      </p:sp>
      <p:sp>
        <p:nvSpPr>
          <p:cNvPr id="5" name="Slide Number Placeholder 4"/>
          <p:cNvSpPr>
            <a:spLocks noGrp="1"/>
          </p:cNvSpPr>
          <p:nvPr>
            <p:ph type="sldNum" sz="quarter" idx="12"/>
          </p:nvPr>
        </p:nvSpPr>
        <p:spPr/>
        <p:txBody>
          <a:bodyPr/>
          <a:lstStyle/>
          <a:p>
            <a:pPr>
              <a:defRPr/>
            </a:pPr>
            <a:fld id="{4BD0F040-2A33-43E6-8C79-7EEC0609114D}" type="slidenum">
              <a:rPr lang="en-US" smtClean="0"/>
              <a:pPr>
                <a:defRPr/>
              </a:pPr>
              <a:t>9</a:t>
            </a:fld>
            <a:endParaRPr lang="en-US"/>
          </a:p>
        </p:txBody>
      </p:sp>
      <p:pic>
        <p:nvPicPr>
          <p:cNvPr id="91138" name="Picture 2" descr="http://hackerskills.com/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378372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1140" name="Picture 4" descr="http://cypher.extremecast.com/images/cyph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177" y="2209800"/>
            <a:ext cx="5283200" cy="396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8986" y="4038600"/>
            <a:ext cx="2419252" cy="707886"/>
          </a:xfrm>
          <a:prstGeom prst="rect">
            <a:avLst/>
          </a:prstGeom>
          <a:solidFill>
            <a:schemeClr val="bg1"/>
          </a:solidFill>
          <a:ln w="19050">
            <a:solidFill>
              <a:schemeClr val="tx1"/>
            </a:solidFill>
            <a:prstDash val="sysDash"/>
          </a:ln>
        </p:spPr>
        <p:txBody>
          <a:bodyPr wrap="none" rtlCol="0">
            <a:spAutoFit/>
          </a:bodyPr>
          <a:lstStyle/>
          <a:p>
            <a:r>
              <a:rPr lang="en-US" sz="2000" dirty="0">
                <a:latin typeface="+mn-lt"/>
              </a:rPr>
              <a:t>S</a:t>
            </a:r>
            <a:r>
              <a:rPr lang="en-US" sz="2000" dirty="0" smtClean="0">
                <a:latin typeface="+mn-lt"/>
              </a:rPr>
              <a:t>elf </a:t>
            </a:r>
            <a:r>
              <a:rPr lang="en-US" sz="2000" dirty="0" smtClean="0">
                <a:latin typeface="+mn-lt"/>
              </a:rPr>
              <a:t>learning</a:t>
            </a:r>
          </a:p>
          <a:p>
            <a:r>
              <a:rPr lang="en-US" sz="2000" dirty="0" smtClean="0">
                <a:solidFill>
                  <a:srgbClr val="0000FF"/>
                </a:solidFill>
                <a:latin typeface="+mn-lt"/>
              </a:rPr>
              <a:t>But </a:t>
            </a:r>
            <a:r>
              <a:rPr lang="en-US" sz="2000" dirty="0" smtClean="0">
                <a:solidFill>
                  <a:srgbClr val="0000FF"/>
                </a:solidFill>
                <a:latin typeface="+mn-lt"/>
              </a:rPr>
              <a:t>mostly puzzles</a:t>
            </a:r>
            <a:endParaRPr lang="en-US" sz="2000" dirty="0" smtClean="0">
              <a:solidFill>
                <a:srgbClr val="0000FF"/>
              </a:solidFill>
              <a:latin typeface="+mn-lt"/>
            </a:endParaRPr>
          </a:p>
        </p:txBody>
      </p:sp>
      <p:sp>
        <p:nvSpPr>
          <p:cNvPr id="9" name="TextBox 8"/>
          <p:cNvSpPr txBox="1"/>
          <p:nvPr/>
        </p:nvSpPr>
        <p:spPr>
          <a:xfrm>
            <a:off x="580369" y="5181600"/>
            <a:ext cx="2879314" cy="707886"/>
          </a:xfrm>
          <a:prstGeom prst="rect">
            <a:avLst/>
          </a:prstGeom>
          <a:noFill/>
          <a:ln w="19050">
            <a:solidFill>
              <a:schemeClr val="tx1"/>
            </a:solidFill>
            <a:prstDash val="sysDash"/>
          </a:ln>
        </p:spPr>
        <p:txBody>
          <a:bodyPr wrap="none" rtlCol="0">
            <a:spAutoFit/>
          </a:bodyPr>
          <a:lstStyle/>
          <a:p>
            <a:r>
              <a:rPr lang="en-US" sz="2000" dirty="0" smtClean="0">
                <a:latin typeface="+mn-lt"/>
              </a:rPr>
              <a:t>Team </a:t>
            </a:r>
            <a:r>
              <a:rPr lang="en-US" sz="2000" dirty="0" smtClean="0">
                <a:latin typeface="+mn-lt"/>
              </a:rPr>
              <a:t>gameplay</a:t>
            </a:r>
            <a:r>
              <a:rPr lang="en-US" sz="2000" dirty="0" smtClean="0">
                <a:latin typeface="+mn-lt"/>
              </a:rPr>
              <a:t>, story</a:t>
            </a:r>
          </a:p>
          <a:p>
            <a:r>
              <a:rPr lang="en-US" sz="2000" dirty="0" smtClean="0">
                <a:solidFill>
                  <a:srgbClr val="0000FF"/>
                </a:solidFill>
                <a:latin typeface="+mn-lt"/>
              </a:rPr>
              <a:t>But not realistic</a:t>
            </a:r>
          </a:p>
        </p:txBody>
      </p:sp>
      <p:cxnSp>
        <p:nvCxnSpPr>
          <p:cNvPr id="8" name="Straight Arrow Connector 7"/>
          <p:cNvCxnSpPr>
            <a:stCxn id="6" idx="0"/>
          </p:cNvCxnSpPr>
          <p:nvPr/>
        </p:nvCxnSpPr>
        <p:spPr bwMode="auto">
          <a:xfrm flipV="1">
            <a:off x="1518612" y="3657600"/>
            <a:ext cx="383920" cy="381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1" name="Straight Arrow Connector 10"/>
          <p:cNvCxnSpPr>
            <a:stCxn id="9" idx="3"/>
          </p:cNvCxnSpPr>
          <p:nvPr/>
        </p:nvCxnSpPr>
        <p:spPr bwMode="auto">
          <a:xfrm flipV="1">
            <a:off x="3459683" y="5181600"/>
            <a:ext cx="415494" cy="35394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532072021"/>
      </p:ext>
    </p:extLst>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spPr>
      <a:bodyPr wrap="none" rtlCol="0">
        <a:spAutoFit/>
      </a:bodyPr>
      <a:lstStyle>
        <a:defPPr>
          <a:defRPr sz="2000" dirty="0" smtClean="0">
            <a:latin typeface="+mn-lt"/>
          </a:defRPr>
        </a:defPPr>
      </a:lstStyle>
    </a:tx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C:\Office97\Templates\Presentation Designs\Dads Tie.pot</Template>
  <TotalTime>5766</TotalTime>
  <Words>1280</Words>
  <Application>Microsoft Office PowerPoint</Application>
  <PresentationFormat>On-screen Show (4:3)</PresentationFormat>
  <Paragraphs>285</Paragraphs>
  <Slides>31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Wingdings</vt:lpstr>
      <vt:lpstr>Times New Roman</vt:lpstr>
      <vt:lpstr>Comic Sans MS</vt:lpstr>
      <vt:lpstr>Courier New</vt:lpstr>
      <vt:lpstr>Dads Tie</vt:lpstr>
      <vt:lpstr>Bitmap Image</vt:lpstr>
      <vt:lpstr>CounterMeasures: A Game for Teaching Computer Security</vt:lpstr>
      <vt:lpstr>Security Alert!</vt:lpstr>
      <vt:lpstr>Learning about Security</vt:lpstr>
      <vt:lpstr>This Work</vt:lpstr>
      <vt:lpstr>Outline</vt:lpstr>
      <vt:lpstr>Related Work</vt:lpstr>
      <vt:lpstr>Books</vt:lpstr>
      <vt:lpstr>Street Hacker</vt:lpstr>
      <vt:lpstr>HackerSkills and Cypher</vt:lpstr>
      <vt:lpstr>HackThisSite</vt:lpstr>
      <vt:lpstr>SmashTheStack</vt:lpstr>
      <vt:lpstr>OverTheWire</vt:lpstr>
      <vt:lpstr>DEFCON, SANS NetWars</vt:lpstr>
      <vt:lpstr>CrackMe</vt:lpstr>
      <vt:lpstr>Outline</vt:lpstr>
      <vt:lpstr>Game Design</vt:lpstr>
      <vt:lpstr>Implementation</vt:lpstr>
      <vt:lpstr>Game Interface</vt:lpstr>
      <vt:lpstr>Mission Content</vt:lpstr>
      <vt:lpstr>Outline</vt:lpstr>
      <vt:lpstr>Hypotheses</vt:lpstr>
      <vt:lpstr>User Study (1 of 2)</vt:lpstr>
      <vt:lpstr>User Study (2 of 2)</vt:lpstr>
      <vt:lpstr>Outline</vt:lpstr>
      <vt:lpstr>Results - Participation </vt:lpstr>
      <vt:lpstr>Results – Objective: Knowledge</vt:lpstr>
      <vt:lpstr>Results – Objective: Time</vt:lpstr>
      <vt:lpstr>Results – Subjective: Interest</vt:lpstr>
      <vt:lpstr>Results – Subjective: Learning</vt:lpstr>
      <vt:lpstr>Conclusion</vt:lpstr>
      <vt:lpstr>Future Work</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Performance of Games using Solid State Drives</dc:title>
  <dc:creator>Claypool</dc:creator>
  <dc:description>Mark Claypool, Jared Hays, Alex Kuang and Thomas Lextrait
In Proceedings of the 10th ACM Network and System Support for Games (NetGames)
Ottowa, Canada
October 2011</dc:description>
  <cp:lastModifiedBy>CCCLABS</cp:lastModifiedBy>
  <cp:revision>1022</cp:revision>
  <dcterms:created xsi:type="dcterms:W3CDTF">2006-01-19T05:38:07Z</dcterms:created>
  <dcterms:modified xsi:type="dcterms:W3CDTF">2011-10-07T17:10:41Z</dcterms:modified>
</cp:coreProperties>
</file>