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7"/>
  </p:notesMasterIdLst>
  <p:sldIdLst>
    <p:sldId id="257" r:id="rId3"/>
    <p:sldId id="365" r:id="rId4"/>
    <p:sldId id="264" r:id="rId5"/>
    <p:sldId id="261" r:id="rId6"/>
    <p:sldId id="371" r:id="rId7"/>
    <p:sldId id="370" r:id="rId8"/>
    <p:sldId id="372" r:id="rId9"/>
    <p:sldId id="367" r:id="rId10"/>
    <p:sldId id="368" r:id="rId11"/>
    <p:sldId id="378" r:id="rId12"/>
    <p:sldId id="344" r:id="rId13"/>
    <p:sldId id="377" r:id="rId14"/>
    <p:sldId id="272" r:id="rId15"/>
    <p:sldId id="3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0070C1"/>
    <a:srgbClr val="1EA8E1"/>
    <a:srgbClr val="2A2D32"/>
    <a:srgbClr val="FF1113"/>
    <a:srgbClr val="D8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74"/>
    <p:restoredTop sz="71384"/>
  </p:normalViewPr>
  <p:slideViewPr>
    <p:cSldViewPr snapToGrid="0" snapToObjects="1">
      <p:cViewPr varScale="1">
        <p:scale>
          <a:sx n="45" d="100"/>
          <a:sy n="45" d="100"/>
        </p:scale>
        <p:origin x="152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B99B-EE54-8644-9685-58DA94D67F0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C5DD0-E585-4E49-BCFF-3926388EF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Shengmei</a:t>
            </a:r>
            <a:r>
              <a:rPr lang="en-US" altLang="zh-CN" dirty="0"/>
              <a:t>. I’m a Ph.D. student in computer science at WPI,</a:t>
            </a:r>
            <a:r>
              <a:rPr lang="zh-CN" alt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engineering school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 Boston, Massachusetts. </a:t>
            </a:r>
            <a:r>
              <a:rPr lang="en-US" altLang="zh-CN" dirty="0"/>
              <a:t>My research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gaming.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did this work with my advisor, professor Mark Claypool.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funded by Intel corporation and worked with</a:t>
            </a:r>
            <a:br>
              <a:rPr lang="en-US" dirty="0"/>
            </a:b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Atsuo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Kuwahara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James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Scovelle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and Jamie Sherman on this work. </a:t>
            </a:r>
          </a:p>
          <a:p>
            <a:endParaRPr lang="en-US" altLang="zh-CN" dirty="0"/>
          </a:p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 paper: </a:t>
            </a:r>
            <a:r>
              <a:rPr lang="en-US" dirty="0"/>
              <a:t>The Effects of Network Latency</a:t>
            </a:r>
            <a:r>
              <a:rPr lang="zh-CN" altLang="en-US" dirty="0"/>
              <a:t> </a:t>
            </a:r>
            <a:r>
              <a:rPr lang="en-US" dirty="0"/>
              <a:t>on Competitive</a:t>
            </a:r>
            <a:r>
              <a:rPr lang="zh-CN" altLang="en-US" dirty="0"/>
              <a:t> </a:t>
            </a:r>
            <a:r>
              <a:rPr lang="en-US" dirty="0"/>
              <a:t>First-Person Shooter Game</a:t>
            </a:r>
            <a:r>
              <a:rPr lang="zh-CN" altLang="en-US" dirty="0"/>
              <a:t> </a:t>
            </a:r>
            <a:r>
              <a:rPr lang="en-US" dirty="0"/>
              <a:t>Players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honored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QoMex</a:t>
            </a:r>
            <a:r>
              <a:rPr lang="zh-CN" altLang="en-US" dirty="0"/>
              <a:t> </a:t>
            </a:r>
            <a:r>
              <a:rPr lang="en-US" altLang="zh-CN" dirty="0"/>
              <a:t>2021.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3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approach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look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FPS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building</a:t>
            </a:r>
            <a:r>
              <a:rPr lang="zh-CN" altLang="en-US" dirty="0"/>
              <a:t> </a:t>
            </a:r>
            <a:r>
              <a:rPr lang="en-US" altLang="zh-CN" dirty="0"/>
              <a:t>blocks</a:t>
            </a:r>
            <a:r>
              <a:rPr lang="zh-CN" altLang="en-US" dirty="0"/>
              <a:t> </a:t>
            </a:r>
            <a:r>
              <a:rPr lang="en-US" altLang="zh-CN" dirty="0"/>
              <a:t>are the atomic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actions.</a:t>
            </a:r>
            <a:r>
              <a:rPr lang="zh-CN" altLang="en-US" dirty="0"/>
              <a:t> </a:t>
            </a: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mainly</a:t>
            </a:r>
            <a:r>
              <a:rPr lang="zh-CN" altLang="en-US" dirty="0"/>
              <a:t> </a:t>
            </a:r>
            <a:r>
              <a:rPr lang="en-US" altLang="zh-CN" dirty="0"/>
              <a:t>3 of them, reaction, which is players’ ability to react to stimulus, navigation, which is players ability in avatar movement, and selection, which is players ability in selecting the moving targets. 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actions,</a:t>
            </a:r>
            <a:r>
              <a:rPr lang="zh-CN" altLang="en-US" dirty="0"/>
              <a:t> </a:t>
            </a:r>
            <a:r>
              <a:rPr lang="en-US" altLang="zh-CN" dirty="0"/>
              <a:t>collect data and then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models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them.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simulate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fps</a:t>
            </a:r>
            <a:r>
              <a:rPr lang="zh-CN" altLang="en-US" dirty="0"/>
              <a:t> </a:t>
            </a:r>
            <a:r>
              <a:rPr lang="en-US" altLang="zh-CN" dirty="0"/>
              <a:t>games.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simulations,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evaluate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analyze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in FPS games.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With this work, we are focusing on selection action. </a:t>
            </a:r>
          </a:p>
          <a:p>
            <a:endParaRPr lang="en-US" altLang="zh-CN" dirty="0"/>
          </a:p>
          <a:p>
            <a:r>
              <a:rPr lang="en-US" altLang="zh-CN" dirty="0"/>
              <a:t>We built models for the distribution of time to select with player skill, latency, and target speed from existing user study data.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is then used for some simulations where player response times are selected from a range of possible values based on the model.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39942-85F4-3A42-838C-9D809ED418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979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2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</a:t>
            </a:r>
            <a:r>
              <a:rPr lang="zh-CN" altLang="en-US" dirty="0"/>
              <a:t> </a:t>
            </a:r>
            <a:r>
              <a:rPr lang="en-US" altLang="zh-CN" dirty="0"/>
              <a:t>my</a:t>
            </a:r>
            <a:r>
              <a:rPr lang="zh-CN" altLang="en-US" dirty="0"/>
              <a:t> </a:t>
            </a:r>
            <a:r>
              <a:rPr lang="en-US" altLang="zh-CN" dirty="0"/>
              <a:t>name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 err="1"/>
              <a:t>Shengmei</a:t>
            </a:r>
            <a:r>
              <a:rPr lang="en-US" altLang="zh-CN" dirty="0"/>
              <a:t>. I’m a Ph.D. student in computer science at WPI,</a:t>
            </a:r>
            <a:r>
              <a:rPr lang="zh-CN" alt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engineering school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 Boston, Massachusetts. </a:t>
            </a:r>
            <a:r>
              <a:rPr lang="en-US" altLang="zh-CN" dirty="0"/>
              <a:t>My research</a:t>
            </a:r>
            <a:r>
              <a:rPr lang="zh-CN" altLang="en-US" dirty="0"/>
              <a:t> </a:t>
            </a:r>
            <a:r>
              <a:rPr lang="en-US" altLang="zh-CN" dirty="0"/>
              <a:t>area</a:t>
            </a:r>
            <a:r>
              <a:rPr lang="zh-CN" altLang="en-US" dirty="0"/>
              <a:t> </a:t>
            </a:r>
            <a:r>
              <a:rPr lang="en-US" altLang="zh-CN" dirty="0"/>
              <a:t>focus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gaming.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did this work with my advisor, professor Mark Claypool.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funded by Intel corporation and worked with</a:t>
            </a:r>
            <a:br>
              <a:rPr lang="en-US" dirty="0"/>
            </a:b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Atsuo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Kuwahara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James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Scovelle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and Jamie Sherman on this work. </a:t>
            </a:r>
          </a:p>
          <a:p>
            <a:endParaRPr lang="en-US" altLang="zh-CN" dirty="0"/>
          </a:p>
          <a:p>
            <a:r>
              <a:rPr lang="en-US" altLang="zh-CN" dirty="0"/>
              <a:t>Today</a:t>
            </a:r>
            <a:r>
              <a:rPr lang="zh-CN" altLang="en-US" dirty="0"/>
              <a:t> </a:t>
            </a:r>
            <a:r>
              <a:rPr lang="en-US" altLang="zh-CN" dirty="0"/>
              <a:t>I’ll</a:t>
            </a:r>
            <a:r>
              <a:rPr lang="zh-CN" altLang="en-US" dirty="0"/>
              <a:t> </a:t>
            </a:r>
            <a:r>
              <a:rPr lang="en-US" altLang="zh-CN" dirty="0"/>
              <a:t>present</a:t>
            </a:r>
            <a:r>
              <a:rPr lang="zh-CN" altLang="en-US" dirty="0"/>
              <a:t> </a:t>
            </a:r>
            <a:r>
              <a:rPr lang="en-US" altLang="zh-CN" dirty="0"/>
              <a:t>our paper: </a:t>
            </a:r>
            <a:r>
              <a:rPr lang="en-US" dirty="0"/>
              <a:t>The Effects of Network Latency</a:t>
            </a:r>
            <a:r>
              <a:rPr lang="zh-CN" altLang="en-US" dirty="0"/>
              <a:t> </a:t>
            </a:r>
            <a:r>
              <a:rPr lang="en-US" dirty="0"/>
              <a:t>on Competitive</a:t>
            </a:r>
            <a:r>
              <a:rPr lang="zh-CN" altLang="en-US" dirty="0"/>
              <a:t> </a:t>
            </a:r>
            <a:r>
              <a:rPr lang="en-US" dirty="0"/>
              <a:t>First-Person Shooter Game</a:t>
            </a:r>
            <a:r>
              <a:rPr lang="zh-CN" altLang="en-US" dirty="0"/>
              <a:t> </a:t>
            </a:r>
            <a:r>
              <a:rPr lang="en-US" dirty="0"/>
              <a:t>Players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honored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paper</a:t>
            </a:r>
            <a:r>
              <a:rPr lang="zh-CN" altLang="en-US" dirty="0"/>
              <a:t> </a:t>
            </a:r>
            <a:r>
              <a:rPr lang="en-US" altLang="zh-CN" dirty="0"/>
              <a:t>included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QoMex</a:t>
            </a:r>
            <a:r>
              <a:rPr lang="zh-CN" altLang="en-US" dirty="0"/>
              <a:t> </a:t>
            </a:r>
            <a:r>
              <a:rPr lang="en-US" altLang="zh-CN" dirty="0"/>
              <a:t>2021.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53BCC-A3CB-B242-AB26-ED0949A63C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3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cause</a:t>
            </a:r>
            <a:r>
              <a:rPr lang="zh-CN" altLang="en-US" dirty="0"/>
              <a:t> </a:t>
            </a:r>
            <a:r>
              <a:rPr lang="en-US" altLang="zh-CN" dirty="0"/>
              <a:t>interactivity.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important</a:t>
            </a:r>
            <a:r>
              <a:rPr lang="zh-CN" altLang="en-US" dirty="0"/>
              <a:t> </a:t>
            </a:r>
            <a:r>
              <a:rPr lang="en-US" altLang="zh-CN" dirty="0"/>
              <a:t>factor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experience.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Although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joke,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reflect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fact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degrades</a:t>
            </a:r>
            <a:r>
              <a:rPr lang="zh-CN" altLang="en-US" dirty="0"/>
              <a:t> </a:t>
            </a:r>
            <a:r>
              <a:rPr lang="en-US" altLang="zh-CN" dirty="0"/>
              <a:t>player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lot.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3CDDF-ED2D-4447-B7B8-5C8C2911D5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00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combo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delay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difficulty.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demographic</a:t>
            </a:r>
            <a:r>
              <a:rPr lang="zh-CN" altLang="en-US" dirty="0"/>
              <a:t> </a:t>
            </a:r>
            <a:r>
              <a:rPr lang="en-US" altLang="zh-CN" dirty="0"/>
              <a:t>questionnaire,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asked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gender,</a:t>
            </a:r>
            <a:r>
              <a:rPr lang="zh-CN" altLang="en-US" dirty="0"/>
              <a:t> </a:t>
            </a:r>
            <a:r>
              <a:rPr lang="en-US" altLang="zh-CN" dirty="0"/>
              <a:t>age,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self-rated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gamer.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dirty="0"/>
          </a:p>
          <a:p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distribution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selection</a:t>
            </a:r>
            <a:r>
              <a:rPr lang="zh-CN" altLang="en-US" dirty="0"/>
              <a:t> </a:t>
            </a:r>
            <a:r>
              <a:rPr lang="en-US" altLang="zh-CN" dirty="0"/>
              <a:t>times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delay.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1E601-9327-0D4B-A9CD-0A72B32C29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48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datasets, we have two datasets from two prior user studies. In total we have 83 users where 66 are males, 16 are females and 1 prefer not to say.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demographic</a:t>
            </a:r>
            <a:r>
              <a:rPr lang="zh-CN" altLang="en-US" dirty="0"/>
              <a:t> </a:t>
            </a:r>
            <a:r>
              <a:rPr lang="en-US" altLang="zh-CN" dirty="0"/>
              <a:t>questionnaire,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asked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gender,</a:t>
            </a:r>
            <a:r>
              <a:rPr lang="zh-CN" altLang="en-US" dirty="0"/>
              <a:t> </a:t>
            </a:r>
            <a:r>
              <a:rPr lang="en-US" altLang="zh-CN" dirty="0"/>
              <a:t>age,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self-rated</a:t>
            </a:r>
            <a:r>
              <a:rPr lang="zh-CN" altLang="en-US" dirty="0"/>
              <a:t> </a:t>
            </a:r>
            <a:r>
              <a:rPr lang="en-US" altLang="zh-CN" dirty="0"/>
              <a:t>score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gamer.</a:t>
            </a:r>
            <a:r>
              <a:rPr lang="zh-CN" altLang="en-US" dirty="0"/>
              <a:t> </a:t>
            </a:r>
            <a:r>
              <a:rPr lang="en-US" altLang="zh-CN" dirty="0"/>
              <a:t>Players with self-rated score from 1-3 are classified as low skill player, and a score 4 or 5 is considered high skill player.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 self-rating was about 3.9, showing a slight skew of “high ability”.  According to our pervious work at the bottom, self-rated score is a good indicator for actual player skill. We have 24 low skill players, and 59 high skill players.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C5DD0-E585-4E49-BCFF-3926388EFF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3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Mouse-A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Thumbstick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datasets have identical user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studyparameters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except for the selection device – mouse or game con-troller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thumbstick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respectively. This allows for a comparison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theeffects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two different pointing devices have on selection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times.Figure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3(a) and Figure 3(b) depict graphs of selection time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versusdelay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data grouped by target speed. The x-axes are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totalinput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delays (added delay + base delay) and the y-axes are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select the moving target. The trendlines are for each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pointingdevice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tested. Each point is the mean time for all users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thatdevice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delay &amp; speed combination, shown with a 95%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confidenceinterval.Overall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there is an increase in mean selection time as delay in-creases. This increase appears exponential over the range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delaystested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Comparing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thumbstick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to the mouse data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thumbstick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selection device takes about twice as long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mouse for the same delays. Comparing Figure 3(a) to Figure 3(b)shows this 2x elapsed time holds irrespective of target speed.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C5DD0-E585-4E49-BCFF-3926388EF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9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 to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datasets’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demographics questions can be used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toanswer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queries related to user background experience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attributesin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 to game-specific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data.Since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each dataset included the question “Rate your ability 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acomputer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gamer (1 - low to 5 - high)”, correlations between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answersto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this question and in-game performance may indicate if self-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ratedgame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skills are reasonable indicators of actual game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performance.We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grouped participants’ normalized target selection times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better) by their self-ratings of ability. Figure 4 shows boxplots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Figure 2(a)) of normalized elapsed time on the y-axis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usersclustered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self-rating on the x-axis. The “n=” labels on the x-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axisindicate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number of participants in each self-rating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group.From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figure, the mean and median normalized elapsed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timesdecrease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(improve) approximately linearly with self-rated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skill.However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spread indicated by the boxes shows that some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indi-viduals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lower self-ratings performed better than others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withhigher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self-ratings. A one-way between subjects ANOVA test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showsthere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 significant effect of self-rated skill on elapsed time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atthe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0.05 significance level for the five conditions, F(4, 176) = 17.86,𝑝&lt;.001.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C5DD0-E585-4E49-BCFF-3926388EF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66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 models of player performance lay the groundwork for abroad exploration of the impact of delay in games.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describeddatasets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used to model the distribution of the times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selectmoving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targets, providing for models to be used in simulations.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C5DD0-E585-4E49-BCFF-3926388EF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75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 models of player performance lay the groundwork for abroad exploration of the impact of delay in games. The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describeddatasets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used to model the distribution of the times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selectmoving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targets, providing for models to be used in simulations.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7C5DD0-E585-4E49-BCFF-3926388EFF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16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6E26-5D72-0949-89CB-F12280C9E4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1846A1-6AB9-624B-9442-A2E60BD04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007AD-09FA-EC4B-8F99-86194DF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B70D-34AE-5A44-B278-2A6D02665617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9BCD4-61FB-1546-A40F-52933BCB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1919-065D-AB4D-9ACD-48375CF4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72A2-B735-C342-985F-68751E50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00931-6238-7B42-B640-70ABAF4FC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B4B9F-BB98-8046-BEBF-CA70153F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143A-B593-6D48-B9BF-5C7587E9DBDF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E1E6B-ACE2-5240-BB94-7D36FB2B5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A378D-2516-0147-9D88-BF126FB9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93AB8-5588-534A-8220-D8B518A99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57CC3-B549-044A-B104-301F1884B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5B42-E729-E04F-8CB8-0AB7DBC4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4B9E5-7AF9-654C-A98B-B421B5C54791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201A6-7F31-984C-A535-9849A863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8D61A-B2E2-B04D-8B55-8BBEFEC2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8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E53D-3171-4BCD-9E29-DFB4937CBB14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29CD-C202-4639-A3AB-7FCF6D6DFDB7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95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13F2-6ED2-422A-A516-DF9619DBB5F5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7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9F85-FE03-44DB-9FF0-BFA31E5DE58B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91FC-FEB2-4E96-AC18-75F385DA2C1D}" type="datetime1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323C-1338-445F-A730-989F96E9ED4A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FDE1-934C-44AC-9976-8A8DDC2DE727}" type="datetime1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69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2FBBF-3B73-4583-9E61-F0C0D824E642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ECF15-70C2-3841-8DF9-01954224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B170-BE32-134F-87BE-E0BAF3DC0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DDB6-061A-7F41-A583-95A46FAE1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8131E-DB29-3645-AC2E-6C1166A9A73A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E12-1D56-B14C-9824-407C3796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D105-0E42-524A-A029-C0CE5975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1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9D57-775E-4227-9066-3FED2180E1FE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24C-C8DE-4AF3-979F-E0BF428F0F2F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07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2015-8B07-4994-8D3A-5F43A538B148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5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7684-3837-1B47-A078-D7BDE2AF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B6BF7-5692-1E45-847F-82FF2E612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5A7A-7F43-A541-A796-754BEF709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3F52F-B792-444A-BCDD-D6BA981B4538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A58C-9A78-B545-BFB0-D204CE38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077A-77CF-A54F-9C1A-483D1444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5B2-2C51-C043-8E61-E550B206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3E5E8-0489-FA4B-B1F8-627ACA1B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9DAC9-8187-0F44-8539-E0E360EDA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9DDD6-D9DC-B941-B77E-94B2BD6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046B-5B56-0948-8867-2008A53171F4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7FAE-028B-DF4C-9A33-EBF947FD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0ACF80-E041-FC49-A351-1ABBB138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C0A6-06CD-FD41-B432-6EBACD73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D420E-E3D1-C340-B28A-704F453C0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5FF463-D6D0-FE46-BF52-AF0190014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5D396-DC44-B644-82AA-CC732454C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6EBE2D-59F5-CC41-B432-31F11F718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A74D6-7A2D-6242-9C51-CC99B646F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4292-23F8-6B49-9A1F-45E4BFBE9391}" type="datetime1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9AB4E3-DBF4-F845-91F1-C2DBAF1F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DA200-384D-D849-B11B-18A69E90C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B89A-FD24-1142-AFB0-AE23DA49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89B8B-5732-0440-84E4-15DDA3CAF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F2D8-1CA9-A247-8506-A3A38D955F96}" type="datetime1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28E325-A819-C249-86FB-56EE9793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2CC27-1C94-A749-A752-86B5D63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0529FF-5F8C-3B42-8F77-8E208C79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1621-C55D-C541-8E91-70A6FC8FD817}" type="datetime1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C18899-B20E-1C48-A8DA-21B2C9A8E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8F752-6131-6345-B76C-C3D72D7A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7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979F-C57C-7B4C-8B60-182996A2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467A-94F0-6740-B338-C1638C53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02F87-33E8-0A48-91CF-F2D59DC4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5F3A3-7D38-CF49-BDF0-46935F84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C63A-003D-8847-9D9C-A04A1BE6D80A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BBCF-DE3C-A14F-8135-9473220E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D1774-CC01-F64E-A865-C64DFE365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9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DDF3-1511-6A44-98EA-E1FC0F5E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6F0E-3EFE-BC45-8C9D-D4AE4431F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5348B-7DEB-9249-8653-9A5C51BCAC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8F89-6E8A-CD4E-942D-84474E05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DCFA2-84F5-4343-A18F-16548AC7BF55}" type="datetime1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2F453-5236-8840-8BF5-DF400D8C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8FDBD-D5CB-C240-8EFF-8CDDE43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8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17239-81BE-DF4F-9449-0EE2738F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D3549-8346-7840-B989-1F310748F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A6F27-0F5F-4740-8815-6685613E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F232-A847-7C48-ABE5-83A14AA9730C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55AC-5500-0D46-91A0-98E540B08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DA06A-D42F-7740-801D-CAC6B20B0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179D-864C-4546-B2AD-AF5BF6A16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CCA1-638A-4958-A305-93AA4797B063}" type="datetime1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10058-B278-4D36-9F8C-11FF0C17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1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-124960"/>
            <a:ext cx="12191999" cy="2910747"/>
          </a:xfrm>
        </p:spPr>
        <p:txBody>
          <a:bodyPr>
            <a:normAutofit/>
          </a:bodyPr>
          <a:lstStyle/>
          <a:p>
            <a:r>
              <a:rPr lang="en-US" dirty="0"/>
              <a:t>Datasets – Moving Target Selection with Delay</a:t>
            </a:r>
          </a:p>
        </p:txBody>
      </p:sp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556089" y="2988732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949389" y="3490639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631773" y="4908858"/>
            <a:ext cx="3836858" cy="14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>
                <a:solidFill>
                  <a:srgbClr val="4F81BD"/>
                </a:solidFill>
              </a:rPr>
              <a:t>Ragnhild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Eg</a:t>
            </a:r>
            <a:endParaRPr lang="en-US" altLang="zh-CN" sz="2800" kern="0" dirty="0">
              <a:solidFill>
                <a:srgbClr val="4F81BD"/>
              </a:solidFill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Kjetil</a:t>
            </a:r>
            <a:r>
              <a:rPr lang="en-US" altLang="zh-CN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Raaen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243506" y="5233418"/>
            <a:ext cx="4613393" cy="9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Kristiania University College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Norway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7D324FF0-7EDC-6045-9A2D-B3B78A33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48" y="-394"/>
            <a:ext cx="3187701" cy="1104120"/>
          </a:xfrm>
          <a:prstGeom prst="rect">
            <a:avLst/>
          </a:prstGeom>
        </p:spPr>
      </p:pic>
      <p:sp>
        <p:nvSpPr>
          <p:cNvPr id="15" name="Google Shape;107;p1">
            <a:extLst>
              <a:ext uri="{FF2B5EF4-FFF2-40B4-BE49-F238E27FC236}">
                <a16:creationId xmlns:a16="http://schemas.microsoft.com/office/drawing/2014/main" id="{7C7C9C22-5F90-7C40-A506-2C56DC677F20}"/>
              </a:ext>
            </a:extLst>
          </p:cNvPr>
          <p:cNvSpPr txBox="1">
            <a:spLocks/>
          </p:cNvSpPr>
          <p:nvPr/>
        </p:nvSpPr>
        <p:spPr>
          <a:xfrm>
            <a:off x="6740406" y="3159589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sz="2800" kern="0" dirty="0">
                <a:solidFill>
                  <a:srgbClr val="4F81BD"/>
                </a:solidFill>
              </a:rPr>
              <a:t>Andy Cockburn</a:t>
            </a:r>
          </a:p>
        </p:txBody>
      </p:sp>
      <p:sp>
        <p:nvSpPr>
          <p:cNvPr id="16" name="Google Shape;107;p1">
            <a:extLst>
              <a:ext uri="{FF2B5EF4-FFF2-40B4-BE49-F238E27FC236}">
                <a16:creationId xmlns:a16="http://schemas.microsoft.com/office/drawing/2014/main" id="{4217A4B3-B55D-4E4E-836B-C43A357D1071}"/>
              </a:ext>
            </a:extLst>
          </p:cNvPr>
          <p:cNvSpPr txBox="1">
            <a:spLocks/>
          </p:cNvSpPr>
          <p:nvPr/>
        </p:nvSpPr>
        <p:spPr>
          <a:xfrm>
            <a:off x="6157050" y="3223487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University of Canterbury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Zealand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07;p1">
            <a:extLst>
              <a:ext uri="{FF2B5EF4-FFF2-40B4-BE49-F238E27FC236}">
                <a16:creationId xmlns:a16="http://schemas.microsoft.com/office/drawing/2014/main" id="{24BBF1B5-9737-BA4F-88E4-3783D2B09787}"/>
              </a:ext>
            </a:extLst>
          </p:cNvPr>
          <p:cNvSpPr txBox="1">
            <a:spLocks/>
          </p:cNvSpPr>
          <p:nvPr/>
        </p:nvSpPr>
        <p:spPr>
          <a:xfrm>
            <a:off x="1619199" y="5287305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sz="2800" kern="0" dirty="0">
                <a:solidFill>
                  <a:srgbClr val="4F81BD"/>
                </a:solidFill>
              </a:rPr>
              <a:t>Carl </a:t>
            </a:r>
            <a:r>
              <a:rPr lang="en-US" sz="2800" kern="0" dirty="0" err="1">
                <a:solidFill>
                  <a:srgbClr val="4F81BD"/>
                </a:solidFill>
              </a:rPr>
              <a:t>Gutwin</a:t>
            </a:r>
            <a:endParaRPr lang="en-US" sz="2800" kern="0" dirty="0">
              <a:solidFill>
                <a:srgbClr val="4F81BD"/>
              </a:solidFill>
            </a:endParaRPr>
          </a:p>
        </p:txBody>
      </p:sp>
      <p:sp>
        <p:nvSpPr>
          <p:cNvPr id="19" name="Google Shape;107;p1">
            <a:extLst>
              <a:ext uri="{FF2B5EF4-FFF2-40B4-BE49-F238E27FC236}">
                <a16:creationId xmlns:a16="http://schemas.microsoft.com/office/drawing/2014/main" id="{4FFF5478-77BB-CC48-BAE4-5D53DC5462FA}"/>
              </a:ext>
            </a:extLst>
          </p:cNvPr>
          <p:cNvSpPr txBox="1">
            <a:spLocks/>
          </p:cNvSpPr>
          <p:nvPr/>
        </p:nvSpPr>
        <p:spPr>
          <a:xfrm>
            <a:off x="1068935" y="5307877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University of Saskatchewan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Canada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874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82DD-EA07-FC42-96B9-16E463C2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(Comparisons)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823E-60D4-F74C-B016-DB16F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100179D-864C-4546-B2AD-AF5BF6A169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61A65352-3AFF-0647-AEB3-8E2835EDA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8284" y="798444"/>
            <a:ext cx="7255036" cy="5203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156E1-2EDB-094E-8D62-4D5FB5B4EA63}"/>
              </a:ext>
            </a:extLst>
          </p:cNvPr>
          <p:cNvSpPr txBox="1"/>
          <p:nvPr/>
        </p:nvSpPr>
        <p:spPr>
          <a:xfrm>
            <a:off x="498713" y="4521551"/>
            <a:ext cx="351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High-velocity targets are sensitive to delay</a:t>
            </a:r>
          </a:p>
        </p:txBody>
      </p:sp>
    </p:spTree>
    <p:extLst>
      <p:ext uri="{BB962C8B-B14F-4D97-AF65-F5344CB8AC3E}">
        <p14:creationId xmlns:p14="http://schemas.microsoft.com/office/powerpoint/2010/main" val="172134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82DD-EA07-FC42-96B9-16E463C2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(Modeling)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823E-60D4-F74C-B016-DB16F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100179D-864C-4546-B2AD-AF5BF6A169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696A13-DFF6-44C7-98A4-B7A4B72F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015" y="531628"/>
            <a:ext cx="8010937" cy="5316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F46BB7-743E-461D-AFAA-20A016ABA00E}"/>
              </a:ext>
            </a:extLst>
          </p:cNvPr>
          <p:cNvSpPr txBox="1"/>
          <p:nvPr/>
        </p:nvSpPr>
        <p:spPr>
          <a:xfrm>
            <a:off x="498713" y="4521551"/>
            <a:ext cx="3519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Selection times can be modeled as lognormal</a:t>
            </a:r>
          </a:p>
        </p:txBody>
      </p:sp>
    </p:spTree>
    <p:extLst>
      <p:ext uri="{BB962C8B-B14F-4D97-AF65-F5344CB8AC3E}">
        <p14:creationId xmlns:p14="http://schemas.microsoft.com/office/powerpoint/2010/main" val="111025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168D-65C1-9B48-8815-40055F5E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649"/>
            <a:ext cx="12142609" cy="1236143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/>
              <a:t>Future work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061CE-360A-894D-90E1-4B800929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1625" y="637477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91FA7-5734-A44A-94E4-746D3BABF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6236C3-4327-024C-B1BA-5307ABB2C13C}"/>
              </a:ext>
            </a:extLst>
          </p:cNvPr>
          <p:cNvGrpSpPr/>
          <p:nvPr/>
        </p:nvGrpSpPr>
        <p:grpSpPr>
          <a:xfrm>
            <a:off x="305187" y="736562"/>
            <a:ext cx="8235512" cy="5984988"/>
            <a:chOff x="1702388" y="1913340"/>
            <a:chExt cx="8235512" cy="57528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DFF058-F928-7447-AFE0-7B9088BC7CAE}"/>
                </a:ext>
              </a:extLst>
            </p:cNvPr>
            <p:cNvGrpSpPr/>
            <p:nvPr/>
          </p:nvGrpSpPr>
          <p:grpSpPr>
            <a:xfrm>
              <a:off x="4911561" y="1913340"/>
              <a:ext cx="5026339" cy="5752846"/>
              <a:chOff x="3582823" y="2431852"/>
              <a:chExt cx="5026339" cy="5752846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A3CA45-2C55-5748-8F9C-76FAA22AF80E}"/>
                  </a:ext>
                </a:extLst>
              </p:cNvPr>
              <p:cNvSpPr/>
              <p:nvPr/>
            </p:nvSpPr>
            <p:spPr>
              <a:xfrm>
                <a:off x="3623209" y="2431852"/>
                <a:ext cx="1288392" cy="733702"/>
              </a:xfrm>
              <a:prstGeom prst="rect">
                <a:avLst/>
              </a:prstGeom>
              <a:solidFill>
                <a:srgbClr val="FFC000">
                  <a:alpha val="52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Navigation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19B670-6620-A84C-8E8D-867A8622FE1F}"/>
                  </a:ext>
                </a:extLst>
              </p:cNvPr>
              <p:cNvSpPr/>
              <p:nvPr/>
            </p:nvSpPr>
            <p:spPr>
              <a:xfrm>
                <a:off x="6883035" y="2466821"/>
                <a:ext cx="1288392" cy="733703"/>
              </a:xfrm>
              <a:prstGeom prst="rect">
                <a:avLst/>
              </a:prstGeom>
              <a:solidFill>
                <a:schemeClr val="accent6">
                  <a:lumMod val="75000"/>
                  <a:alpha val="5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Selection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6B7FFE4-95FE-BE40-B59B-DB80D5C20B71}"/>
                  </a:ext>
                </a:extLst>
              </p:cNvPr>
              <p:cNvCxnSpPr>
                <a:cxnSpLocks/>
                <a:stCxn id="8" idx="2"/>
                <a:endCxn id="16" idx="0"/>
              </p:cNvCxnSpPr>
              <p:nvPr/>
            </p:nvCxnSpPr>
            <p:spPr>
              <a:xfrm>
                <a:off x="4267405" y="3165554"/>
                <a:ext cx="1828588" cy="789090"/>
              </a:xfrm>
              <a:prstGeom prst="line">
                <a:avLst/>
              </a:prstGeom>
              <a:ln w="2540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2DF4F39-52CF-DF44-A395-81D6B7D83A74}"/>
                  </a:ext>
                </a:extLst>
              </p:cNvPr>
              <p:cNvCxnSpPr>
                <a:cxnSpLocks/>
                <a:stCxn id="9" idx="2"/>
                <a:endCxn id="16" idx="0"/>
              </p:cNvCxnSpPr>
              <p:nvPr/>
            </p:nvCxnSpPr>
            <p:spPr>
              <a:xfrm flipH="1">
                <a:off x="6095993" y="3200524"/>
                <a:ext cx="1431238" cy="754120"/>
              </a:xfrm>
              <a:prstGeom prst="line">
                <a:avLst/>
              </a:prstGeom>
              <a:ln w="25400">
                <a:solidFill>
                  <a:schemeClr val="accent1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EF1096-F9B1-C146-8969-6B1C2B385CF4}"/>
                  </a:ext>
                </a:extLst>
              </p:cNvPr>
              <p:cNvSpPr/>
              <p:nvPr/>
            </p:nvSpPr>
            <p:spPr>
              <a:xfrm>
                <a:off x="3582823" y="6238670"/>
                <a:ext cx="5026339" cy="63696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Simulations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DBC919C-6DE9-844D-82D6-50F6A81DE3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3" y="6887346"/>
                <a:ext cx="1" cy="593365"/>
              </a:xfrm>
              <a:prstGeom prst="line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ECC6B62-4640-2C47-8C26-75981F3ED1E9}"/>
                  </a:ext>
                </a:extLst>
              </p:cNvPr>
              <p:cNvSpPr/>
              <p:nvPr/>
            </p:nvSpPr>
            <p:spPr>
              <a:xfrm>
                <a:off x="4059285" y="7476574"/>
                <a:ext cx="4073417" cy="7081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5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Analysis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of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Performance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in FPS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game</a:t>
                </a: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宋体" panose="02010600030101010101" pitchFamily="2" charset="-122"/>
                    <a:cs typeface="+mn-cs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A9BAED-E630-9047-AB66-0BA70C9D84EE}"/>
                </a:ext>
              </a:extLst>
            </p:cNvPr>
            <p:cNvSpPr/>
            <p:nvPr/>
          </p:nvSpPr>
          <p:spPr>
            <a:xfrm>
              <a:off x="1702388" y="2020298"/>
              <a:ext cx="1863285" cy="553003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FPS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Gaming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Actions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DA0B1-FF17-544B-BEFD-83C44D9B336D}"/>
              </a:ext>
            </a:extLst>
          </p:cNvPr>
          <p:cNvSpPr/>
          <p:nvPr/>
        </p:nvSpPr>
        <p:spPr>
          <a:xfrm>
            <a:off x="4364991" y="2320803"/>
            <a:ext cx="3325078" cy="596215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Data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26F2B-A53B-5040-BFBC-B133078307DD}"/>
              </a:ext>
            </a:extLst>
          </p:cNvPr>
          <p:cNvSpPr/>
          <p:nvPr/>
        </p:nvSpPr>
        <p:spPr>
          <a:xfrm>
            <a:off x="4364990" y="3510025"/>
            <a:ext cx="3325078" cy="596215"/>
          </a:xfrm>
          <a:prstGeom prst="rect">
            <a:avLst/>
          </a:prstGeom>
          <a:solidFill>
            <a:schemeClr val="tx2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Models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60DF4F-474B-8E49-9EC4-692BE69C0A1F}"/>
              </a:ext>
            </a:extLst>
          </p:cNvPr>
          <p:cNvCxnSpPr>
            <a:cxnSpLocks/>
          </p:cNvCxnSpPr>
          <p:nvPr/>
        </p:nvCxnSpPr>
        <p:spPr>
          <a:xfrm>
            <a:off x="6021241" y="4100781"/>
            <a:ext cx="1" cy="617309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A9CD03-ACA7-904C-98B9-A7BFAC225C98}"/>
              </a:ext>
            </a:extLst>
          </p:cNvPr>
          <p:cNvCxnSpPr>
            <a:cxnSpLocks/>
          </p:cNvCxnSpPr>
          <p:nvPr/>
        </p:nvCxnSpPr>
        <p:spPr>
          <a:xfrm>
            <a:off x="6021241" y="2929621"/>
            <a:ext cx="1" cy="617309"/>
          </a:xfrm>
          <a:prstGeom prst="line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CCD1680-960F-6646-9876-EF6E72D17CA6}"/>
              </a:ext>
            </a:extLst>
          </p:cNvPr>
          <p:cNvGrpSpPr/>
          <p:nvPr/>
        </p:nvGrpSpPr>
        <p:grpSpPr>
          <a:xfrm>
            <a:off x="5032434" y="735844"/>
            <a:ext cx="3470871" cy="2362589"/>
            <a:chOff x="6508677" y="678296"/>
            <a:chExt cx="3470871" cy="236258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B85C30-BB5F-EB4B-82C2-5BC9594B8E52}"/>
                </a:ext>
              </a:extLst>
            </p:cNvPr>
            <p:cNvSpPr/>
            <p:nvPr/>
          </p:nvSpPr>
          <p:spPr>
            <a:xfrm>
              <a:off x="7993059" y="678296"/>
              <a:ext cx="1986489" cy="914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EB6F95B-E3A9-4B48-BDC9-B167067C3F9D}"/>
                </a:ext>
              </a:extLst>
            </p:cNvPr>
            <p:cNvSpPr/>
            <p:nvPr/>
          </p:nvSpPr>
          <p:spPr>
            <a:xfrm>
              <a:off x="6508677" y="2126485"/>
              <a:ext cx="1986489" cy="914400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1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Marco Duran and Matthew Thompson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Conducting the Mouse-B study</a:t>
            </a:r>
          </a:p>
          <a:p>
            <a:pPr marL="457200" lvl="1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/>
              <a:t>Robyn </a:t>
            </a:r>
            <a:r>
              <a:rPr lang="en-US" dirty="0" err="1"/>
              <a:t>Domanico</a:t>
            </a:r>
            <a:r>
              <a:rPr lang="en-US" dirty="0"/>
              <a:t> and Linh Hoang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Conducting the </a:t>
            </a:r>
            <a:r>
              <a:rPr lang="en-US" dirty="0" err="1">
                <a:solidFill>
                  <a:prstClr val="black"/>
                </a:solidFill>
              </a:rPr>
              <a:t>Thumbstick</a:t>
            </a:r>
            <a:r>
              <a:rPr lang="en-US" dirty="0">
                <a:solidFill>
                  <a:prstClr val="black"/>
                </a:solidFill>
              </a:rPr>
              <a:t> study</a:t>
            </a:r>
          </a:p>
          <a:p>
            <a:endParaRPr lang="en-US" dirty="0"/>
          </a:p>
          <a:p>
            <a:r>
              <a:rPr lang="en-US" dirty="0" err="1"/>
              <a:t>Chaiwat</a:t>
            </a:r>
            <a:r>
              <a:rPr lang="en-US" dirty="0"/>
              <a:t> </a:t>
            </a:r>
            <a:r>
              <a:rPr lang="en-US" dirty="0" err="1"/>
              <a:t>Ekkaewnumchai</a:t>
            </a:r>
            <a:r>
              <a:rPr lang="en-US" dirty="0"/>
              <a:t> and </a:t>
            </a:r>
            <a:r>
              <a:rPr lang="en-US" dirty="0" err="1"/>
              <a:t>Bhon</a:t>
            </a:r>
            <a:r>
              <a:rPr lang="en-US" dirty="0"/>
              <a:t> </a:t>
            </a:r>
            <a:r>
              <a:rPr lang="en-US" dirty="0" err="1"/>
              <a:t>Bunnag</a:t>
            </a:r>
            <a:endParaRPr lang="en-US" dirty="0"/>
          </a:p>
          <a:p>
            <a:pPr lvl="1"/>
            <a:r>
              <a:rPr lang="en-US" dirty="0"/>
              <a:t>Developing </a:t>
            </a:r>
            <a:r>
              <a:rPr lang="en-US" dirty="0">
                <a:solidFill>
                  <a:srgbClr val="0070C0"/>
                </a:solidFill>
              </a:rPr>
              <a:t>Juke!</a:t>
            </a:r>
          </a:p>
          <a:p>
            <a:pPr lvl="1"/>
            <a:r>
              <a:rPr lang="en-US" dirty="0"/>
              <a:t>Conducting the Motion 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Users</a:t>
            </a:r>
          </a:p>
          <a:p>
            <a:pPr lvl="1"/>
            <a:r>
              <a:rPr lang="en-US" dirty="0"/>
              <a:t>Participating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13</a:t>
            </a:fld>
            <a:endParaRPr lang="en-US"/>
          </a:p>
        </p:txBody>
      </p:sp>
      <p:pic>
        <p:nvPicPr>
          <p:cNvPr id="2060" name="Picture 12" descr="Image result for many users icon">
            <a:extLst>
              <a:ext uri="{FF2B5EF4-FFF2-40B4-BE49-F238E27FC236}">
                <a16:creationId xmlns:a16="http://schemas.microsoft.com/office/drawing/2014/main" id="{1E719D37-820A-46BF-B44C-F049F9F0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96" y="2374496"/>
            <a:ext cx="2594774" cy="25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7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9A12-EFED-8E4C-A408-29872C8DF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-124960"/>
            <a:ext cx="12191999" cy="2910747"/>
          </a:xfrm>
        </p:spPr>
        <p:txBody>
          <a:bodyPr>
            <a:normAutofit/>
          </a:bodyPr>
          <a:lstStyle/>
          <a:p>
            <a:r>
              <a:rPr lang="en-US" dirty="0"/>
              <a:t>Datasets – Moving Target Selection with Delay</a:t>
            </a:r>
          </a:p>
        </p:txBody>
      </p:sp>
      <p:sp>
        <p:nvSpPr>
          <p:cNvPr id="6" name="Google Shape;107;p1">
            <a:extLst>
              <a:ext uri="{FF2B5EF4-FFF2-40B4-BE49-F238E27FC236}">
                <a16:creationId xmlns:a16="http://schemas.microsoft.com/office/drawing/2014/main" id="{D6C8B8A8-B01C-394D-B965-2D41FD1E89E2}"/>
              </a:ext>
            </a:extLst>
          </p:cNvPr>
          <p:cNvSpPr txBox="1">
            <a:spLocks/>
          </p:cNvSpPr>
          <p:nvPr/>
        </p:nvSpPr>
        <p:spPr>
          <a:xfrm>
            <a:off x="1556089" y="3787939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Shengmei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Liu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Mark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Claypool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Google Shape;107;p1">
            <a:extLst>
              <a:ext uri="{FF2B5EF4-FFF2-40B4-BE49-F238E27FC236}">
                <a16:creationId xmlns:a16="http://schemas.microsoft.com/office/drawing/2014/main" id="{04642FAC-B292-784A-BC38-B0E3EEA6BEED}"/>
              </a:ext>
            </a:extLst>
          </p:cNvPr>
          <p:cNvSpPr txBox="1">
            <a:spLocks/>
          </p:cNvSpPr>
          <p:nvPr/>
        </p:nvSpPr>
        <p:spPr>
          <a:xfrm>
            <a:off x="949389" y="4289846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Worcester Polytechnic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USA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07;p1">
            <a:extLst>
              <a:ext uri="{FF2B5EF4-FFF2-40B4-BE49-F238E27FC236}">
                <a16:creationId xmlns:a16="http://schemas.microsoft.com/office/drawing/2014/main" id="{402151B9-F05C-8C43-8B6D-CC11FDD1EF9C}"/>
              </a:ext>
            </a:extLst>
          </p:cNvPr>
          <p:cNvSpPr txBox="1">
            <a:spLocks/>
          </p:cNvSpPr>
          <p:nvPr/>
        </p:nvSpPr>
        <p:spPr>
          <a:xfrm>
            <a:off x="6718227" y="5224458"/>
            <a:ext cx="3836858" cy="14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>
                <a:solidFill>
                  <a:srgbClr val="4F81BD"/>
                </a:solidFill>
              </a:rPr>
              <a:t>Ragnhild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Eg</a:t>
            </a:r>
            <a:endParaRPr lang="en-US" altLang="zh-CN" sz="2800" kern="0" dirty="0">
              <a:solidFill>
                <a:srgbClr val="4F81BD"/>
              </a:solidFill>
            </a:endParaRPr>
          </a:p>
          <a:p>
            <a:pPr mar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altLang="zh-CN" sz="2800" kern="0" dirty="0" err="1">
                <a:solidFill>
                  <a:srgbClr val="4F81BD"/>
                </a:solidFill>
              </a:rPr>
              <a:t>Kjetil</a:t>
            </a:r>
            <a:r>
              <a:rPr lang="en-US" altLang="zh-CN" sz="2800" kern="0" dirty="0">
                <a:solidFill>
                  <a:srgbClr val="4F81BD"/>
                </a:solidFill>
              </a:rPr>
              <a:t> </a:t>
            </a:r>
            <a:r>
              <a:rPr lang="en-US" altLang="zh-CN" sz="2800" kern="0" dirty="0" err="1">
                <a:solidFill>
                  <a:srgbClr val="4F81BD"/>
                </a:solidFill>
              </a:rPr>
              <a:t>Raaen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07;p1">
            <a:extLst>
              <a:ext uri="{FF2B5EF4-FFF2-40B4-BE49-F238E27FC236}">
                <a16:creationId xmlns:a16="http://schemas.microsoft.com/office/drawing/2014/main" id="{6D720D70-E16D-214E-9F72-3A0582ACBE17}"/>
              </a:ext>
            </a:extLst>
          </p:cNvPr>
          <p:cNvSpPr txBox="1">
            <a:spLocks/>
          </p:cNvSpPr>
          <p:nvPr/>
        </p:nvSpPr>
        <p:spPr>
          <a:xfrm>
            <a:off x="6329960" y="5549018"/>
            <a:ext cx="4613393" cy="948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Kristiania University College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Norway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7D324FF0-7EDC-6045-9A2D-B3B78A33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48" y="-394"/>
            <a:ext cx="3187701" cy="1104120"/>
          </a:xfrm>
          <a:prstGeom prst="rect">
            <a:avLst/>
          </a:prstGeom>
        </p:spPr>
      </p:pic>
      <p:sp>
        <p:nvSpPr>
          <p:cNvPr id="15" name="Google Shape;107;p1">
            <a:extLst>
              <a:ext uri="{FF2B5EF4-FFF2-40B4-BE49-F238E27FC236}">
                <a16:creationId xmlns:a16="http://schemas.microsoft.com/office/drawing/2014/main" id="{7C7C9C22-5F90-7C40-A506-2C56DC677F20}"/>
              </a:ext>
            </a:extLst>
          </p:cNvPr>
          <p:cNvSpPr txBox="1">
            <a:spLocks/>
          </p:cNvSpPr>
          <p:nvPr/>
        </p:nvSpPr>
        <p:spPr>
          <a:xfrm>
            <a:off x="6740406" y="3741163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sz="2800" kern="0" dirty="0">
                <a:solidFill>
                  <a:srgbClr val="4F81BD"/>
                </a:solidFill>
              </a:rPr>
              <a:t>Andy Cockburn</a:t>
            </a:r>
          </a:p>
        </p:txBody>
      </p:sp>
      <p:sp>
        <p:nvSpPr>
          <p:cNvPr id="16" name="Google Shape;107;p1">
            <a:extLst>
              <a:ext uri="{FF2B5EF4-FFF2-40B4-BE49-F238E27FC236}">
                <a16:creationId xmlns:a16="http://schemas.microsoft.com/office/drawing/2014/main" id="{4217A4B3-B55D-4E4E-836B-C43A357D1071}"/>
              </a:ext>
            </a:extLst>
          </p:cNvPr>
          <p:cNvSpPr txBox="1">
            <a:spLocks/>
          </p:cNvSpPr>
          <p:nvPr/>
        </p:nvSpPr>
        <p:spPr>
          <a:xfrm>
            <a:off x="6157050" y="3805061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University of Canterbury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New Zealand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" name="Google Shape;107;p1">
            <a:extLst>
              <a:ext uri="{FF2B5EF4-FFF2-40B4-BE49-F238E27FC236}">
                <a16:creationId xmlns:a16="http://schemas.microsoft.com/office/drawing/2014/main" id="{24BBF1B5-9737-BA4F-88E4-3783D2B09787}"/>
              </a:ext>
            </a:extLst>
          </p:cNvPr>
          <p:cNvSpPr txBox="1">
            <a:spLocks/>
          </p:cNvSpPr>
          <p:nvPr/>
        </p:nvSpPr>
        <p:spPr>
          <a:xfrm>
            <a:off x="1705653" y="5602905"/>
            <a:ext cx="3504467" cy="7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buClr>
                <a:srgbClr val="4F81BD"/>
              </a:buClr>
              <a:buSzPts val="2400"/>
              <a:defRPr/>
            </a:pPr>
            <a:r>
              <a:rPr lang="en-US" sz="2800" kern="0" dirty="0">
                <a:solidFill>
                  <a:srgbClr val="4F81BD"/>
                </a:solidFill>
              </a:rPr>
              <a:t>Carl </a:t>
            </a:r>
            <a:r>
              <a:rPr lang="en-US" sz="2800" kern="0" dirty="0" err="1">
                <a:solidFill>
                  <a:srgbClr val="4F81BD"/>
                </a:solidFill>
              </a:rPr>
              <a:t>Gutwin</a:t>
            </a:r>
            <a:endParaRPr lang="en-US" sz="2800" kern="0" dirty="0">
              <a:solidFill>
                <a:srgbClr val="4F81BD"/>
              </a:solidFill>
            </a:endParaRPr>
          </a:p>
        </p:txBody>
      </p:sp>
      <p:sp>
        <p:nvSpPr>
          <p:cNvPr id="19" name="Google Shape;107;p1">
            <a:extLst>
              <a:ext uri="{FF2B5EF4-FFF2-40B4-BE49-F238E27FC236}">
                <a16:creationId xmlns:a16="http://schemas.microsoft.com/office/drawing/2014/main" id="{4FFF5478-77BB-CC48-BAE4-5D53DC5462FA}"/>
              </a:ext>
            </a:extLst>
          </p:cNvPr>
          <p:cNvSpPr txBox="1">
            <a:spLocks/>
          </p:cNvSpPr>
          <p:nvPr/>
        </p:nvSpPr>
        <p:spPr>
          <a:xfrm>
            <a:off x="1155389" y="5623477"/>
            <a:ext cx="4786303" cy="116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University of Saskatchewan</a:t>
            </a:r>
          </a:p>
          <a:p>
            <a:pPr marL="0" lvl="0" indent="0">
              <a:spcBef>
                <a:spcPts val="480"/>
              </a:spcBef>
              <a:buClr>
                <a:srgbClr val="000000"/>
              </a:buClr>
              <a:buSzPts val="2400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Canada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A8E7-87A4-4560-A6B2-1541C0C4A9AB}"/>
              </a:ext>
            </a:extLst>
          </p:cNvPr>
          <p:cNvSpPr txBox="1"/>
          <p:nvPr/>
        </p:nvSpPr>
        <p:spPr>
          <a:xfrm>
            <a:off x="1172602" y="2791473"/>
            <a:ext cx="9968896" cy="584775"/>
          </a:xfrm>
          <a:prstGeom prst="rect">
            <a:avLst/>
          </a:prstGeom>
          <a:solidFill>
            <a:srgbClr val="CC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 err="1">
                <a:latin typeface="LinLibertineT"/>
              </a:rPr>
              <a:t>git@bitbucket.org:claypool</a:t>
            </a:r>
            <a:r>
              <a:rPr lang="en-US" sz="3200" b="0" i="0" u="none" strike="noStrike" baseline="0" dirty="0">
                <a:latin typeface="LinLibertineT"/>
              </a:rPr>
              <a:t>/target-selection-</a:t>
            </a:r>
            <a:r>
              <a:rPr lang="en-US" sz="3200" b="0" i="0" u="none" strike="noStrike" baseline="0" dirty="0" err="1">
                <a:latin typeface="LinLibertineT"/>
              </a:rPr>
              <a:t>datasets.git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75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A847-F02E-46C3-ABDF-7D6BC4C41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Delay and Interactivity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C4BF-A711-480D-BFD4-6DE7338C7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53" y="1841603"/>
            <a:ext cx="4267200" cy="3428999"/>
          </a:xfrm>
        </p:spPr>
        <p:txBody>
          <a:bodyPr>
            <a:normAutofit fontScale="92500"/>
          </a:bodyPr>
          <a:lstStyle/>
          <a:p>
            <a:r>
              <a:rPr lang="en-US" dirty="0"/>
              <a:t>Delay as low as </a:t>
            </a:r>
            <a:r>
              <a:rPr lang="en-US" dirty="0">
                <a:solidFill>
                  <a:srgbClr val="008000"/>
                </a:solidFill>
              </a:rPr>
              <a:t>1-2 </a:t>
            </a:r>
            <a:r>
              <a:rPr lang="en-US" dirty="0" err="1">
                <a:solidFill>
                  <a:srgbClr val="008000"/>
                </a:solidFill>
              </a:rPr>
              <a:t>ms</a:t>
            </a:r>
            <a:r>
              <a:rPr lang="en-US" dirty="0"/>
              <a:t> can be perceived by  humans</a:t>
            </a:r>
          </a:p>
          <a:p>
            <a:r>
              <a:rPr lang="en-US" dirty="0"/>
              <a:t>Delay around </a:t>
            </a:r>
            <a:r>
              <a:rPr lang="en-US" dirty="0">
                <a:solidFill>
                  <a:srgbClr val="008000"/>
                </a:solidFill>
              </a:rPr>
              <a:t>50 </a:t>
            </a:r>
            <a:r>
              <a:rPr lang="en-US" dirty="0" err="1">
                <a:solidFill>
                  <a:srgbClr val="008000"/>
                </a:solidFill>
              </a:rPr>
              <a:t>ms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is known to affect performance in mouse-based pointing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B7A67-73D1-4718-B06D-5F0E5B4B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0058-B278-4D36-9F8C-11FF0C178C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506" name="Picture 2" descr="Image result for summary">
            <a:extLst>
              <a:ext uri="{FF2B5EF4-FFF2-40B4-BE49-F238E27FC236}">
                <a16:creationId xmlns:a16="http://schemas.microsoft.com/office/drawing/2014/main" id="{2ECA51C5-9FFF-4668-9E3B-D6F02DF6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42226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ED33A2-4128-BA49-A75E-F49AF8602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648" y="2130733"/>
            <a:ext cx="5085752" cy="313986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156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86" y="1907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Moving Target Selection?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10058-B278-4D36-9F8C-11FF0C178C1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0" y="1688461"/>
            <a:ext cx="3709444" cy="2429110"/>
            <a:chOff x="1066800" y="2165058"/>
            <a:chExt cx="3709444" cy="24291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165058"/>
              <a:ext cx="3709444" cy="20865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28389" y="4224836"/>
              <a:ext cx="2986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</a:t>
              </a:r>
              <a:r>
                <a:rPr lang="en-US" i="1" dirty="0"/>
                <a:t>Call of Duty</a:t>
              </a:r>
              <a:r>
                <a:rPr lang="en-US" dirty="0"/>
                <a:t>, Activision, 2003]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77432" y="1516299"/>
            <a:ext cx="3002741" cy="2937278"/>
            <a:chOff x="5592965" y="1664590"/>
            <a:chExt cx="3002741" cy="2937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965" y="1664590"/>
              <a:ext cx="3002741" cy="261067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32877" y="4232536"/>
              <a:ext cx="29229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[Duck Hunt, Nintendo, 1984]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071360" y="4572000"/>
            <a:ext cx="4049280" cy="2204730"/>
            <a:chOff x="2667000" y="4724400"/>
            <a:chExt cx="4049280" cy="2204730"/>
          </a:xfrm>
        </p:grpSpPr>
        <p:pic>
          <p:nvPicPr>
            <p:cNvPr id="1038" name="Picture 14" descr="http://i.imgur.com/ygirfp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724400"/>
              <a:ext cx="4049280" cy="1874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777655" y="6559798"/>
              <a:ext cx="3827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[League of Legends, Riot Games, 2009]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569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50" y="202969"/>
            <a:ext cx="114260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rgbClr val="0070C0"/>
                </a:solidFill>
              </a:rPr>
              <a:t>Puck </a:t>
            </a:r>
            <a:r>
              <a:rPr lang="en-US" altLang="zh-CN" sz="4900" dirty="0">
                <a:solidFill>
                  <a:srgbClr val="0070C0"/>
                </a:solidFill>
              </a:rPr>
              <a:t>H</a:t>
            </a:r>
            <a:r>
              <a:rPr lang="en-US" sz="4900" dirty="0">
                <a:solidFill>
                  <a:srgbClr val="0070C0"/>
                </a:solidFill>
              </a:rPr>
              <a:t>unt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sz="4400" dirty="0"/>
              <a:t>The Game of Selecting a Moving Target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227" y="1576357"/>
            <a:ext cx="5415502" cy="5257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to select puck with mouse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Number</a:t>
            </a:r>
            <a:r>
              <a:rPr lang="en-US" dirty="0"/>
              <a:t> of clicks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iterations</a:t>
            </a:r>
          </a:p>
          <a:p>
            <a:r>
              <a:rPr lang="en-US" dirty="0"/>
              <a:t>1 </a:t>
            </a:r>
            <a:r>
              <a:rPr lang="en-US" dirty="0" err="1"/>
              <a:t>QoE</a:t>
            </a:r>
            <a:r>
              <a:rPr lang="en-US" dirty="0"/>
              <a:t> for each combo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0058-B278-4D36-9F8C-11FF0C178C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79" y="2289194"/>
            <a:ext cx="3444057" cy="332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270" y="2641705"/>
            <a:ext cx="3071330" cy="138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270" y="4347891"/>
            <a:ext cx="3127991" cy="1394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7FE93-F9EF-4466-AFA2-15476F27FA61}"/>
              </a:ext>
            </a:extLst>
          </p:cNvPr>
          <p:cNvSpPr txBox="1"/>
          <p:nvPr/>
        </p:nvSpPr>
        <p:spPr>
          <a:xfrm>
            <a:off x="8915343" y="2484794"/>
            <a:ext cx="3109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>
                <a:solidFill>
                  <a:srgbClr val="C00000"/>
                </a:solidFill>
                <a:latin typeface="Calibri" panose="020F0502020204030204"/>
              </a:rPr>
              <a:t>83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users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altLang="zh-CN" sz="2800">
              <a:solidFill>
                <a:srgbClr val="C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>
                <a:solidFill>
                  <a:srgbClr val="C00000"/>
                </a:solidFill>
                <a:latin typeface="Calibri" panose="020F0502020204030204"/>
              </a:rPr>
              <a:t>167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</a:t>
            </a:r>
            <a:r>
              <a:rPr lang="en-US" altLang="zh-CN" sz="2800">
                <a:solidFill>
                  <a:prstClr val="black"/>
                </a:solidFill>
                <a:latin typeface="Calibri" panose="020F0502020204030204"/>
              </a:rPr>
              <a:t>-rated</a:t>
            </a:r>
            <a:r>
              <a:rPr lang="zh-CN" altLang="en-US" sz="28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CN" sz="2800">
                <a:solidFill>
                  <a:prstClr val="black"/>
                </a:solidFill>
                <a:latin typeface="Calibri" panose="020F0502020204030204"/>
              </a:rPr>
              <a:t>score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88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3" y="1152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</a:rPr>
              <a:t>Juke!</a:t>
            </a:r>
            <a:br>
              <a:rPr lang="en-US" dirty="0"/>
            </a:br>
            <a:r>
              <a:rPr lang="en-US" sz="3600" dirty="0"/>
              <a:t>The Game of Selecting a Dodging Target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4605" y="1600200"/>
            <a:ext cx="4038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</a:t>
            </a:r>
            <a:r>
              <a:rPr lang="en-US" dirty="0"/>
              <a:t> to select target</a:t>
            </a:r>
          </a:p>
          <a:p>
            <a:r>
              <a:rPr lang="en-US" dirty="0">
                <a:solidFill>
                  <a:srgbClr val="008000"/>
                </a:solidFill>
              </a:rPr>
              <a:t>Distance</a:t>
            </a:r>
            <a:r>
              <a:rPr lang="en-US" dirty="0"/>
              <a:t> from target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 iterations each</a:t>
            </a:r>
          </a:p>
          <a:p>
            <a:r>
              <a:rPr lang="en-US" dirty="0"/>
              <a:t>1 </a:t>
            </a:r>
            <a:r>
              <a:rPr lang="en-US" dirty="0" err="1"/>
              <a:t>QoE</a:t>
            </a:r>
            <a:r>
              <a:rPr lang="en-US" dirty="0"/>
              <a:t> for each combo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FB2A-91A5-4980-B0FB-747274AEE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3" y="2862385"/>
            <a:ext cx="2057400" cy="979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C427F-628D-4AE1-8792-B89E5A6C7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087" y="2862384"/>
            <a:ext cx="1906156" cy="9795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00FBEA-A300-4248-B157-8E2F1A62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943" y="3986917"/>
            <a:ext cx="2175359" cy="1070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0E121-08B2-4192-9971-2ABCBB38AD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124" y="5750561"/>
            <a:ext cx="3747097" cy="990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B5A4FF-FAE7-407C-A358-2A4B96C391F1}"/>
              </a:ext>
            </a:extLst>
          </p:cNvPr>
          <p:cNvSpPr txBox="1"/>
          <p:nvPr/>
        </p:nvSpPr>
        <p:spPr>
          <a:xfrm>
            <a:off x="1559427" y="5104127"/>
            <a:ext cx="292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(+50 milliseconds </a:t>
            </a:r>
            <a:r>
              <a:rPr lang="en-US" dirty="0">
                <a:solidFill>
                  <a:srgbClr val="C00000"/>
                </a:solidFill>
                <a:latin typeface="Calibri"/>
              </a:rPr>
              <a:t>base delay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38632A-3443-4C41-B7BE-DA0E529ED1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228" y="1676400"/>
            <a:ext cx="3988993" cy="3962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990B3CC-CFFC-428B-9E4D-B95FB6B0D4EB}"/>
              </a:ext>
            </a:extLst>
          </p:cNvPr>
          <p:cNvSpPr txBox="1"/>
          <p:nvPr/>
        </p:nvSpPr>
        <p:spPr>
          <a:xfrm>
            <a:off x="9879566" y="2461036"/>
            <a:ext cx="2312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solidFill>
                  <a:srgbClr val="C00000"/>
                </a:solidFill>
                <a:latin typeface="Calibri" panose="020F0502020204030204"/>
              </a:rPr>
              <a:t>53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users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altLang="zh-CN" sz="2800" dirty="0">
              <a:solidFill>
                <a:srgbClr val="C00000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2800" dirty="0">
                <a:solidFill>
                  <a:srgbClr val="C00000"/>
                </a:solidFill>
                <a:latin typeface="Calibri" panose="020F0502020204030204"/>
              </a:rPr>
              <a:t>223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3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CFE-59E2-B145-99B1-AC8C9E0A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Datasets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C1895B-FB6D-774D-934F-5B3077E4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0AE834-0D06-BB47-A77A-FA21D92DF36B}"/>
              </a:ext>
            </a:extLst>
          </p:cNvPr>
          <p:cNvGrpSpPr>
            <a:grpSpLocks noChangeAspect="1"/>
          </p:cNvGrpSpPr>
          <p:nvPr/>
        </p:nvGrpSpPr>
        <p:grpSpPr>
          <a:xfrm>
            <a:off x="137702" y="2318133"/>
            <a:ext cx="11916595" cy="3139318"/>
            <a:chOff x="678222" y="2549525"/>
            <a:chExt cx="10835555" cy="2854528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523A7C5B-4334-5A4B-8D01-696010975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222" y="2549525"/>
              <a:ext cx="10835555" cy="285452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AF9DF5-762A-BF4A-A904-CE72C7D360F9}"/>
                </a:ext>
              </a:extLst>
            </p:cNvPr>
            <p:cNvSpPr/>
            <p:nvPr/>
          </p:nvSpPr>
          <p:spPr>
            <a:xfrm>
              <a:off x="1712068" y="4786009"/>
              <a:ext cx="1322962" cy="27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DD030E-8B46-1048-9641-DBA3452B26C2}"/>
                </a:ext>
              </a:extLst>
            </p:cNvPr>
            <p:cNvSpPr/>
            <p:nvPr/>
          </p:nvSpPr>
          <p:spPr>
            <a:xfrm>
              <a:off x="1903378" y="3646472"/>
              <a:ext cx="1322962" cy="27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FEBCEC-3199-F04D-A236-DDF56F39631E}"/>
                </a:ext>
              </a:extLst>
            </p:cNvPr>
            <p:cNvSpPr/>
            <p:nvPr/>
          </p:nvSpPr>
          <p:spPr>
            <a:xfrm>
              <a:off x="1864468" y="4025343"/>
              <a:ext cx="1322962" cy="27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B676B3-6687-0749-8AA0-B73230783D42}"/>
                </a:ext>
              </a:extLst>
            </p:cNvPr>
            <p:cNvSpPr/>
            <p:nvPr/>
          </p:nvSpPr>
          <p:spPr>
            <a:xfrm>
              <a:off x="2172510" y="4404214"/>
              <a:ext cx="1322962" cy="2723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13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CF64-BB76-1E4B-AA15-38D39DB56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Demographics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CC510B3D-C25E-854C-9E16-0C4FBCAC9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685077" y="98458"/>
            <a:ext cx="7146480" cy="22522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CA869-FD4D-9B42-9FDC-C00E9EFB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179D-864C-4546-B2AD-AF5BF6A16916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4B23CEB6-E443-C041-8A75-F9AB3243F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18" y="2457494"/>
            <a:ext cx="5601782" cy="4225621"/>
          </a:xfrm>
          <a:prstGeom prst="rect">
            <a:avLst/>
          </a:prstGeom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33750776-7C03-A541-A048-57341899D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839" y="2566586"/>
            <a:ext cx="5737985" cy="39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82DD-EA07-FC42-96B9-16E463C2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(Devices)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823E-60D4-F74C-B016-DB16F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100179D-864C-4546-B2AD-AF5BF6A169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C14990-560E-084C-9DB3-06E397F9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6728" y="-178948"/>
            <a:ext cx="5098626" cy="35690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583BD5-7D42-7941-A4AD-F45DCFB27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88962"/>
            <a:ext cx="5098626" cy="3569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C7F42C-0577-3F4E-8BD1-01DE55AE4E59}"/>
              </a:ext>
            </a:extLst>
          </p:cNvPr>
          <p:cNvSpPr txBox="1"/>
          <p:nvPr/>
        </p:nvSpPr>
        <p:spPr>
          <a:xfrm>
            <a:off x="301231" y="3975431"/>
            <a:ext cx="5278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Selection time increases exponentially with latency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Thumbstick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takes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2x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mouse for the same delays</a:t>
            </a:r>
          </a:p>
        </p:txBody>
      </p:sp>
    </p:spTree>
    <p:extLst>
      <p:ext uri="{BB962C8B-B14F-4D97-AF65-F5344CB8AC3E}">
        <p14:creationId xmlns:p14="http://schemas.microsoft.com/office/powerpoint/2010/main" val="316962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EEEB8-9A0F-4B53-B113-599A34B0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489" y="902188"/>
            <a:ext cx="8050512" cy="4828762"/>
          </a:xfrm>
          <a:prstGeom prst="rect">
            <a:avLst/>
          </a:prstGeom>
        </p:spPr>
      </p:pic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8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982DD-EA07-FC42-96B9-16E463C26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(Demographics)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2823E-60D4-F74C-B016-DB16F154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6476" y="6356350"/>
            <a:ext cx="62544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100179D-864C-4546-B2AD-AF5BF6A169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C7F42C-0577-3F4E-8BD1-01DE55AE4E59}"/>
              </a:ext>
            </a:extLst>
          </p:cNvPr>
          <p:cNvSpPr txBox="1"/>
          <p:nvPr/>
        </p:nvSpPr>
        <p:spPr>
          <a:xfrm>
            <a:off x="638175" y="4604377"/>
            <a:ext cx="3503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Self-rated score can be indicator for player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08294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45043</TotalTime>
  <Words>1421</Words>
  <Application>Microsoft Office PowerPoint</Application>
  <PresentationFormat>Widescreen</PresentationFormat>
  <Paragraphs>168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LinLibertineT</vt:lpstr>
      <vt:lpstr>Office Theme</vt:lpstr>
      <vt:lpstr>5_Office Theme</vt:lpstr>
      <vt:lpstr>Datasets – Moving Target Selection with Delay</vt:lpstr>
      <vt:lpstr>Delay and Interactivity</vt:lpstr>
      <vt:lpstr>Why Moving Target Selection?</vt:lpstr>
      <vt:lpstr>Puck Hunt The Game of Selecting a Moving Target</vt:lpstr>
      <vt:lpstr>Juke! The Game of Selecting a Dodging Target</vt:lpstr>
      <vt:lpstr>Datasets</vt:lpstr>
      <vt:lpstr>Demographics</vt:lpstr>
      <vt:lpstr>Example (Devices)</vt:lpstr>
      <vt:lpstr>Example (Demographics)</vt:lpstr>
      <vt:lpstr>Example (Comparisons)</vt:lpstr>
      <vt:lpstr>Example (Modeling)</vt:lpstr>
      <vt:lpstr>Future work </vt:lpstr>
      <vt:lpstr>Acknowledgements</vt:lpstr>
      <vt:lpstr>Datasets – Moving Target Selection with Delay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is Better? The Effects of Local Latencies on Competitive First-Person Shooter Game Players</dc:title>
  <dc:creator>Liu, Shengmei</dc:creator>
  <cp:lastModifiedBy>Claypool, Mark L.</cp:lastModifiedBy>
  <cp:revision>369</cp:revision>
  <dcterms:created xsi:type="dcterms:W3CDTF">2021-03-18T05:36:02Z</dcterms:created>
  <dcterms:modified xsi:type="dcterms:W3CDTF">2021-09-14T12:09:00Z</dcterms:modified>
</cp:coreProperties>
</file>