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56" r:id="rId5"/>
    <p:sldId id="273" r:id="rId6"/>
    <p:sldId id="263" r:id="rId7"/>
    <p:sldId id="274" r:id="rId8"/>
    <p:sldId id="259" r:id="rId9"/>
    <p:sldId id="260" r:id="rId10"/>
    <p:sldId id="265" r:id="rId11"/>
    <p:sldId id="266" r:id="rId12"/>
    <p:sldId id="267" r:id="rId13"/>
    <p:sldId id="268" r:id="rId14"/>
    <p:sldId id="264" r:id="rId15"/>
    <p:sldId id="279" r:id="rId16"/>
    <p:sldId id="270" r:id="rId17"/>
    <p:sldId id="269" r:id="rId18"/>
    <p:sldId id="258" r:id="rId19"/>
    <p:sldId id="271" r:id="rId20"/>
    <p:sldId id="276" r:id="rId21"/>
    <p:sldId id="280" r:id="rId22"/>
    <p:sldId id="261" r:id="rId23"/>
    <p:sldId id="262" r:id="rId24"/>
    <p:sldId id="27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604" autoAdjust="0"/>
  </p:normalViewPr>
  <p:slideViewPr>
    <p:cSldViewPr snapToGrid="0">
      <p:cViewPr varScale="1">
        <p:scale>
          <a:sx n="99" d="100"/>
          <a:sy n="99" d="100"/>
        </p:scale>
        <p:origin x="4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jamin" userId="1608e898-5b49-42cc-9158-4513759c1dc8" providerId="ADAL" clId="{89812753-EB18-44DB-BB78-1B217E62C7ED}"/>
    <pc:docChg chg="custSel modSld">
      <pc:chgData name="Benjamin" userId="1608e898-5b49-42cc-9158-4513759c1dc8" providerId="ADAL" clId="{89812753-EB18-44DB-BB78-1B217E62C7ED}" dt="2021-07-15T11:57:28.804" v="29" actId="478"/>
      <pc:docMkLst>
        <pc:docMk/>
      </pc:docMkLst>
      <pc:sldChg chg="delSp mod delAnim">
        <pc:chgData name="Benjamin" userId="1608e898-5b49-42cc-9158-4513759c1dc8" providerId="ADAL" clId="{89812753-EB18-44DB-BB78-1B217E62C7ED}" dt="2021-07-15T11:57:16.017" v="27" actId="478"/>
        <pc:sldMkLst>
          <pc:docMk/>
          <pc:sldMk cId="1405863051" sldId="258"/>
        </pc:sldMkLst>
        <pc:spChg chg="del">
          <ac:chgData name="Benjamin" userId="1608e898-5b49-42cc-9158-4513759c1dc8" providerId="ADAL" clId="{89812753-EB18-44DB-BB78-1B217E62C7ED}" dt="2021-07-15T11:57:11.916" v="25" actId="478"/>
          <ac:spMkLst>
            <pc:docMk/>
            <pc:sldMk cId="1405863051" sldId="258"/>
            <ac:spMk id="14" creationId="{2EA8EDC1-B3BC-43ED-8D97-70E5D1B6DD6F}"/>
          </ac:spMkLst>
        </pc:spChg>
        <pc:spChg chg="del">
          <ac:chgData name="Benjamin" userId="1608e898-5b49-42cc-9158-4513759c1dc8" providerId="ADAL" clId="{89812753-EB18-44DB-BB78-1B217E62C7ED}" dt="2021-07-15T11:57:09.158" v="24" actId="478"/>
          <ac:spMkLst>
            <pc:docMk/>
            <pc:sldMk cId="1405863051" sldId="258"/>
            <ac:spMk id="15" creationId="{2AA5624A-4679-4615-ABD6-4983B85A48A6}"/>
          </ac:spMkLst>
        </pc:spChg>
        <pc:spChg chg="del">
          <ac:chgData name="Benjamin" userId="1608e898-5b49-42cc-9158-4513759c1dc8" providerId="ADAL" clId="{89812753-EB18-44DB-BB78-1B217E62C7ED}" dt="2021-07-15T11:57:16.017" v="27" actId="478"/>
          <ac:spMkLst>
            <pc:docMk/>
            <pc:sldMk cId="1405863051" sldId="258"/>
            <ac:spMk id="17" creationId="{0F2E2281-CAB5-4318-B5DF-74583AC49B1F}"/>
          </ac:spMkLst>
        </pc:spChg>
        <pc:spChg chg="del">
          <ac:chgData name="Benjamin" userId="1608e898-5b49-42cc-9158-4513759c1dc8" providerId="ADAL" clId="{89812753-EB18-44DB-BB78-1B217E62C7ED}" dt="2021-07-15T11:57:14.360" v="26" actId="478"/>
          <ac:spMkLst>
            <pc:docMk/>
            <pc:sldMk cId="1405863051" sldId="258"/>
            <ac:spMk id="18" creationId="{EA18AEB5-BD59-44DE-8171-C4D849A622C7}"/>
          </ac:spMkLst>
        </pc:spChg>
      </pc:sldChg>
      <pc:sldChg chg="delSp mod delAnim">
        <pc:chgData name="Benjamin" userId="1608e898-5b49-42cc-9158-4513759c1dc8" providerId="ADAL" clId="{89812753-EB18-44DB-BB78-1B217E62C7ED}" dt="2021-07-15T11:55:45.078" v="7" actId="478"/>
        <pc:sldMkLst>
          <pc:docMk/>
          <pc:sldMk cId="1802252505" sldId="260"/>
        </pc:sldMkLst>
        <pc:spChg chg="del">
          <ac:chgData name="Benjamin" userId="1608e898-5b49-42cc-9158-4513759c1dc8" providerId="ADAL" clId="{89812753-EB18-44DB-BB78-1B217E62C7ED}" dt="2021-07-15T11:55:29.809" v="0" actId="478"/>
          <ac:spMkLst>
            <pc:docMk/>
            <pc:sldMk cId="1802252505" sldId="260"/>
            <ac:spMk id="6" creationId="{548543CA-9EDF-4BD3-A2FA-A4E10B48350B}"/>
          </ac:spMkLst>
        </pc:spChg>
        <pc:spChg chg="del">
          <ac:chgData name="Benjamin" userId="1608e898-5b49-42cc-9158-4513759c1dc8" providerId="ADAL" clId="{89812753-EB18-44DB-BB78-1B217E62C7ED}" dt="2021-07-15T11:55:35.505" v="2" actId="478"/>
          <ac:spMkLst>
            <pc:docMk/>
            <pc:sldMk cId="1802252505" sldId="260"/>
            <ac:spMk id="7" creationId="{BB20534E-DA0A-4DBB-BC84-7573D5B4AD44}"/>
          </ac:spMkLst>
        </pc:spChg>
        <pc:spChg chg="del">
          <ac:chgData name="Benjamin" userId="1608e898-5b49-42cc-9158-4513759c1dc8" providerId="ADAL" clId="{89812753-EB18-44DB-BB78-1B217E62C7ED}" dt="2021-07-15T11:55:34.048" v="1" actId="478"/>
          <ac:spMkLst>
            <pc:docMk/>
            <pc:sldMk cId="1802252505" sldId="260"/>
            <ac:spMk id="8" creationId="{C4E0E402-8507-4CE5-B940-C4AA83C1D386}"/>
          </ac:spMkLst>
        </pc:spChg>
        <pc:spChg chg="del">
          <ac:chgData name="Benjamin" userId="1608e898-5b49-42cc-9158-4513759c1dc8" providerId="ADAL" clId="{89812753-EB18-44DB-BB78-1B217E62C7ED}" dt="2021-07-15T11:55:42.933" v="6" actId="478"/>
          <ac:spMkLst>
            <pc:docMk/>
            <pc:sldMk cId="1802252505" sldId="260"/>
            <ac:spMk id="9" creationId="{A963E171-585B-45C6-9D25-BDE8D1B11060}"/>
          </ac:spMkLst>
        </pc:spChg>
        <pc:spChg chg="del">
          <ac:chgData name="Benjamin" userId="1608e898-5b49-42cc-9158-4513759c1dc8" providerId="ADAL" clId="{89812753-EB18-44DB-BB78-1B217E62C7ED}" dt="2021-07-15T11:55:45.078" v="7" actId="478"/>
          <ac:spMkLst>
            <pc:docMk/>
            <pc:sldMk cId="1802252505" sldId="260"/>
            <ac:spMk id="11" creationId="{B8EA4FF6-D886-440E-8A00-663F32D4B7A2}"/>
          </ac:spMkLst>
        </pc:spChg>
        <pc:spChg chg="del">
          <ac:chgData name="Benjamin" userId="1608e898-5b49-42cc-9158-4513759c1dc8" providerId="ADAL" clId="{89812753-EB18-44DB-BB78-1B217E62C7ED}" dt="2021-07-15T11:55:37.657" v="3" actId="478"/>
          <ac:spMkLst>
            <pc:docMk/>
            <pc:sldMk cId="1802252505" sldId="260"/>
            <ac:spMk id="12" creationId="{BC7EB731-0C50-4751-81E8-A7042E6797A1}"/>
          </ac:spMkLst>
        </pc:spChg>
        <pc:spChg chg="del">
          <ac:chgData name="Benjamin" userId="1608e898-5b49-42cc-9158-4513759c1dc8" providerId="ADAL" clId="{89812753-EB18-44DB-BB78-1B217E62C7ED}" dt="2021-07-15T11:55:38.846" v="4" actId="478"/>
          <ac:spMkLst>
            <pc:docMk/>
            <pc:sldMk cId="1802252505" sldId="260"/>
            <ac:spMk id="13" creationId="{7EA5634F-2DAE-479A-8094-9F119575D430}"/>
          </ac:spMkLst>
        </pc:spChg>
        <pc:spChg chg="del">
          <ac:chgData name="Benjamin" userId="1608e898-5b49-42cc-9158-4513759c1dc8" providerId="ADAL" clId="{89812753-EB18-44DB-BB78-1B217E62C7ED}" dt="2021-07-15T11:55:40.105" v="5" actId="478"/>
          <ac:spMkLst>
            <pc:docMk/>
            <pc:sldMk cId="1802252505" sldId="260"/>
            <ac:spMk id="14" creationId="{D78AD3E9-C57F-47FB-9C10-0DDE7D44431A}"/>
          </ac:spMkLst>
        </pc:spChg>
      </pc:sldChg>
      <pc:sldChg chg="delSp mod delAnim">
        <pc:chgData name="Benjamin" userId="1608e898-5b49-42cc-9158-4513759c1dc8" providerId="ADAL" clId="{89812753-EB18-44DB-BB78-1B217E62C7ED}" dt="2021-07-15T11:55:59.256" v="10" actId="478"/>
        <pc:sldMkLst>
          <pc:docMk/>
          <pc:sldMk cId="4234627396" sldId="265"/>
        </pc:sldMkLst>
        <pc:spChg chg="del">
          <ac:chgData name="Benjamin" userId="1608e898-5b49-42cc-9158-4513759c1dc8" providerId="ADAL" clId="{89812753-EB18-44DB-BB78-1B217E62C7ED}" dt="2021-07-15T11:55:59.256" v="10" actId="478"/>
          <ac:spMkLst>
            <pc:docMk/>
            <pc:sldMk cId="4234627396" sldId="265"/>
            <ac:spMk id="8" creationId="{EDF94A94-ECE2-4B19-8559-DC7C3A013BBD}"/>
          </ac:spMkLst>
        </pc:spChg>
        <pc:spChg chg="del">
          <ac:chgData name="Benjamin" userId="1608e898-5b49-42cc-9158-4513759c1dc8" providerId="ADAL" clId="{89812753-EB18-44DB-BB78-1B217E62C7ED}" dt="2021-07-15T11:55:56.827" v="9" actId="478"/>
          <ac:spMkLst>
            <pc:docMk/>
            <pc:sldMk cId="4234627396" sldId="265"/>
            <ac:spMk id="10" creationId="{A81C1BA1-CDAE-4F9C-9A3B-27E5EA070A88}"/>
          </ac:spMkLst>
        </pc:spChg>
        <pc:spChg chg="del">
          <ac:chgData name="Benjamin" userId="1608e898-5b49-42cc-9158-4513759c1dc8" providerId="ADAL" clId="{89812753-EB18-44DB-BB78-1B217E62C7ED}" dt="2021-07-15T11:55:51.105" v="8" actId="478"/>
          <ac:spMkLst>
            <pc:docMk/>
            <pc:sldMk cId="4234627396" sldId="265"/>
            <ac:spMk id="11" creationId="{2D68C545-65F4-4F57-A313-02DFBA8C2BE1}"/>
          </ac:spMkLst>
        </pc:spChg>
      </pc:sldChg>
      <pc:sldChg chg="delSp mod delAnim">
        <pc:chgData name="Benjamin" userId="1608e898-5b49-42cc-9158-4513759c1dc8" providerId="ADAL" clId="{89812753-EB18-44DB-BB78-1B217E62C7ED}" dt="2021-07-15T11:56:14.878" v="14" actId="478"/>
        <pc:sldMkLst>
          <pc:docMk/>
          <pc:sldMk cId="3683042548" sldId="266"/>
        </pc:sldMkLst>
        <pc:spChg chg="del">
          <ac:chgData name="Benjamin" userId="1608e898-5b49-42cc-9158-4513759c1dc8" providerId="ADAL" clId="{89812753-EB18-44DB-BB78-1B217E62C7ED}" dt="2021-07-15T11:56:12.627" v="13" actId="478"/>
          <ac:spMkLst>
            <pc:docMk/>
            <pc:sldMk cId="3683042548" sldId="266"/>
            <ac:spMk id="9" creationId="{47D05454-6F64-4FFE-9A1B-BCB65A3495EA}"/>
          </ac:spMkLst>
        </pc:spChg>
        <pc:spChg chg="del">
          <ac:chgData name="Benjamin" userId="1608e898-5b49-42cc-9158-4513759c1dc8" providerId="ADAL" clId="{89812753-EB18-44DB-BB78-1B217E62C7ED}" dt="2021-07-15T11:56:14.878" v="14" actId="478"/>
          <ac:spMkLst>
            <pc:docMk/>
            <pc:sldMk cId="3683042548" sldId="266"/>
            <ac:spMk id="10" creationId="{CC3C8B42-1C0E-437E-937D-86BCD74A73BF}"/>
          </ac:spMkLst>
        </pc:spChg>
        <pc:spChg chg="del">
          <ac:chgData name="Benjamin" userId="1608e898-5b49-42cc-9158-4513759c1dc8" providerId="ADAL" clId="{89812753-EB18-44DB-BB78-1B217E62C7ED}" dt="2021-07-15T11:56:09.633" v="12" actId="478"/>
          <ac:spMkLst>
            <pc:docMk/>
            <pc:sldMk cId="3683042548" sldId="266"/>
            <ac:spMk id="11" creationId="{8B2DB3B0-B875-4C17-A009-39C290F4549C}"/>
          </ac:spMkLst>
        </pc:spChg>
        <pc:spChg chg="del">
          <ac:chgData name="Benjamin" userId="1608e898-5b49-42cc-9158-4513759c1dc8" providerId="ADAL" clId="{89812753-EB18-44DB-BB78-1B217E62C7ED}" dt="2021-07-15T11:56:07.676" v="11" actId="478"/>
          <ac:spMkLst>
            <pc:docMk/>
            <pc:sldMk cId="3683042548" sldId="266"/>
            <ac:spMk id="12" creationId="{49FA879A-1170-4ED2-AC1A-CEE63C5DCBF5}"/>
          </ac:spMkLst>
        </pc:spChg>
      </pc:sldChg>
      <pc:sldChg chg="delSp mod delAnim">
        <pc:chgData name="Benjamin" userId="1608e898-5b49-42cc-9158-4513759c1dc8" providerId="ADAL" clId="{89812753-EB18-44DB-BB78-1B217E62C7ED}" dt="2021-07-15T11:56:22.367" v="15" actId="478"/>
        <pc:sldMkLst>
          <pc:docMk/>
          <pc:sldMk cId="2667232996" sldId="267"/>
        </pc:sldMkLst>
        <pc:spChg chg="del">
          <ac:chgData name="Benjamin" userId="1608e898-5b49-42cc-9158-4513759c1dc8" providerId="ADAL" clId="{89812753-EB18-44DB-BB78-1B217E62C7ED}" dt="2021-07-15T11:56:22.367" v="15" actId="478"/>
          <ac:spMkLst>
            <pc:docMk/>
            <pc:sldMk cId="2667232996" sldId="267"/>
            <ac:spMk id="9" creationId="{8785E757-4297-414D-A983-C31FFBC22B64}"/>
          </ac:spMkLst>
        </pc:spChg>
      </pc:sldChg>
      <pc:sldChg chg="delSp mod delAnim">
        <pc:chgData name="Benjamin" userId="1608e898-5b49-42cc-9158-4513759c1dc8" providerId="ADAL" clId="{89812753-EB18-44DB-BB78-1B217E62C7ED}" dt="2021-07-15T11:56:34.979" v="17" actId="478"/>
        <pc:sldMkLst>
          <pc:docMk/>
          <pc:sldMk cId="163635367" sldId="268"/>
        </pc:sldMkLst>
        <pc:spChg chg="del">
          <ac:chgData name="Benjamin" userId="1608e898-5b49-42cc-9158-4513759c1dc8" providerId="ADAL" clId="{89812753-EB18-44DB-BB78-1B217E62C7ED}" dt="2021-07-15T11:56:34.979" v="17" actId="478"/>
          <ac:spMkLst>
            <pc:docMk/>
            <pc:sldMk cId="163635367" sldId="268"/>
            <ac:spMk id="7" creationId="{F7B3DC97-417F-47A5-A8EE-5A7734D91A23}"/>
          </ac:spMkLst>
        </pc:spChg>
        <pc:spChg chg="del">
          <ac:chgData name="Benjamin" userId="1608e898-5b49-42cc-9158-4513759c1dc8" providerId="ADAL" clId="{89812753-EB18-44DB-BB78-1B217E62C7ED}" dt="2021-07-15T11:56:29.230" v="16" actId="478"/>
          <ac:spMkLst>
            <pc:docMk/>
            <pc:sldMk cId="163635367" sldId="268"/>
            <ac:spMk id="9" creationId="{8B04A308-8A17-4DDD-A703-30C770A8F363}"/>
          </ac:spMkLst>
        </pc:spChg>
      </pc:sldChg>
      <pc:sldChg chg="delSp mod delAnim">
        <pc:chgData name="Benjamin" userId="1608e898-5b49-42cc-9158-4513759c1dc8" providerId="ADAL" clId="{89812753-EB18-44DB-BB78-1B217E62C7ED}" dt="2021-07-15T11:57:02.169" v="23" actId="478"/>
        <pc:sldMkLst>
          <pc:docMk/>
          <pc:sldMk cId="1787103534" sldId="269"/>
        </pc:sldMkLst>
        <pc:spChg chg="del">
          <ac:chgData name="Benjamin" userId="1608e898-5b49-42cc-9158-4513759c1dc8" providerId="ADAL" clId="{89812753-EB18-44DB-BB78-1B217E62C7ED}" dt="2021-07-15T11:56:57.991" v="21" actId="478"/>
          <ac:spMkLst>
            <pc:docMk/>
            <pc:sldMk cId="1787103534" sldId="269"/>
            <ac:spMk id="7" creationId="{C1BF252C-A8D8-4CFE-BA68-440FB28BDE25}"/>
          </ac:spMkLst>
        </pc:spChg>
        <pc:spChg chg="del">
          <ac:chgData name="Benjamin" userId="1608e898-5b49-42cc-9158-4513759c1dc8" providerId="ADAL" clId="{89812753-EB18-44DB-BB78-1B217E62C7ED}" dt="2021-07-15T11:57:02.169" v="23" actId="478"/>
          <ac:spMkLst>
            <pc:docMk/>
            <pc:sldMk cId="1787103534" sldId="269"/>
            <ac:spMk id="8" creationId="{8DA7ACA2-9F79-4E61-BB95-9E898C6C055B}"/>
          </ac:spMkLst>
        </pc:spChg>
        <pc:spChg chg="del">
          <ac:chgData name="Benjamin" userId="1608e898-5b49-42cc-9158-4513759c1dc8" providerId="ADAL" clId="{89812753-EB18-44DB-BB78-1B217E62C7ED}" dt="2021-07-15T11:56:59.801" v="22" actId="478"/>
          <ac:spMkLst>
            <pc:docMk/>
            <pc:sldMk cId="1787103534" sldId="269"/>
            <ac:spMk id="9" creationId="{6DA03277-EEA6-48DF-98CB-08827A0B61C1}"/>
          </ac:spMkLst>
        </pc:spChg>
        <pc:spChg chg="del">
          <ac:chgData name="Benjamin" userId="1608e898-5b49-42cc-9158-4513759c1dc8" providerId="ADAL" clId="{89812753-EB18-44DB-BB78-1B217E62C7ED}" dt="2021-07-15T11:56:56.436" v="20" actId="478"/>
          <ac:spMkLst>
            <pc:docMk/>
            <pc:sldMk cId="1787103534" sldId="269"/>
            <ac:spMk id="10" creationId="{49A452AB-EF61-4D05-9E1A-A4DAB3E4382C}"/>
          </ac:spMkLst>
        </pc:spChg>
      </pc:sldChg>
      <pc:sldChg chg="delSp mod delAnim">
        <pc:chgData name="Benjamin" userId="1608e898-5b49-42cc-9158-4513759c1dc8" providerId="ADAL" clId="{89812753-EB18-44DB-BB78-1B217E62C7ED}" dt="2021-07-15T11:56:51.269" v="19" actId="478"/>
        <pc:sldMkLst>
          <pc:docMk/>
          <pc:sldMk cId="1927057943" sldId="270"/>
        </pc:sldMkLst>
        <pc:spChg chg="del">
          <ac:chgData name="Benjamin" userId="1608e898-5b49-42cc-9158-4513759c1dc8" providerId="ADAL" clId="{89812753-EB18-44DB-BB78-1B217E62C7ED}" dt="2021-07-15T11:56:48.203" v="18" actId="478"/>
          <ac:spMkLst>
            <pc:docMk/>
            <pc:sldMk cId="1927057943" sldId="270"/>
            <ac:spMk id="7" creationId="{BEC5C75E-D589-48F5-8E2F-9E8F4B78D379}"/>
          </ac:spMkLst>
        </pc:spChg>
        <pc:spChg chg="del">
          <ac:chgData name="Benjamin" userId="1608e898-5b49-42cc-9158-4513759c1dc8" providerId="ADAL" clId="{89812753-EB18-44DB-BB78-1B217E62C7ED}" dt="2021-07-15T11:56:51.269" v="19" actId="478"/>
          <ac:spMkLst>
            <pc:docMk/>
            <pc:sldMk cId="1927057943" sldId="270"/>
            <ac:spMk id="8" creationId="{B59A6514-53FC-49D5-8500-84CFFD77D411}"/>
          </ac:spMkLst>
        </pc:spChg>
      </pc:sldChg>
      <pc:sldChg chg="delSp mod delAnim">
        <pc:chgData name="Benjamin" userId="1608e898-5b49-42cc-9158-4513759c1dc8" providerId="ADAL" clId="{89812753-EB18-44DB-BB78-1B217E62C7ED}" dt="2021-07-15T11:57:28.804" v="29" actId="478"/>
        <pc:sldMkLst>
          <pc:docMk/>
          <pc:sldMk cId="4173562799" sldId="271"/>
        </pc:sldMkLst>
        <pc:spChg chg="del">
          <ac:chgData name="Benjamin" userId="1608e898-5b49-42cc-9158-4513759c1dc8" providerId="ADAL" clId="{89812753-EB18-44DB-BB78-1B217E62C7ED}" dt="2021-07-15T11:57:28.804" v="29" actId="478"/>
          <ac:spMkLst>
            <pc:docMk/>
            <pc:sldMk cId="4173562799" sldId="271"/>
            <ac:spMk id="7" creationId="{3EB9A98A-EBC6-40A8-8D40-F31C0348C7CD}"/>
          </ac:spMkLst>
        </pc:spChg>
        <pc:spChg chg="del">
          <ac:chgData name="Benjamin" userId="1608e898-5b49-42cc-9158-4513759c1dc8" providerId="ADAL" clId="{89812753-EB18-44DB-BB78-1B217E62C7ED}" dt="2021-07-15T11:57:27.516" v="28" actId="478"/>
          <ac:spMkLst>
            <pc:docMk/>
            <pc:sldMk cId="4173562799" sldId="271"/>
            <ac:spMk id="8" creationId="{EE3B6BCA-F03F-4746-ACC1-ED0A22A6181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95D4F8-FBF1-4B3D-B173-3BA67789D488}" type="datetimeFigureOut">
              <a:rPr lang="en-US" smtClean="0"/>
              <a:t>7/13/2021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CA9081-7BEE-4E3C-9C9D-C85735FCE3B3}" type="slidenum">
              <a:rPr lang="en-US" smtClean="0"/>
              <a:t>‹#›</a:t>
            </a:fld>
            <a:endParaRPr lang="en-US"/>
          </a:p>
        </p:txBody>
      </p:sp>
    </p:spTree>
    <p:extLst>
      <p:ext uri="{BB962C8B-B14F-4D97-AF65-F5344CB8AC3E}">
        <p14:creationId xmlns:p14="http://schemas.microsoft.com/office/powerpoint/2010/main" val="1582612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my name is Ben Peters, I’m an undergraduate at Worcester Polytechnic Institute. This spring and summer I have been working with my fellow undergrad Pinhan Zhao under the advisement of Professor Mark Claypool and Jae Chung from ViaSat. We have been looking at TCP performance over Satellite Networks, especially the impact of HyStart on startup performance.</a:t>
            </a:r>
          </a:p>
        </p:txBody>
      </p:sp>
      <p:sp>
        <p:nvSpPr>
          <p:cNvPr id="4" name="Slide Number Placeholder 3"/>
          <p:cNvSpPr>
            <a:spLocks noGrp="1"/>
          </p:cNvSpPr>
          <p:nvPr>
            <p:ph type="sldNum" sz="quarter" idx="5"/>
          </p:nvPr>
        </p:nvSpPr>
        <p:spPr/>
        <p:txBody>
          <a:bodyPr/>
          <a:lstStyle/>
          <a:p>
            <a:fld id="{ADCA9081-7BEE-4E3C-9C9D-C85735FCE3B3}" type="slidenum">
              <a:rPr lang="en-US" smtClean="0"/>
              <a:t>1</a:t>
            </a:fld>
            <a:endParaRPr lang="en-US"/>
          </a:p>
        </p:txBody>
      </p:sp>
    </p:spTree>
    <p:extLst>
      <p:ext uri="{BB962C8B-B14F-4D97-AF65-F5344CB8AC3E}">
        <p14:creationId xmlns:p14="http://schemas.microsoft.com/office/powerpoint/2010/main" val="3792870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Satellites provide accessible networking for all types of situations where traditional wired networking isn’t available such as remote locations, on airplanes, and during emergencies. Developments in satellite technology has increased the available bandwidth by about 20 times in recent years. However, due to the physics involved one-way trip times of about 300ms meaning minimum round-trip times are around 600ms. This makes modern satellite networks high bandwidth, high delay networks, instead of low bandwidth high delay networks.</a:t>
            </a:r>
          </a:p>
        </p:txBody>
      </p:sp>
      <p:sp>
        <p:nvSpPr>
          <p:cNvPr id="4" name="Slide Number Placeholder 3"/>
          <p:cNvSpPr>
            <a:spLocks noGrp="1"/>
          </p:cNvSpPr>
          <p:nvPr>
            <p:ph type="sldNum" sz="quarter" idx="5"/>
          </p:nvPr>
        </p:nvSpPr>
        <p:spPr/>
        <p:txBody>
          <a:bodyPr/>
          <a:lstStyle/>
          <a:p>
            <a:fld id="{ADCA9081-7BEE-4E3C-9C9D-C85735FCE3B3}" type="slidenum">
              <a:rPr lang="en-US" smtClean="0"/>
              <a:t>2</a:t>
            </a:fld>
            <a:endParaRPr lang="en-US"/>
          </a:p>
        </p:txBody>
      </p:sp>
    </p:spTree>
    <p:extLst>
      <p:ext uri="{BB962C8B-B14F-4D97-AF65-F5344CB8AC3E}">
        <p14:creationId xmlns:p14="http://schemas.microsoft.com/office/powerpoint/2010/main" val="2821965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discovered two different causes for performance degradation, the first cause we discovered was sender and receiver buffer sizes being too small to allow for full link utilization. The second issue we discovered was that HyStart which is designed to exit slow start before loss to avoid overshooting the link throughput, which would </a:t>
            </a:r>
            <a:r>
              <a:rPr lang="en-US"/>
              <a:t>cause high </a:t>
            </a:r>
            <a:r>
              <a:rPr lang="en-US" dirty="0"/>
              <a:t>loss, would exit slow start extremely prematurely causing startup performance to drastically decrease. Increasing use of VPNs and fully encrypted protocols like QUIC mean that performance enhancing proxies and TCP proxies are not able to intercept traffic to improve performance across these links making it more important to improve performance without these proxies. There are also few studies the look at performance over actual satellite connections with most using simulation or emulation.</a:t>
            </a:r>
          </a:p>
        </p:txBody>
      </p:sp>
      <p:sp>
        <p:nvSpPr>
          <p:cNvPr id="4" name="Slide Number Placeholder 3"/>
          <p:cNvSpPr>
            <a:spLocks noGrp="1"/>
          </p:cNvSpPr>
          <p:nvPr>
            <p:ph type="sldNum" sz="quarter" idx="5"/>
          </p:nvPr>
        </p:nvSpPr>
        <p:spPr/>
        <p:txBody>
          <a:bodyPr/>
          <a:lstStyle/>
          <a:p>
            <a:fld id="{ADCA9081-7BEE-4E3C-9C9D-C85735FCE3B3}" type="slidenum">
              <a:rPr lang="en-US" smtClean="0"/>
              <a:t>3</a:t>
            </a:fld>
            <a:endParaRPr lang="en-US"/>
          </a:p>
        </p:txBody>
      </p:sp>
    </p:spTree>
    <p:extLst>
      <p:ext uri="{BB962C8B-B14F-4D97-AF65-F5344CB8AC3E}">
        <p14:creationId xmlns:p14="http://schemas.microsoft.com/office/powerpoint/2010/main" val="3177834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A9081-7BEE-4E3C-9C9D-C85735FCE3B3}" type="slidenum">
              <a:rPr lang="en-US" smtClean="0"/>
              <a:t>4</a:t>
            </a:fld>
            <a:endParaRPr lang="en-US"/>
          </a:p>
        </p:txBody>
      </p:sp>
    </p:spTree>
    <p:extLst>
      <p:ext uri="{BB962C8B-B14F-4D97-AF65-F5344CB8AC3E}">
        <p14:creationId xmlns:p14="http://schemas.microsoft.com/office/powerpoint/2010/main" val="3994030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run experiments, we set up a client connected to the ViaSat network to represent a user with a last mile satellite connection. We also set up servers at WPI that were connected through the internet to our client. We ran 5-10 experiments serially to minimize the impact of temporal differences in the network. Our </a:t>
            </a:r>
            <a:r>
              <a:rPr lang="en-US" dirty="0" err="1"/>
              <a:t>VialSat</a:t>
            </a:r>
            <a:r>
              <a:rPr lang="en-US" dirty="0"/>
              <a:t> plan allows for up to 144Mb/s with a 600ms round trip time making the bandwidth delay product of our link 10.8MB. All machines in our testbed are running Linux kernel version 4.15.0. The performance enhancing proxy that ViaSat deploys by default was disabled for all trials.</a:t>
            </a:r>
          </a:p>
        </p:txBody>
      </p:sp>
      <p:sp>
        <p:nvSpPr>
          <p:cNvPr id="4" name="Slide Number Placeholder 3"/>
          <p:cNvSpPr>
            <a:spLocks noGrp="1"/>
          </p:cNvSpPr>
          <p:nvPr>
            <p:ph type="sldNum" sz="quarter" idx="5"/>
          </p:nvPr>
        </p:nvSpPr>
        <p:spPr/>
        <p:txBody>
          <a:bodyPr/>
          <a:lstStyle/>
          <a:p>
            <a:fld id="{ADCA9081-7BEE-4E3C-9C9D-C85735FCE3B3}" type="slidenum">
              <a:rPr lang="en-US" smtClean="0"/>
              <a:t>5</a:t>
            </a:fld>
            <a:endParaRPr lang="en-US"/>
          </a:p>
        </p:txBody>
      </p:sp>
    </p:spTree>
    <p:extLst>
      <p:ext uri="{BB962C8B-B14F-4D97-AF65-F5344CB8AC3E}">
        <p14:creationId xmlns:p14="http://schemas.microsoft.com/office/powerpoint/2010/main" val="147513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A9081-7BEE-4E3C-9C9D-C85735FCE3B3}" type="slidenum">
              <a:rPr lang="en-US" smtClean="0"/>
              <a:t>12</a:t>
            </a:fld>
            <a:endParaRPr lang="en-US"/>
          </a:p>
        </p:txBody>
      </p:sp>
    </p:spTree>
    <p:extLst>
      <p:ext uri="{BB962C8B-B14F-4D97-AF65-F5344CB8AC3E}">
        <p14:creationId xmlns:p14="http://schemas.microsoft.com/office/powerpoint/2010/main" val="3804418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A9081-7BEE-4E3C-9C9D-C85735FCE3B3}" type="slidenum">
              <a:rPr lang="en-US" smtClean="0"/>
              <a:t>18</a:t>
            </a:fld>
            <a:endParaRPr lang="en-US"/>
          </a:p>
        </p:txBody>
      </p:sp>
    </p:spTree>
    <p:extLst>
      <p:ext uri="{BB962C8B-B14F-4D97-AF65-F5344CB8AC3E}">
        <p14:creationId xmlns:p14="http://schemas.microsoft.com/office/powerpoint/2010/main" val="311052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79388C65-1FE6-49B8-B28A-CC1DB6E02AC7}" type="datetime1">
              <a:rPr lang="en-US" smtClean="0"/>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FEEB9-1B0A-4B17-AFE4-18E46856827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1377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E5F4AE-3A43-494D-BC92-C4A43DDF77E0}" type="datetime1">
              <a:rPr lang="en-US" smtClean="0"/>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FEEB9-1B0A-4B17-AFE4-18E468568274}" type="slidenum">
              <a:rPr lang="en-US" smtClean="0"/>
              <a:t>‹#›</a:t>
            </a:fld>
            <a:endParaRPr lang="en-US"/>
          </a:p>
        </p:txBody>
      </p:sp>
    </p:spTree>
    <p:extLst>
      <p:ext uri="{BB962C8B-B14F-4D97-AF65-F5344CB8AC3E}">
        <p14:creationId xmlns:p14="http://schemas.microsoft.com/office/powerpoint/2010/main" val="673632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1DCBDB-EDCE-4909-A4D4-E68777DB88DA}" type="datetime1">
              <a:rPr lang="en-US" smtClean="0"/>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FEEB9-1B0A-4B17-AFE4-18E468568274}" type="slidenum">
              <a:rPr lang="en-US" smtClean="0"/>
              <a:t>‹#›</a:t>
            </a:fld>
            <a:endParaRPr lang="en-US"/>
          </a:p>
        </p:txBody>
      </p:sp>
    </p:spTree>
    <p:extLst>
      <p:ext uri="{BB962C8B-B14F-4D97-AF65-F5344CB8AC3E}">
        <p14:creationId xmlns:p14="http://schemas.microsoft.com/office/powerpoint/2010/main" val="2229829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A941F2-96B3-4EC7-890E-CEF6A9DEABF2}" type="datetime1">
              <a:rPr lang="en-US" smtClean="0"/>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FEEB9-1B0A-4B17-AFE4-18E468568274}" type="slidenum">
              <a:rPr lang="en-US" smtClean="0"/>
              <a:t>‹#›</a:t>
            </a:fld>
            <a:endParaRPr lang="en-US"/>
          </a:p>
        </p:txBody>
      </p:sp>
    </p:spTree>
    <p:extLst>
      <p:ext uri="{BB962C8B-B14F-4D97-AF65-F5344CB8AC3E}">
        <p14:creationId xmlns:p14="http://schemas.microsoft.com/office/powerpoint/2010/main" val="2278142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96E706-7072-4619-87CC-C0FCC2FFA59F}" type="datetime1">
              <a:rPr lang="en-US" smtClean="0"/>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FEEB9-1B0A-4B17-AFE4-18E46856827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166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0CA420-EC36-42C0-86EE-AF479A9CD5F5}" type="datetime1">
              <a:rPr lang="en-US" smtClean="0"/>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4FEEB9-1B0A-4B17-AFE4-18E468568274}" type="slidenum">
              <a:rPr lang="en-US" smtClean="0"/>
              <a:t>‹#›</a:t>
            </a:fld>
            <a:endParaRPr lang="en-US"/>
          </a:p>
        </p:txBody>
      </p:sp>
    </p:spTree>
    <p:extLst>
      <p:ext uri="{BB962C8B-B14F-4D97-AF65-F5344CB8AC3E}">
        <p14:creationId xmlns:p14="http://schemas.microsoft.com/office/powerpoint/2010/main" val="1939370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42C1AF-92CC-4675-BD2A-BAE1C9A4ED42}" type="datetime1">
              <a:rPr lang="en-US" smtClean="0"/>
              <a:t>7/13/2021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4FEEB9-1B0A-4B17-AFE4-18E468568274}" type="slidenum">
              <a:rPr lang="en-US" smtClean="0"/>
              <a:t>‹#›</a:t>
            </a:fld>
            <a:endParaRPr lang="en-US"/>
          </a:p>
        </p:txBody>
      </p:sp>
    </p:spTree>
    <p:extLst>
      <p:ext uri="{BB962C8B-B14F-4D97-AF65-F5344CB8AC3E}">
        <p14:creationId xmlns:p14="http://schemas.microsoft.com/office/powerpoint/2010/main" val="4124296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3973BE-EE21-4629-9A21-1ED6FEBA4099}" type="datetime1">
              <a:rPr lang="en-US" smtClean="0"/>
              <a:t>7/13/2021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4FEEB9-1B0A-4B17-AFE4-18E468568274}" type="slidenum">
              <a:rPr lang="en-US" smtClean="0"/>
              <a:t>‹#›</a:t>
            </a:fld>
            <a:endParaRPr lang="en-US"/>
          </a:p>
        </p:txBody>
      </p:sp>
    </p:spTree>
    <p:extLst>
      <p:ext uri="{BB962C8B-B14F-4D97-AF65-F5344CB8AC3E}">
        <p14:creationId xmlns:p14="http://schemas.microsoft.com/office/powerpoint/2010/main" val="3849961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7B0A36B-1861-41E0-BACB-D23544473F46}" type="datetime1">
              <a:rPr lang="en-US" smtClean="0"/>
              <a:t>7/13/2021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24FEEB9-1B0A-4B17-AFE4-18E468568274}" type="slidenum">
              <a:rPr lang="en-US" smtClean="0"/>
              <a:t>‹#›</a:t>
            </a:fld>
            <a:endParaRPr lang="en-US"/>
          </a:p>
        </p:txBody>
      </p:sp>
    </p:spTree>
    <p:extLst>
      <p:ext uri="{BB962C8B-B14F-4D97-AF65-F5344CB8AC3E}">
        <p14:creationId xmlns:p14="http://schemas.microsoft.com/office/powerpoint/2010/main" val="3610651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BDDD4AB-CD80-4F8A-B6DE-B6B075FD7F4B}" type="datetime1">
              <a:rPr lang="en-US" smtClean="0"/>
              <a:t>7/13/2021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24FEEB9-1B0A-4B17-AFE4-18E468568274}" type="slidenum">
              <a:rPr lang="en-US" smtClean="0"/>
              <a:t>‹#›</a:t>
            </a:fld>
            <a:endParaRPr lang="en-US"/>
          </a:p>
        </p:txBody>
      </p:sp>
    </p:spTree>
    <p:extLst>
      <p:ext uri="{BB962C8B-B14F-4D97-AF65-F5344CB8AC3E}">
        <p14:creationId xmlns:p14="http://schemas.microsoft.com/office/powerpoint/2010/main" val="4230198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FA5B84-A5B2-47A8-944D-F56104114D58}" type="datetime1">
              <a:rPr lang="en-US" smtClean="0"/>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4FEEB9-1B0A-4B17-AFE4-18E468568274}" type="slidenum">
              <a:rPr lang="en-US" smtClean="0"/>
              <a:t>‹#›</a:t>
            </a:fld>
            <a:endParaRPr lang="en-US"/>
          </a:p>
        </p:txBody>
      </p:sp>
    </p:spTree>
    <p:extLst>
      <p:ext uri="{BB962C8B-B14F-4D97-AF65-F5344CB8AC3E}">
        <p14:creationId xmlns:p14="http://schemas.microsoft.com/office/powerpoint/2010/main" val="2728841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E29290A-7C84-4E46-942D-76DA70991279}" type="datetime1">
              <a:rPr lang="en-US" smtClean="0"/>
              <a:t>7/13/2021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24FEEB9-1B0A-4B17-AFE4-18E46856827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9849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B08ED-6BF6-46D9-B095-6B2C8C143BD7}"/>
              </a:ext>
            </a:extLst>
          </p:cNvPr>
          <p:cNvSpPr>
            <a:spLocks noGrp="1"/>
          </p:cNvSpPr>
          <p:nvPr>
            <p:ph type="ctrTitle"/>
          </p:nvPr>
        </p:nvSpPr>
        <p:spPr/>
        <p:txBody>
          <a:bodyPr/>
          <a:lstStyle/>
          <a:p>
            <a:r>
              <a:rPr lang="en-US" dirty="0"/>
              <a:t>TCP HyStart Performance over a Satellite Network</a:t>
            </a:r>
          </a:p>
        </p:txBody>
      </p:sp>
      <p:sp>
        <p:nvSpPr>
          <p:cNvPr id="3" name="Subtitle 2">
            <a:extLst>
              <a:ext uri="{FF2B5EF4-FFF2-40B4-BE49-F238E27FC236}">
                <a16:creationId xmlns:a16="http://schemas.microsoft.com/office/drawing/2014/main" id="{10A6EB1D-23DD-4426-B373-C4E541CFC50D}"/>
              </a:ext>
            </a:extLst>
          </p:cNvPr>
          <p:cNvSpPr>
            <a:spLocks noGrp="1"/>
          </p:cNvSpPr>
          <p:nvPr>
            <p:ph type="subTitle" idx="1"/>
          </p:nvPr>
        </p:nvSpPr>
        <p:spPr/>
        <p:txBody>
          <a:bodyPr/>
          <a:lstStyle/>
          <a:p>
            <a:r>
              <a:rPr lang="en-US"/>
              <a:t>Benjamin Peters, Pinhan Zhao, Jae Chung, Mark Claypool</a:t>
            </a:r>
          </a:p>
        </p:txBody>
      </p:sp>
      <p:pic>
        <p:nvPicPr>
          <p:cNvPr id="4" name="Picture 3" descr="Resources | Marketing &amp; Communications | Offices | WPI">
            <a:extLst>
              <a:ext uri="{FF2B5EF4-FFF2-40B4-BE49-F238E27FC236}">
                <a16:creationId xmlns:a16="http://schemas.microsoft.com/office/drawing/2014/main" id="{23D70077-8C0C-45E9-954C-865A56D38A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988" y="4667646"/>
            <a:ext cx="1852539" cy="14314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73AF176-1AB2-4B6D-AECD-AC5063FA5C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4914" y="4325112"/>
            <a:ext cx="3531735" cy="1746203"/>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37F3837D-8A63-4689-8E5F-FD3338E3BD08}"/>
              </a:ext>
            </a:extLst>
          </p:cNvPr>
          <p:cNvSpPr>
            <a:spLocks noGrp="1"/>
          </p:cNvSpPr>
          <p:nvPr>
            <p:ph type="sldNum" sz="quarter" idx="12"/>
          </p:nvPr>
        </p:nvSpPr>
        <p:spPr/>
        <p:txBody>
          <a:bodyPr/>
          <a:lstStyle/>
          <a:p>
            <a:fld id="{A0975144-58C1-4A44-B0E2-F752D92AD465}" type="slidenum">
              <a:rPr lang="en-US" sz="2000" smtClean="0"/>
              <a:t>1</a:t>
            </a:fld>
            <a:endParaRPr lang="en-US" sz="2000" dirty="0"/>
          </a:p>
        </p:txBody>
      </p:sp>
    </p:spTree>
    <p:extLst>
      <p:ext uri="{BB962C8B-B14F-4D97-AF65-F5344CB8AC3E}">
        <p14:creationId xmlns:p14="http://schemas.microsoft.com/office/powerpoint/2010/main" val="1695295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85AAC-3E4A-4E2E-87F0-2C910BD68699}"/>
              </a:ext>
            </a:extLst>
          </p:cNvPr>
          <p:cNvSpPr>
            <a:spLocks noGrp="1"/>
          </p:cNvSpPr>
          <p:nvPr>
            <p:ph type="title"/>
          </p:nvPr>
        </p:nvSpPr>
        <p:spPr/>
        <p:txBody>
          <a:bodyPr/>
          <a:lstStyle/>
          <a:p>
            <a:r>
              <a:rPr lang="en-US" dirty="0"/>
              <a:t>Startup Performance</a:t>
            </a:r>
          </a:p>
        </p:txBody>
      </p:sp>
      <p:sp>
        <p:nvSpPr>
          <p:cNvPr id="6" name="TextBox 5">
            <a:extLst>
              <a:ext uri="{FF2B5EF4-FFF2-40B4-BE49-F238E27FC236}">
                <a16:creationId xmlns:a16="http://schemas.microsoft.com/office/drawing/2014/main" id="{8A6F7D2F-7AB0-4D86-9BD9-3E2CD449BCC7}"/>
              </a:ext>
            </a:extLst>
          </p:cNvPr>
          <p:cNvSpPr txBox="1"/>
          <p:nvPr/>
        </p:nvSpPr>
        <p:spPr>
          <a:xfrm>
            <a:off x="838199" y="1690688"/>
            <a:ext cx="6401499" cy="4031873"/>
          </a:xfrm>
          <a:prstGeom prst="rect">
            <a:avLst/>
          </a:prstGeom>
          <a:noFill/>
        </p:spPr>
        <p:txBody>
          <a:bodyPr wrap="square" rtlCol="0">
            <a:spAutoFit/>
          </a:bodyPr>
          <a:lstStyle/>
          <a:p>
            <a:pPr marL="285750" indent="-285750">
              <a:buFont typeface="Arial" panose="020B0604020202020204" pitchFamily="34" charset="0"/>
              <a:buChar char="•"/>
            </a:pPr>
            <a:r>
              <a:rPr lang="en-US" sz="3200" dirty="0"/>
              <a:t>First 15 seconds of previous graph</a:t>
            </a:r>
          </a:p>
          <a:p>
            <a:pPr marL="285750" indent="-285750">
              <a:buFont typeface="Arial" panose="020B0604020202020204" pitchFamily="34" charset="0"/>
              <a:buChar char="•"/>
            </a:pPr>
            <a:r>
              <a:rPr lang="en-US" sz="3200" dirty="0"/>
              <a:t>Run Settings:</a:t>
            </a:r>
          </a:p>
          <a:p>
            <a:pPr marL="742950" lvl="1" indent="-285750">
              <a:buFont typeface="Arial" panose="020B0604020202020204" pitchFamily="34" charset="0"/>
              <a:buChar char="•"/>
            </a:pPr>
            <a:r>
              <a:rPr lang="en-US" sz="3200" dirty="0"/>
              <a:t>HyStart enabled</a:t>
            </a:r>
          </a:p>
          <a:p>
            <a:pPr marL="742950" lvl="1" indent="-285750">
              <a:buFont typeface="Arial" panose="020B0604020202020204" pitchFamily="34" charset="0"/>
              <a:buChar char="•"/>
            </a:pPr>
            <a:r>
              <a:rPr lang="en-US" sz="3200" dirty="0" err="1"/>
              <a:t>rmem</a:t>
            </a:r>
            <a:r>
              <a:rPr lang="en-US" sz="3200" dirty="0"/>
              <a:t> = 60MB, 60MB, 60MB</a:t>
            </a:r>
          </a:p>
          <a:p>
            <a:pPr marL="742950" lvl="1" indent="-285750">
              <a:buFont typeface="Arial" panose="020B0604020202020204" pitchFamily="34" charset="0"/>
              <a:buChar char="•"/>
            </a:pPr>
            <a:r>
              <a:rPr lang="en-US" sz="3200" dirty="0" err="1"/>
              <a:t>wmem</a:t>
            </a:r>
            <a:r>
              <a:rPr lang="en-US" sz="3200" dirty="0"/>
              <a:t> = 60MB, 60MB, 60MB</a:t>
            </a:r>
          </a:p>
          <a:p>
            <a:r>
              <a:rPr lang="en-US" sz="3200" dirty="0"/>
              <a:t>Message: Visually no difference between runs </a:t>
            </a:r>
            <a:r>
              <a:rPr lang="en-US" sz="3200" dirty="0">
                <a:solidFill>
                  <a:schemeClr val="accent2"/>
                </a:solidFill>
              </a:rPr>
              <a:t>with</a:t>
            </a:r>
            <a:r>
              <a:rPr lang="en-US" sz="3200" dirty="0"/>
              <a:t> and </a:t>
            </a:r>
            <a:r>
              <a:rPr lang="en-US" sz="3200" dirty="0">
                <a:solidFill>
                  <a:srgbClr val="0070C0"/>
                </a:solidFill>
              </a:rPr>
              <a:t>without auto-tune</a:t>
            </a:r>
          </a:p>
        </p:txBody>
      </p:sp>
      <p:pic>
        <p:nvPicPr>
          <p:cNvPr id="8" name="Picture 7" descr="Chart&#10;&#10;Description automatically generated with medium confidence">
            <a:extLst>
              <a:ext uri="{FF2B5EF4-FFF2-40B4-BE49-F238E27FC236}">
                <a16:creationId xmlns:a16="http://schemas.microsoft.com/office/drawing/2014/main" id="{9B90FEFD-1E5F-464D-A2A4-80294EEDCE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697" y="-176169"/>
            <a:ext cx="5201401" cy="6501751"/>
          </a:xfrm>
          <a:prstGeom prst="rect">
            <a:avLst/>
          </a:prstGeom>
        </p:spPr>
      </p:pic>
      <p:sp>
        <p:nvSpPr>
          <p:cNvPr id="5" name="Rectangle 4">
            <a:extLst>
              <a:ext uri="{FF2B5EF4-FFF2-40B4-BE49-F238E27FC236}">
                <a16:creationId xmlns:a16="http://schemas.microsoft.com/office/drawing/2014/main" id="{35D0CB3D-4C05-489A-834D-0127148462BA}"/>
              </a:ext>
            </a:extLst>
          </p:cNvPr>
          <p:cNvSpPr/>
          <p:nvPr/>
        </p:nvSpPr>
        <p:spPr>
          <a:xfrm>
            <a:off x="7981425" y="-176170"/>
            <a:ext cx="3553437" cy="5452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VNKXK9W1KD</a:t>
            </a:r>
          </a:p>
        </p:txBody>
      </p:sp>
      <p:sp>
        <p:nvSpPr>
          <p:cNvPr id="3" name="Slide Number Placeholder 2">
            <a:extLst>
              <a:ext uri="{FF2B5EF4-FFF2-40B4-BE49-F238E27FC236}">
                <a16:creationId xmlns:a16="http://schemas.microsoft.com/office/drawing/2014/main" id="{AB45EB71-F3A6-43FE-A129-09B0C7CE69B3}"/>
              </a:ext>
            </a:extLst>
          </p:cNvPr>
          <p:cNvSpPr>
            <a:spLocks noGrp="1"/>
          </p:cNvSpPr>
          <p:nvPr>
            <p:ph type="sldNum" sz="quarter" idx="12"/>
          </p:nvPr>
        </p:nvSpPr>
        <p:spPr/>
        <p:txBody>
          <a:bodyPr/>
          <a:lstStyle/>
          <a:p>
            <a:fld id="{324FEEB9-1B0A-4B17-AFE4-18E468568274}" type="slidenum">
              <a:rPr lang="en-US" sz="2000" smtClean="0"/>
              <a:t>10</a:t>
            </a:fld>
            <a:endParaRPr lang="en-US" sz="2000" dirty="0"/>
          </a:p>
        </p:txBody>
      </p:sp>
    </p:spTree>
    <p:extLst>
      <p:ext uri="{BB962C8B-B14F-4D97-AF65-F5344CB8AC3E}">
        <p14:creationId xmlns:p14="http://schemas.microsoft.com/office/powerpoint/2010/main" val="16363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7449D-2EDD-49BA-90FE-38B44D055554}"/>
              </a:ext>
            </a:extLst>
          </p:cNvPr>
          <p:cNvSpPr>
            <a:spLocks noGrp="1"/>
          </p:cNvSpPr>
          <p:nvPr>
            <p:ph type="title"/>
          </p:nvPr>
        </p:nvSpPr>
        <p:spPr/>
        <p:txBody>
          <a:bodyPr/>
          <a:lstStyle/>
          <a:p>
            <a:r>
              <a:rPr lang="en-US" dirty="0"/>
              <a:t>Buffer Setting Recommendations</a:t>
            </a:r>
          </a:p>
        </p:txBody>
      </p:sp>
      <p:sp>
        <p:nvSpPr>
          <p:cNvPr id="3" name="Content Placeholder 2">
            <a:extLst>
              <a:ext uri="{FF2B5EF4-FFF2-40B4-BE49-F238E27FC236}">
                <a16:creationId xmlns:a16="http://schemas.microsoft.com/office/drawing/2014/main" id="{0830FBF1-513B-4998-9C39-B8F5B0D515E4}"/>
              </a:ext>
            </a:extLst>
          </p:cNvPr>
          <p:cNvSpPr>
            <a:spLocks noGrp="1"/>
          </p:cNvSpPr>
          <p:nvPr>
            <p:ph idx="1"/>
          </p:nvPr>
        </p:nvSpPr>
        <p:spPr/>
        <p:txBody>
          <a:bodyPr>
            <a:normAutofit fontScale="77500" lnSpcReduction="20000"/>
          </a:bodyPr>
          <a:lstStyle/>
          <a:p>
            <a:r>
              <a:rPr lang="en-US" sz="3600" dirty="0"/>
              <a:t>Auto-tune (</a:t>
            </a:r>
            <a:r>
              <a:rPr lang="en-US" sz="3600" dirty="0" err="1"/>
              <a:t>tcp_moderate_rcvbuf</a:t>
            </a:r>
            <a:r>
              <a:rPr lang="en-US" sz="3600" dirty="0"/>
              <a:t>)</a:t>
            </a:r>
          </a:p>
          <a:p>
            <a:pPr lvl="1"/>
            <a:r>
              <a:rPr lang="en-US" sz="3100" dirty="0"/>
              <a:t>Default:               </a:t>
            </a:r>
            <a:r>
              <a:rPr lang="en-US" sz="3100" b="1" dirty="0">
                <a:solidFill>
                  <a:srgbClr val="00B050"/>
                </a:solidFill>
                <a:latin typeface="Courier New" panose="02070309020205020404" pitchFamily="49" charset="0"/>
                <a:cs typeface="Courier New" panose="02070309020205020404" pitchFamily="49" charset="0"/>
              </a:rPr>
              <a:t>Enabled</a:t>
            </a:r>
          </a:p>
          <a:p>
            <a:pPr lvl="1"/>
            <a:r>
              <a:rPr lang="en-US" sz="3100" dirty="0"/>
              <a:t>Recommended: </a:t>
            </a:r>
            <a:r>
              <a:rPr lang="en-US" sz="3100" b="1" dirty="0">
                <a:solidFill>
                  <a:srgbClr val="00B050"/>
                </a:solidFill>
                <a:latin typeface="Courier New" panose="02070309020205020404" pitchFamily="49" charset="0"/>
                <a:cs typeface="Courier New" panose="02070309020205020404" pitchFamily="49" charset="0"/>
              </a:rPr>
              <a:t>Enabled</a:t>
            </a:r>
          </a:p>
          <a:p>
            <a:r>
              <a:rPr lang="en-US" sz="3600" dirty="0"/>
              <a:t>Receiver buffer (</a:t>
            </a:r>
            <a:r>
              <a:rPr lang="en-US" sz="3600" dirty="0" err="1"/>
              <a:t>tcp_rmem</a:t>
            </a:r>
            <a:r>
              <a:rPr lang="en-US" sz="3600" dirty="0"/>
              <a:t>)</a:t>
            </a:r>
          </a:p>
          <a:p>
            <a:pPr lvl="1"/>
            <a:r>
              <a:rPr lang="en-US" sz="3100" dirty="0"/>
              <a:t>Default:               </a:t>
            </a:r>
            <a:r>
              <a:rPr lang="en-US" sz="3100" dirty="0">
                <a:latin typeface="Courier New" panose="02070309020205020404" pitchFamily="49" charset="0"/>
                <a:cs typeface="Courier New" panose="02070309020205020404" pitchFamily="49" charset="0"/>
              </a:rPr>
              <a:t>4096 131072 </a:t>
            </a:r>
            <a:r>
              <a:rPr lang="en-US" sz="3100" b="1" dirty="0">
                <a:solidFill>
                  <a:srgbClr val="FF0000"/>
                </a:solidFill>
                <a:latin typeface="Courier New" panose="02070309020205020404" pitchFamily="49" charset="0"/>
                <a:cs typeface="Courier New" panose="02070309020205020404" pitchFamily="49" charset="0"/>
              </a:rPr>
              <a:t>6291456</a:t>
            </a:r>
          </a:p>
          <a:p>
            <a:pPr lvl="1"/>
            <a:r>
              <a:rPr lang="en-US" sz="3100" dirty="0"/>
              <a:t>Recommended: </a:t>
            </a:r>
            <a:r>
              <a:rPr lang="en-US" sz="3100" dirty="0">
                <a:latin typeface="Courier New" panose="02070309020205020404" pitchFamily="49" charset="0"/>
                <a:cs typeface="Courier New" panose="02070309020205020404" pitchFamily="49" charset="0"/>
              </a:rPr>
              <a:t>4096 131072 </a:t>
            </a:r>
            <a:r>
              <a:rPr lang="en-US" sz="3100" b="1" dirty="0">
                <a:solidFill>
                  <a:srgbClr val="00B050"/>
                </a:solidFill>
                <a:latin typeface="Courier New" panose="02070309020205020404" pitchFamily="49" charset="0"/>
                <a:cs typeface="Courier New" panose="02070309020205020404" pitchFamily="49" charset="0"/>
              </a:rPr>
              <a:t>26214400</a:t>
            </a:r>
          </a:p>
          <a:p>
            <a:r>
              <a:rPr lang="en-US" sz="3600" dirty="0"/>
              <a:t>Sender buffer (</a:t>
            </a:r>
            <a:r>
              <a:rPr lang="en-US" sz="3600" dirty="0" err="1"/>
              <a:t>tcp_wmem</a:t>
            </a:r>
            <a:r>
              <a:rPr lang="en-US" sz="3600" dirty="0"/>
              <a:t>)</a:t>
            </a:r>
          </a:p>
          <a:p>
            <a:pPr lvl="1"/>
            <a:r>
              <a:rPr lang="en-US" sz="3100" dirty="0"/>
              <a:t>Default:              </a:t>
            </a:r>
            <a:r>
              <a:rPr lang="en-US" sz="3100" dirty="0">
                <a:latin typeface="Courier New" panose="02070309020205020404" pitchFamily="49" charset="0"/>
                <a:cs typeface="Courier New" panose="02070309020205020404" pitchFamily="49" charset="0"/>
              </a:rPr>
              <a:t>4096 16384 </a:t>
            </a:r>
            <a:r>
              <a:rPr lang="en-US" sz="3100" b="1" dirty="0">
                <a:solidFill>
                  <a:srgbClr val="FF0000"/>
                </a:solidFill>
                <a:latin typeface="Courier New" panose="02070309020205020404" pitchFamily="49" charset="0"/>
                <a:cs typeface="Courier New" panose="02070309020205020404" pitchFamily="49" charset="0"/>
              </a:rPr>
              <a:t>4194304</a:t>
            </a:r>
          </a:p>
          <a:p>
            <a:pPr lvl="1"/>
            <a:r>
              <a:rPr lang="en-US" sz="3100" dirty="0"/>
              <a:t>Recommended:</a:t>
            </a:r>
            <a:r>
              <a:rPr lang="en-US" sz="3100" dirty="0">
                <a:latin typeface="Courier New" panose="02070309020205020404" pitchFamily="49" charset="0"/>
                <a:cs typeface="Courier New" panose="02070309020205020404" pitchFamily="49" charset="0"/>
              </a:rPr>
              <a:t>4096 16384 </a:t>
            </a:r>
            <a:r>
              <a:rPr lang="en-US" sz="3100" b="1" dirty="0">
                <a:solidFill>
                  <a:srgbClr val="00B050"/>
                </a:solidFill>
                <a:latin typeface="Courier New" panose="02070309020205020404" pitchFamily="49" charset="0"/>
                <a:cs typeface="Courier New" panose="02070309020205020404" pitchFamily="49" charset="0"/>
              </a:rPr>
              <a:t>26214400</a:t>
            </a:r>
          </a:p>
          <a:p>
            <a:r>
              <a:rPr lang="en-US" sz="3600" dirty="0"/>
              <a:t>TCP only advertises up to half of the buffer size</a:t>
            </a:r>
            <a:endParaRPr lang="en-US" dirty="0"/>
          </a:p>
        </p:txBody>
      </p:sp>
      <p:sp>
        <p:nvSpPr>
          <p:cNvPr id="4" name="Slide Number Placeholder 3">
            <a:extLst>
              <a:ext uri="{FF2B5EF4-FFF2-40B4-BE49-F238E27FC236}">
                <a16:creationId xmlns:a16="http://schemas.microsoft.com/office/drawing/2014/main" id="{2290DA45-0B0F-4F5F-80A5-ABCCD6144C4A}"/>
              </a:ext>
            </a:extLst>
          </p:cNvPr>
          <p:cNvSpPr>
            <a:spLocks noGrp="1"/>
          </p:cNvSpPr>
          <p:nvPr>
            <p:ph type="sldNum" sz="quarter" idx="12"/>
          </p:nvPr>
        </p:nvSpPr>
        <p:spPr/>
        <p:txBody>
          <a:bodyPr/>
          <a:lstStyle/>
          <a:p>
            <a:fld id="{324FEEB9-1B0A-4B17-AFE4-18E468568274}" type="slidenum">
              <a:rPr lang="en-US" sz="2000" smtClean="0"/>
              <a:t>11</a:t>
            </a:fld>
            <a:endParaRPr lang="en-US" sz="2000" dirty="0"/>
          </a:p>
        </p:txBody>
      </p:sp>
    </p:spTree>
    <p:extLst>
      <p:ext uri="{BB962C8B-B14F-4D97-AF65-F5344CB8AC3E}">
        <p14:creationId xmlns:p14="http://schemas.microsoft.com/office/powerpoint/2010/main" val="114422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1A2C1-5F16-41A7-9469-A73ED2FAFBE4}"/>
              </a:ext>
            </a:extLst>
          </p:cNvPr>
          <p:cNvSpPr>
            <a:spLocks noGrp="1"/>
          </p:cNvSpPr>
          <p:nvPr>
            <p:ph type="title"/>
          </p:nvPr>
        </p:nvSpPr>
        <p:spPr/>
        <p:txBody>
          <a:bodyPr/>
          <a:lstStyle/>
          <a:p>
            <a:r>
              <a:rPr lang="en-US" sz="6600" dirty="0"/>
              <a:t>Outline</a:t>
            </a:r>
            <a:endParaRPr lang="en-US" dirty="0"/>
          </a:p>
        </p:txBody>
      </p:sp>
      <p:sp>
        <p:nvSpPr>
          <p:cNvPr id="3" name="Content Placeholder 2">
            <a:extLst>
              <a:ext uri="{FF2B5EF4-FFF2-40B4-BE49-F238E27FC236}">
                <a16:creationId xmlns:a16="http://schemas.microsoft.com/office/drawing/2014/main" id="{3539B731-9B35-48EE-9561-4A2D2FB794BB}"/>
              </a:ext>
            </a:extLst>
          </p:cNvPr>
          <p:cNvSpPr>
            <a:spLocks noGrp="1"/>
          </p:cNvSpPr>
          <p:nvPr>
            <p:ph idx="1"/>
          </p:nvPr>
        </p:nvSpPr>
        <p:spPr/>
        <p:txBody>
          <a:bodyPr>
            <a:normAutofit/>
          </a:bodyPr>
          <a:lstStyle/>
          <a:p>
            <a:r>
              <a:rPr lang="en-US" sz="3600" dirty="0"/>
              <a:t>Introduction (</a:t>
            </a:r>
            <a:r>
              <a:rPr lang="en-US" sz="3600" dirty="0">
                <a:solidFill>
                  <a:srgbClr val="00B050"/>
                </a:solidFill>
              </a:rPr>
              <a:t>Done</a:t>
            </a:r>
            <a:r>
              <a:rPr lang="en-US" sz="3600" dirty="0"/>
              <a:t>)</a:t>
            </a:r>
          </a:p>
          <a:p>
            <a:r>
              <a:rPr lang="en-US" sz="3600" dirty="0"/>
              <a:t>Background (</a:t>
            </a:r>
            <a:r>
              <a:rPr lang="en-US" sz="3600" dirty="0">
                <a:solidFill>
                  <a:srgbClr val="00B050"/>
                </a:solidFill>
              </a:rPr>
              <a:t>Done</a:t>
            </a:r>
            <a:r>
              <a:rPr lang="en-US" sz="3600" dirty="0"/>
              <a:t>)</a:t>
            </a:r>
          </a:p>
          <a:p>
            <a:r>
              <a:rPr lang="en-US" sz="3600" dirty="0"/>
              <a:t>Methodology (</a:t>
            </a:r>
            <a:r>
              <a:rPr lang="en-US" sz="3600" dirty="0">
                <a:solidFill>
                  <a:srgbClr val="00B050"/>
                </a:solidFill>
              </a:rPr>
              <a:t>Done</a:t>
            </a:r>
            <a:r>
              <a:rPr lang="en-US" sz="3600" dirty="0"/>
              <a:t>)</a:t>
            </a:r>
          </a:p>
          <a:p>
            <a:r>
              <a:rPr lang="en-US" sz="3600" dirty="0"/>
              <a:t>Buffer Settings Results (</a:t>
            </a:r>
            <a:r>
              <a:rPr lang="en-US" sz="3600" dirty="0">
                <a:solidFill>
                  <a:srgbClr val="00B050"/>
                </a:solidFill>
              </a:rPr>
              <a:t>Done</a:t>
            </a:r>
            <a:r>
              <a:rPr lang="en-US" sz="3600" dirty="0"/>
              <a:t>)</a:t>
            </a:r>
          </a:p>
          <a:p>
            <a:r>
              <a:rPr lang="en-US" sz="3600" dirty="0"/>
              <a:t>Hystart Results(</a:t>
            </a:r>
            <a:r>
              <a:rPr lang="en-US" sz="3600" dirty="0">
                <a:solidFill>
                  <a:schemeClr val="accent1"/>
                </a:solidFill>
              </a:rPr>
              <a:t>Up Next</a:t>
            </a:r>
            <a:r>
              <a:rPr lang="en-US" sz="3600" dirty="0"/>
              <a:t>)</a:t>
            </a:r>
          </a:p>
          <a:p>
            <a:r>
              <a:rPr lang="en-US" sz="3600" dirty="0"/>
              <a:t>Conclusion</a:t>
            </a:r>
          </a:p>
        </p:txBody>
      </p:sp>
      <p:sp>
        <p:nvSpPr>
          <p:cNvPr id="4" name="Slide Number Placeholder 3">
            <a:extLst>
              <a:ext uri="{FF2B5EF4-FFF2-40B4-BE49-F238E27FC236}">
                <a16:creationId xmlns:a16="http://schemas.microsoft.com/office/drawing/2014/main" id="{937905FC-4992-4071-B47B-5E355ABC3D4E}"/>
              </a:ext>
            </a:extLst>
          </p:cNvPr>
          <p:cNvSpPr>
            <a:spLocks noGrp="1"/>
          </p:cNvSpPr>
          <p:nvPr>
            <p:ph type="sldNum" sz="quarter" idx="12"/>
          </p:nvPr>
        </p:nvSpPr>
        <p:spPr/>
        <p:txBody>
          <a:bodyPr/>
          <a:lstStyle/>
          <a:p>
            <a:fld id="{324FEEB9-1B0A-4B17-AFE4-18E468568274}" type="slidenum">
              <a:rPr lang="en-US" sz="2000" smtClean="0"/>
              <a:t>12</a:t>
            </a:fld>
            <a:endParaRPr lang="en-US" sz="2000" dirty="0"/>
          </a:p>
        </p:txBody>
      </p:sp>
    </p:spTree>
    <p:extLst>
      <p:ext uri="{BB962C8B-B14F-4D97-AF65-F5344CB8AC3E}">
        <p14:creationId xmlns:p14="http://schemas.microsoft.com/office/powerpoint/2010/main" val="560393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2E149E5-D562-4BC3-A40A-79194118C77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7386536" y="493790"/>
            <a:ext cx="4805464" cy="5732407"/>
          </a:xfrm>
        </p:spPr>
      </p:pic>
      <p:sp>
        <p:nvSpPr>
          <p:cNvPr id="2" name="Title 1">
            <a:extLst>
              <a:ext uri="{FF2B5EF4-FFF2-40B4-BE49-F238E27FC236}">
                <a16:creationId xmlns:a16="http://schemas.microsoft.com/office/drawing/2014/main" id="{DAE4BC81-60B1-47B1-A70F-91B0B66F5691}"/>
              </a:ext>
            </a:extLst>
          </p:cNvPr>
          <p:cNvSpPr>
            <a:spLocks noGrp="1"/>
          </p:cNvSpPr>
          <p:nvPr>
            <p:ph type="title"/>
          </p:nvPr>
        </p:nvSpPr>
        <p:spPr>
          <a:xfrm>
            <a:off x="589660" y="365125"/>
            <a:ext cx="10764140" cy="1325563"/>
          </a:xfrm>
        </p:spPr>
        <p:txBody>
          <a:bodyPr/>
          <a:lstStyle/>
          <a:p>
            <a:r>
              <a:rPr lang="en-US" dirty="0"/>
              <a:t>Comparing HyStart </a:t>
            </a:r>
            <a:r>
              <a:rPr lang="en-US" dirty="0">
                <a:solidFill>
                  <a:srgbClr val="0070C0"/>
                </a:solidFill>
              </a:rPr>
              <a:t>On</a:t>
            </a:r>
            <a:r>
              <a:rPr lang="en-US" dirty="0">
                <a:solidFill>
                  <a:schemeClr val="tx1"/>
                </a:solidFill>
              </a:rPr>
              <a:t>/</a:t>
            </a:r>
            <a:r>
              <a:rPr lang="en-US" dirty="0">
                <a:solidFill>
                  <a:schemeClr val="accent2"/>
                </a:solidFill>
              </a:rPr>
              <a:t>OFF</a:t>
            </a:r>
          </a:p>
        </p:txBody>
      </p:sp>
      <p:sp>
        <p:nvSpPr>
          <p:cNvPr id="6" name="TextBox 5">
            <a:extLst>
              <a:ext uri="{FF2B5EF4-FFF2-40B4-BE49-F238E27FC236}">
                <a16:creationId xmlns:a16="http://schemas.microsoft.com/office/drawing/2014/main" id="{615029C6-A366-488F-9191-B5A30D8E7644}"/>
              </a:ext>
            </a:extLst>
          </p:cNvPr>
          <p:cNvSpPr txBox="1"/>
          <p:nvPr/>
        </p:nvSpPr>
        <p:spPr>
          <a:xfrm>
            <a:off x="838199" y="1690688"/>
            <a:ext cx="6401499"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a:t>Run Settings:</a:t>
            </a:r>
          </a:p>
          <a:p>
            <a:pPr marL="742950" lvl="1" indent="-285750">
              <a:buFont typeface="Arial" panose="020B0604020202020204" pitchFamily="34" charset="0"/>
              <a:buChar char="•"/>
            </a:pPr>
            <a:r>
              <a:rPr lang="en-US" sz="2800" dirty="0"/>
              <a:t>Auto-tune enabled</a:t>
            </a:r>
          </a:p>
          <a:p>
            <a:pPr marL="742950" lvl="1" indent="-285750">
              <a:buFont typeface="Arial" panose="020B0604020202020204" pitchFamily="34" charset="0"/>
              <a:buChar char="•"/>
            </a:pPr>
            <a:r>
              <a:rPr lang="en-US" sz="2800" dirty="0" err="1"/>
              <a:t>rmem</a:t>
            </a:r>
            <a:r>
              <a:rPr lang="en-US" sz="2800" dirty="0"/>
              <a:t> = 60MB, 60MB, 60MB</a:t>
            </a:r>
          </a:p>
          <a:p>
            <a:pPr marL="742950" lvl="1" indent="-285750">
              <a:buFont typeface="Arial" panose="020B0604020202020204" pitchFamily="34" charset="0"/>
              <a:buChar char="•"/>
            </a:pPr>
            <a:r>
              <a:rPr lang="en-US" sz="2800" dirty="0" err="1"/>
              <a:t>wmem</a:t>
            </a:r>
            <a:r>
              <a:rPr lang="en-US" sz="2800" dirty="0"/>
              <a:t> = 60MB, 60MB, 60MB</a:t>
            </a:r>
          </a:p>
          <a:p>
            <a:pPr marL="742950" lvl="1" indent="-285750">
              <a:buClr>
                <a:schemeClr val="tx1"/>
              </a:buClr>
              <a:buFont typeface="Arial" panose="020B0604020202020204" pitchFamily="34" charset="0"/>
              <a:buChar char="•"/>
            </a:pPr>
            <a:r>
              <a:rPr lang="en-US" sz="2800" dirty="0"/>
              <a:t>1G download</a:t>
            </a:r>
          </a:p>
          <a:p>
            <a:pPr>
              <a:buClr>
                <a:schemeClr val="tx1"/>
              </a:buClr>
            </a:pPr>
            <a:r>
              <a:rPr lang="en-US" sz="2800" dirty="0">
                <a:solidFill>
                  <a:schemeClr val="tx1">
                    <a:lumMod val="75000"/>
                    <a:lumOff val="25000"/>
                  </a:schemeClr>
                </a:solidFill>
              </a:rPr>
              <a:t>Messages:</a:t>
            </a:r>
          </a:p>
          <a:p>
            <a:pPr marL="285750" indent="-285750">
              <a:buClr>
                <a:schemeClr val="tx1"/>
              </a:buClr>
              <a:buFont typeface="Arial" panose="020B0604020202020204" pitchFamily="34" charset="0"/>
              <a:buChar char="•"/>
            </a:pPr>
            <a:r>
              <a:rPr lang="en-US" sz="2800" dirty="0">
                <a:solidFill>
                  <a:schemeClr val="accent2"/>
                </a:solidFill>
              </a:rPr>
              <a:t>HyStart off </a:t>
            </a:r>
            <a:r>
              <a:rPr lang="en-US" sz="2800" dirty="0">
                <a:solidFill>
                  <a:schemeClr val="tx1">
                    <a:lumMod val="75000"/>
                    <a:lumOff val="25000"/>
                  </a:schemeClr>
                </a:solidFill>
              </a:rPr>
              <a:t>reaches steady state about 20 seconds earlier than </a:t>
            </a:r>
            <a:r>
              <a:rPr lang="en-US" sz="2800" dirty="0">
                <a:solidFill>
                  <a:srgbClr val="0070C0"/>
                </a:solidFill>
              </a:rPr>
              <a:t>HyStart on</a:t>
            </a:r>
          </a:p>
          <a:p>
            <a:pPr marL="285750" indent="-285750">
              <a:buClr>
                <a:schemeClr val="tx1"/>
              </a:buClr>
              <a:buFont typeface="Arial" panose="020B0604020202020204" pitchFamily="34" charset="0"/>
              <a:buChar char="•"/>
            </a:pPr>
            <a:r>
              <a:rPr lang="en-US" sz="2800" dirty="0">
                <a:solidFill>
                  <a:schemeClr val="accent2"/>
                </a:solidFill>
              </a:rPr>
              <a:t>HyStart off </a:t>
            </a:r>
            <a:r>
              <a:rPr lang="en-US" sz="2800" dirty="0">
                <a:solidFill>
                  <a:schemeClr val="tx1">
                    <a:lumMod val="75000"/>
                    <a:lumOff val="25000"/>
                  </a:schemeClr>
                </a:solidFill>
              </a:rPr>
              <a:t>finishes the download about 25 seconds faster than</a:t>
            </a:r>
            <a:r>
              <a:rPr lang="en-US" sz="2800" dirty="0"/>
              <a:t> </a:t>
            </a:r>
            <a:r>
              <a:rPr lang="en-US" sz="2800" dirty="0">
                <a:solidFill>
                  <a:srgbClr val="0070C0"/>
                </a:solidFill>
              </a:rPr>
              <a:t>HyStart on</a:t>
            </a:r>
          </a:p>
        </p:txBody>
      </p:sp>
      <p:sp>
        <p:nvSpPr>
          <p:cNvPr id="3" name="Slide Number Placeholder 2">
            <a:extLst>
              <a:ext uri="{FF2B5EF4-FFF2-40B4-BE49-F238E27FC236}">
                <a16:creationId xmlns:a16="http://schemas.microsoft.com/office/drawing/2014/main" id="{DBB420C3-616E-48DC-A22C-F1276C96AC99}"/>
              </a:ext>
            </a:extLst>
          </p:cNvPr>
          <p:cNvSpPr>
            <a:spLocks noGrp="1"/>
          </p:cNvSpPr>
          <p:nvPr>
            <p:ph type="sldNum" sz="quarter" idx="12"/>
          </p:nvPr>
        </p:nvSpPr>
        <p:spPr/>
        <p:txBody>
          <a:bodyPr/>
          <a:lstStyle/>
          <a:p>
            <a:fld id="{324FEEB9-1B0A-4B17-AFE4-18E468568274}" type="slidenum">
              <a:rPr lang="en-US" sz="2000" smtClean="0"/>
              <a:t>13</a:t>
            </a:fld>
            <a:endParaRPr lang="en-US" sz="2000" dirty="0"/>
          </a:p>
        </p:txBody>
      </p:sp>
    </p:spTree>
    <p:extLst>
      <p:ext uri="{BB962C8B-B14F-4D97-AF65-F5344CB8AC3E}">
        <p14:creationId xmlns:p14="http://schemas.microsoft.com/office/powerpoint/2010/main" val="192705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79A16-2AFB-4230-82BB-4876D190242E}"/>
              </a:ext>
            </a:extLst>
          </p:cNvPr>
          <p:cNvSpPr>
            <a:spLocks noGrp="1"/>
          </p:cNvSpPr>
          <p:nvPr>
            <p:ph type="title"/>
          </p:nvPr>
        </p:nvSpPr>
        <p:spPr/>
        <p:txBody>
          <a:bodyPr/>
          <a:lstStyle/>
          <a:p>
            <a:r>
              <a:rPr lang="en-US" dirty="0"/>
              <a:t>Download Times</a:t>
            </a:r>
          </a:p>
        </p:txBody>
      </p:sp>
      <p:pic>
        <p:nvPicPr>
          <p:cNvPr id="5" name="Content Placeholder 4" descr="Chart, line chart&#10;&#10;Description automatically generated">
            <a:extLst>
              <a:ext uri="{FF2B5EF4-FFF2-40B4-BE49-F238E27FC236}">
                <a16:creationId xmlns:a16="http://schemas.microsoft.com/office/drawing/2014/main" id="{D76DF4BC-5165-44F1-A6E3-8165B97836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16092" y="1484851"/>
            <a:ext cx="5060805" cy="3867326"/>
          </a:xfrm>
        </p:spPr>
      </p:pic>
      <p:sp>
        <p:nvSpPr>
          <p:cNvPr id="6" name="TextBox 5">
            <a:extLst>
              <a:ext uri="{FF2B5EF4-FFF2-40B4-BE49-F238E27FC236}">
                <a16:creationId xmlns:a16="http://schemas.microsoft.com/office/drawing/2014/main" id="{5BBAE6DD-00CC-4B0D-AAEF-24B9E2CCEBDE}"/>
              </a:ext>
            </a:extLst>
          </p:cNvPr>
          <p:cNvSpPr txBox="1"/>
          <p:nvPr/>
        </p:nvSpPr>
        <p:spPr>
          <a:xfrm>
            <a:off x="838199" y="1690688"/>
            <a:ext cx="6177893"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tx1">
                    <a:lumMod val="75000"/>
                    <a:lumOff val="25000"/>
                  </a:schemeClr>
                </a:solidFill>
              </a:rPr>
              <a:t>Run Settings:</a:t>
            </a:r>
          </a:p>
          <a:p>
            <a:pPr marL="742950" lvl="1" indent="-285750">
              <a:buFont typeface="Arial" panose="020B0604020202020204" pitchFamily="34" charset="0"/>
              <a:buChar char="•"/>
            </a:pPr>
            <a:r>
              <a:rPr lang="en-US" sz="2400" dirty="0" err="1">
                <a:solidFill>
                  <a:schemeClr val="tx1">
                    <a:lumMod val="75000"/>
                    <a:lumOff val="25000"/>
                  </a:schemeClr>
                </a:solidFill>
              </a:rPr>
              <a:t>rmem</a:t>
            </a:r>
            <a:r>
              <a:rPr lang="en-US" sz="2400" dirty="0">
                <a:solidFill>
                  <a:schemeClr val="tx1">
                    <a:lumMod val="75000"/>
                    <a:lumOff val="25000"/>
                  </a:schemeClr>
                </a:solidFill>
              </a:rPr>
              <a:t> = 60MB, 60MB, 60MB</a:t>
            </a:r>
          </a:p>
          <a:p>
            <a:pPr marL="742950" lvl="1" indent="-285750">
              <a:buFont typeface="Arial" panose="020B0604020202020204" pitchFamily="34" charset="0"/>
              <a:buChar char="•"/>
            </a:pPr>
            <a:r>
              <a:rPr lang="en-US" sz="2400" dirty="0" err="1">
                <a:solidFill>
                  <a:schemeClr val="tx1">
                    <a:lumMod val="75000"/>
                    <a:lumOff val="25000"/>
                  </a:schemeClr>
                </a:solidFill>
              </a:rPr>
              <a:t>wmem</a:t>
            </a:r>
            <a:r>
              <a:rPr lang="en-US" sz="2400" dirty="0">
                <a:solidFill>
                  <a:schemeClr val="tx1">
                    <a:lumMod val="75000"/>
                    <a:lumOff val="25000"/>
                  </a:schemeClr>
                </a:solidFill>
              </a:rPr>
              <a:t> = 60MB, 60MB, 60MB</a:t>
            </a:r>
          </a:p>
          <a:p>
            <a:pPr marL="742950" lvl="1" indent="-285750">
              <a:buFont typeface="Arial" panose="020B0604020202020204" pitchFamily="34" charset="0"/>
              <a:buChar char="•"/>
            </a:pPr>
            <a:r>
              <a:rPr lang="en-US" sz="2400" dirty="0">
                <a:solidFill>
                  <a:schemeClr val="tx1">
                    <a:lumMod val="75000"/>
                    <a:lumOff val="25000"/>
                  </a:schemeClr>
                </a:solidFill>
              </a:rPr>
              <a:t>Auto-tune enabled</a:t>
            </a:r>
          </a:p>
          <a:p>
            <a:pPr marL="457200" indent="-457200">
              <a:buFont typeface="Arial" panose="020B0604020202020204" pitchFamily="34" charset="0"/>
              <a:buChar char="•"/>
            </a:pPr>
            <a:r>
              <a:rPr lang="en-US" sz="2400" dirty="0">
                <a:solidFill>
                  <a:schemeClr val="tx1">
                    <a:lumMod val="75000"/>
                    <a:lumOff val="25000"/>
                  </a:schemeClr>
                </a:solidFill>
              </a:rPr>
              <a:t>1 MB downloads takes 50% longer </a:t>
            </a:r>
            <a:r>
              <a:rPr lang="en-US" sz="2400" dirty="0">
                <a:solidFill>
                  <a:srgbClr val="0070C0"/>
                </a:solidFill>
              </a:rPr>
              <a:t>with HyStart</a:t>
            </a:r>
          </a:p>
          <a:p>
            <a:pPr marL="457200" indent="-457200">
              <a:buFont typeface="Arial" panose="020B0604020202020204" pitchFamily="34" charset="0"/>
              <a:buChar char="•"/>
            </a:pPr>
            <a:r>
              <a:rPr lang="en-US" sz="2400" dirty="0">
                <a:solidFill>
                  <a:schemeClr val="tx1">
                    <a:lumMod val="75000"/>
                    <a:lumOff val="25000"/>
                  </a:schemeClr>
                </a:solidFill>
              </a:rPr>
              <a:t>The average website (5MB) takes 2x longer with </a:t>
            </a:r>
            <a:r>
              <a:rPr lang="en-US" sz="2400" dirty="0">
                <a:solidFill>
                  <a:srgbClr val="0070C0"/>
                </a:solidFill>
              </a:rPr>
              <a:t>HyStart on</a:t>
            </a:r>
          </a:p>
          <a:p>
            <a:r>
              <a:rPr lang="en-US" sz="2400" dirty="0">
                <a:solidFill>
                  <a:schemeClr val="tx1">
                    <a:lumMod val="75000"/>
                    <a:lumOff val="25000"/>
                  </a:schemeClr>
                </a:solidFill>
              </a:rPr>
              <a:t>Messages:</a:t>
            </a:r>
          </a:p>
          <a:p>
            <a:pPr marL="457200" indent="-457200">
              <a:buClr>
                <a:schemeClr val="tx1">
                  <a:lumMod val="75000"/>
                  <a:lumOff val="25000"/>
                </a:schemeClr>
              </a:buClr>
              <a:buFont typeface="Arial" panose="020B0604020202020204" pitchFamily="34" charset="0"/>
              <a:buChar char="•"/>
            </a:pPr>
            <a:r>
              <a:rPr lang="en-US" sz="2400" dirty="0">
                <a:solidFill>
                  <a:srgbClr val="0070C0"/>
                </a:solidFill>
              </a:rPr>
              <a:t>HyStart on </a:t>
            </a:r>
            <a:r>
              <a:rPr lang="en-US" sz="2400" dirty="0">
                <a:solidFill>
                  <a:schemeClr val="tx1">
                    <a:lumMod val="75000"/>
                    <a:lumOff val="25000"/>
                  </a:schemeClr>
                </a:solidFill>
              </a:rPr>
              <a:t>makes small transfers take longer</a:t>
            </a:r>
            <a:endParaRPr lang="en-US" sz="2400" dirty="0"/>
          </a:p>
        </p:txBody>
      </p:sp>
      <p:sp>
        <p:nvSpPr>
          <p:cNvPr id="3" name="Rectangle 2">
            <a:extLst>
              <a:ext uri="{FF2B5EF4-FFF2-40B4-BE49-F238E27FC236}">
                <a16:creationId xmlns:a16="http://schemas.microsoft.com/office/drawing/2014/main" id="{88C9A638-6E21-4899-AEA0-7E202FF66266}"/>
              </a:ext>
            </a:extLst>
          </p:cNvPr>
          <p:cNvSpPr/>
          <p:nvPr/>
        </p:nvSpPr>
        <p:spPr>
          <a:xfrm>
            <a:off x="8651875" y="1471931"/>
            <a:ext cx="10795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79E9C1AA-ED1C-49C5-A3A7-FDD0A03569E1}"/>
              </a:ext>
            </a:extLst>
          </p:cNvPr>
          <p:cNvSpPr>
            <a:spLocks noGrp="1"/>
          </p:cNvSpPr>
          <p:nvPr>
            <p:ph type="sldNum" sz="quarter" idx="12"/>
          </p:nvPr>
        </p:nvSpPr>
        <p:spPr/>
        <p:txBody>
          <a:bodyPr/>
          <a:lstStyle/>
          <a:p>
            <a:fld id="{324FEEB9-1B0A-4B17-AFE4-18E468568274}" type="slidenum">
              <a:rPr lang="en-US" sz="2000" smtClean="0"/>
              <a:t>14</a:t>
            </a:fld>
            <a:endParaRPr lang="en-US" sz="2000" dirty="0"/>
          </a:p>
        </p:txBody>
      </p:sp>
    </p:spTree>
    <p:extLst>
      <p:ext uri="{BB962C8B-B14F-4D97-AF65-F5344CB8AC3E}">
        <p14:creationId xmlns:p14="http://schemas.microsoft.com/office/powerpoint/2010/main" val="178710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55147-FCAA-4F4B-B2CE-611CC1CFE90E}"/>
              </a:ext>
            </a:extLst>
          </p:cNvPr>
          <p:cNvSpPr>
            <a:spLocks noGrp="1"/>
          </p:cNvSpPr>
          <p:nvPr>
            <p:ph type="title"/>
          </p:nvPr>
        </p:nvSpPr>
        <p:spPr/>
        <p:txBody>
          <a:bodyPr/>
          <a:lstStyle/>
          <a:p>
            <a:r>
              <a:rPr lang="en-US" dirty="0"/>
              <a:t>Exiting HyStart</a:t>
            </a:r>
          </a:p>
        </p:txBody>
      </p:sp>
      <p:sp>
        <p:nvSpPr>
          <p:cNvPr id="11" name="TextBox 10">
            <a:extLst>
              <a:ext uri="{FF2B5EF4-FFF2-40B4-BE49-F238E27FC236}">
                <a16:creationId xmlns:a16="http://schemas.microsoft.com/office/drawing/2014/main" id="{9A5F3252-8B3D-4CC5-85D0-AE1B325E2CEF}"/>
              </a:ext>
            </a:extLst>
          </p:cNvPr>
          <p:cNvSpPr txBox="1"/>
          <p:nvPr/>
        </p:nvSpPr>
        <p:spPr>
          <a:xfrm>
            <a:off x="5422447" y="709432"/>
            <a:ext cx="6769553" cy="4862870"/>
          </a:xfrm>
          <a:prstGeom prst="rect">
            <a:avLst/>
          </a:prstGeom>
          <a:solidFill>
            <a:schemeClr val="bg1"/>
          </a:solidFill>
        </p:spPr>
        <p:txBody>
          <a:bodyPr wrap="square" rtlCol="0">
            <a:spAutoFit/>
          </a:bodyPr>
          <a:lstStyle/>
          <a:p>
            <a:r>
              <a:rPr lang="en-US" dirty="0">
                <a:solidFill>
                  <a:schemeClr val="bg1">
                    <a:lumMod val="50000"/>
                  </a:schemeClr>
                </a:solidFill>
                <a:latin typeface="Consolas" panose="020B0609020204030204" pitchFamily="49" charset="0"/>
              </a:rPr>
              <a:t>/* first detection parameter-ack-train detection */ </a:t>
            </a:r>
            <a:r>
              <a:rPr lang="en-US" dirty="0">
                <a:solidFill>
                  <a:srgbClr val="009900"/>
                </a:solidFill>
                <a:latin typeface="Consolas" panose="020B0609020204030204" pitchFamily="49" charset="0"/>
                <a:cs typeface="Courier New" panose="02070309020205020404" pitchFamily="49" charset="0"/>
              </a:rPr>
              <a:t>if</a:t>
            </a:r>
            <a:r>
              <a:rPr lang="en-US" dirty="0">
                <a:solidFill>
                  <a:schemeClr val="tx1">
                    <a:lumMod val="75000"/>
                    <a:lumOff val="25000"/>
                  </a:schemeClr>
                </a:solidFill>
                <a:latin typeface="Consolas" panose="020B0609020204030204" pitchFamily="49" charset="0"/>
                <a:cs typeface="Courier New" panose="02070309020205020404" pitchFamily="49" charset="0"/>
              </a:rPr>
              <a:t>((s32)(now - ca-&gt;</a:t>
            </a:r>
            <a:r>
              <a:rPr lang="en-US" dirty="0" err="1">
                <a:solidFill>
                  <a:schemeClr val="tx1">
                    <a:lumMod val="75000"/>
                    <a:lumOff val="25000"/>
                  </a:schemeClr>
                </a:solidFill>
                <a:latin typeface="Consolas" panose="020B0609020204030204" pitchFamily="49" charset="0"/>
                <a:cs typeface="Courier New" panose="02070309020205020404" pitchFamily="49" charset="0"/>
              </a:rPr>
              <a:t>last_ack</a:t>
            </a:r>
            <a:r>
              <a:rPr lang="en-US" dirty="0">
                <a:solidFill>
                  <a:schemeClr val="tx1">
                    <a:lumMod val="75000"/>
                    <a:lumOff val="25000"/>
                  </a:schemeClr>
                </a:solidFill>
                <a:latin typeface="Consolas" panose="020B0609020204030204" pitchFamily="49" charset="0"/>
                <a:cs typeface="Courier New" panose="02070309020205020404" pitchFamily="49" charset="0"/>
              </a:rPr>
              <a:t>) &lt;= </a:t>
            </a:r>
            <a:r>
              <a:rPr lang="en-US" dirty="0" err="1">
                <a:solidFill>
                  <a:schemeClr val="tx1">
                    <a:lumMod val="75000"/>
                    <a:lumOff val="25000"/>
                  </a:schemeClr>
                </a:solidFill>
                <a:latin typeface="Consolas" panose="020B0609020204030204" pitchFamily="49" charset="0"/>
                <a:cs typeface="Courier New" panose="02070309020205020404" pitchFamily="49" charset="0"/>
              </a:rPr>
              <a:t>hystart_ack_delta</a:t>
            </a:r>
            <a:r>
              <a:rPr lang="en-US" dirty="0">
                <a:solidFill>
                  <a:schemeClr val="tx1">
                    <a:lumMod val="75000"/>
                    <a:lumOff val="25000"/>
                  </a:schemeClr>
                </a:solidFill>
                <a:latin typeface="Consolas" panose="020B0609020204030204" pitchFamily="49" charset="0"/>
                <a:cs typeface="Courier New" panose="02070309020205020404" pitchFamily="49" charset="0"/>
              </a:rPr>
              <a:t>){</a:t>
            </a:r>
          </a:p>
          <a:p>
            <a:r>
              <a:rPr lang="en-US" dirty="0">
                <a:solidFill>
                  <a:schemeClr val="tx1">
                    <a:lumMod val="75000"/>
                    <a:lumOff val="25000"/>
                  </a:schemeClr>
                </a:solidFill>
                <a:latin typeface="Consolas" panose="020B0609020204030204" pitchFamily="49" charset="0"/>
                <a:cs typeface="Courier New" panose="02070309020205020404" pitchFamily="49" charset="0"/>
              </a:rPr>
              <a:t>	ca-&gt;</a:t>
            </a:r>
            <a:r>
              <a:rPr lang="en-US" dirty="0" err="1">
                <a:solidFill>
                  <a:schemeClr val="tx1">
                    <a:lumMod val="75000"/>
                    <a:lumOff val="25000"/>
                  </a:schemeClr>
                </a:solidFill>
                <a:latin typeface="Consolas" panose="020B0609020204030204" pitchFamily="49" charset="0"/>
                <a:cs typeface="Courier New" panose="02070309020205020404" pitchFamily="49" charset="0"/>
              </a:rPr>
              <a:t>last_ack</a:t>
            </a:r>
            <a:r>
              <a:rPr lang="en-US" dirty="0">
                <a:solidFill>
                  <a:schemeClr val="tx1">
                    <a:lumMod val="75000"/>
                    <a:lumOff val="25000"/>
                  </a:schemeClr>
                </a:solidFill>
                <a:latin typeface="Consolas" panose="020B0609020204030204" pitchFamily="49" charset="0"/>
                <a:cs typeface="Courier New" panose="02070309020205020404" pitchFamily="49" charset="0"/>
              </a:rPr>
              <a:t> = now;</a:t>
            </a:r>
          </a:p>
          <a:p>
            <a:r>
              <a:rPr lang="en-US" dirty="0">
                <a:solidFill>
                  <a:schemeClr val="tx1">
                    <a:lumMod val="75000"/>
                    <a:lumOff val="25000"/>
                  </a:schemeClr>
                </a:solidFill>
                <a:latin typeface="Consolas" panose="020B0609020204030204" pitchFamily="49" charset="0"/>
                <a:cs typeface="Courier New" panose="02070309020205020404" pitchFamily="49" charset="0"/>
              </a:rPr>
              <a:t>	</a:t>
            </a:r>
            <a:r>
              <a:rPr lang="en-US" dirty="0">
                <a:solidFill>
                  <a:srgbClr val="009900"/>
                </a:solidFill>
                <a:latin typeface="Consolas" panose="020B0609020204030204" pitchFamily="49" charset="0"/>
                <a:cs typeface="Courier New" panose="02070309020205020404" pitchFamily="49" charset="0"/>
              </a:rPr>
              <a:t>if</a:t>
            </a:r>
            <a:r>
              <a:rPr lang="en-US" dirty="0">
                <a:solidFill>
                  <a:schemeClr val="tx1">
                    <a:lumMod val="75000"/>
                    <a:lumOff val="25000"/>
                  </a:schemeClr>
                </a:solidFill>
                <a:latin typeface="Consolas" panose="020B0609020204030204" pitchFamily="49" charset="0"/>
                <a:cs typeface="Courier New" panose="02070309020205020404" pitchFamily="49" charset="0"/>
              </a:rPr>
              <a:t>((s32)(now - ca-&gt;</a:t>
            </a:r>
            <a:r>
              <a:rPr lang="en-US" dirty="0" err="1">
                <a:solidFill>
                  <a:schemeClr val="tx1">
                    <a:lumMod val="75000"/>
                    <a:lumOff val="25000"/>
                  </a:schemeClr>
                </a:solidFill>
                <a:latin typeface="Consolas" panose="020B0609020204030204" pitchFamily="49" charset="0"/>
                <a:cs typeface="Courier New" panose="02070309020205020404" pitchFamily="49" charset="0"/>
              </a:rPr>
              <a:t>round_start</a:t>
            </a:r>
            <a:r>
              <a:rPr lang="en-US" dirty="0">
                <a:solidFill>
                  <a:schemeClr val="tx1">
                    <a:lumMod val="75000"/>
                    <a:lumOff val="25000"/>
                  </a:schemeClr>
                </a:solidFill>
                <a:latin typeface="Consolas" panose="020B0609020204030204" pitchFamily="49" charset="0"/>
                <a:cs typeface="Courier New" panose="02070309020205020404" pitchFamily="49" charset="0"/>
              </a:rPr>
              <a:t>) &gt; ca-&gt;</a:t>
            </a:r>
            <a:r>
              <a:rPr lang="en-US" dirty="0" err="1">
                <a:solidFill>
                  <a:schemeClr val="tx1">
                    <a:lumMod val="75000"/>
                    <a:lumOff val="25000"/>
                  </a:schemeClr>
                </a:solidFill>
                <a:latin typeface="Consolas" panose="020B0609020204030204" pitchFamily="49" charset="0"/>
                <a:cs typeface="Courier New" panose="02070309020205020404" pitchFamily="49" charset="0"/>
              </a:rPr>
              <a:t>delay_min</a:t>
            </a:r>
            <a:r>
              <a:rPr lang="en-US" dirty="0">
                <a:solidFill>
                  <a:schemeClr val="tx1">
                    <a:lumMod val="75000"/>
                    <a:lumOff val="25000"/>
                  </a:schemeClr>
                </a:solidFill>
                <a:latin typeface="Consolas" panose="020B0609020204030204" pitchFamily="49" charset="0"/>
                <a:cs typeface="Courier New" panose="02070309020205020404" pitchFamily="49" charset="0"/>
              </a:rPr>
              <a:t> 	    &gt;&gt; </a:t>
            </a:r>
            <a:r>
              <a:rPr lang="en-US" sz="2000" b="1" dirty="0">
                <a:solidFill>
                  <a:srgbClr val="0000DD"/>
                </a:solidFill>
                <a:latin typeface="Consolas" panose="020B0609020204030204" pitchFamily="49" charset="0"/>
              </a:rPr>
              <a:t>4</a:t>
            </a:r>
            <a:r>
              <a:rPr lang="en-US" dirty="0">
                <a:solidFill>
                  <a:schemeClr val="tx1">
                    <a:lumMod val="75000"/>
                    <a:lumOff val="25000"/>
                  </a:schemeClr>
                </a:solidFill>
                <a:latin typeface="Consolas" panose="020B0609020204030204" pitchFamily="49" charset="0"/>
                <a:cs typeface="Courier New" panose="02070309020205020404" pitchFamily="49" charset="0"/>
              </a:rPr>
              <a:t>){ </a:t>
            </a:r>
          </a:p>
          <a:p>
            <a:r>
              <a:rPr lang="en-US" dirty="0">
                <a:solidFill>
                  <a:schemeClr val="tx1">
                    <a:lumMod val="75000"/>
                    <a:lumOff val="25000"/>
                  </a:schemeClr>
                </a:solidFill>
                <a:latin typeface="Consolas" panose="020B0609020204030204" pitchFamily="49" charset="0"/>
                <a:cs typeface="Courier New" panose="02070309020205020404" pitchFamily="49" charset="0"/>
              </a:rPr>
              <a:t>		ca-&gt;found |= HYSTART_ACK_TRAIN; </a:t>
            </a:r>
          </a:p>
          <a:p>
            <a:r>
              <a:rPr lang="en-US" dirty="0">
                <a:solidFill>
                  <a:schemeClr val="tx1">
                    <a:lumMod val="75000"/>
                    <a:lumOff val="25000"/>
                  </a:schemeClr>
                </a:solidFill>
                <a:latin typeface="Consolas" panose="020B0609020204030204" pitchFamily="49" charset="0"/>
                <a:cs typeface="Courier New" panose="02070309020205020404" pitchFamily="49" charset="0"/>
              </a:rPr>
              <a:t>	}</a:t>
            </a:r>
          </a:p>
          <a:p>
            <a:r>
              <a:rPr lang="en-US" dirty="0">
                <a:solidFill>
                  <a:schemeClr val="tx1">
                    <a:lumMod val="75000"/>
                    <a:lumOff val="25000"/>
                  </a:schemeClr>
                </a:solidFill>
                <a:latin typeface="Consolas" panose="020B0609020204030204" pitchFamily="49" charset="0"/>
                <a:cs typeface="Courier New" panose="02070309020205020404" pitchFamily="49" charset="0"/>
              </a:rPr>
              <a:t>}</a:t>
            </a:r>
            <a:endParaRPr lang="en-US" dirty="0">
              <a:solidFill>
                <a:schemeClr val="tx1">
                  <a:lumMod val="75000"/>
                  <a:lumOff val="25000"/>
                </a:schemeClr>
              </a:solidFill>
              <a:latin typeface="Consolas" panose="020B0609020204030204" pitchFamily="49" charset="0"/>
            </a:endParaRPr>
          </a:p>
          <a:p>
            <a:r>
              <a:rPr lang="en-US" dirty="0">
                <a:solidFill>
                  <a:schemeClr val="bg1">
                    <a:lumMod val="50000"/>
                  </a:schemeClr>
                </a:solidFill>
                <a:latin typeface="Consolas" panose="020B0609020204030204" pitchFamily="49" charset="0"/>
              </a:rPr>
              <a:t>#define HYSTART_MIN_SAMPLES	8</a:t>
            </a:r>
          </a:p>
          <a:p>
            <a:r>
              <a:rPr lang="en-US" dirty="0">
                <a:solidFill>
                  <a:schemeClr val="bg1">
                    <a:lumMod val="50000"/>
                  </a:schemeClr>
                </a:solidFill>
                <a:latin typeface="Consolas" panose="020B0609020204030204" pitchFamily="49" charset="0"/>
              </a:rPr>
              <a:t>#define HYSTART_DELAY_MIN	   (4U&lt;&lt;3)</a:t>
            </a:r>
          </a:p>
          <a:p>
            <a:r>
              <a:rPr lang="en-US" dirty="0">
                <a:solidFill>
                  <a:schemeClr val="bg1">
                    <a:lumMod val="50000"/>
                  </a:schemeClr>
                </a:solidFill>
                <a:latin typeface="Consolas" panose="020B0609020204030204" pitchFamily="49" charset="0"/>
              </a:rPr>
              <a:t>#define HYSTART_DELAY_MAX	   (16U&lt;&lt;3)</a:t>
            </a:r>
          </a:p>
          <a:p>
            <a:r>
              <a:rPr lang="en-US" dirty="0">
                <a:solidFill>
                  <a:schemeClr val="bg1">
                    <a:lumMod val="50000"/>
                  </a:schemeClr>
                </a:solidFill>
                <a:latin typeface="Consolas" panose="020B0609020204030204" pitchFamily="49" charset="0"/>
              </a:rPr>
              <a:t>#define HYSTART_DELAY_THRESH(x)	clamp(x, HYSTART_DELAY_MIN, HYSTART_DELAY_MAX)</a:t>
            </a:r>
          </a:p>
          <a:p>
            <a:r>
              <a:rPr lang="en-US" dirty="0">
                <a:solidFill>
                  <a:srgbClr val="009900"/>
                </a:solidFill>
                <a:latin typeface="Consolas" panose="020B0609020204030204" pitchFamily="49" charset="0"/>
              </a:rPr>
              <a:t>if</a:t>
            </a:r>
            <a:r>
              <a:rPr lang="en-US" dirty="0">
                <a:solidFill>
                  <a:schemeClr val="tx1">
                    <a:lumMod val="75000"/>
                    <a:lumOff val="25000"/>
                  </a:schemeClr>
                </a:solidFill>
                <a:latin typeface="Consolas" panose="020B0609020204030204" pitchFamily="49" charset="0"/>
              </a:rPr>
              <a:t> (ca-&gt;</a:t>
            </a:r>
            <a:r>
              <a:rPr lang="en-US" dirty="0" err="1">
                <a:solidFill>
                  <a:schemeClr val="tx1">
                    <a:lumMod val="75000"/>
                    <a:lumOff val="25000"/>
                  </a:schemeClr>
                </a:solidFill>
                <a:latin typeface="Consolas" panose="020B0609020204030204" pitchFamily="49" charset="0"/>
              </a:rPr>
              <a:t>curr_rtt</a:t>
            </a:r>
            <a:r>
              <a:rPr lang="en-US" dirty="0">
                <a:solidFill>
                  <a:schemeClr val="tx1">
                    <a:lumMod val="75000"/>
                    <a:lumOff val="25000"/>
                  </a:schemeClr>
                </a:solidFill>
                <a:latin typeface="Consolas" panose="020B0609020204030204" pitchFamily="49" charset="0"/>
              </a:rPr>
              <a:t> &gt; ca-&gt;</a:t>
            </a:r>
            <a:r>
              <a:rPr lang="en-US" dirty="0" err="1">
                <a:solidFill>
                  <a:schemeClr val="tx1">
                    <a:lumMod val="75000"/>
                    <a:lumOff val="25000"/>
                  </a:schemeClr>
                </a:solidFill>
                <a:latin typeface="Consolas" panose="020B0609020204030204" pitchFamily="49" charset="0"/>
              </a:rPr>
              <a:t>delay_min</a:t>
            </a:r>
            <a:r>
              <a:rPr lang="en-US" dirty="0">
                <a:solidFill>
                  <a:schemeClr val="tx1">
                    <a:lumMod val="75000"/>
                    <a:lumOff val="25000"/>
                  </a:schemeClr>
                </a:solidFill>
                <a:latin typeface="Consolas" panose="020B0609020204030204" pitchFamily="49" charset="0"/>
              </a:rPr>
              <a:t> +</a:t>
            </a:r>
          </a:p>
          <a:p>
            <a:r>
              <a:rPr lang="en-US" dirty="0">
                <a:solidFill>
                  <a:schemeClr val="tx1">
                    <a:lumMod val="75000"/>
                    <a:lumOff val="25000"/>
                  </a:schemeClr>
                </a:solidFill>
                <a:latin typeface="Consolas" panose="020B0609020204030204" pitchFamily="49" charset="0"/>
              </a:rPr>
              <a:t>HYSTART_DELAY_THRESH(ca-&gt;</a:t>
            </a:r>
            <a:r>
              <a:rPr lang="en-US" dirty="0" err="1">
                <a:solidFill>
                  <a:schemeClr val="tx1">
                    <a:lumMod val="75000"/>
                    <a:lumOff val="25000"/>
                  </a:schemeClr>
                </a:solidFill>
                <a:latin typeface="Consolas" panose="020B0609020204030204" pitchFamily="49" charset="0"/>
              </a:rPr>
              <a:t>delay_min</a:t>
            </a:r>
            <a:r>
              <a:rPr lang="en-US" dirty="0">
                <a:solidFill>
                  <a:schemeClr val="tx1">
                    <a:lumMod val="75000"/>
                    <a:lumOff val="25000"/>
                  </a:schemeClr>
                </a:solidFill>
                <a:latin typeface="Consolas" panose="020B0609020204030204" pitchFamily="49" charset="0"/>
              </a:rPr>
              <a:t> &gt;&gt; </a:t>
            </a:r>
            <a:r>
              <a:rPr lang="en-US" sz="2000" b="1" dirty="0">
                <a:solidFill>
                  <a:srgbClr val="0000DD"/>
                </a:solidFill>
                <a:latin typeface="Consolas" panose="020B0609020204030204" pitchFamily="49" charset="0"/>
              </a:rPr>
              <a:t>3</a:t>
            </a:r>
            <a:r>
              <a:rPr lang="en-US" dirty="0">
                <a:solidFill>
                  <a:schemeClr val="tx1">
                    <a:lumMod val="75000"/>
                    <a:lumOff val="25000"/>
                  </a:schemeClr>
                </a:solidFill>
                <a:latin typeface="Consolas" panose="020B0609020204030204" pitchFamily="49" charset="0"/>
              </a:rPr>
              <a:t>)) {</a:t>
            </a:r>
          </a:p>
          <a:p>
            <a:r>
              <a:rPr lang="en-US" dirty="0">
                <a:solidFill>
                  <a:schemeClr val="tx1">
                    <a:lumMod val="75000"/>
                    <a:lumOff val="25000"/>
                  </a:schemeClr>
                </a:solidFill>
                <a:latin typeface="Consolas" panose="020B0609020204030204" pitchFamily="49" charset="0"/>
              </a:rPr>
              <a:t>		ca-&gt;found |= HYSTART_DELAY;</a:t>
            </a:r>
          </a:p>
          <a:p>
            <a:r>
              <a:rPr lang="en-US" dirty="0">
                <a:solidFill>
                  <a:schemeClr val="tx1">
                    <a:lumMod val="75000"/>
                    <a:lumOff val="25000"/>
                  </a:schemeClr>
                </a:solidFill>
                <a:latin typeface="Consolas" panose="020B0609020204030204" pitchFamily="49" charset="0"/>
              </a:rPr>
              <a:t>}</a:t>
            </a:r>
          </a:p>
        </p:txBody>
      </p:sp>
      <p:sp>
        <p:nvSpPr>
          <p:cNvPr id="3" name="Content Placeholder 2">
            <a:extLst>
              <a:ext uri="{FF2B5EF4-FFF2-40B4-BE49-F238E27FC236}">
                <a16:creationId xmlns:a16="http://schemas.microsoft.com/office/drawing/2014/main" id="{5A43F62F-E673-4B02-9BBD-71F93EBD8BEC}"/>
              </a:ext>
            </a:extLst>
          </p:cNvPr>
          <p:cNvSpPr>
            <a:spLocks noGrp="1"/>
          </p:cNvSpPr>
          <p:nvPr>
            <p:ph idx="1"/>
          </p:nvPr>
        </p:nvSpPr>
        <p:spPr>
          <a:xfrm>
            <a:off x="1107768" y="1893860"/>
            <a:ext cx="4351900" cy="4023360"/>
          </a:xfrm>
        </p:spPr>
        <p:txBody>
          <a:bodyPr>
            <a:noAutofit/>
          </a:bodyPr>
          <a:lstStyle/>
          <a:p>
            <a:r>
              <a:rPr lang="en-US" sz="3200" dirty="0"/>
              <a:t>HyStart looks for 2 signals to exit slow start</a:t>
            </a:r>
          </a:p>
          <a:p>
            <a:pPr lvl="1"/>
            <a:r>
              <a:rPr lang="en-US" sz="2800" dirty="0"/>
              <a:t>ACK packet trains</a:t>
            </a:r>
          </a:p>
          <a:p>
            <a:pPr lvl="1"/>
            <a:r>
              <a:rPr lang="en-US" sz="2800" dirty="0"/>
              <a:t>Increases in round-trip delay</a:t>
            </a:r>
          </a:p>
          <a:p>
            <a:r>
              <a:rPr lang="en-US" sz="3200" dirty="0"/>
              <a:t>Exiting slow start too early degrades performance</a:t>
            </a:r>
          </a:p>
        </p:txBody>
      </p:sp>
      <p:sp>
        <p:nvSpPr>
          <p:cNvPr id="4" name="Slide Number Placeholder 3">
            <a:extLst>
              <a:ext uri="{FF2B5EF4-FFF2-40B4-BE49-F238E27FC236}">
                <a16:creationId xmlns:a16="http://schemas.microsoft.com/office/drawing/2014/main" id="{BC83B110-F6DD-472F-A04B-8B8E192DE967}"/>
              </a:ext>
            </a:extLst>
          </p:cNvPr>
          <p:cNvSpPr>
            <a:spLocks noGrp="1"/>
          </p:cNvSpPr>
          <p:nvPr>
            <p:ph type="sldNum" sz="quarter" idx="12"/>
          </p:nvPr>
        </p:nvSpPr>
        <p:spPr/>
        <p:txBody>
          <a:bodyPr/>
          <a:lstStyle/>
          <a:p>
            <a:fld id="{324FEEB9-1B0A-4B17-AFE4-18E468568274}" type="slidenum">
              <a:rPr lang="en-US" sz="2000" smtClean="0"/>
              <a:t>15</a:t>
            </a:fld>
            <a:endParaRPr lang="en-US" sz="2000" dirty="0"/>
          </a:p>
        </p:txBody>
      </p:sp>
    </p:spTree>
    <p:extLst>
      <p:ext uri="{BB962C8B-B14F-4D97-AF65-F5344CB8AC3E}">
        <p14:creationId xmlns:p14="http://schemas.microsoft.com/office/powerpoint/2010/main" val="1405863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6ED92-607A-43DD-B259-91669405432B}"/>
              </a:ext>
            </a:extLst>
          </p:cNvPr>
          <p:cNvSpPr>
            <a:spLocks noGrp="1"/>
          </p:cNvSpPr>
          <p:nvPr>
            <p:ph type="title"/>
          </p:nvPr>
        </p:nvSpPr>
        <p:spPr/>
        <p:txBody>
          <a:bodyPr/>
          <a:lstStyle/>
          <a:p>
            <a:r>
              <a:rPr lang="en-US" dirty="0"/>
              <a:t>HyStart Exit Triggers</a:t>
            </a:r>
          </a:p>
        </p:txBody>
      </p:sp>
      <p:pic>
        <p:nvPicPr>
          <p:cNvPr id="5" name="Content Placeholder 4" descr="Chart&#10;&#10;Description automatically generated">
            <a:extLst>
              <a:ext uri="{FF2B5EF4-FFF2-40B4-BE49-F238E27FC236}">
                <a16:creationId xmlns:a16="http://schemas.microsoft.com/office/drawing/2014/main" id="{BCE35AB2-4742-4079-BB06-17174DB5B2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57483" y="1245141"/>
            <a:ext cx="5434517" cy="4075889"/>
          </a:xfrm>
        </p:spPr>
      </p:pic>
      <p:sp>
        <p:nvSpPr>
          <p:cNvPr id="6" name="TextBox 5">
            <a:extLst>
              <a:ext uri="{FF2B5EF4-FFF2-40B4-BE49-F238E27FC236}">
                <a16:creationId xmlns:a16="http://schemas.microsoft.com/office/drawing/2014/main" id="{4C4FBBA5-0B9E-4E93-8708-D237DA89FE04}"/>
              </a:ext>
            </a:extLst>
          </p:cNvPr>
          <p:cNvSpPr txBox="1"/>
          <p:nvPr/>
        </p:nvSpPr>
        <p:spPr>
          <a:xfrm>
            <a:off x="838199" y="1690688"/>
            <a:ext cx="6177893" cy="3108543"/>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en-US" sz="2800" dirty="0">
                <a:solidFill>
                  <a:srgbClr val="00B050"/>
                </a:solidFill>
              </a:rPr>
              <a:t>Packet-train only </a:t>
            </a:r>
            <a:r>
              <a:rPr lang="en-US" sz="2800" dirty="0"/>
              <a:t>performs similarly to </a:t>
            </a:r>
            <a:r>
              <a:rPr lang="en-US" sz="2800" dirty="0">
                <a:solidFill>
                  <a:schemeClr val="accent1"/>
                </a:solidFill>
              </a:rPr>
              <a:t>HyStart off</a:t>
            </a:r>
          </a:p>
          <a:p>
            <a:pPr marL="742950" lvl="1" indent="-285750">
              <a:buFont typeface="Arial" panose="020B0604020202020204" pitchFamily="34" charset="0"/>
              <a:buChar char="•"/>
            </a:pPr>
            <a:r>
              <a:rPr lang="en-US" sz="2800" dirty="0"/>
              <a:t>Packet-train doesn’t cause HyStart to exit early </a:t>
            </a:r>
          </a:p>
          <a:p>
            <a:pPr marL="285750" indent="-285750">
              <a:buClr>
                <a:schemeClr val="tx1"/>
              </a:buClr>
              <a:buFont typeface="Arial" panose="020B0604020202020204" pitchFamily="34" charset="0"/>
              <a:buChar char="•"/>
            </a:pPr>
            <a:r>
              <a:rPr lang="en-US" sz="2800" dirty="0">
                <a:solidFill>
                  <a:srgbClr val="FF0000"/>
                </a:solidFill>
              </a:rPr>
              <a:t>Delay</a:t>
            </a:r>
            <a:r>
              <a:rPr lang="en-US" sz="2800" dirty="0"/>
              <a:t> </a:t>
            </a:r>
            <a:r>
              <a:rPr lang="en-US" sz="2800" dirty="0">
                <a:solidFill>
                  <a:srgbClr val="FF0000"/>
                </a:solidFill>
              </a:rPr>
              <a:t>only</a:t>
            </a:r>
            <a:r>
              <a:rPr lang="en-US" sz="2800" dirty="0"/>
              <a:t> performs similarly to </a:t>
            </a:r>
            <a:r>
              <a:rPr lang="en-US" sz="2800" dirty="0">
                <a:solidFill>
                  <a:srgbClr val="0070C0"/>
                </a:solidFill>
              </a:rPr>
              <a:t>both</a:t>
            </a:r>
          </a:p>
          <a:p>
            <a:pPr marL="742950" lvl="1" indent="-285750">
              <a:buFont typeface="Arial" panose="020B0604020202020204" pitchFamily="34" charset="0"/>
              <a:buChar char="•"/>
            </a:pPr>
            <a:r>
              <a:rPr lang="en-US" sz="2800" dirty="0"/>
              <a:t>Delay is the reason HyStart exits slow start early</a:t>
            </a:r>
          </a:p>
        </p:txBody>
      </p:sp>
      <p:sp>
        <p:nvSpPr>
          <p:cNvPr id="3" name="Slide Number Placeholder 2">
            <a:extLst>
              <a:ext uri="{FF2B5EF4-FFF2-40B4-BE49-F238E27FC236}">
                <a16:creationId xmlns:a16="http://schemas.microsoft.com/office/drawing/2014/main" id="{9F807D4D-EE05-4CF3-833C-2DA2EA620DC8}"/>
              </a:ext>
            </a:extLst>
          </p:cNvPr>
          <p:cNvSpPr>
            <a:spLocks noGrp="1"/>
          </p:cNvSpPr>
          <p:nvPr>
            <p:ph type="sldNum" sz="quarter" idx="12"/>
          </p:nvPr>
        </p:nvSpPr>
        <p:spPr/>
        <p:txBody>
          <a:bodyPr/>
          <a:lstStyle/>
          <a:p>
            <a:fld id="{324FEEB9-1B0A-4B17-AFE4-18E468568274}" type="slidenum">
              <a:rPr lang="en-US" sz="2000" smtClean="0"/>
              <a:t>16</a:t>
            </a:fld>
            <a:endParaRPr lang="en-US" sz="2000" dirty="0"/>
          </a:p>
        </p:txBody>
      </p:sp>
    </p:spTree>
    <p:extLst>
      <p:ext uri="{BB962C8B-B14F-4D97-AF65-F5344CB8AC3E}">
        <p14:creationId xmlns:p14="http://schemas.microsoft.com/office/powerpoint/2010/main" val="417356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F57DD71F-C975-4833-ADB9-6DC669326F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9586" y="33090"/>
            <a:ext cx="4972248" cy="621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B6DC24FC-B591-41B8-B966-4299410CDCC5}"/>
              </a:ext>
            </a:extLst>
          </p:cNvPr>
          <p:cNvSpPr>
            <a:spLocks noGrp="1"/>
          </p:cNvSpPr>
          <p:nvPr>
            <p:ph type="title"/>
          </p:nvPr>
        </p:nvSpPr>
        <p:spPr/>
        <p:txBody>
          <a:bodyPr/>
          <a:lstStyle/>
          <a:p>
            <a:r>
              <a:rPr lang="en-US" dirty="0"/>
              <a:t>HyStart exit conditions</a:t>
            </a:r>
          </a:p>
        </p:txBody>
      </p:sp>
      <p:sp>
        <p:nvSpPr>
          <p:cNvPr id="3" name="Content Placeholder 2">
            <a:extLst>
              <a:ext uri="{FF2B5EF4-FFF2-40B4-BE49-F238E27FC236}">
                <a16:creationId xmlns:a16="http://schemas.microsoft.com/office/drawing/2014/main" id="{5EB0DA78-8EBC-4526-A836-41914CA19088}"/>
              </a:ext>
            </a:extLst>
          </p:cNvPr>
          <p:cNvSpPr>
            <a:spLocks noGrp="1"/>
          </p:cNvSpPr>
          <p:nvPr>
            <p:ph idx="1"/>
          </p:nvPr>
        </p:nvSpPr>
        <p:spPr>
          <a:xfrm>
            <a:off x="1097279" y="1845734"/>
            <a:ext cx="6589395" cy="4023360"/>
          </a:xfrm>
        </p:spPr>
        <p:txBody>
          <a:bodyPr>
            <a:normAutofit/>
          </a:bodyPr>
          <a:lstStyle/>
          <a:p>
            <a:r>
              <a:rPr lang="en-US" sz="3600" dirty="0"/>
              <a:t>HyStart exits slow start after only 15-22 ACKs are received</a:t>
            </a:r>
          </a:p>
          <a:p>
            <a:r>
              <a:rPr lang="en-US" sz="3600" dirty="0"/>
              <a:t>HYSTART_MAX_DELAY is fixed at 16 </a:t>
            </a:r>
            <a:r>
              <a:rPr lang="en-US" sz="3600" dirty="0" err="1"/>
              <a:t>ms</a:t>
            </a:r>
            <a:r>
              <a:rPr lang="en-US" sz="3600" dirty="0"/>
              <a:t> (~3% of total RTT)</a:t>
            </a:r>
          </a:p>
          <a:p>
            <a:r>
              <a:rPr lang="en-US" sz="3600" dirty="0"/>
              <a:t>Delay changes regularly exceeded 16 </a:t>
            </a:r>
            <a:r>
              <a:rPr lang="en-US" sz="3600" dirty="0" err="1"/>
              <a:t>ms</a:t>
            </a:r>
            <a:r>
              <a:rPr lang="en-US" sz="3600" dirty="0"/>
              <a:t> causing HyStart to exit</a:t>
            </a:r>
          </a:p>
        </p:txBody>
      </p:sp>
      <p:sp>
        <p:nvSpPr>
          <p:cNvPr id="4" name="Slide Number Placeholder 3">
            <a:extLst>
              <a:ext uri="{FF2B5EF4-FFF2-40B4-BE49-F238E27FC236}">
                <a16:creationId xmlns:a16="http://schemas.microsoft.com/office/drawing/2014/main" id="{231977A7-97BA-4AEE-94AB-AF966098BCF2}"/>
              </a:ext>
            </a:extLst>
          </p:cNvPr>
          <p:cNvSpPr>
            <a:spLocks noGrp="1"/>
          </p:cNvSpPr>
          <p:nvPr>
            <p:ph type="sldNum" sz="quarter" idx="12"/>
          </p:nvPr>
        </p:nvSpPr>
        <p:spPr/>
        <p:txBody>
          <a:bodyPr/>
          <a:lstStyle/>
          <a:p>
            <a:fld id="{324FEEB9-1B0A-4B17-AFE4-18E468568274}" type="slidenum">
              <a:rPr lang="en-US" sz="2000" smtClean="0"/>
              <a:t>17</a:t>
            </a:fld>
            <a:endParaRPr lang="en-US" sz="2000" dirty="0"/>
          </a:p>
        </p:txBody>
      </p:sp>
    </p:spTree>
    <p:extLst>
      <p:ext uri="{BB962C8B-B14F-4D97-AF65-F5344CB8AC3E}">
        <p14:creationId xmlns:p14="http://schemas.microsoft.com/office/powerpoint/2010/main" val="3713262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2A5E2-1079-4914-9C32-9DB001A07273}"/>
              </a:ext>
            </a:extLst>
          </p:cNvPr>
          <p:cNvSpPr>
            <a:spLocks noGrp="1"/>
          </p:cNvSpPr>
          <p:nvPr>
            <p:ph type="title"/>
          </p:nvPr>
        </p:nvSpPr>
        <p:spPr/>
        <p:txBody>
          <a:bodyPr/>
          <a:lstStyle/>
          <a:p>
            <a:r>
              <a:rPr lang="en-US" dirty="0"/>
              <a:t>HyStart Recommendations</a:t>
            </a:r>
          </a:p>
        </p:txBody>
      </p:sp>
      <p:sp>
        <p:nvSpPr>
          <p:cNvPr id="3" name="Content Placeholder 2">
            <a:extLst>
              <a:ext uri="{FF2B5EF4-FFF2-40B4-BE49-F238E27FC236}">
                <a16:creationId xmlns:a16="http://schemas.microsoft.com/office/drawing/2014/main" id="{87CF1DC5-4A68-4A53-911F-BC1D3A36B8B5}"/>
              </a:ext>
            </a:extLst>
          </p:cNvPr>
          <p:cNvSpPr>
            <a:spLocks noGrp="1"/>
          </p:cNvSpPr>
          <p:nvPr>
            <p:ph idx="1"/>
          </p:nvPr>
        </p:nvSpPr>
        <p:spPr/>
        <p:txBody>
          <a:bodyPr>
            <a:normAutofit/>
          </a:bodyPr>
          <a:lstStyle/>
          <a:p>
            <a:r>
              <a:rPr lang="en-US" sz="3200" dirty="0">
                <a:effectLst/>
                <a:latin typeface="Calibri" panose="020F0502020204030204" pitchFamily="34" charset="0"/>
                <a:ea typeface="Calibri" panose="020F0502020204030204" pitchFamily="34" charset="0"/>
                <a:cs typeface="Times New Roman" panose="02020603050405020304" pitchFamily="18" charset="0"/>
              </a:rPr>
              <a:t>HYSTART_DELAY_MAX should change based on network characteristics</a:t>
            </a:r>
          </a:p>
          <a:p>
            <a:pPr lvl="1"/>
            <a:r>
              <a:rPr lang="en-US" sz="2800" dirty="0">
                <a:latin typeface="Calibri" panose="020F0502020204030204" pitchFamily="34" charset="0"/>
                <a:cs typeface="Times New Roman" panose="02020603050405020304" pitchFamily="18" charset="0"/>
              </a:rPr>
              <a:t>Tracking average and standard deviation statistics about RTT should be sufficient</a:t>
            </a:r>
          </a:p>
          <a:p>
            <a:pPr lvl="1"/>
            <a:r>
              <a:rPr lang="en-US" sz="2800" dirty="0">
                <a:latin typeface="Calibri" panose="020F0502020204030204" pitchFamily="34" charset="0"/>
                <a:cs typeface="Times New Roman" panose="02020603050405020304" pitchFamily="18" charset="0"/>
              </a:rPr>
              <a:t>Testing is needed to determine an appropriate value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557799"/>
              </a:solidFill>
              <a:effectLst/>
              <a:uLnTx/>
              <a:uFillTx/>
              <a:latin typeface="Consolas" panose="020B0609020204030204" pitchFamily="49"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chemeClr val="bg1">
                    <a:lumMod val="50000"/>
                  </a:schemeClr>
                </a:solidFill>
                <a:effectLst/>
                <a:uLnTx/>
                <a:uFillTx/>
                <a:latin typeface="Consolas" panose="020B0609020204030204" pitchFamily="49" charset="0"/>
                <a:ea typeface="+mn-ea"/>
                <a:cs typeface="+mn-cs"/>
              </a:rPr>
              <a:t>#define HYSTART_DELAY_THRESH(x) clamp(x, HYSTART_DELAY_MIN, UINT32_MAX)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333333"/>
                </a:solidFill>
                <a:effectLst/>
                <a:uLnTx/>
                <a:uFillTx/>
                <a:latin typeface="Consolas" panose="020B0609020204030204" pitchFamily="49" charset="0"/>
                <a:ea typeface="+mn-ea"/>
                <a:cs typeface="+mn-cs"/>
              </a:rPr>
              <a:t>ca-&gt;</a:t>
            </a:r>
            <a:r>
              <a:rPr kumimoji="0" lang="en-US" altLang="en-US" sz="2000" b="0" i="0" u="none" strike="noStrike" kern="1200" cap="none" spc="0" normalizeH="0" baseline="0" noProof="0" dirty="0" err="1">
                <a:ln>
                  <a:noFill/>
                </a:ln>
                <a:solidFill>
                  <a:srgbClr val="333333"/>
                </a:solidFill>
                <a:effectLst/>
                <a:uLnTx/>
                <a:uFillTx/>
                <a:latin typeface="Consolas" panose="020B0609020204030204" pitchFamily="49" charset="0"/>
                <a:ea typeface="+mn-ea"/>
                <a:cs typeface="+mn-cs"/>
              </a:rPr>
              <a:t>delay_min_avg</a:t>
            </a:r>
            <a:r>
              <a:rPr kumimoji="0" lang="en-US" altLang="en-US" sz="2000" b="0" i="0" u="none" strike="noStrike" kern="1200" cap="none" spc="0" normalizeH="0" baseline="0" noProof="0" dirty="0">
                <a:ln>
                  <a:noFill/>
                </a:ln>
                <a:solidFill>
                  <a:srgbClr val="333333"/>
                </a:solidFill>
                <a:effectLst/>
                <a:uLnTx/>
                <a:uFillTx/>
                <a:latin typeface="Consolas" panose="020B0609020204030204" pitchFamily="49" charset="0"/>
                <a:ea typeface="+mn-ea"/>
                <a:cs typeface="+mn-cs"/>
              </a:rPr>
              <a:t> = ca-&gt;</a:t>
            </a:r>
            <a:r>
              <a:rPr kumimoji="0" lang="en-US" altLang="en-US" sz="2000" b="0" i="0" u="none" strike="noStrike" kern="1200" cap="none" spc="0" normalizeH="0" baseline="0" noProof="0" dirty="0" err="1">
                <a:ln>
                  <a:noFill/>
                </a:ln>
                <a:solidFill>
                  <a:srgbClr val="333333"/>
                </a:solidFill>
                <a:effectLst/>
                <a:uLnTx/>
                <a:uFillTx/>
                <a:latin typeface="Consolas" panose="020B0609020204030204" pitchFamily="49" charset="0"/>
                <a:ea typeface="+mn-ea"/>
                <a:cs typeface="+mn-cs"/>
              </a:rPr>
              <a:t>delay_min_avg</a:t>
            </a:r>
            <a:r>
              <a:rPr kumimoji="0" lang="en-US" altLang="en-US" sz="2000" b="0" i="0" u="none" strike="noStrike" kern="1200" cap="none" spc="0" normalizeH="0" baseline="0" noProof="0" dirty="0">
                <a:ln>
                  <a:noFill/>
                </a:ln>
                <a:solidFill>
                  <a:srgbClr val="333333"/>
                </a:solidFill>
                <a:effectLst/>
                <a:uLnTx/>
                <a:uFillTx/>
                <a:latin typeface="Consolas" panose="020B0609020204030204" pitchFamily="49" charset="0"/>
                <a:ea typeface="+mn-ea"/>
                <a:cs typeface="+mn-cs"/>
              </a:rPr>
              <a:t> * (</a:t>
            </a:r>
            <a:r>
              <a:rPr kumimoji="0" lang="en-US" altLang="en-US" sz="2000" b="1" i="0" u="none" strike="noStrike" kern="1200" cap="none" spc="0" normalizeH="0" baseline="0" noProof="0" dirty="0">
                <a:ln>
                  <a:noFill/>
                </a:ln>
                <a:solidFill>
                  <a:srgbClr val="0000DD"/>
                </a:solidFill>
                <a:effectLst/>
                <a:uLnTx/>
                <a:uFillTx/>
                <a:latin typeface="Consolas" panose="020B0609020204030204" pitchFamily="49" charset="0"/>
                <a:ea typeface="+mn-ea"/>
                <a:cs typeface="+mn-cs"/>
              </a:rPr>
              <a:t>1</a:t>
            </a:r>
            <a:r>
              <a:rPr kumimoji="0" lang="en-US" altLang="en-US" sz="2000" b="0" i="0" u="none" strike="noStrike" kern="1200" cap="none" spc="0" normalizeH="0" baseline="0" noProof="0" dirty="0">
                <a:ln>
                  <a:noFill/>
                </a:ln>
                <a:solidFill>
                  <a:srgbClr val="333333"/>
                </a:solidFill>
                <a:effectLst/>
                <a:uLnTx/>
                <a:uFillTx/>
                <a:latin typeface="Consolas" panose="020B0609020204030204" pitchFamily="49" charset="0"/>
                <a:ea typeface="+mn-ea"/>
                <a:cs typeface="+mn-cs"/>
              </a:rPr>
              <a:t> - EWA) + ca-&gt;</a:t>
            </a:r>
            <a:r>
              <a:rPr kumimoji="0" lang="en-US" altLang="en-US" sz="2000" b="0" i="0" u="none" strike="noStrike" kern="1200" cap="none" spc="0" normalizeH="0" baseline="0" noProof="0" dirty="0" err="1">
                <a:ln>
                  <a:noFill/>
                </a:ln>
                <a:solidFill>
                  <a:srgbClr val="333333"/>
                </a:solidFill>
                <a:effectLst/>
                <a:uLnTx/>
                <a:uFillTx/>
                <a:latin typeface="Consolas" panose="020B0609020204030204" pitchFamily="49" charset="0"/>
                <a:ea typeface="+mn-ea"/>
                <a:cs typeface="+mn-cs"/>
              </a:rPr>
              <a:t>delay_min</a:t>
            </a:r>
            <a:r>
              <a:rPr kumimoji="0" lang="en-US" altLang="en-US" sz="2000" b="0" i="0" u="none" strike="noStrike" kern="1200" cap="none" spc="0" normalizeH="0" baseline="0" noProof="0" dirty="0">
                <a:ln>
                  <a:noFill/>
                </a:ln>
                <a:solidFill>
                  <a:srgbClr val="333333"/>
                </a:solidFill>
                <a:effectLst/>
                <a:uLnTx/>
                <a:uFillTx/>
                <a:latin typeface="Consolas" panose="020B0609020204030204" pitchFamily="49" charset="0"/>
                <a:ea typeface="+mn-ea"/>
                <a:cs typeface="+mn-cs"/>
              </a:rPr>
              <a:t> * EWA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333333"/>
                </a:solidFill>
                <a:effectLst/>
                <a:uLnTx/>
                <a:uFillTx/>
                <a:latin typeface="Consolas" panose="020B0609020204030204" pitchFamily="49" charset="0"/>
                <a:ea typeface="+mn-ea"/>
                <a:cs typeface="+mn-cs"/>
              </a:rPr>
              <a:t>HYSTART_DELAY_THRESH(ca-&gt;</a:t>
            </a:r>
            <a:r>
              <a:rPr kumimoji="0" lang="en-US" altLang="en-US" sz="2000" b="0" i="0" u="none" strike="noStrike" kern="1200" cap="none" spc="0" normalizeH="0" baseline="0" noProof="0" dirty="0" err="1">
                <a:ln>
                  <a:noFill/>
                </a:ln>
                <a:solidFill>
                  <a:srgbClr val="333333"/>
                </a:solidFill>
                <a:effectLst/>
                <a:uLnTx/>
                <a:uFillTx/>
                <a:latin typeface="Consolas" panose="020B0609020204030204" pitchFamily="49" charset="0"/>
                <a:ea typeface="+mn-ea"/>
                <a:cs typeface="+mn-cs"/>
              </a:rPr>
              <a:t>delay_min_avg</a:t>
            </a:r>
            <a:r>
              <a:rPr kumimoji="0" lang="en-US" altLang="en-US" sz="2000" b="0" i="0" u="none" strike="noStrike" kern="1200" cap="none" spc="0" normalizeH="0" baseline="0" noProof="0" dirty="0">
                <a:ln>
                  <a:noFill/>
                </a:ln>
                <a:solidFill>
                  <a:srgbClr val="333333"/>
                </a:solidFill>
                <a:effectLst/>
                <a:uLnTx/>
                <a:uFillTx/>
                <a:latin typeface="Consolas" panose="020B0609020204030204" pitchFamily="49" charset="0"/>
                <a:ea typeface="+mn-ea"/>
                <a:cs typeface="+mn-cs"/>
              </a:rPr>
              <a:t> &gt;&gt; </a:t>
            </a:r>
            <a:r>
              <a:rPr kumimoji="0" lang="en-US" altLang="en-US" sz="2000" b="1" i="0" u="none" strike="noStrike" kern="1200" cap="none" spc="0" normalizeH="0" baseline="0" noProof="0" dirty="0">
                <a:ln>
                  <a:noFill/>
                </a:ln>
                <a:solidFill>
                  <a:srgbClr val="0000DD"/>
                </a:solidFill>
                <a:effectLst/>
                <a:uLnTx/>
                <a:uFillTx/>
                <a:latin typeface="Consolas" panose="020B0609020204030204" pitchFamily="49" charset="0"/>
                <a:ea typeface="+mn-ea"/>
                <a:cs typeface="+mn-cs"/>
              </a:rPr>
              <a:t>3</a:t>
            </a:r>
            <a:r>
              <a:rPr kumimoji="0" lang="en-US" altLang="en-US" sz="2000" b="0" i="0" u="none" strike="noStrike" kern="1200" cap="none" spc="0" normalizeH="0" baseline="0" noProof="0" dirty="0">
                <a:ln>
                  <a:noFill/>
                </a:ln>
                <a:solidFill>
                  <a:srgbClr val="333333"/>
                </a:solidFill>
                <a:effectLst/>
                <a:uLnTx/>
                <a:uFillTx/>
                <a:latin typeface="Consolas" panose="020B0609020204030204" pitchFamily="49" charset="0"/>
                <a:ea typeface="+mn-ea"/>
                <a:cs typeface="+mn-cs"/>
              </a:rPr>
              <a:t>) </a:t>
            </a:r>
            <a:endParaRPr kumimoji="0" lang="en-US" altLang="en-US" sz="4400" b="0" i="0" u="none" strike="noStrike" kern="1200" cap="none" spc="0" normalizeH="0" baseline="0" noProof="0" dirty="0">
              <a:ln>
                <a:noFill/>
              </a:ln>
              <a:solidFill>
                <a:srgbClr val="000000"/>
              </a:solidFill>
              <a:effectLst/>
              <a:uLnTx/>
              <a:uFillTx/>
              <a:latin typeface="Consolas" panose="020B0609020204030204" pitchFamily="49" charset="0"/>
              <a:ea typeface="+mn-ea"/>
              <a:cs typeface="+mn-cs"/>
            </a:endParaRPr>
          </a:p>
          <a:p>
            <a:pPr marL="201168" lvl="1" indent="0">
              <a:buNone/>
            </a:pPr>
            <a:endParaRPr lang="en-US" sz="2800" dirty="0">
              <a:latin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0A5FB3F-FEEC-42C0-B72F-9B0E72C3AEF5}"/>
              </a:ext>
            </a:extLst>
          </p:cNvPr>
          <p:cNvSpPr>
            <a:spLocks noGrp="1"/>
          </p:cNvSpPr>
          <p:nvPr>
            <p:ph type="sldNum" sz="quarter" idx="12"/>
          </p:nvPr>
        </p:nvSpPr>
        <p:spPr/>
        <p:txBody>
          <a:bodyPr/>
          <a:lstStyle/>
          <a:p>
            <a:fld id="{324FEEB9-1B0A-4B17-AFE4-18E468568274}" type="slidenum">
              <a:rPr lang="en-US" sz="2000" smtClean="0"/>
              <a:t>18</a:t>
            </a:fld>
            <a:endParaRPr lang="en-US" sz="2000" dirty="0"/>
          </a:p>
        </p:txBody>
      </p:sp>
      <p:sp>
        <p:nvSpPr>
          <p:cNvPr id="6" name="Rectangle 2">
            <a:extLst>
              <a:ext uri="{FF2B5EF4-FFF2-40B4-BE49-F238E27FC236}">
                <a16:creationId xmlns:a16="http://schemas.microsoft.com/office/drawing/2014/main" id="{61EFF392-1177-4D3C-B9C7-F7DE010676B3}"/>
              </a:ext>
            </a:extLst>
          </p:cNvPr>
          <p:cNvSpPr>
            <a:spLocks noChangeArrowheads="1"/>
          </p:cNvSpPr>
          <p:nvPr/>
        </p:nvSpPr>
        <p:spPr bwMode="auto">
          <a:xfrm>
            <a:off x="451528" y="9029492"/>
            <a:ext cx="37752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11751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4E6F5-DE06-4E5B-96D1-60B1CF99419A}"/>
              </a:ext>
            </a:extLst>
          </p:cNvPr>
          <p:cNvSpPr>
            <a:spLocks noGrp="1"/>
          </p:cNvSpPr>
          <p:nvPr>
            <p:ph type="title"/>
          </p:nvPr>
        </p:nvSpPr>
        <p:spPr/>
        <p:txBody>
          <a:bodyPr/>
          <a:lstStyle/>
          <a:p>
            <a:r>
              <a:rPr lang="en-US"/>
              <a:t>Conclusion</a:t>
            </a:r>
          </a:p>
        </p:txBody>
      </p:sp>
      <p:sp>
        <p:nvSpPr>
          <p:cNvPr id="3" name="Content Placeholder 2">
            <a:extLst>
              <a:ext uri="{FF2B5EF4-FFF2-40B4-BE49-F238E27FC236}">
                <a16:creationId xmlns:a16="http://schemas.microsoft.com/office/drawing/2014/main" id="{D72EE9AB-BFE8-4CEA-8687-DAD9EFD96906}"/>
              </a:ext>
            </a:extLst>
          </p:cNvPr>
          <p:cNvSpPr>
            <a:spLocks noGrp="1"/>
          </p:cNvSpPr>
          <p:nvPr>
            <p:ph idx="1"/>
          </p:nvPr>
        </p:nvSpPr>
        <p:spPr/>
        <p:txBody>
          <a:bodyPr>
            <a:normAutofit fontScale="92500" lnSpcReduction="10000"/>
          </a:bodyPr>
          <a:lstStyle/>
          <a:p>
            <a:r>
              <a:rPr lang="en-US" sz="3600" dirty="0"/>
              <a:t>Satellites are used everywhere, and PEPs are becoming increasingly ineffective</a:t>
            </a:r>
          </a:p>
          <a:p>
            <a:r>
              <a:rPr lang="en-US" sz="3600" dirty="0"/>
              <a:t>Linux default buffer sizes are too small degrading performance over high BDP networks</a:t>
            </a:r>
          </a:p>
          <a:p>
            <a:r>
              <a:rPr lang="en-US" sz="3600" dirty="0"/>
              <a:t>Buffer auto-tuning is effective and does not limit exponential growth during slow start</a:t>
            </a:r>
          </a:p>
          <a:p>
            <a:r>
              <a:rPr lang="en-US" sz="3600" dirty="0"/>
              <a:t>HyStart can exit slow start prematurely on connections with more variable round-trip times</a:t>
            </a:r>
          </a:p>
        </p:txBody>
      </p:sp>
      <p:sp>
        <p:nvSpPr>
          <p:cNvPr id="4" name="Slide Number Placeholder 3">
            <a:extLst>
              <a:ext uri="{FF2B5EF4-FFF2-40B4-BE49-F238E27FC236}">
                <a16:creationId xmlns:a16="http://schemas.microsoft.com/office/drawing/2014/main" id="{7D8314AE-96F9-4E7A-BBF1-52B9951B1969}"/>
              </a:ext>
            </a:extLst>
          </p:cNvPr>
          <p:cNvSpPr>
            <a:spLocks noGrp="1"/>
          </p:cNvSpPr>
          <p:nvPr>
            <p:ph type="sldNum" sz="quarter" idx="12"/>
          </p:nvPr>
        </p:nvSpPr>
        <p:spPr/>
        <p:txBody>
          <a:bodyPr/>
          <a:lstStyle/>
          <a:p>
            <a:fld id="{324FEEB9-1B0A-4B17-AFE4-18E468568274}" type="slidenum">
              <a:rPr lang="en-US" sz="2000" smtClean="0"/>
              <a:t>19</a:t>
            </a:fld>
            <a:endParaRPr lang="en-US" sz="2000" dirty="0"/>
          </a:p>
        </p:txBody>
      </p:sp>
    </p:spTree>
    <p:extLst>
      <p:ext uri="{BB962C8B-B14F-4D97-AF65-F5344CB8AC3E}">
        <p14:creationId xmlns:p14="http://schemas.microsoft.com/office/powerpoint/2010/main" val="3159615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81FF0-E954-4ED4-84E2-246927A31036}"/>
              </a:ext>
            </a:extLst>
          </p:cNvPr>
          <p:cNvSpPr>
            <a:spLocks noGrp="1"/>
          </p:cNvSpPr>
          <p:nvPr>
            <p:ph type="title"/>
          </p:nvPr>
        </p:nvSpPr>
        <p:spPr/>
        <p:txBody>
          <a:bodyPr/>
          <a:lstStyle/>
          <a:p>
            <a:r>
              <a:rPr lang="en-US" dirty="0"/>
              <a:t>Satellites Coverage is Everywhere</a:t>
            </a:r>
          </a:p>
        </p:txBody>
      </p:sp>
      <p:sp>
        <p:nvSpPr>
          <p:cNvPr id="3" name="Content Placeholder 2">
            <a:extLst>
              <a:ext uri="{FF2B5EF4-FFF2-40B4-BE49-F238E27FC236}">
                <a16:creationId xmlns:a16="http://schemas.microsoft.com/office/drawing/2014/main" id="{7B82140F-49E4-4E4C-A318-E5730DDBD414}"/>
              </a:ext>
            </a:extLst>
          </p:cNvPr>
          <p:cNvSpPr>
            <a:spLocks noGrp="1"/>
          </p:cNvSpPr>
          <p:nvPr>
            <p:ph idx="1"/>
          </p:nvPr>
        </p:nvSpPr>
        <p:spPr/>
        <p:txBody>
          <a:bodyPr>
            <a:normAutofit/>
          </a:bodyPr>
          <a:lstStyle/>
          <a:p>
            <a:r>
              <a:rPr lang="en-US" sz="3200" dirty="0"/>
              <a:t>Satellites provide global networking</a:t>
            </a:r>
          </a:p>
          <a:p>
            <a:pPr lvl="1"/>
            <a:r>
              <a:rPr lang="en-US" sz="2800" dirty="0"/>
              <a:t>Remote locations</a:t>
            </a:r>
          </a:p>
          <a:p>
            <a:pPr lvl="1"/>
            <a:r>
              <a:rPr lang="en-US" sz="2800" dirty="0"/>
              <a:t>On airplanes </a:t>
            </a:r>
          </a:p>
          <a:p>
            <a:pPr lvl="1"/>
            <a:r>
              <a:rPr lang="en-US" sz="2800" dirty="0"/>
              <a:t>During emergencies</a:t>
            </a:r>
          </a:p>
          <a:p>
            <a:pPr lvl="1"/>
            <a:r>
              <a:rPr lang="en-US" sz="2800" dirty="0"/>
              <a:t>Increased bandwidth (up to 150 Mb/s)</a:t>
            </a:r>
          </a:p>
          <a:p>
            <a:r>
              <a:rPr lang="en-US" sz="3200" dirty="0"/>
              <a:t>High latency (~300ms one-way) </a:t>
            </a:r>
          </a:p>
        </p:txBody>
      </p:sp>
      <p:grpSp>
        <p:nvGrpSpPr>
          <p:cNvPr id="11" name="Group 10">
            <a:extLst>
              <a:ext uri="{FF2B5EF4-FFF2-40B4-BE49-F238E27FC236}">
                <a16:creationId xmlns:a16="http://schemas.microsoft.com/office/drawing/2014/main" id="{F041E56F-B125-4FCA-A615-3F941D4AB904}"/>
              </a:ext>
            </a:extLst>
          </p:cNvPr>
          <p:cNvGrpSpPr/>
          <p:nvPr/>
        </p:nvGrpSpPr>
        <p:grpSpPr>
          <a:xfrm>
            <a:off x="7292091" y="1600200"/>
            <a:ext cx="4728459" cy="4669780"/>
            <a:chOff x="7275804" y="3993892"/>
            <a:chExt cx="2709255" cy="2730368"/>
          </a:xfrm>
        </p:grpSpPr>
        <p:pic>
          <p:nvPicPr>
            <p:cNvPr id="12" name="Picture 11" descr="Icon&#10;&#10;Description automatically generated">
              <a:extLst>
                <a:ext uri="{FF2B5EF4-FFF2-40B4-BE49-F238E27FC236}">
                  <a16:creationId xmlns:a16="http://schemas.microsoft.com/office/drawing/2014/main" id="{6C8E3614-F803-4ADF-A577-8ED5A070EB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9307" y="3993892"/>
              <a:ext cx="1038453" cy="1031254"/>
            </a:xfrm>
            <a:prstGeom prst="rect">
              <a:avLst/>
            </a:prstGeom>
          </p:spPr>
        </p:pic>
        <p:pic>
          <p:nvPicPr>
            <p:cNvPr id="13" name="Picture 12" descr="Icon&#10;&#10;Description automatically generated">
              <a:extLst>
                <a:ext uri="{FF2B5EF4-FFF2-40B4-BE49-F238E27FC236}">
                  <a16:creationId xmlns:a16="http://schemas.microsoft.com/office/drawing/2014/main" id="{F3138435-F873-4505-9C8E-3C2FBE1991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5804" y="6021263"/>
              <a:ext cx="677299" cy="677299"/>
            </a:xfrm>
            <a:prstGeom prst="rect">
              <a:avLst/>
            </a:prstGeom>
          </p:spPr>
        </p:pic>
        <p:pic>
          <p:nvPicPr>
            <p:cNvPr id="14" name="Picture 13" descr="Icon&#10;&#10;Description automatically generated">
              <a:extLst>
                <a:ext uri="{FF2B5EF4-FFF2-40B4-BE49-F238E27FC236}">
                  <a16:creationId xmlns:a16="http://schemas.microsoft.com/office/drawing/2014/main" id="{BDC254A5-A5BD-4CDA-A594-E2788462BF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307760" y="6046961"/>
              <a:ext cx="677299" cy="677299"/>
            </a:xfrm>
            <a:prstGeom prst="rect">
              <a:avLst/>
            </a:prstGeom>
          </p:spPr>
        </p:pic>
        <p:cxnSp>
          <p:nvCxnSpPr>
            <p:cNvPr id="15" name="Straight Arrow Connector 14">
              <a:extLst>
                <a:ext uri="{FF2B5EF4-FFF2-40B4-BE49-F238E27FC236}">
                  <a16:creationId xmlns:a16="http://schemas.microsoft.com/office/drawing/2014/main" id="{2786B728-D4CE-4881-A384-78A639E030FD}"/>
                </a:ext>
              </a:extLst>
            </p:cNvPr>
            <p:cNvCxnSpPr>
              <a:cxnSpLocks/>
            </p:cNvCxnSpPr>
            <p:nvPr/>
          </p:nvCxnSpPr>
          <p:spPr>
            <a:xfrm flipV="1">
              <a:off x="7899011" y="5113902"/>
              <a:ext cx="551906" cy="818605"/>
            </a:xfrm>
            <a:prstGeom prst="straightConnector1">
              <a:avLst/>
            </a:prstGeom>
            <a:ln w="76200">
              <a:solidFill>
                <a:srgbClr val="33CC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69067E0-5B48-4923-9704-4F5F86C7AB67}"/>
                </a:ext>
              </a:extLst>
            </p:cNvPr>
            <p:cNvCxnSpPr>
              <a:cxnSpLocks/>
            </p:cNvCxnSpPr>
            <p:nvPr/>
          </p:nvCxnSpPr>
          <p:spPr>
            <a:xfrm>
              <a:off x="8851604" y="5113902"/>
              <a:ext cx="551906" cy="818605"/>
            </a:xfrm>
            <a:prstGeom prst="straightConnector1">
              <a:avLst/>
            </a:prstGeom>
            <a:ln w="76200">
              <a:solidFill>
                <a:srgbClr val="33CC33"/>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A563ECA-1DDF-428B-A75C-2CF4C5353689}"/>
                </a:ext>
              </a:extLst>
            </p:cNvPr>
            <p:cNvSpPr txBox="1"/>
            <p:nvPr/>
          </p:nvSpPr>
          <p:spPr>
            <a:xfrm>
              <a:off x="8142751" y="6227489"/>
              <a:ext cx="975360" cy="351321"/>
            </a:xfrm>
            <a:prstGeom prst="rect">
              <a:avLst/>
            </a:prstGeom>
            <a:noFill/>
          </p:spPr>
          <p:txBody>
            <a:bodyPr wrap="square">
              <a:spAutoFit/>
            </a:bodyPr>
            <a:lstStyle/>
            <a:p>
              <a:pPr algn="ctr"/>
              <a:r>
                <a:rPr lang="en-US" sz="3600" dirty="0">
                  <a:solidFill>
                    <a:schemeClr val="tx1">
                      <a:lumMod val="75000"/>
                      <a:lumOff val="25000"/>
                    </a:schemeClr>
                  </a:solidFill>
                  <a:sym typeface="Wingdings" panose="05000000000000000000" pitchFamily="2" charset="2"/>
                </a:rPr>
                <a:t>300</a:t>
              </a:r>
              <a:r>
                <a:rPr lang="en-US" sz="1800" dirty="0">
                  <a:solidFill>
                    <a:schemeClr val="tx1">
                      <a:lumMod val="75000"/>
                      <a:lumOff val="25000"/>
                    </a:schemeClr>
                  </a:solidFill>
                  <a:sym typeface="Wingdings" panose="05000000000000000000" pitchFamily="2" charset="2"/>
                </a:rPr>
                <a:t> </a:t>
              </a:r>
              <a:r>
                <a:rPr lang="en-US" sz="3600" dirty="0" err="1">
                  <a:solidFill>
                    <a:schemeClr val="tx1">
                      <a:lumMod val="75000"/>
                      <a:lumOff val="25000"/>
                    </a:schemeClr>
                  </a:solidFill>
                  <a:sym typeface="Wingdings" panose="05000000000000000000" pitchFamily="2" charset="2"/>
                </a:rPr>
                <a:t>ms</a:t>
              </a:r>
              <a:r>
                <a:rPr lang="en-US" sz="1800" dirty="0">
                  <a:solidFill>
                    <a:schemeClr val="tx1">
                      <a:lumMod val="75000"/>
                      <a:lumOff val="25000"/>
                    </a:schemeClr>
                  </a:solidFill>
                  <a:sym typeface="Wingdings" panose="05000000000000000000" pitchFamily="2" charset="2"/>
                </a:rPr>
                <a:t> </a:t>
              </a:r>
              <a:endParaRPr lang="en-US" dirty="0">
                <a:solidFill>
                  <a:schemeClr val="tx1">
                    <a:lumMod val="75000"/>
                    <a:lumOff val="25000"/>
                  </a:schemeClr>
                </a:solidFill>
              </a:endParaRPr>
            </a:p>
          </p:txBody>
        </p:sp>
      </p:grpSp>
      <p:sp>
        <p:nvSpPr>
          <p:cNvPr id="4" name="Slide Number Placeholder 3">
            <a:extLst>
              <a:ext uri="{FF2B5EF4-FFF2-40B4-BE49-F238E27FC236}">
                <a16:creationId xmlns:a16="http://schemas.microsoft.com/office/drawing/2014/main" id="{0185198D-DB55-4D8E-9235-AD32FC72BC59}"/>
              </a:ext>
            </a:extLst>
          </p:cNvPr>
          <p:cNvSpPr>
            <a:spLocks noGrp="1"/>
          </p:cNvSpPr>
          <p:nvPr>
            <p:ph type="sldNum" sz="quarter" idx="12"/>
          </p:nvPr>
        </p:nvSpPr>
        <p:spPr/>
        <p:txBody>
          <a:bodyPr/>
          <a:lstStyle/>
          <a:p>
            <a:fld id="{324FEEB9-1B0A-4B17-AFE4-18E468568274}" type="slidenum">
              <a:rPr lang="en-US" sz="2000" smtClean="0"/>
              <a:t>2</a:t>
            </a:fld>
            <a:endParaRPr lang="en-US" sz="2000" dirty="0"/>
          </a:p>
        </p:txBody>
      </p:sp>
    </p:spTree>
    <p:extLst>
      <p:ext uri="{BB962C8B-B14F-4D97-AF65-F5344CB8AC3E}">
        <p14:creationId xmlns:p14="http://schemas.microsoft.com/office/powerpoint/2010/main" val="90267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6DB53-6ECB-406C-8D5A-7563A02965DF}"/>
              </a:ext>
            </a:extLst>
          </p:cNvPr>
          <p:cNvSpPr>
            <a:spLocks noGrp="1"/>
          </p:cNvSpPr>
          <p:nvPr>
            <p:ph type="title"/>
          </p:nvPr>
        </p:nvSpPr>
        <p:spPr/>
        <p:txBody>
          <a:bodyPr/>
          <a:lstStyle/>
          <a:p>
            <a:r>
              <a:rPr lang="en-US"/>
              <a:t>Future work</a:t>
            </a:r>
          </a:p>
        </p:txBody>
      </p:sp>
      <p:sp>
        <p:nvSpPr>
          <p:cNvPr id="3" name="Content Placeholder 2">
            <a:extLst>
              <a:ext uri="{FF2B5EF4-FFF2-40B4-BE49-F238E27FC236}">
                <a16:creationId xmlns:a16="http://schemas.microsoft.com/office/drawing/2014/main" id="{614DD6CC-E55F-42B2-9913-C9851FB19E47}"/>
              </a:ext>
            </a:extLst>
          </p:cNvPr>
          <p:cNvSpPr>
            <a:spLocks noGrp="1"/>
          </p:cNvSpPr>
          <p:nvPr>
            <p:ph idx="1"/>
          </p:nvPr>
        </p:nvSpPr>
        <p:spPr/>
        <p:txBody>
          <a:bodyPr>
            <a:normAutofit fontScale="92500" lnSpcReduction="20000"/>
          </a:bodyPr>
          <a:lstStyle/>
          <a:p>
            <a:r>
              <a:rPr lang="en-US" sz="2800" dirty="0"/>
              <a:t>Improving HyStart RTT based exit</a:t>
            </a:r>
          </a:p>
          <a:p>
            <a:r>
              <a:rPr lang="en-US" sz="2800" dirty="0">
                <a:ea typeface="PMingLiU" panose="02020500000000000000" pitchFamily="18" charset="-120"/>
              </a:rPr>
              <a:t>HyStart++</a:t>
            </a:r>
            <a:endParaRPr lang="en-US" sz="2800" dirty="0"/>
          </a:p>
          <a:p>
            <a:r>
              <a:rPr lang="en-US" sz="2800" dirty="0"/>
              <a:t>Other TCP settings</a:t>
            </a:r>
          </a:p>
          <a:p>
            <a:pPr lvl="1"/>
            <a:r>
              <a:rPr lang="en-US" sz="2400" dirty="0"/>
              <a:t>Initial congestion window</a:t>
            </a:r>
          </a:p>
          <a:p>
            <a:pPr lvl="1"/>
            <a:r>
              <a:rPr lang="en-US" sz="2400" dirty="0"/>
              <a:t>Fast convergence</a:t>
            </a:r>
          </a:p>
          <a:p>
            <a:pPr lvl="1"/>
            <a:r>
              <a:rPr lang="en-US" sz="2400" dirty="0"/>
              <a:t>The </a:t>
            </a:r>
            <a:r>
              <a:rPr lang="en-US" sz="2400" dirty="0">
                <a:ea typeface="PMingLiU" panose="02020500000000000000" pitchFamily="18" charset="-120"/>
              </a:rPr>
              <a:t>β parameter for window factor decrease</a:t>
            </a:r>
          </a:p>
          <a:p>
            <a:pPr lvl="1"/>
            <a:r>
              <a:rPr lang="en-US" sz="2400" dirty="0">
                <a:ea typeface="PMingLiU" panose="02020500000000000000" pitchFamily="18" charset="-120"/>
              </a:rPr>
              <a:t>HyStart RTT</a:t>
            </a:r>
            <a:r>
              <a:rPr lang="en-US" sz="2400" baseline="-25000" dirty="0">
                <a:ea typeface="PMingLiU" panose="02020500000000000000" pitchFamily="18" charset="-120"/>
              </a:rPr>
              <a:t>0</a:t>
            </a:r>
          </a:p>
          <a:p>
            <a:r>
              <a:rPr lang="en-US" sz="2800" dirty="0">
                <a:ea typeface="PMingLiU" panose="02020500000000000000" pitchFamily="18" charset="-120"/>
              </a:rPr>
              <a:t>Competing flows over a satellite Internet link</a:t>
            </a:r>
          </a:p>
          <a:p>
            <a:pPr lvl="1"/>
            <a:r>
              <a:rPr lang="en-US" sz="2400" dirty="0">
                <a:ea typeface="PMingLiU" panose="02020500000000000000" pitchFamily="18" charset="-120"/>
              </a:rPr>
              <a:t>BBR</a:t>
            </a:r>
          </a:p>
          <a:p>
            <a:pPr lvl="1"/>
            <a:r>
              <a:rPr lang="en-US" sz="2400" dirty="0" err="1">
                <a:ea typeface="PMingLiU" panose="02020500000000000000" pitchFamily="18" charset="-120"/>
              </a:rPr>
              <a:t>Hybla</a:t>
            </a:r>
            <a:endParaRPr lang="en-US" sz="2400" dirty="0">
              <a:ea typeface="PMingLiU" panose="02020500000000000000" pitchFamily="18" charset="-120"/>
            </a:endParaRPr>
          </a:p>
          <a:p>
            <a:pPr lvl="1"/>
            <a:r>
              <a:rPr lang="en-US" sz="2400" dirty="0">
                <a:ea typeface="PMingLiU" panose="02020500000000000000" pitchFamily="18" charset="-120"/>
              </a:rPr>
              <a:t>QUIC</a:t>
            </a:r>
          </a:p>
        </p:txBody>
      </p:sp>
      <p:sp>
        <p:nvSpPr>
          <p:cNvPr id="4" name="Slide Number Placeholder 3">
            <a:extLst>
              <a:ext uri="{FF2B5EF4-FFF2-40B4-BE49-F238E27FC236}">
                <a16:creationId xmlns:a16="http://schemas.microsoft.com/office/drawing/2014/main" id="{2229FB5F-FEB0-47DD-92F1-16FF6BB74553}"/>
              </a:ext>
            </a:extLst>
          </p:cNvPr>
          <p:cNvSpPr>
            <a:spLocks noGrp="1"/>
          </p:cNvSpPr>
          <p:nvPr>
            <p:ph type="sldNum" sz="quarter" idx="12"/>
          </p:nvPr>
        </p:nvSpPr>
        <p:spPr/>
        <p:txBody>
          <a:bodyPr/>
          <a:lstStyle/>
          <a:p>
            <a:fld id="{324FEEB9-1B0A-4B17-AFE4-18E468568274}" type="slidenum">
              <a:rPr lang="en-US" sz="2000" smtClean="0"/>
              <a:t>20</a:t>
            </a:fld>
            <a:endParaRPr lang="en-US" sz="2000" dirty="0"/>
          </a:p>
        </p:txBody>
      </p:sp>
    </p:spTree>
    <p:extLst>
      <p:ext uri="{BB962C8B-B14F-4D97-AF65-F5344CB8AC3E}">
        <p14:creationId xmlns:p14="http://schemas.microsoft.com/office/powerpoint/2010/main" val="2028635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B08ED-6BF6-46D9-B095-6B2C8C143BD7}"/>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10A6EB1D-23DD-4426-B373-C4E541CFC50D}"/>
              </a:ext>
            </a:extLst>
          </p:cNvPr>
          <p:cNvSpPr>
            <a:spLocks noGrp="1"/>
          </p:cNvSpPr>
          <p:nvPr>
            <p:ph type="subTitle" idx="1"/>
          </p:nvPr>
        </p:nvSpPr>
        <p:spPr/>
        <p:txBody>
          <a:bodyPr/>
          <a:lstStyle/>
          <a:p>
            <a:r>
              <a:rPr lang="en-US" dirty="0"/>
              <a:t>Benjamin Peters, Pinhan Zhao, Jae Chung, Mark Claypool</a:t>
            </a:r>
          </a:p>
        </p:txBody>
      </p:sp>
      <p:pic>
        <p:nvPicPr>
          <p:cNvPr id="4" name="Picture 3" descr="Resources | Marketing &amp; Communications | Offices | WPI">
            <a:extLst>
              <a:ext uri="{FF2B5EF4-FFF2-40B4-BE49-F238E27FC236}">
                <a16:creationId xmlns:a16="http://schemas.microsoft.com/office/drawing/2014/main" id="{23D70077-8C0C-45E9-954C-865A56D38A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988" y="4667646"/>
            <a:ext cx="1852539" cy="14314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73AF176-1AB2-4B6D-AECD-AC5063FA5C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4914" y="4325112"/>
            <a:ext cx="3531735" cy="1746203"/>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37F3837D-8A63-4689-8E5F-FD3338E3BD08}"/>
              </a:ext>
            </a:extLst>
          </p:cNvPr>
          <p:cNvSpPr>
            <a:spLocks noGrp="1"/>
          </p:cNvSpPr>
          <p:nvPr>
            <p:ph type="sldNum" sz="quarter" idx="12"/>
          </p:nvPr>
        </p:nvSpPr>
        <p:spPr/>
        <p:txBody>
          <a:bodyPr/>
          <a:lstStyle/>
          <a:p>
            <a:fld id="{A0975144-58C1-4A44-B0E2-F752D92AD465}" type="slidenum">
              <a:rPr lang="en-US" sz="2000" smtClean="0"/>
              <a:t>21</a:t>
            </a:fld>
            <a:endParaRPr lang="en-US" sz="2000" dirty="0"/>
          </a:p>
        </p:txBody>
      </p:sp>
    </p:spTree>
    <p:extLst>
      <p:ext uri="{BB962C8B-B14F-4D97-AF65-F5344CB8AC3E}">
        <p14:creationId xmlns:p14="http://schemas.microsoft.com/office/powerpoint/2010/main" val="3691340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533D761E-F3D8-4059-8861-99F7A3D9C9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b="32846"/>
          <a:stretch/>
        </p:blipFill>
        <p:spPr bwMode="auto">
          <a:xfrm>
            <a:off x="8518849" y="1772284"/>
            <a:ext cx="3396344" cy="44250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FCEF13B-4B5D-4E0B-9877-A0C2BF64F7DD}"/>
              </a:ext>
            </a:extLst>
          </p:cNvPr>
          <p:cNvSpPr>
            <a:spLocks noGrp="1"/>
          </p:cNvSpPr>
          <p:nvPr>
            <p:ph type="title"/>
          </p:nvPr>
        </p:nvSpPr>
        <p:spPr/>
        <p:txBody>
          <a:bodyPr>
            <a:normAutofit/>
          </a:bodyPr>
          <a:lstStyle/>
          <a:p>
            <a:r>
              <a:rPr lang="en-US" dirty="0"/>
              <a:t>Performance Issues Over Satellites</a:t>
            </a:r>
          </a:p>
        </p:txBody>
      </p:sp>
      <p:sp>
        <p:nvSpPr>
          <p:cNvPr id="3" name="Content Placeholder 2">
            <a:extLst>
              <a:ext uri="{FF2B5EF4-FFF2-40B4-BE49-F238E27FC236}">
                <a16:creationId xmlns:a16="http://schemas.microsoft.com/office/drawing/2014/main" id="{268E2135-7773-4268-B3AF-38F5068A7A9B}"/>
              </a:ext>
            </a:extLst>
          </p:cNvPr>
          <p:cNvSpPr>
            <a:spLocks noGrp="1"/>
          </p:cNvSpPr>
          <p:nvPr>
            <p:ph idx="1"/>
          </p:nvPr>
        </p:nvSpPr>
        <p:spPr>
          <a:xfrm>
            <a:off x="1097280" y="1845733"/>
            <a:ext cx="7421569" cy="4351633"/>
          </a:xfrm>
        </p:spPr>
        <p:txBody>
          <a:bodyPr>
            <a:normAutofit/>
          </a:bodyPr>
          <a:lstStyle/>
          <a:p>
            <a:r>
              <a:rPr lang="en-US" sz="2400" dirty="0"/>
              <a:t>Sender and receiver buffer sizes can affect performance</a:t>
            </a:r>
          </a:p>
          <a:p>
            <a:r>
              <a:rPr lang="en-US" sz="2400" dirty="0"/>
              <a:t>HyStart can exit slow start before loss to </a:t>
            </a:r>
            <a:r>
              <a:rPr lang="en-US" sz="2400" dirty="0">
                <a:solidFill>
                  <a:srgbClr val="00B050"/>
                </a:solidFill>
              </a:rPr>
              <a:t>avoid overshooting</a:t>
            </a:r>
          </a:p>
          <a:p>
            <a:r>
              <a:rPr lang="en-US" sz="2400" dirty="0"/>
              <a:t>HyStart may </a:t>
            </a:r>
            <a:r>
              <a:rPr lang="en-US" sz="2400" dirty="0">
                <a:solidFill>
                  <a:srgbClr val="FF0000"/>
                </a:solidFill>
              </a:rPr>
              <a:t>exit slow start prematurely</a:t>
            </a:r>
          </a:p>
          <a:p>
            <a:r>
              <a:rPr lang="en-US" sz="2400" dirty="0"/>
              <a:t>Performance Enhancing Proxies (PEPs) are becoming increasingly ineffective</a:t>
            </a:r>
          </a:p>
          <a:p>
            <a:pPr lvl="1"/>
            <a:r>
              <a:rPr lang="en-US" sz="2000" dirty="0"/>
              <a:t>VPNs</a:t>
            </a:r>
          </a:p>
          <a:p>
            <a:pPr lvl="1"/>
            <a:r>
              <a:rPr lang="en-US" sz="2000" dirty="0"/>
              <a:t>QUIC</a:t>
            </a:r>
          </a:p>
          <a:p>
            <a:r>
              <a:rPr lang="en-US" sz="2400" dirty="0"/>
              <a:t>Few published studies over actual satellite networks</a:t>
            </a:r>
          </a:p>
          <a:p>
            <a:pPr lvl="1"/>
            <a:r>
              <a:rPr lang="en-US" sz="2000" dirty="0"/>
              <a:t>Most use simulation or emulation</a:t>
            </a:r>
          </a:p>
        </p:txBody>
      </p:sp>
      <p:sp>
        <p:nvSpPr>
          <p:cNvPr id="4" name="Slide Number Placeholder 3">
            <a:extLst>
              <a:ext uri="{FF2B5EF4-FFF2-40B4-BE49-F238E27FC236}">
                <a16:creationId xmlns:a16="http://schemas.microsoft.com/office/drawing/2014/main" id="{87F55B7C-8260-40C3-90FD-346D49684FBF}"/>
              </a:ext>
            </a:extLst>
          </p:cNvPr>
          <p:cNvSpPr>
            <a:spLocks noGrp="1"/>
          </p:cNvSpPr>
          <p:nvPr>
            <p:ph type="sldNum" sz="quarter" idx="12"/>
          </p:nvPr>
        </p:nvSpPr>
        <p:spPr/>
        <p:txBody>
          <a:bodyPr/>
          <a:lstStyle/>
          <a:p>
            <a:fld id="{324FEEB9-1B0A-4B17-AFE4-18E468568274}" type="slidenum">
              <a:rPr lang="en-US" sz="2000" smtClean="0"/>
              <a:t>3</a:t>
            </a:fld>
            <a:endParaRPr lang="en-US" sz="2000" dirty="0"/>
          </a:p>
        </p:txBody>
      </p:sp>
    </p:spTree>
    <p:extLst>
      <p:ext uri="{BB962C8B-B14F-4D97-AF65-F5344CB8AC3E}">
        <p14:creationId xmlns:p14="http://schemas.microsoft.com/office/powerpoint/2010/main" val="239337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1A2C1-5F16-41A7-9469-A73ED2FAFBE4}"/>
              </a:ext>
            </a:extLst>
          </p:cNvPr>
          <p:cNvSpPr>
            <a:spLocks noGrp="1"/>
          </p:cNvSpPr>
          <p:nvPr>
            <p:ph type="title"/>
          </p:nvPr>
        </p:nvSpPr>
        <p:spPr/>
        <p:txBody>
          <a:bodyPr/>
          <a:lstStyle/>
          <a:p>
            <a:r>
              <a:rPr lang="en-US" sz="6600" dirty="0"/>
              <a:t>Outline</a:t>
            </a:r>
            <a:endParaRPr lang="en-US" dirty="0"/>
          </a:p>
        </p:txBody>
      </p:sp>
      <p:sp>
        <p:nvSpPr>
          <p:cNvPr id="3" name="Content Placeholder 2">
            <a:extLst>
              <a:ext uri="{FF2B5EF4-FFF2-40B4-BE49-F238E27FC236}">
                <a16:creationId xmlns:a16="http://schemas.microsoft.com/office/drawing/2014/main" id="{3539B731-9B35-48EE-9561-4A2D2FB794BB}"/>
              </a:ext>
            </a:extLst>
          </p:cNvPr>
          <p:cNvSpPr>
            <a:spLocks noGrp="1"/>
          </p:cNvSpPr>
          <p:nvPr>
            <p:ph idx="1"/>
          </p:nvPr>
        </p:nvSpPr>
        <p:spPr/>
        <p:txBody>
          <a:bodyPr>
            <a:normAutofit/>
          </a:bodyPr>
          <a:lstStyle/>
          <a:p>
            <a:r>
              <a:rPr lang="en-US" sz="3600" dirty="0"/>
              <a:t>Introduction (</a:t>
            </a:r>
            <a:r>
              <a:rPr lang="en-US" sz="3600" dirty="0">
                <a:solidFill>
                  <a:srgbClr val="00B050"/>
                </a:solidFill>
              </a:rPr>
              <a:t>Done</a:t>
            </a:r>
            <a:r>
              <a:rPr lang="en-US" sz="3600" dirty="0"/>
              <a:t>)</a:t>
            </a:r>
          </a:p>
          <a:p>
            <a:r>
              <a:rPr lang="en-US" sz="3600" dirty="0"/>
              <a:t>Background (</a:t>
            </a:r>
            <a:r>
              <a:rPr lang="en-US" sz="3600" dirty="0">
                <a:solidFill>
                  <a:srgbClr val="00B050"/>
                </a:solidFill>
              </a:rPr>
              <a:t>Done</a:t>
            </a:r>
            <a:r>
              <a:rPr lang="en-US" sz="3600" dirty="0"/>
              <a:t>)</a:t>
            </a:r>
          </a:p>
          <a:p>
            <a:r>
              <a:rPr lang="en-US" sz="3600" dirty="0"/>
              <a:t>Methodology (</a:t>
            </a:r>
            <a:r>
              <a:rPr lang="en-US" sz="3600" dirty="0">
                <a:solidFill>
                  <a:schemeClr val="accent1"/>
                </a:solidFill>
              </a:rPr>
              <a:t>Up Next</a:t>
            </a:r>
            <a:r>
              <a:rPr lang="en-US" sz="3600" dirty="0"/>
              <a:t>)</a:t>
            </a:r>
          </a:p>
          <a:p>
            <a:r>
              <a:rPr lang="en-US" sz="3600" dirty="0"/>
              <a:t>Buffer Settings Results</a:t>
            </a:r>
          </a:p>
          <a:p>
            <a:r>
              <a:rPr lang="en-US" sz="3600" dirty="0"/>
              <a:t>Hystart Results</a:t>
            </a:r>
          </a:p>
          <a:p>
            <a:r>
              <a:rPr lang="en-US" sz="3600" dirty="0"/>
              <a:t>Conclusion</a:t>
            </a:r>
          </a:p>
        </p:txBody>
      </p:sp>
      <p:sp>
        <p:nvSpPr>
          <p:cNvPr id="4" name="Slide Number Placeholder 3">
            <a:extLst>
              <a:ext uri="{FF2B5EF4-FFF2-40B4-BE49-F238E27FC236}">
                <a16:creationId xmlns:a16="http://schemas.microsoft.com/office/drawing/2014/main" id="{937905FC-4992-4071-B47B-5E355ABC3D4E}"/>
              </a:ext>
            </a:extLst>
          </p:cNvPr>
          <p:cNvSpPr>
            <a:spLocks noGrp="1"/>
          </p:cNvSpPr>
          <p:nvPr>
            <p:ph type="sldNum" sz="quarter" idx="12"/>
          </p:nvPr>
        </p:nvSpPr>
        <p:spPr/>
        <p:txBody>
          <a:bodyPr/>
          <a:lstStyle/>
          <a:p>
            <a:fld id="{324FEEB9-1B0A-4B17-AFE4-18E468568274}" type="slidenum">
              <a:rPr lang="en-US" sz="2000" smtClean="0"/>
              <a:t>4</a:t>
            </a:fld>
            <a:endParaRPr lang="en-US" sz="2000" dirty="0"/>
          </a:p>
        </p:txBody>
      </p:sp>
    </p:spTree>
    <p:extLst>
      <p:ext uri="{BB962C8B-B14F-4D97-AF65-F5344CB8AC3E}">
        <p14:creationId xmlns:p14="http://schemas.microsoft.com/office/powerpoint/2010/main" val="347506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tellite Testbed]">
            <a:extLst>
              <a:ext uri="{FF2B5EF4-FFF2-40B4-BE49-F238E27FC236}">
                <a16:creationId xmlns:a16="http://schemas.microsoft.com/office/drawing/2014/main" id="{588DE8D5-8A81-4C9A-9160-FD009AE4B9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9370" y="2996388"/>
            <a:ext cx="4991258" cy="32231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08B4E21-53BA-498A-91C3-CB356C4A7F4E}"/>
              </a:ext>
            </a:extLst>
          </p:cNvPr>
          <p:cNvSpPr>
            <a:spLocks noGrp="1"/>
          </p:cNvSpPr>
          <p:nvPr>
            <p:ph type="title"/>
          </p:nvPr>
        </p:nvSpPr>
        <p:spPr/>
        <p:txBody>
          <a:bodyPr/>
          <a:lstStyle/>
          <a:p>
            <a:r>
              <a:rPr lang="en-US"/>
              <a:t>Methodology</a:t>
            </a:r>
          </a:p>
        </p:txBody>
      </p:sp>
      <p:sp>
        <p:nvSpPr>
          <p:cNvPr id="3" name="Content Placeholder 2">
            <a:extLst>
              <a:ext uri="{FF2B5EF4-FFF2-40B4-BE49-F238E27FC236}">
                <a16:creationId xmlns:a16="http://schemas.microsoft.com/office/drawing/2014/main" id="{D59C5244-1B17-43C1-8314-52DBB53B30C7}"/>
              </a:ext>
            </a:extLst>
          </p:cNvPr>
          <p:cNvSpPr>
            <a:spLocks noGrp="1"/>
          </p:cNvSpPr>
          <p:nvPr>
            <p:ph idx="1"/>
          </p:nvPr>
        </p:nvSpPr>
        <p:spPr/>
        <p:txBody>
          <a:bodyPr>
            <a:normAutofit lnSpcReduction="10000"/>
          </a:bodyPr>
          <a:lstStyle/>
          <a:p>
            <a:r>
              <a:rPr lang="en-US" sz="3200" dirty="0"/>
              <a:t>ViaSat link to represent a client with a “last mile” satellite connection</a:t>
            </a:r>
          </a:p>
          <a:p>
            <a:r>
              <a:rPr lang="en-US" sz="3200" dirty="0"/>
              <a:t>Tests were run serially to minimize differences</a:t>
            </a:r>
          </a:p>
          <a:p>
            <a:r>
              <a:rPr lang="en-US" sz="3200" dirty="0"/>
              <a:t>1Gbyte bulk downloads</a:t>
            </a:r>
          </a:p>
          <a:p>
            <a:r>
              <a:rPr lang="en-US" sz="3200" dirty="0"/>
              <a:t>5 or 10 runs were averaged together</a:t>
            </a:r>
          </a:p>
          <a:p>
            <a:r>
              <a:rPr lang="en-US" sz="3200" dirty="0"/>
              <a:t>Measurements taken at the sender</a:t>
            </a:r>
          </a:p>
          <a:p>
            <a:r>
              <a:rPr lang="en-US" sz="3200" dirty="0"/>
              <a:t>BDP: 18 MB/s * 600 </a:t>
            </a:r>
            <a:r>
              <a:rPr lang="en-US" sz="3200" dirty="0" err="1"/>
              <a:t>ms</a:t>
            </a:r>
            <a:r>
              <a:rPr lang="en-US" sz="3200" dirty="0"/>
              <a:t> = </a:t>
            </a:r>
            <a:r>
              <a:rPr lang="en-US" sz="3200" dirty="0">
                <a:solidFill>
                  <a:srgbClr val="FF0000"/>
                </a:solidFill>
              </a:rPr>
              <a:t>10.8 MB</a:t>
            </a:r>
          </a:p>
        </p:txBody>
      </p:sp>
      <p:sp>
        <p:nvSpPr>
          <p:cNvPr id="4" name="Arrow: Up 3">
            <a:extLst>
              <a:ext uri="{FF2B5EF4-FFF2-40B4-BE49-F238E27FC236}">
                <a16:creationId xmlns:a16="http://schemas.microsoft.com/office/drawing/2014/main" id="{7973D2EC-0850-4ADD-8215-B1648BAF8DCF}"/>
              </a:ext>
            </a:extLst>
          </p:cNvPr>
          <p:cNvSpPr/>
          <p:nvPr/>
        </p:nvSpPr>
        <p:spPr>
          <a:xfrm rot="19330077">
            <a:off x="9725023" y="3934849"/>
            <a:ext cx="209550" cy="4667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2ECA61-D9C2-4679-B6B8-E6608EC82320}"/>
              </a:ext>
            </a:extLst>
          </p:cNvPr>
          <p:cNvSpPr txBox="1"/>
          <p:nvPr/>
        </p:nvSpPr>
        <p:spPr>
          <a:xfrm>
            <a:off x="9603913" y="4295776"/>
            <a:ext cx="1235536" cy="369332"/>
          </a:xfrm>
          <a:prstGeom prst="rect">
            <a:avLst/>
          </a:prstGeom>
          <a:noFill/>
        </p:spPr>
        <p:txBody>
          <a:bodyPr wrap="square" rtlCol="0">
            <a:spAutoFit/>
          </a:bodyPr>
          <a:lstStyle/>
          <a:p>
            <a:r>
              <a:rPr lang="en-US"/>
              <a:t>144 Mb/s</a:t>
            </a:r>
          </a:p>
        </p:txBody>
      </p:sp>
      <p:sp>
        <p:nvSpPr>
          <p:cNvPr id="6" name="Slide Number Placeholder 5">
            <a:extLst>
              <a:ext uri="{FF2B5EF4-FFF2-40B4-BE49-F238E27FC236}">
                <a16:creationId xmlns:a16="http://schemas.microsoft.com/office/drawing/2014/main" id="{1B2C1021-27C4-4B12-9AC5-A6729511DBB7}"/>
              </a:ext>
            </a:extLst>
          </p:cNvPr>
          <p:cNvSpPr>
            <a:spLocks noGrp="1"/>
          </p:cNvSpPr>
          <p:nvPr>
            <p:ph type="sldNum" sz="quarter" idx="12"/>
          </p:nvPr>
        </p:nvSpPr>
        <p:spPr/>
        <p:txBody>
          <a:bodyPr/>
          <a:lstStyle/>
          <a:p>
            <a:fld id="{324FEEB9-1B0A-4B17-AFE4-18E468568274}" type="slidenum">
              <a:rPr lang="en-US" sz="2000" smtClean="0"/>
              <a:t>5</a:t>
            </a:fld>
            <a:endParaRPr lang="en-US" sz="2000" dirty="0"/>
          </a:p>
        </p:txBody>
      </p:sp>
    </p:spTree>
    <p:extLst>
      <p:ext uri="{BB962C8B-B14F-4D97-AF65-F5344CB8AC3E}">
        <p14:creationId xmlns:p14="http://schemas.microsoft.com/office/powerpoint/2010/main" val="416713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line chart&#10;&#10;Description automatically generated">
            <a:extLst>
              <a:ext uri="{FF2B5EF4-FFF2-40B4-BE49-F238E27FC236}">
                <a16:creationId xmlns:a16="http://schemas.microsoft.com/office/drawing/2014/main" id="{1D877318-FBE6-4BBE-AEE1-BF7445B717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1154" y="-155406"/>
            <a:ext cx="5150846" cy="6438557"/>
          </a:xfrm>
          <a:prstGeom prst="rect">
            <a:avLst/>
          </a:prstGeom>
        </p:spPr>
      </p:pic>
      <p:sp>
        <p:nvSpPr>
          <p:cNvPr id="2" name="Title 1">
            <a:extLst>
              <a:ext uri="{FF2B5EF4-FFF2-40B4-BE49-F238E27FC236}">
                <a16:creationId xmlns:a16="http://schemas.microsoft.com/office/drawing/2014/main" id="{449F3DA6-4BD3-410F-87A8-A873B07F0F30}"/>
              </a:ext>
            </a:extLst>
          </p:cNvPr>
          <p:cNvSpPr>
            <a:spLocks noGrp="1"/>
          </p:cNvSpPr>
          <p:nvPr>
            <p:ph type="title"/>
          </p:nvPr>
        </p:nvSpPr>
        <p:spPr/>
        <p:txBody>
          <a:bodyPr/>
          <a:lstStyle/>
          <a:p>
            <a:r>
              <a:rPr lang="en-US"/>
              <a:t>Default Settings</a:t>
            </a:r>
          </a:p>
        </p:txBody>
      </p:sp>
      <p:sp>
        <p:nvSpPr>
          <p:cNvPr id="5" name="Rectangle 4">
            <a:extLst>
              <a:ext uri="{FF2B5EF4-FFF2-40B4-BE49-F238E27FC236}">
                <a16:creationId xmlns:a16="http://schemas.microsoft.com/office/drawing/2014/main" id="{421CDE41-9382-4A4B-B337-4FDAEB5F5B93}"/>
              </a:ext>
            </a:extLst>
          </p:cNvPr>
          <p:cNvSpPr/>
          <p:nvPr/>
        </p:nvSpPr>
        <p:spPr>
          <a:xfrm>
            <a:off x="8439325" y="-155406"/>
            <a:ext cx="2525086" cy="4781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D9201EE5-B76F-4324-8D15-F63381A6537D}"/>
              </a:ext>
            </a:extLst>
          </p:cNvPr>
          <p:cNvSpPr>
            <a:spLocks noGrp="1"/>
          </p:cNvSpPr>
          <p:nvPr>
            <p:ph type="sldNum" sz="quarter" idx="12"/>
          </p:nvPr>
        </p:nvSpPr>
        <p:spPr/>
        <p:txBody>
          <a:bodyPr/>
          <a:lstStyle/>
          <a:p>
            <a:fld id="{324FEEB9-1B0A-4B17-AFE4-18E468568274}" type="slidenum">
              <a:rPr lang="en-US" sz="2000" smtClean="0"/>
              <a:t>6</a:t>
            </a:fld>
            <a:endParaRPr lang="en-US" sz="2000" dirty="0"/>
          </a:p>
        </p:txBody>
      </p:sp>
      <p:sp>
        <p:nvSpPr>
          <p:cNvPr id="10" name="TextBox 9">
            <a:extLst>
              <a:ext uri="{FF2B5EF4-FFF2-40B4-BE49-F238E27FC236}">
                <a16:creationId xmlns:a16="http://schemas.microsoft.com/office/drawing/2014/main" id="{B1EB38FD-6689-40BC-9A4C-DB7AFA5494EE}"/>
              </a:ext>
            </a:extLst>
          </p:cNvPr>
          <p:cNvSpPr txBox="1"/>
          <p:nvPr/>
        </p:nvSpPr>
        <p:spPr>
          <a:xfrm>
            <a:off x="838200" y="1690688"/>
            <a:ext cx="6494755" cy="3970318"/>
          </a:xfrm>
          <a:prstGeom prst="rect">
            <a:avLst/>
          </a:prstGeom>
          <a:noFill/>
        </p:spPr>
        <p:txBody>
          <a:bodyPr wrap="square" rtlCol="0">
            <a:spAutoFit/>
          </a:bodyPr>
          <a:lstStyle/>
          <a:p>
            <a:pPr marL="285750" indent="-285750">
              <a:buFont typeface="Arial" panose="020B0604020202020204" pitchFamily="34" charset="0"/>
              <a:buChar char="•"/>
            </a:pPr>
            <a:r>
              <a:rPr lang="en-US" sz="3600" dirty="0"/>
              <a:t>Linux Defaults</a:t>
            </a:r>
          </a:p>
          <a:p>
            <a:pPr marL="742950" lvl="1" indent="-285750">
              <a:buFont typeface="Arial" panose="020B0604020202020204" pitchFamily="34" charset="0"/>
              <a:buChar char="•"/>
            </a:pPr>
            <a:r>
              <a:rPr lang="en-US" sz="3600" dirty="0"/>
              <a:t>HyStart enabled</a:t>
            </a:r>
          </a:p>
          <a:p>
            <a:pPr marL="742950" lvl="1" indent="-285750">
              <a:buFont typeface="Arial" panose="020B0604020202020204" pitchFamily="34" charset="0"/>
              <a:buChar char="•"/>
            </a:pPr>
            <a:r>
              <a:rPr lang="en-US" sz="3600" dirty="0"/>
              <a:t>Auto-Tune enabled</a:t>
            </a:r>
          </a:p>
          <a:p>
            <a:pPr marL="742950" lvl="1" indent="-285750">
              <a:buFont typeface="Arial" panose="020B0604020202020204" pitchFamily="34" charset="0"/>
              <a:buChar char="•"/>
            </a:pPr>
            <a:r>
              <a:rPr lang="en-US" sz="3600" dirty="0" err="1"/>
              <a:t>rmem</a:t>
            </a:r>
            <a:r>
              <a:rPr lang="en-US" sz="3600" dirty="0"/>
              <a:t> = 4KiB, 128KiB, 6MiB</a:t>
            </a:r>
          </a:p>
          <a:p>
            <a:pPr marL="742950" lvl="1" indent="-285750">
              <a:buFont typeface="Arial" panose="020B0604020202020204" pitchFamily="34" charset="0"/>
              <a:buChar char="•"/>
            </a:pPr>
            <a:r>
              <a:rPr lang="en-US" sz="3600" dirty="0" err="1"/>
              <a:t>wmem</a:t>
            </a:r>
            <a:r>
              <a:rPr lang="en-US" sz="3600" dirty="0"/>
              <a:t> = 4KiB, 16KiB, 4MiB</a:t>
            </a:r>
          </a:p>
          <a:p>
            <a:r>
              <a:rPr lang="en-US" sz="3600" dirty="0"/>
              <a:t>Message: Utilization below link capacity</a:t>
            </a:r>
          </a:p>
        </p:txBody>
      </p:sp>
    </p:spTree>
    <p:extLst>
      <p:ext uri="{BB962C8B-B14F-4D97-AF65-F5344CB8AC3E}">
        <p14:creationId xmlns:p14="http://schemas.microsoft.com/office/powerpoint/2010/main" val="180225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88148-5C9F-4F7F-96DF-EADC1DCD29B9}"/>
              </a:ext>
            </a:extLst>
          </p:cNvPr>
          <p:cNvSpPr>
            <a:spLocks noGrp="1"/>
          </p:cNvSpPr>
          <p:nvPr>
            <p:ph type="title"/>
          </p:nvPr>
        </p:nvSpPr>
        <p:spPr/>
        <p:txBody>
          <a:bodyPr/>
          <a:lstStyle/>
          <a:p>
            <a:r>
              <a:rPr lang="en-US"/>
              <a:t>Increasing RMEM</a:t>
            </a:r>
          </a:p>
        </p:txBody>
      </p:sp>
      <p:pic>
        <p:nvPicPr>
          <p:cNvPr id="5" name="Content Placeholder 4" descr="Chart, line chart&#10;&#10;Description automatically generated">
            <a:extLst>
              <a:ext uri="{FF2B5EF4-FFF2-40B4-BE49-F238E27FC236}">
                <a16:creationId xmlns:a16="http://schemas.microsoft.com/office/drawing/2014/main" id="{5F4FE420-0ADC-4C0A-BFD1-B18388EA74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88810" y="-171757"/>
            <a:ext cx="5185504" cy="6481881"/>
          </a:xfrm>
        </p:spPr>
      </p:pic>
      <p:sp>
        <p:nvSpPr>
          <p:cNvPr id="6" name="TextBox 5">
            <a:extLst>
              <a:ext uri="{FF2B5EF4-FFF2-40B4-BE49-F238E27FC236}">
                <a16:creationId xmlns:a16="http://schemas.microsoft.com/office/drawing/2014/main" id="{2DEFFD2B-C16E-4092-AA52-78384816A43A}"/>
              </a:ext>
            </a:extLst>
          </p:cNvPr>
          <p:cNvSpPr txBox="1"/>
          <p:nvPr/>
        </p:nvSpPr>
        <p:spPr>
          <a:xfrm>
            <a:off x="838200" y="1690688"/>
            <a:ext cx="6589580"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a:t>Run settings:</a:t>
            </a:r>
          </a:p>
          <a:p>
            <a:pPr marL="742950" lvl="1" indent="-285750">
              <a:buFont typeface="Arial" panose="020B0604020202020204" pitchFamily="34" charset="0"/>
              <a:buChar char="•"/>
            </a:pPr>
            <a:r>
              <a:rPr lang="en-US" sz="2800" dirty="0"/>
              <a:t>HyStart enabled</a:t>
            </a:r>
          </a:p>
          <a:p>
            <a:pPr marL="742950" lvl="1" indent="-285750">
              <a:buFont typeface="Arial" panose="020B0604020202020204" pitchFamily="34" charset="0"/>
              <a:buChar char="•"/>
            </a:pPr>
            <a:r>
              <a:rPr lang="en-US" sz="2800" dirty="0" err="1"/>
              <a:t>rmem</a:t>
            </a:r>
            <a:r>
              <a:rPr lang="en-US" sz="2800" dirty="0"/>
              <a:t> = 60MB, 60MB, 60MB</a:t>
            </a:r>
          </a:p>
          <a:p>
            <a:pPr marL="742950" lvl="1" indent="-285750">
              <a:buFont typeface="Arial" panose="020B0604020202020204" pitchFamily="34" charset="0"/>
              <a:buChar char="•"/>
            </a:pPr>
            <a:r>
              <a:rPr lang="en-US" sz="2800" dirty="0" err="1"/>
              <a:t>wmem</a:t>
            </a:r>
            <a:r>
              <a:rPr lang="en-US" sz="2800" dirty="0"/>
              <a:t> = 4KiB, 16KiB, 4MiB</a:t>
            </a:r>
          </a:p>
          <a:p>
            <a:r>
              <a:rPr lang="en-US" sz="2800" dirty="0"/>
              <a:t>Messages:</a:t>
            </a:r>
          </a:p>
          <a:p>
            <a:pPr marL="285750" indent="-285750">
              <a:buFont typeface="Arial" panose="020B0604020202020204" pitchFamily="34" charset="0"/>
              <a:buChar char="•"/>
            </a:pPr>
            <a:r>
              <a:rPr lang="en-US" sz="2800" dirty="0"/>
              <a:t>Increasing receiver buffer means some improvement </a:t>
            </a:r>
            <a:r>
              <a:rPr lang="en-US" sz="2800" dirty="0">
                <a:solidFill>
                  <a:srgbClr val="0070C0"/>
                </a:solidFill>
              </a:rPr>
              <a:t>without auto-tune</a:t>
            </a:r>
          </a:p>
          <a:p>
            <a:pPr marL="285750" indent="-285750">
              <a:buFont typeface="Arial" panose="020B0604020202020204" pitchFamily="34" charset="0"/>
              <a:buChar char="•"/>
            </a:pPr>
            <a:r>
              <a:rPr lang="en-US" sz="2800" dirty="0"/>
              <a:t>Still well below expected throughput</a:t>
            </a:r>
          </a:p>
          <a:p>
            <a:pPr marL="285750" indent="-285750">
              <a:buFont typeface="Arial" panose="020B0604020202020204" pitchFamily="34" charset="0"/>
              <a:buChar char="•"/>
            </a:pPr>
            <a:r>
              <a:rPr lang="en-US" sz="2800" dirty="0"/>
              <a:t>Similar throughput is achieved </a:t>
            </a:r>
            <a:r>
              <a:rPr lang="en-US" sz="2800" dirty="0">
                <a:solidFill>
                  <a:schemeClr val="accent2"/>
                </a:solidFill>
              </a:rPr>
              <a:t>with</a:t>
            </a:r>
            <a:r>
              <a:rPr lang="en-US" sz="2800" dirty="0"/>
              <a:t> and </a:t>
            </a:r>
            <a:r>
              <a:rPr lang="en-US" sz="2800" dirty="0">
                <a:solidFill>
                  <a:srgbClr val="0070C0"/>
                </a:solidFill>
              </a:rPr>
              <a:t>without auto-tune</a:t>
            </a:r>
            <a:endParaRPr lang="en-US" sz="2800" dirty="0"/>
          </a:p>
        </p:txBody>
      </p:sp>
      <p:sp>
        <p:nvSpPr>
          <p:cNvPr id="7" name="Rectangle 6">
            <a:extLst>
              <a:ext uri="{FF2B5EF4-FFF2-40B4-BE49-F238E27FC236}">
                <a16:creationId xmlns:a16="http://schemas.microsoft.com/office/drawing/2014/main" id="{68207670-C38C-41C0-AC23-18D3E16C86CA}"/>
              </a:ext>
            </a:extLst>
          </p:cNvPr>
          <p:cNvSpPr/>
          <p:nvPr/>
        </p:nvSpPr>
        <p:spPr>
          <a:xfrm>
            <a:off x="8137319" y="-100449"/>
            <a:ext cx="3288485" cy="477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VNKXK9W1KD</a:t>
            </a:r>
          </a:p>
        </p:txBody>
      </p:sp>
      <p:sp>
        <p:nvSpPr>
          <p:cNvPr id="3" name="Slide Number Placeholder 2">
            <a:extLst>
              <a:ext uri="{FF2B5EF4-FFF2-40B4-BE49-F238E27FC236}">
                <a16:creationId xmlns:a16="http://schemas.microsoft.com/office/drawing/2014/main" id="{F6258224-6DF9-422A-99E0-9A5811827CE9}"/>
              </a:ext>
            </a:extLst>
          </p:cNvPr>
          <p:cNvSpPr>
            <a:spLocks noGrp="1"/>
          </p:cNvSpPr>
          <p:nvPr>
            <p:ph type="sldNum" sz="quarter" idx="12"/>
          </p:nvPr>
        </p:nvSpPr>
        <p:spPr/>
        <p:txBody>
          <a:bodyPr/>
          <a:lstStyle/>
          <a:p>
            <a:fld id="{324FEEB9-1B0A-4B17-AFE4-18E468568274}" type="slidenum">
              <a:rPr lang="en-US" sz="2000" smtClean="0"/>
              <a:t>7</a:t>
            </a:fld>
            <a:endParaRPr lang="en-US" sz="2000" dirty="0"/>
          </a:p>
        </p:txBody>
      </p:sp>
    </p:spTree>
    <p:extLst>
      <p:ext uri="{BB962C8B-B14F-4D97-AF65-F5344CB8AC3E}">
        <p14:creationId xmlns:p14="http://schemas.microsoft.com/office/powerpoint/2010/main" val="423462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EEA3C-4280-42C7-B231-D7F50589469B}"/>
              </a:ext>
            </a:extLst>
          </p:cNvPr>
          <p:cNvSpPr>
            <a:spLocks noGrp="1"/>
          </p:cNvSpPr>
          <p:nvPr>
            <p:ph type="title"/>
          </p:nvPr>
        </p:nvSpPr>
        <p:spPr/>
        <p:txBody>
          <a:bodyPr/>
          <a:lstStyle/>
          <a:p>
            <a:r>
              <a:rPr lang="en-US"/>
              <a:t>Increasing WMEM</a:t>
            </a:r>
          </a:p>
        </p:txBody>
      </p:sp>
      <p:pic>
        <p:nvPicPr>
          <p:cNvPr id="7" name="Content Placeholder 6" descr="Chart&#10;&#10;Description automatically generated">
            <a:extLst>
              <a:ext uri="{FF2B5EF4-FFF2-40B4-BE49-F238E27FC236}">
                <a16:creationId xmlns:a16="http://schemas.microsoft.com/office/drawing/2014/main" id="{354204E1-058F-49E9-9C28-349B3BCCE3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62699" y="0"/>
            <a:ext cx="5535785" cy="6299615"/>
          </a:xfrm>
        </p:spPr>
      </p:pic>
      <p:sp>
        <p:nvSpPr>
          <p:cNvPr id="8" name="TextBox 7">
            <a:extLst>
              <a:ext uri="{FF2B5EF4-FFF2-40B4-BE49-F238E27FC236}">
                <a16:creationId xmlns:a16="http://schemas.microsoft.com/office/drawing/2014/main" id="{93217F53-45B6-48F3-AAD2-0A0977FCD604}"/>
              </a:ext>
            </a:extLst>
          </p:cNvPr>
          <p:cNvSpPr txBox="1"/>
          <p:nvPr/>
        </p:nvSpPr>
        <p:spPr>
          <a:xfrm>
            <a:off x="838200" y="1690688"/>
            <a:ext cx="6589580" cy="4524315"/>
          </a:xfrm>
          <a:prstGeom prst="rect">
            <a:avLst/>
          </a:prstGeom>
          <a:noFill/>
        </p:spPr>
        <p:txBody>
          <a:bodyPr wrap="square" rtlCol="0">
            <a:spAutoFit/>
          </a:bodyPr>
          <a:lstStyle/>
          <a:p>
            <a:pPr marL="285750" indent="-285750">
              <a:buFont typeface="Arial" panose="020B0604020202020204" pitchFamily="34" charset="0"/>
              <a:buChar char="•"/>
            </a:pPr>
            <a:r>
              <a:rPr lang="en-US" sz="3200" dirty="0"/>
              <a:t>Run Settings:</a:t>
            </a:r>
          </a:p>
          <a:p>
            <a:pPr marL="742950" lvl="1" indent="-285750">
              <a:buFont typeface="Arial" panose="020B0604020202020204" pitchFamily="34" charset="0"/>
              <a:buChar char="•"/>
            </a:pPr>
            <a:r>
              <a:rPr lang="en-US" sz="3200" dirty="0"/>
              <a:t>HyStart enabled</a:t>
            </a:r>
          </a:p>
          <a:p>
            <a:pPr marL="742950" lvl="1" indent="-285750">
              <a:buFont typeface="Arial" panose="020B0604020202020204" pitchFamily="34" charset="0"/>
              <a:buChar char="•"/>
            </a:pPr>
            <a:r>
              <a:rPr lang="en-US" sz="3200" dirty="0" err="1"/>
              <a:t>rmem</a:t>
            </a:r>
            <a:r>
              <a:rPr lang="en-US" sz="3200" dirty="0"/>
              <a:t> = 4KiB, 128KiB, 6MiB</a:t>
            </a:r>
          </a:p>
          <a:p>
            <a:pPr marL="742950" lvl="1" indent="-285750">
              <a:buFont typeface="Arial" panose="020B0604020202020204" pitchFamily="34" charset="0"/>
              <a:buChar char="•"/>
            </a:pPr>
            <a:r>
              <a:rPr lang="en-US" sz="3200" dirty="0" err="1"/>
              <a:t>wmem</a:t>
            </a:r>
            <a:r>
              <a:rPr lang="en-US" sz="3200" dirty="0"/>
              <a:t> = 60MB, 60MB, 60MB</a:t>
            </a:r>
          </a:p>
          <a:p>
            <a:r>
              <a:rPr lang="en-US" sz="3200" dirty="0"/>
              <a:t>Messages:</a:t>
            </a:r>
          </a:p>
          <a:p>
            <a:pPr marL="285750" indent="-285750">
              <a:buFont typeface="Arial" panose="020B0604020202020204" pitchFamily="34" charset="0"/>
              <a:buChar char="•"/>
            </a:pPr>
            <a:r>
              <a:rPr lang="en-US" sz="3200" dirty="0"/>
              <a:t>Increasing sender buffer improves performance for </a:t>
            </a:r>
            <a:r>
              <a:rPr lang="en-US" sz="3200" dirty="0">
                <a:solidFill>
                  <a:schemeClr val="accent2"/>
                </a:solidFill>
              </a:rPr>
              <a:t>auto-tune streams</a:t>
            </a:r>
          </a:p>
          <a:p>
            <a:pPr marL="285750" indent="-285750">
              <a:buFont typeface="Arial" panose="020B0604020202020204" pitchFamily="34" charset="0"/>
              <a:buChar char="•"/>
            </a:pPr>
            <a:r>
              <a:rPr lang="en-US" sz="3200" dirty="0"/>
              <a:t>Throughput is still limited by receiver buffer sizes</a:t>
            </a:r>
          </a:p>
        </p:txBody>
      </p:sp>
      <p:sp>
        <p:nvSpPr>
          <p:cNvPr id="6" name="Rectangle 5">
            <a:extLst>
              <a:ext uri="{FF2B5EF4-FFF2-40B4-BE49-F238E27FC236}">
                <a16:creationId xmlns:a16="http://schemas.microsoft.com/office/drawing/2014/main" id="{645B25C3-F759-469C-AD9E-E8A2688E29DD}"/>
              </a:ext>
            </a:extLst>
          </p:cNvPr>
          <p:cNvSpPr/>
          <p:nvPr/>
        </p:nvSpPr>
        <p:spPr>
          <a:xfrm>
            <a:off x="7952762" y="80431"/>
            <a:ext cx="3288485" cy="477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VNKXK9W1KD</a:t>
            </a:r>
          </a:p>
        </p:txBody>
      </p:sp>
      <p:sp>
        <p:nvSpPr>
          <p:cNvPr id="3" name="Slide Number Placeholder 2">
            <a:extLst>
              <a:ext uri="{FF2B5EF4-FFF2-40B4-BE49-F238E27FC236}">
                <a16:creationId xmlns:a16="http://schemas.microsoft.com/office/drawing/2014/main" id="{3DEFD5ED-4ADE-4A70-AB4B-D8C91F7AAC37}"/>
              </a:ext>
            </a:extLst>
          </p:cNvPr>
          <p:cNvSpPr>
            <a:spLocks noGrp="1"/>
          </p:cNvSpPr>
          <p:nvPr>
            <p:ph type="sldNum" sz="quarter" idx="12"/>
          </p:nvPr>
        </p:nvSpPr>
        <p:spPr/>
        <p:txBody>
          <a:bodyPr/>
          <a:lstStyle/>
          <a:p>
            <a:fld id="{324FEEB9-1B0A-4B17-AFE4-18E468568274}" type="slidenum">
              <a:rPr lang="en-US" sz="2000" smtClean="0"/>
              <a:t>8</a:t>
            </a:fld>
            <a:endParaRPr lang="en-US" sz="2000" dirty="0"/>
          </a:p>
        </p:txBody>
      </p:sp>
    </p:spTree>
    <p:extLst>
      <p:ext uri="{BB962C8B-B14F-4D97-AF65-F5344CB8AC3E}">
        <p14:creationId xmlns:p14="http://schemas.microsoft.com/office/powerpoint/2010/main" val="368304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9803E-E144-4E37-A6FF-2912EFF918ED}"/>
              </a:ext>
            </a:extLst>
          </p:cNvPr>
          <p:cNvSpPr>
            <a:spLocks noGrp="1"/>
          </p:cNvSpPr>
          <p:nvPr>
            <p:ph type="title"/>
          </p:nvPr>
        </p:nvSpPr>
        <p:spPr/>
        <p:txBody>
          <a:bodyPr/>
          <a:lstStyle/>
          <a:p>
            <a:r>
              <a:rPr lang="en-US"/>
              <a:t>Increasing All Buffers</a:t>
            </a:r>
          </a:p>
        </p:txBody>
      </p:sp>
      <p:pic>
        <p:nvPicPr>
          <p:cNvPr id="5" name="Content Placeholder 4" descr="Chart&#10;&#10;Description automatically generated">
            <a:extLst>
              <a:ext uri="{FF2B5EF4-FFF2-40B4-BE49-F238E27FC236}">
                <a16:creationId xmlns:a16="http://schemas.microsoft.com/office/drawing/2014/main" id="{1E0C2B45-ADA1-41DF-B37F-83DC0ED546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70235" y="-133388"/>
            <a:ext cx="5550613" cy="6380018"/>
          </a:xfrm>
        </p:spPr>
      </p:pic>
      <p:sp>
        <p:nvSpPr>
          <p:cNvPr id="6" name="TextBox 5">
            <a:extLst>
              <a:ext uri="{FF2B5EF4-FFF2-40B4-BE49-F238E27FC236}">
                <a16:creationId xmlns:a16="http://schemas.microsoft.com/office/drawing/2014/main" id="{1EDEDD6C-D110-482B-9C98-A6862907AC65}"/>
              </a:ext>
            </a:extLst>
          </p:cNvPr>
          <p:cNvSpPr txBox="1"/>
          <p:nvPr/>
        </p:nvSpPr>
        <p:spPr>
          <a:xfrm>
            <a:off x="838200" y="1690688"/>
            <a:ext cx="6589580" cy="4524315"/>
          </a:xfrm>
          <a:prstGeom prst="rect">
            <a:avLst/>
          </a:prstGeom>
          <a:noFill/>
        </p:spPr>
        <p:txBody>
          <a:bodyPr wrap="square" rtlCol="0">
            <a:spAutoFit/>
          </a:bodyPr>
          <a:lstStyle/>
          <a:p>
            <a:pPr marL="285750" indent="-285750">
              <a:buFont typeface="Arial" panose="020B0604020202020204" pitchFamily="34" charset="0"/>
              <a:buChar char="•"/>
            </a:pPr>
            <a:r>
              <a:rPr lang="en-US" sz="3200" dirty="0"/>
              <a:t>Run Settings:</a:t>
            </a:r>
          </a:p>
          <a:p>
            <a:pPr marL="742950" lvl="1" indent="-285750">
              <a:buFont typeface="Arial" panose="020B0604020202020204" pitchFamily="34" charset="0"/>
              <a:buChar char="•"/>
            </a:pPr>
            <a:r>
              <a:rPr lang="en-US" sz="3200" dirty="0"/>
              <a:t>HyStart enabled</a:t>
            </a:r>
          </a:p>
          <a:p>
            <a:pPr marL="742950" lvl="1" indent="-285750">
              <a:buFont typeface="Arial" panose="020B0604020202020204" pitchFamily="34" charset="0"/>
              <a:buChar char="•"/>
            </a:pPr>
            <a:r>
              <a:rPr lang="en-US" sz="3200" dirty="0" err="1"/>
              <a:t>rmem</a:t>
            </a:r>
            <a:r>
              <a:rPr lang="en-US" sz="3200" dirty="0"/>
              <a:t> = 60MB, 60MB, 60MB</a:t>
            </a:r>
          </a:p>
          <a:p>
            <a:pPr marL="742950" lvl="1" indent="-285750">
              <a:buFont typeface="Arial" panose="020B0604020202020204" pitchFamily="34" charset="0"/>
              <a:buChar char="•"/>
            </a:pPr>
            <a:r>
              <a:rPr lang="en-US" sz="3200" dirty="0" err="1"/>
              <a:t>wmem</a:t>
            </a:r>
            <a:r>
              <a:rPr lang="en-US" sz="3200" dirty="0"/>
              <a:t> = 60MB, 60MB, 60MB</a:t>
            </a:r>
          </a:p>
          <a:p>
            <a:r>
              <a:rPr lang="en-US" sz="3200" dirty="0"/>
              <a:t>Messages:</a:t>
            </a:r>
          </a:p>
          <a:p>
            <a:pPr marL="285750" indent="-285750">
              <a:buFont typeface="Arial" panose="020B0604020202020204" pitchFamily="34" charset="0"/>
              <a:buChar char="•"/>
            </a:pPr>
            <a:r>
              <a:rPr lang="en-US" sz="3200" dirty="0"/>
              <a:t>Increasing all buffers results in full utilization</a:t>
            </a:r>
          </a:p>
          <a:p>
            <a:pPr marL="285750" indent="-285750">
              <a:buFont typeface="Arial" panose="020B0604020202020204" pitchFamily="34" charset="0"/>
              <a:buChar char="•"/>
            </a:pPr>
            <a:r>
              <a:rPr lang="en-US" sz="3200" dirty="0"/>
              <a:t>Runs are visually similar </a:t>
            </a:r>
            <a:r>
              <a:rPr lang="en-US" sz="3200" dirty="0">
                <a:solidFill>
                  <a:schemeClr val="accent2"/>
                </a:solidFill>
              </a:rPr>
              <a:t>with</a:t>
            </a:r>
            <a:r>
              <a:rPr lang="en-US" sz="3200" dirty="0"/>
              <a:t> and </a:t>
            </a:r>
            <a:r>
              <a:rPr lang="en-US" sz="3200" dirty="0">
                <a:solidFill>
                  <a:srgbClr val="0070C0"/>
                </a:solidFill>
              </a:rPr>
              <a:t>without auto-tune</a:t>
            </a:r>
            <a:endParaRPr lang="en-US" sz="3200" dirty="0"/>
          </a:p>
        </p:txBody>
      </p:sp>
      <p:sp>
        <p:nvSpPr>
          <p:cNvPr id="7" name="Rectangle 6">
            <a:extLst>
              <a:ext uri="{FF2B5EF4-FFF2-40B4-BE49-F238E27FC236}">
                <a16:creationId xmlns:a16="http://schemas.microsoft.com/office/drawing/2014/main" id="{4E167221-0B87-4878-A6E0-EDBDC239B034}"/>
              </a:ext>
            </a:extLst>
          </p:cNvPr>
          <p:cNvSpPr/>
          <p:nvPr/>
        </p:nvSpPr>
        <p:spPr>
          <a:xfrm>
            <a:off x="8040148" y="0"/>
            <a:ext cx="3288485" cy="477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VNKXK9W1KD</a:t>
            </a:r>
          </a:p>
        </p:txBody>
      </p:sp>
      <p:sp>
        <p:nvSpPr>
          <p:cNvPr id="3" name="Slide Number Placeholder 2">
            <a:extLst>
              <a:ext uri="{FF2B5EF4-FFF2-40B4-BE49-F238E27FC236}">
                <a16:creationId xmlns:a16="http://schemas.microsoft.com/office/drawing/2014/main" id="{750471E8-CDF3-40E7-95D3-80336B730E9B}"/>
              </a:ext>
            </a:extLst>
          </p:cNvPr>
          <p:cNvSpPr>
            <a:spLocks noGrp="1"/>
          </p:cNvSpPr>
          <p:nvPr>
            <p:ph type="sldNum" sz="quarter" idx="12"/>
          </p:nvPr>
        </p:nvSpPr>
        <p:spPr/>
        <p:txBody>
          <a:bodyPr/>
          <a:lstStyle/>
          <a:p>
            <a:fld id="{324FEEB9-1B0A-4B17-AFE4-18E468568274}" type="slidenum">
              <a:rPr lang="en-US" sz="2000" smtClean="0"/>
              <a:t>9</a:t>
            </a:fld>
            <a:endParaRPr lang="en-US" sz="2000" dirty="0"/>
          </a:p>
        </p:txBody>
      </p:sp>
    </p:spTree>
    <p:extLst>
      <p:ext uri="{BB962C8B-B14F-4D97-AF65-F5344CB8AC3E}">
        <p14:creationId xmlns:p14="http://schemas.microsoft.com/office/powerpoint/2010/main" val="266723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ath_Settings xmlns="205c63ec-72e1-456f-aee9-3d56e6293b9c" xsi:nil="true"/>
    <Owner xmlns="205c63ec-72e1-456f-aee9-3d56e6293b9c">
      <UserInfo>
        <DisplayName/>
        <AccountId xsi:nil="true"/>
        <AccountType/>
      </UserInfo>
    </Owner>
    <Distribution_Groups xmlns="205c63ec-72e1-456f-aee9-3d56e6293b9c" xsi:nil="true"/>
    <AppVersion xmlns="205c63ec-72e1-456f-aee9-3d56e6293b9c" xsi:nil="true"/>
    <IsNotebookLocked xmlns="205c63ec-72e1-456f-aee9-3d56e6293b9c" xsi:nil="true"/>
    <DefaultSectionNames xmlns="205c63ec-72e1-456f-aee9-3d56e6293b9c" xsi:nil="true"/>
    <Templates xmlns="205c63ec-72e1-456f-aee9-3d56e6293b9c" xsi:nil="true"/>
    <NotebookType xmlns="205c63ec-72e1-456f-aee9-3d56e6293b9c" xsi:nil="true"/>
    <Students xmlns="205c63ec-72e1-456f-aee9-3d56e6293b9c">
      <UserInfo>
        <DisplayName/>
        <AccountId xsi:nil="true"/>
        <AccountType/>
      </UserInfo>
    </Students>
    <LMS_Mappings xmlns="205c63ec-72e1-456f-aee9-3d56e6293b9c" xsi:nil="true"/>
    <Student_Groups xmlns="205c63ec-72e1-456f-aee9-3d56e6293b9c">
      <UserInfo>
        <DisplayName/>
        <AccountId xsi:nil="true"/>
        <AccountType/>
      </UserInfo>
    </Student_Groups>
    <TeamsChannelId xmlns="205c63ec-72e1-456f-aee9-3d56e6293b9c" xsi:nil="true"/>
    <Self_Registration_Enabled xmlns="205c63ec-72e1-456f-aee9-3d56e6293b9c" xsi:nil="true"/>
    <Has_Teacher_Only_SectionGroup xmlns="205c63ec-72e1-456f-aee9-3d56e6293b9c" xsi:nil="true"/>
    <CultureName xmlns="205c63ec-72e1-456f-aee9-3d56e6293b9c" xsi:nil="true"/>
    <Invited_Teachers xmlns="205c63ec-72e1-456f-aee9-3d56e6293b9c" xsi:nil="true"/>
    <Invited_Students xmlns="205c63ec-72e1-456f-aee9-3d56e6293b9c" xsi:nil="true"/>
    <Is_Collaboration_Space_Locked xmlns="205c63ec-72e1-456f-aee9-3d56e6293b9c" xsi:nil="true"/>
    <FolderType xmlns="205c63ec-72e1-456f-aee9-3d56e6293b9c" xsi:nil="true"/>
    <Teachers xmlns="205c63ec-72e1-456f-aee9-3d56e6293b9c">
      <UserInfo>
        <DisplayName/>
        <AccountId xsi:nil="true"/>
        <AccountType/>
      </UserInfo>
    </Teach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EC5822B22812541943D2D61FED545E5" ma:contentTypeVersion="30" ma:contentTypeDescription="Create a new document." ma:contentTypeScope="" ma:versionID="9fb999da846728c48d7b0e911ea871f6">
  <xsd:schema xmlns:xsd="http://www.w3.org/2001/XMLSchema" xmlns:xs="http://www.w3.org/2001/XMLSchema" xmlns:p="http://schemas.microsoft.com/office/2006/metadata/properties" xmlns:ns3="205c63ec-72e1-456f-aee9-3d56e6293b9c" xmlns:ns4="44e166dd-4f36-403a-9a0d-dc2282f438a9" targetNamespace="http://schemas.microsoft.com/office/2006/metadata/properties" ma:root="true" ma:fieldsID="00a80f5cc56007347bb8f1da9e287e03" ns3:_="" ns4:_="">
    <xsd:import namespace="205c63ec-72e1-456f-aee9-3d56e6293b9c"/>
    <xsd:import namespace="44e166dd-4f36-403a-9a0d-dc2282f438a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5c63ec-72e1-456f-aee9-3d56e6293b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msChannelId" ma:index="17" nillable="true" ma:displayName="Teams Channel Id" ma:internalName="TeamsChannelId">
      <xsd:simpleType>
        <xsd:restriction base="dms:Text"/>
      </xsd:simpleType>
    </xsd:element>
    <xsd:element name="Owner" ma:index="18"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9" nillable="true" ma:displayName="Math Settings" ma:internalName="Math_Settings">
      <xsd:simpleType>
        <xsd:restriction base="dms:Text"/>
      </xsd:simpleType>
    </xsd:element>
    <xsd:element name="DefaultSectionNames" ma:index="20" nillable="true" ma:displayName="Default Section Names" ma:internalName="DefaultSectionNames">
      <xsd:simpleType>
        <xsd:restriction base="dms:Note">
          <xsd:maxLength value="255"/>
        </xsd:restriction>
      </xsd:simpleType>
    </xsd:element>
    <xsd:element name="Templates" ma:index="21" nillable="true" ma:displayName="Templates" ma:internalName="Templates">
      <xsd:simpleType>
        <xsd:restriction base="dms:Note">
          <xsd:maxLength value="255"/>
        </xsd:restriction>
      </xsd:simpleType>
    </xsd:element>
    <xsd:element name="Teachers" ma:index="22"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3"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4"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5" nillable="true" ma:displayName="Distribution Groups" ma:internalName="Distribution_Groups">
      <xsd:simpleType>
        <xsd:restriction base="dms:Note">
          <xsd:maxLength value="255"/>
        </xsd:restriction>
      </xsd:simpleType>
    </xsd:element>
    <xsd:element name="LMS_Mappings" ma:index="26" nillable="true" ma:displayName="LMS Mappings" ma:internalName="LMS_Mappings">
      <xsd:simpleType>
        <xsd:restriction base="dms:Note">
          <xsd:maxLength value="255"/>
        </xsd:restriction>
      </xsd:simpleType>
    </xsd:element>
    <xsd:element name="Invited_Teachers" ma:index="27" nillable="true" ma:displayName="Invited Teachers" ma:internalName="Invited_Teachers">
      <xsd:simpleType>
        <xsd:restriction base="dms:Note">
          <xsd:maxLength value="255"/>
        </xsd:restriction>
      </xsd:simpleType>
    </xsd:element>
    <xsd:element name="Invited_Students" ma:index="28" nillable="true" ma:displayName="Invited Students" ma:internalName="Invited_Students">
      <xsd:simpleType>
        <xsd:restriction base="dms:Note">
          <xsd:maxLength value="255"/>
        </xsd:restriction>
      </xsd:simpleType>
    </xsd:element>
    <xsd:element name="Self_Registration_Enabled" ma:index="29" nillable="true" ma:displayName="Self Registration Enabled" ma:internalName="Self_Registration_Enabled">
      <xsd:simpleType>
        <xsd:restriction base="dms:Boolean"/>
      </xsd:simpleType>
    </xsd:element>
    <xsd:element name="Has_Teacher_Only_SectionGroup" ma:index="30" nillable="true" ma:displayName="Has Teacher Only SectionGroup" ma:internalName="Has_Teacher_Only_SectionGroup">
      <xsd:simpleType>
        <xsd:restriction base="dms:Boolean"/>
      </xsd:simpleType>
    </xsd:element>
    <xsd:element name="Is_Collaboration_Space_Locked" ma:index="31" nillable="true" ma:displayName="Is Collaboration Space Locked" ma:internalName="Is_Collaboration_Space_Locked">
      <xsd:simpleType>
        <xsd:restriction base="dms:Boolean"/>
      </xsd:simpleType>
    </xsd:element>
    <xsd:element name="IsNotebookLocked" ma:index="32" nillable="true" ma:displayName="Is Notebook Locked" ma:internalName="IsNotebookLocked">
      <xsd:simpleType>
        <xsd:restriction base="dms:Boolean"/>
      </xsd:simpleType>
    </xsd:element>
    <xsd:element name="MediaServiceAutoKeyPoints" ma:index="36" nillable="true" ma:displayName="MediaServiceAutoKeyPoints" ma:hidden="true" ma:internalName="MediaServiceAutoKeyPoints" ma:readOnly="true">
      <xsd:simpleType>
        <xsd:restriction base="dms:Note"/>
      </xsd:simpleType>
    </xsd:element>
    <xsd:element name="MediaServiceKeyPoints" ma:index="3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4e166dd-4f36-403a-9a0d-dc2282f438a9" elementFormDefault="qualified">
    <xsd:import namespace="http://schemas.microsoft.com/office/2006/documentManagement/types"/>
    <xsd:import namespace="http://schemas.microsoft.com/office/infopath/2007/PartnerControls"/>
    <xsd:element name="SharedWithUsers" ma:index="3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4" nillable="true" ma:displayName="Shared With Details" ma:internalName="SharedWithDetails" ma:readOnly="true">
      <xsd:simpleType>
        <xsd:restriction base="dms:Note">
          <xsd:maxLength value="255"/>
        </xsd:restriction>
      </xsd:simpleType>
    </xsd:element>
    <xsd:element name="SharingHintHash" ma:index="3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3ABAA7-CB24-43BD-95D4-2C0D129C44A7}">
  <ds:schemaRefs>
    <ds:schemaRef ds:uri="http://purl.org/dc/elements/1.1/"/>
    <ds:schemaRef ds:uri="http://schemas.microsoft.com/office/infopath/2007/PartnerControls"/>
    <ds:schemaRef ds:uri="http://schemas.microsoft.com/office/2006/documentManagement/types"/>
    <ds:schemaRef ds:uri="205c63ec-72e1-456f-aee9-3d56e6293b9c"/>
    <ds:schemaRef ds:uri="44e166dd-4f36-403a-9a0d-dc2282f438a9"/>
    <ds:schemaRef ds:uri="http://purl.org/dc/dcmitype/"/>
    <ds:schemaRef ds:uri="http://schemas.openxmlformats.org/package/2006/metadata/core-properties"/>
    <ds:schemaRef ds:uri="http://purl.org/dc/term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302B454-D4A0-48D3-9B6E-4DBE57E73D3F}">
  <ds:schemaRefs>
    <ds:schemaRef ds:uri="205c63ec-72e1-456f-aee9-3d56e6293b9c"/>
    <ds:schemaRef ds:uri="44e166dd-4f36-403a-9a0d-dc2282f438a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A8ACFAD-3E71-464D-9A24-77B28847D7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7987</TotalTime>
  <Words>1470</Words>
  <Application>Microsoft Office PowerPoint</Application>
  <PresentationFormat>Widescreen</PresentationFormat>
  <Paragraphs>201</Paragraphs>
  <Slides>21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Consolas</vt:lpstr>
      <vt:lpstr>Courier New</vt:lpstr>
      <vt:lpstr>Retrospect</vt:lpstr>
      <vt:lpstr>TCP HyStart Performance over a Satellite Network</vt:lpstr>
      <vt:lpstr>Satellites Coverage is Everywhere</vt:lpstr>
      <vt:lpstr>Performance Issues Over Satellites</vt:lpstr>
      <vt:lpstr>Outline</vt:lpstr>
      <vt:lpstr>Methodology</vt:lpstr>
      <vt:lpstr>Default Settings</vt:lpstr>
      <vt:lpstr>Increasing RMEM</vt:lpstr>
      <vt:lpstr>Increasing WMEM</vt:lpstr>
      <vt:lpstr>Increasing All Buffers</vt:lpstr>
      <vt:lpstr>Startup Performance</vt:lpstr>
      <vt:lpstr>Buffer Setting Recommendations</vt:lpstr>
      <vt:lpstr>Outline</vt:lpstr>
      <vt:lpstr>Comparing HyStart On/OFF</vt:lpstr>
      <vt:lpstr>Download Times</vt:lpstr>
      <vt:lpstr>Exiting HyStart</vt:lpstr>
      <vt:lpstr>HyStart Exit Triggers</vt:lpstr>
      <vt:lpstr>HyStart exit conditions</vt:lpstr>
      <vt:lpstr>HyStart Recommendations</vt:lpstr>
      <vt:lpstr>Conclusion</vt:lpstr>
      <vt:lpstr>Future work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Ben Peters</dc:creator>
  <cp:lastModifiedBy>Ben Peters</cp:lastModifiedBy>
  <cp:revision>5</cp:revision>
  <dcterms:created xsi:type="dcterms:W3CDTF">2021-07-04T13:43:03Z</dcterms:created>
  <dcterms:modified xsi:type="dcterms:W3CDTF">2021-07-15T11:57:44Z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0x010100CEC5822B22812541943D2D61FED545E5</vt:lpwstr>
  </property>
</Properties>
</file>