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13" r:id="rId3"/>
    <p:sldId id="314" r:id="rId4"/>
    <p:sldId id="294" r:id="rId5"/>
    <p:sldId id="289" r:id="rId6"/>
    <p:sldId id="307" r:id="rId7"/>
    <p:sldId id="298" r:id="rId8"/>
    <p:sldId id="290" r:id="rId9"/>
    <p:sldId id="308" r:id="rId10"/>
    <p:sldId id="293" r:id="rId11"/>
    <p:sldId id="309" r:id="rId12"/>
    <p:sldId id="316" r:id="rId13"/>
    <p:sldId id="311" r:id="rId14"/>
    <p:sldId id="310" r:id="rId15"/>
    <p:sldId id="3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00"/>
    <a:srgbClr val="FF3399"/>
    <a:srgbClr val="FF9900"/>
    <a:srgbClr val="16150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3376" autoAdjust="0"/>
  </p:normalViewPr>
  <p:slideViewPr>
    <p:cSldViewPr snapToGrid="0">
      <p:cViewPr varScale="1">
        <p:scale>
          <a:sx n="50" d="100"/>
          <a:sy n="50" d="100"/>
        </p:scale>
        <p:origin x="2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F5921-D708-44AB-BE60-D71453BE9E9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42711-0048-40CA-84D0-DBE5B991F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bbr-cubic-sa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bbr-cubic-sat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Saahil Claypool, Jae Chung, and Mark Claypool.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Measurements Comparing TCP Cubic and TCP BBR over a Satellite Network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 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Proceedings of the IEEE Consumer Communications &amp; Networking Conference (CCNC)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Virtual Conference, January 9-12, 2021. 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Online at: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http://www.cs.wpi.edu/~claypool/papers/bbr-cubic-sat/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2711-0048-40CA-84D0-DBE5B991F3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Client Intel i7-1065G7 CPU @ 1.30GHz and 32 GB RAM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Servers Intel Ken E312xx CPUs @ 2.5 GHz and 32 GB RAM</a:t>
            </a:r>
          </a:p>
          <a:p>
            <a:pPr algn="l"/>
            <a:r>
              <a:rPr lang="en-US" sz="1800" dirty="0">
                <a:latin typeface="NimbusRomNo9L-Regu"/>
              </a:rPr>
              <a:t>S</a:t>
            </a:r>
            <a:r>
              <a:rPr lang="en-US" sz="1800" b="0" i="0" u="none" strike="noStrike" baseline="0" dirty="0">
                <a:latin typeface="NimbusRomNo9L-Regu"/>
              </a:rPr>
              <a:t>ervers and client run Ubuntu 18.04.4 LTS, Linux kernel v4.15.0</a:t>
            </a:r>
          </a:p>
          <a:p>
            <a:pPr algn="l"/>
            <a:r>
              <a:rPr lang="en-US" sz="1800" dirty="0">
                <a:latin typeface="NimbusRomNo9L-Regu"/>
              </a:rPr>
              <a:t>S</a:t>
            </a:r>
            <a:r>
              <a:rPr lang="en-US" sz="1800" b="0" i="0" u="none" strike="noStrike" baseline="0" dirty="0">
                <a:latin typeface="NimbusRomNo9L-Regu"/>
              </a:rPr>
              <a:t>ervers connect to WPI LAN via Gb/s Ethernet. </a:t>
            </a:r>
          </a:p>
          <a:p>
            <a:r>
              <a:rPr lang="en-US" sz="1800" b="0" i="0" u="none" strike="noStrike" baseline="0" dirty="0">
                <a:latin typeface="NimbusRomNo9L-Regu"/>
              </a:rPr>
              <a:t>WPI campus connected to Internet via several 10 Gb/s, throttled to 1 Gb/s.</a:t>
            </a:r>
          </a:p>
          <a:p>
            <a:pPr algn="l"/>
            <a:r>
              <a:rPr lang="en-US" sz="1800" b="0" i="0" u="none" strike="noStrike" baseline="0" dirty="0" err="1">
                <a:latin typeface="NimbusRomNo9L-Regu"/>
              </a:rPr>
              <a:t>Viasat</a:t>
            </a:r>
            <a:r>
              <a:rPr lang="en-US" sz="1800" b="0" i="0" u="none" strike="noStrike" baseline="0" dirty="0">
                <a:latin typeface="NimbusRomNo9L-Regu"/>
              </a:rPr>
              <a:t> terminal to Ka-band outdoor antenna (RF amplifier, up/down converter, reflector and feed) through </a:t>
            </a:r>
            <a:r>
              <a:rPr lang="en-US" sz="1800" b="0" i="0" u="none" strike="noStrike" baseline="0" dirty="0" err="1">
                <a:latin typeface="NimbusRomNo9L-Regu"/>
              </a:rPr>
              <a:t>Viasat</a:t>
            </a:r>
            <a:r>
              <a:rPr lang="en-US" sz="1800" b="0" i="0" u="none" strike="noStrike" baseline="0" dirty="0">
                <a:latin typeface="NimbusRomNo9L-Regu"/>
              </a:rPr>
              <a:t> 2 satellite to Ka-band gateways links</a:t>
            </a:r>
          </a:p>
          <a:p>
            <a:pPr algn="l"/>
            <a:r>
              <a:rPr lang="en-US" sz="1800" dirty="0">
                <a:latin typeface="NimbusRomNo9L-Regu"/>
              </a:rPr>
              <a:t>Service </a:t>
            </a:r>
            <a:r>
              <a:rPr lang="en-US" sz="1800" b="0" i="0" u="none" strike="noStrike" baseline="0" dirty="0">
                <a:latin typeface="NimbusRomNo9L-Regu"/>
              </a:rPr>
              <a:t> plan peak data rate of 144 Mb/s</a:t>
            </a:r>
          </a:p>
          <a:p>
            <a:pPr algn="l"/>
            <a:r>
              <a:rPr lang="en-US" sz="1800" dirty="0">
                <a:latin typeface="NimbusRomNo9L-Regu"/>
              </a:rPr>
              <a:t>G</a:t>
            </a:r>
            <a:r>
              <a:rPr lang="en-US" sz="1800" b="0" i="0" u="none" strike="noStrike" baseline="0" dirty="0">
                <a:latin typeface="NimbusRomNo9L-Regu"/>
              </a:rPr>
              <a:t>ateway does per-client queue management for traffic</a:t>
            </a:r>
          </a:p>
          <a:p>
            <a:pPr lvl="1"/>
            <a:r>
              <a:rPr lang="en-US" sz="1400" b="0" i="0" u="none" strike="noStrike" baseline="0" dirty="0"/>
              <a:t>Queue up to 36 </a:t>
            </a:r>
            <a:r>
              <a:rPr lang="en-US" sz="1400" b="0" i="0" u="none" strike="noStrike" baseline="0" dirty="0" err="1"/>
              <a:t>MBytes</a:t>
            </a:r>
            <a:r>
              <a:rPr lang="en-US" sz="1400" b="0" i="0" u="none" strike="noStrike" baseline="0" dirty="0"/>
              <a:t> (about 2 seconds)</a:t>
            </a:r>
          </a:p>
          <a:p>
            <a:pPr lvl="1"/>
            <a:r>
              <a:rPr lang="en-US" sz="1400" b="0" i="0" u="none" strike="noStrike" baseline="0" dirty="0"/>
              <a:t>Active Queue Management (AQM)  randomly drops 25% when queue over 18 </a:t>
            </a:r>
            <a:r>
              <a:rPr lang="en-US" sz="1400" b="0" i="0" u="none" strike="noStrike" baseline="0" dirty="0" err="1"/>
              <a:t>MBytes</a:t>
            </a:r>
            <a:endParaRPr lang="en-US" sz="1400" b="0" i="0" u="none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2711-0048-40CA-84D0-DBE5B991F3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5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Saahil Claypool, Jae Chung, and Mark Claypool.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Measurements Comparing TCP Cubic and TCP BBR over a Satellite Network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 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Proceedings of the IEEE Consumer Communications &amp; Networking Conference (CCNC)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Virtual Conference, January 9-12, 2021. 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Online at: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http://www.cs.wpi.edu/~claypool/papers/bbr-cubic-sat/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2711-0048-40CA-84D0-DBE5B991F3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5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6B3E-4D37-459E-ADF6-2FC220B09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382" y="1191635"/>
            <a:ext cx="6151418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F8F79-6105-4E1B-AF0D-E0EF4EB9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4382" y="4149436"/>
            <a:ext cx="6151418" cy="1177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6E9F-B0F6-47D3-869F-E03F31E7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71D4-43DE-46DF-833D-B1DB0F73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6F33-ECC1-4512-86B5-E4C0C2CD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DBD7-3290-4F91-A326-400F029E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3" y="19285"/>
            <a:ext cx="1001683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9726F-6305-451A-94A2-6A9D5151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964" y="1825625"/>
            <a:ext cx="5694218" cy="4351338"/>
          </a:xfrm>
        </p:spPr>
        <p:txBody>
          <a:bodyPr/>
          <a:lstStyle>
            <a:lvl2pPr>
              <a:buFont typeface="Calibri" panose="020F0502020204030204" pitchFamily="34" charset="0"/>
              <a:buChar char="‒"/>
              <a:defRPr/>
            </a:lvl2pPr>
            <a:lvl3pPr>
              <a:buFont typeface="Calibri" panose="020F0502020204030204" pitchFamily="34" charset="0"/>
              <a:buChar char="⁺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DB3C-505A-40D9-8912-5CBDC40F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EBC9-A5D3-41AE-9BEE-AEE0A754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36CC-7341-4A89-84A4-778CD43F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B784-F8B0-4E62-9727-27EEC849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6836" cy="1325563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EEC9-455B-4233-B88B-60B8D2B8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3800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D5695-D1C2-45E9-B5EE-09CE570F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8709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2825C-79D6-425D-AAD8-A60B5DCC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AACB-5D3A-49FF-B662-8731B915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E884C-035F-4C76-9B0F-A7315655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3173-FC51-4BB6-87F3-20BEC9D2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02217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797B2-8296-4CF8-B14B-88A261E8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293" y="1690688"/>
            <a:ext cx="3889414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F9E92-F13C-4712-9A16-87DE77435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1293" y="2514600"/>
            <a:ext cx="38894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971FE-4CA8-467B-98AC-4492E2B03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9" y="1690688"/>
            <a:ext cx="3908569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A28D5-2B8D-4F90-B360-DF646B47C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9" y="2514600"/>
            <a:ext cx="39085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45E65-C8AA-489B-9CAD-80E596CC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47D74-73A5-425A-A2EB-BAF38C63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B4668-85CC-4718-A69A-0F56822A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8750-5CD9-42A1-9587-249CE232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4545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B9E4B-0FBD-417E-A1B4-FBBA44A0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C7DA9-58E4-4DAC-B168-6B9EDD9B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C3276-2337-4731-8F2A-2F288B8B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9F9CF-E0B2-4B3C-87B3-D147E1B2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E92AB-A182-4C0D-AAFD-166484FF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9339-7D3E-422A-9C6C-4818EEA3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CFAEB-661E-4D76-8425-FB1A6765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679" y="18255"/>
            <a:ext cx="9994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DDEFC-9EFD-4B9D-BDED-454923BE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9963" y="1439056"/>
            <a:ext cx="5971310" cy="4737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CE4D9-DD60-4077-AD99-FF30F22C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9DD9-3901-49BB-8DE4-FC7523A4FE2F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5A9-80E9-465E-8930-300208C60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D1B79-13C5-422E-8526-9BDA1D862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F9E0-D29A-424C-81FD-04B4382A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6238" y="858582"/>
            <a:ext cx="6652846" cy="2387600"/>
          </a:xfrm>
        </p:spPr>
        <p:txBody>
          <a:bodyPr>
            <a:noAutofit/>
          </a:bodyPr>
          <a:lstStyle/>
          <a:p>
            <a:r>
              <a:rPr lang="en-US" sz="4400" b="0" i="0" dirty="0">
                <a:effectLst/>
                <a:latin typeface="+mn-lt"/>
              </a:rPr>
              <a:t>Comparison of </a:t>
            </a:r>
            <a:br>
              <a:rPr lang="en-US" sz="4400" b="1" i="0" dirty="0">
                <a:effectLst/>
                <a:latin typeface="+mn-lt"/>
              </a:rPr>
            </a:br>
            <a:r>
              <a:rPr lang="en-US" sz="4400" b="1" i="0" dirty="0">
                <a:effectLst/>
                <a:latin typeface="+mn-lt"/>
              </a:rPr>
              <a:t>TCP Congestion Control </a:t>
            </a:r>
            <a:r>
              <a:rPr lang="en-US" sz="4400" b="0" i="0" dirty="0">
                <a:effectLst/>
                <a:latin typeface="+mn-lt"/>
              </a:rPr>
              <a:t>over a </a:t>
            </a:r>
            <a:r>
              <a:rPr lang="en-US" sz="4400" b="1" i="0" dirty="0">
                <a:effectLst/>
                <a:latin typeface="+mn-lt"/>
              </a:rPr>
              <a:t>Satellite Network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0AE7A-E690-4F6C-8249-D63AB732A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1452" y="4217406"/>
            <a:ext cx="1971173" cy="1311812"/>
          </a:xfrm>
        </p:spPr>
        <p:txBody>
          <a:bodyPr>
            <a:normAutofit/>
          </a:bodyPr>
          <a:lstStyle/>
          <a:p>
            <a:r>
              <a:rPr lang="en-US" sz="3200" b="0" i="0" dirty="0">
                <a:effectLst/>
              </a:rPr>
              <a:t>Jae Chung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3F8C361-E6C2-4523-A1D1-C689952FB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55" y="4594227"/>
            <a:ext cx="3171445" cy="1568064"/>
          </a:xfrm>
          <a:prstGeom prst="rect">
            <a:avLst/>
          </a:prstGeom>
        </p:spPr>
      </p:pic>
      <p:pic>
        <p:nvPicPr>
          <p:cNvPr id="1026" name="Picture 2" descr="Resources | Marketing &amp; Communications | Offices | WPI">
            <a:extLst>
              <a:ext uri="{FF2B5EF4-FFF2-40B4-BE49-F238E27FC236}">
                <a16:creationId xmlns:a16="http://schemas.microsoft.com/office/drawing/2014/main" id="{23D70077-8C0C-45E9-954C-865A56D3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96" y="4813517"/>
            <a:ext cx="1852539" cy="14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CC191D-3F1D-4E5F-BEB0-E1B25994331B}"/>
              </a:ext>
            </a:extLst>
          </p:cNvPr>
          <p:cNvSpPr txBox="1">
            <a:spLocks/>
          </p:cNvSpPr>
          <p:nvPr/>
        </p:nvSpPr>
        <p:spPr>
          <a:xfrm>
            <a:off x="5764334" y="4066447"/>
            <a:ext cx="2862646" cy="1311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Saahil Claypool, </a:t>
            </a:r>
            <a:r>
              <a:rPr lang="en-US" sz="3200" u="sng" dirty="0"/>
              <a:t>Mark Claypool</a:t>
            </a:r>
          </a:p>
        </p:txBody>
      </p:sp>
    </p:spTree>
    <p:extLst>
      <p:ext uri="{BB962C8B-B14F-4D97-AF65-F5344CB8AC3E}">
        <p14:creationId xmlns:p14="http://schemas.microsoft.com/office/powerpoint/2010/main" val="82543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F7A3B22-2617-4A3B-AB8C-26515E300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90" y="771516"/>
            <a:ext cx="7495710" cy="599656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75F0420-1340-4B74-A6C1-3E68A994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34" y="1"/>
            <a:ext cx="10044545" cy="1021080"/>
          </a:xfrm>
        </p:spPr>
        <p:txBody>
          <a:bodyPr/>
          <a:lstStyle/>
          <a:p>
            <a:r>
              <a:rPr lang="en-US" dirty="0"/>
              <a:t>Start-up</a:t>
            </a:r>
          </a:p>
        </p:txBody>
      </p:sp>
    </p:spTree>
    <p:extLst>
      <p:ext uri="{BB962C8B-B14F-4D97-AF65-F5344CB8AC3E}">
        <p14:creationId xmlns:p14="http://schemas.microsoft.com/office/powerpoint/2010/main" val="77938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5F0420-1340-4B74-A6C1-3E68A994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35" y="108749"/>
            <a:ext cx="9000985" cy="1325563"/>
          </a:xfrm>
        </p:spPr>
        <p:txBody>
          <a:bodyPr/>
          <a:lstStyle/>
          <a:p>
            <a:r>
              <a:rPr lang="en-US" dirty="0"/>
              <a:t>Start-up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0DDC07-485C-4BAF-8B66-4BAFB3B1935A}"/>
              </a:ext>
            </a:extLst>
          </p:cNvPr>
          <p:cNvGrpSpPr/>
          <p:nvPr/>
        </p:nvGrpSpPr>
        <p:grpSpPr>
          <a:xfrm>
            <a:off x="5807534" y="4545384"/>
            <a:ext cx="5735586" cy="1962164"/>
            <a:chOff x="5982564" y="4601888"/>
            <a:chExt cx="5735586" cy="1962164"/>
          </a:xfrm>
        </p:grpSpPr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5F310FA-3ACF-4DC1-AAD5-B1092AF4C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7449" y="4601888"/>
              <a:ext cx="5300701" cy="19621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89E450-9C02-4E1F-A592-FE5BF7ADEDB0}"/>
                </a:ext>
              </a:extLst>
            </p:cNvPr>
            <p:cNvSpPr txBox="1"/>
            <p:nvPr/>
          </p:nvSpPr>
          <p:spPr>
            <a:xfrm>
              <a:off x="5982564" y="5125704"/>
              <a:ext cx="1709121" cy="12926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3399"/>
                  </a:solidFill>
                </a:rPr>
                <a:t>BBR</a:t>
              </a:r>
            </a:p>
            <a:p>
              <a:pPr algn="ctr"/>
              <a:r>
                <a:rPr lang="en-US" sz="2600" dirty="0"/>
                <a:t>     </a:t>
              </a:r>
              <a:r>
                <a:rPr lang="en-US" sz="2600" dirty="0" err="1">
                  <a:solidFill>
                    <a:srgbClr val="33CC33"/>
                  </a:solidFill>
                </a:rPr>
                <a:t>Hybla</a:t>
              </a:r>
              <a:r>
                <a:rPr lang="en-US" sz="2600" dirty="0">
                  <a:solidFill>
                    <a:srgbClr val="33CC33"/>
                  </a:solidFill>
                </a:rPr>
                <a:t>    </a:t>
              </a:r>
              <a:r>
                <a:rPr lang="en-US" sz="2600" dirty="0"/>
                <a:t> </a:t>
              </a:r>
            </a:p>
            <a:p>
              <a:pPr algn="ctr"/>
              <a:r>
                <a:rPr lang="en-US" sz="2600" dirty="0">
                  <a:solidFill>
                    <a:srgbClr val="00B0F0"/>
                  </a:solidFill>
                </a:rPr>
                <a:t>PCC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C13AE5D-1071-49CC-BD6B-33410F229BA3}"/>
              </a:ext>
            </a:extLst>
          </p:cNvPr>
          <p:cNvSpPr txBox="1"/>
          <p:nvPr/>
        </p:nvSpPr>
        <p:spPr>
          <a:xfrm rot="5400000">
            <a:off x="11127602" y="5321360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Very Large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10811E-7F95-4D8D-9FC5-D6149A974E01}"/>
              </a:ext>
            </a:extLst>
          </p:cNvPr>
          <p:cNvGrpSpPr/>
          <p:nvPr/>
        </p:nvGrpSpPr>
        <p:grpSpPr>
          <a:xfrm>
            <a:off x="6242419" y="1400059"/>
            <a:ext cx="5300701" cy="2935721"/>
            <a:chOff x="6242419" y="1400059"/>
            <a:chExt cx="5369050" cy="29099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4CDE593-F33A-4DB7-8822-5A24372E01ED}"/>
                </a:ext>
              </a:extLst>
            </p:cNvPr>
            <p:cNvGrpSpPr/>
            <p:nvPr/>
          </p:nvGrpSpPr>
          <p:grpSpPr>
            <a:xfrm>
              <a:off x="6242419" y="1400059"/>
              <a:ext cx="5369050" cy="2909909"/>
              <a:chOff x="6625906" y="1434312"/>
              <a:chExt cx="5369050" cy="2909909"/>
            </a:xfrm>
          </p:grpSpPr>
          <p:pic>
            <p:nvPicPr>
              <p:cNvPr id="4" name="Picture 3" descr="Text&#10;&#10;Description automatically generated">
                <a:extLst>
                  <a:ext uri="{FF2B5EF4-FFF2-40B4-BE49-F238E27FC236}">
                    <a16:creationId xmlns:a16="http://schemas.microsoft.com/office/drawing/2014/main" id="{44305213-D842-4C85-BD98-70C733D56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9492" y="1434312"/>
                <a:ext cx="5305464" cy="290990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40AA73-6F7E-4F7E-8671-9C6155567431}"/>
                  </a:ext>
                </a:extLst>
              </p:cNvPr>
              <p:cNvSpPr txBox="1"/>
              <p:nvPr/>
            </p:nvSpPr>
            <p:spPr>
              <a:xfrm>
                <a:off x="6625906" y="2521744"/>
                <a:ext cx="1709122" cy="16927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00" dirty="0">
                    <a:solidFill>
                      <a:srgbClr val="FF3399"/>
                    </a:solidFill>
                  </a:rPr>
                  <a:t>BBR</a:t>
                </a:r>
              </a:p>
              <a:p>
                <a:pPr algn="ctr"/>
                <a:r>
                  <a:rPr lang="en-US" sz="2600" dirty="0">
                    <a:solidFill>
                      <a:srgbClr val="FFFF00"/>
                    </a:solidFill>
                  </a:rPr>
                  <a:t>Cubic</a:t>
                </a:r>
              </a:p>
              <a:p>
                <a:pPr algn="ctr"/>
                <a:r>
                  <a:rPr lang="en-US" sz="2600" dirty="0"/>
                  <a:t>     </a:t>
                </a:r>
                <a:r>
                  <a:rPr lang="en-US" sz="2600" dirty="0" err="1">
                    <a:solidFill>
                      <a:srgbClr val="33CC33"/>
                    </a:solidFill>
                  </a:rPr>
                  <a:t>Hybla</a:t>
                </a:r>
                <a:r>
                  <a:rPr lang="en-US" sz="2600" dirty="0">
                    <a:solidFill>
                      <a:srgbClr val="33CC33"/>
                    </a:solidFill>
                  </a:rPr>
                  <a:t>    </a:t>
                </a:r>
                <a:r>
                  <a:rPr lang="en-US" sz="2600" dirty="0"/>
                  <a:t> </a:t>
                </a:r>
              </a:p>
              <a:p>
                <a:pPr algn="ctr"/>
                <a:r>
                  <a:rPr lang="en-US" sz="2600" dirty="0">
                    <a:solidFill>
                      <a:srgbClr val="00B0F0"/>
                    </a:solidFill>
                  </a:rPr>
                  <a:t>PCC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19ACE3-E0EC-4941-A8DB-5230B81EDCB6}"/>
                </a:ext>
              </a:extLst>
            </p:cNvPr>
            <p:cNvSpPr txBox="1"/>
            <p:nvPr/>
          </p:nvSpPr>
          <p:spPr>
            <a:xfrm>
              <a:off x="10733162" y="2478465"/>
              <a:ext cx="693633" cy="1677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917</a:t>
              </a:r>
            </a:p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757</a:t>
              </a:r>
            </a:p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799</a:t>
              </a:r>
            </a:p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806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E8115E3-371F-4002-9A06-A346ACA3D4C0}"/>
                </a:ext>
              </a:extLst>
            </p:cNvPr>
            <p:cNvSpPr/>
            <p:nvPr/>
          </p:nvSpPr>
          <p:spPr>
            <a:xfrm>
              <a:off x="8785860" y="1607820"/>
              <a:ext cx="2720340" cy="769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6FAB82-C6C4-45FE-9280-46CE47D17D9A}"/>
                </a:ext>
              </a:extLst>
            </p:cNvPr>
            <p:cNvSpPr txBox="1"/>
            <p:nvPr/>
          </p:nvSpPr>
          <p:spPr>
            <a:xfrm>
              <a:off x="10683084" y="1521686"/>
              <a:ext cx="7464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RTT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BA82F1-D380-4DEE-B054-8D185345A1E5}"/>
                </a:ext>
              </a:extLst>
            </p:cNvPr>
            <p:cNvSpPr txBox="1"/>
            <p:nvPr/>
          </p:nvSpPr>
          <p:spPr>
            <a:xfrm>
              <a:off x="9189564" y="1506795"/>
              <a:ext cx="76495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Tput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4CAF64-91CE-44E2-88A0-6A6A43D75F6E}"/>
              </a:ext>
            </a:extLst>
          </p:cNvPr>
          <p:cNvCxnSpPr>
            <a:cxnSpLocks/>
          </p:cNvCxnSpPr>
          <p:nvPr/>
        </p:nvCxnSpPr>
        <p:spPr>
          <a:xfrm flipH="1" flipV="1">
            <a:off x="11289350" y="5222887"/>
            <a:ext cx="4204" cy="283780"/>
          </a:xfrm>
          <a:prstGeom prst="straightConnector1">
            <a:avLst/>
          </a:prstGeom>
          <a:ln w="793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E02F8E-5E52-484F-BA8A-37206DCE42FC}"/>
              </a:ext>
            </a:extLst>
          </p:cNvPr>
          <p:cNvCxnSpPr>
            <a:cxnSpLocks/>
          </p:cNvCxnSpPr>
          <p:nvPr/>
        </p:nvCxnSpPr>
        <p:spPr>
          <a:xfrm flipH="1" flipV="1">
            <a:off x="11289350" y="6031293"/>
            <a:ext cx="4204" cy="283780"/>
          </a:xfrm>
          <a:prstGeom prst="straightConnector1">
            <a:avLst/>
          </a:prstGeom>
          <a:ln w="793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D6E1E89-3CF2-4026-AD54-47CDCFA5BD0A}"/>
              </a:ext>
            </a:extLst>
          </p:cNvPr>
          <p:cNvCxnSpPr>
            <a:cxnSpLocks/>
          </p:cNvCxnSpPr>
          <p:nvPr/>
        </p:nvCxnSpPr>
        <p:spPr>
          <a:xfrm flipH="1" flipV="1">
            <a:off x="11289350" y="5627090"/>
            <a:ext cx="4204" cy="283780"/>
          </a:xfrm>
          <a:prstGeom prst="straightConnector1">
            <a:avLst/>
          </a:prstGeom>
          <a:ln w="793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1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5F0420-1340-4B74-A6C1-3E68A994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35" y="108749"/>
            <a:ext cx="9191485" cy="1325563"/>
          </a:xfrm>
        </p:spPr>
        <p:txBody>
          <a:bodyPr/>
          <a:lstStyle/>
          <a:p>
            <a:r>
              <a:rPr lang="en-US" dirty="0"/>
              <a:t>Power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702E31-987E-4F8D-A413-3C0DEC4EDEF5}"/>
              </a:ext>
            </a:extLst>
          </p:cNvPr>
          <p:cNvGrpSpPr/>
          <p:nvPr/>
        </p:nvGrpSpPr>
        <p:grpSpPr>
          <a:xfrm>
            <a:off x="6594296" y="2791288"/>
            <a:ext cx="5389234" cy="3624752"/>
            <a:chOff x="6636525" y="1716868"/>
            <a:chExt cx="5389234" cy="3624752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E1EE2A0E-B238-4817-B84E-2C283673C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525" y="1716868"/>
              <a:ext cx="5389234" cy="36247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B70051-36BE-4DCB-8F6E-A55F721C46F2}"/>
                </a:ext>
              </a:extLst>
            </p:cNvPr>
            <p:cNvSpPr txBox="1"/>
            <p:nvPr/>
          </p:nvSpPr>
          <p:spPr>
            <a:xfrm>
              <a:off x="6636525" y="3100864"/>
              <a:ext cx="2064989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3399"/>
                  </a:solidFill>
                </a:rPr>
                <a:t>BBR</a:t>
              </a:r>
            </a:p>
            <a:p>
              <a:pPr algn="ctr"/>
              <a:r>
                <a:rPr lang="en-US" sz="3200" dirty="0">
                  <a:solidFill>
                    <a:srgbClr val="FFFF00"/>
                  </a:solidFill>
                </a:rPr>
                <a:t>Cubic</a:t>
              </a:r>
            </a:p>
            <a:p>
              <a:pPr algn="ctr"/>
              <a:r>
                <a:rPr lang="en-US" sz="3200" dirty="0"/>
                <a:t>     </a:t>
              </a:r>
              <a:r>
                <a:rPr lang="en-US" sz="3200" dirty="0" err="1">
                  <a:solidFill>
                    <a:srgbClr val="33CC33"/>
                  </a:solidFill>
                </a:rPr>
                <a:t>Hybla</a:t>
              </a:r>
              <a:r>
                <a:rPr lang="en-US" sz="3200" dirty="0">
                  <a:solidFill>
                    <a:srgbClr val="33CC33"/>
                  </a:solidFill>
                </a:rPr>
                <a:t>    </a:t>
              </a:r>
              <a:r>
                <a:rPr lang="en-US" sz="3200" dirty="0"/>
                <a:t> </a:t>
              </a:r>
            </a:p>
            <a:p>
              <a:pPr algn="ctr"/>
              <a:r>
                <a:rPr lang="en-US" sz="3200" dirty="0">
                  <a:solidFill>
                    <a:srgbClr val="00B0F0"/>
                  </a:solidFill>
                </a:rPr>
                <a:t>PCC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EC2027EB-A50E-452C-AF2B-104D8105A3CA}"/>
              </a:ext>
            </a:extLst>
          </p:cNvPr>
          <p:cNvSpPr/>
          <p:nvPr/>
        </p:nvSpPr>
        <p:spPr>
          <a:xfrm>
            <a:off x="9216071" y="5669280"/>
            <a:ext cx="1104900" cy="56810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DA9A06-3C9D-46DC-BBB6-DACBA7748F7F}"/>
              </a:ext>
            </a:extLst>
          </p:cNvPr>
          <p:cNvSpPr/>
          <p:nvPr/>
        </p:nvSpPr>
        <p:spPr>
          <a:xfrm>
            <a:off x="11220131" y="5166360"/>
            <a:ext cx="763399" cy="502920"/>
          </a:xfrm>
          <a:prstGeom prst="ellipse">
            <a:avLst/>
          </a:prstGeom>
          <a:noFill/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4C4402-9115-4788-B50C-1159AF9BD293}"/>
                  </a:ext>
                </a:extLst>
              </p:cNvPr>
              <p:cNvSpPr txBox="1"/>
              <p:nvPr/>
            </p:nvSpPr>
            <p:spPr>
              <a:xfrm>
                <a:off x="8517045" y="1529185"/>
                <a:ext cx="1994264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𝑇𝑝𝑢𝑡</m:t>
                          </m:r>
                        </m:num>
                        <m:den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𝑅𝑇𝑇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4C4402-9115-4788-B50C-1159AF9BD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045" y="1529185"/>
                <a:ext cx="1994264" cy="1033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08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C6E8-5D29-481C-96DB-3C774991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14" y="265776"/>
            <a:ext cx="10016836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216B0-6121-4E88-9723-568DDE5E8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744" y="1444624"/>
            <a:ext cx="4461856" cy="50323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Baseline consistent RTT 600ms, low loss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Steady state:</a:t>
            </a:r>
          </a:p>
          <a:p>
            <a:pPr lvl="1"/>
            <a:r>
              <a:rPr lang="en-US" sz="2800" dirty="0"/>
              <a:t>Medians similar</a:t>
            </a:r>
          </a:p>
          <a:p>
            <a:pPr lvl="1"/>
            <a:r>
              <a:rPr lang="en-US" sz="2800" dirty="0"/>
              <a:t>Mean – </a:t>
            </a:r>
            <a:r>
              <a:rPr lang="en-US" sz="2800" dirty="0">
                <a:solidFill>
                  <a:srgbClr val="FF3399"/>
                </a:solidFill>
              </a:rPr>
              <a:t>BBR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F0"/>
                </a:solidFill>
              </a:rPr>
              <a:t>PCC</a:t>
            </a:r>
            <a:r>
              <a:rPr lang="en-US" sz="2800" dirty="0"/>
              <a:t> lowest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Start-up:</a:t>
            </a:r>
          </a:p>
          <a:p>
            <a:pPr lvl="1"/>
            <a:r>
              <a:rPr lang="en-US" sz="2800" dirty="0" err="1">
                <a:solidFill>
                  <a:srgbClr val="33CC33"/>
                </a:solidFill>
              </a:rPr>
              <a:t>Hybla</a:t>
            </a:r>
            <a:r>
              <a:rPr lang="en-US" sz="2800" dirty="0"/>
              <a:t> fastest</a:t>
            </a:r>
          </a:p>
          <a:p>
            <a:pPr lvl="1"/>
            <a:r>
              <a:rPr lang="en-US" sz="2800" dirty="0">
                <a:solidFill>
                  <a:srgbClr val="FF3399"/>
                </a:solidFill>
              </a:rPr>
              <a:t>BBR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F0"/>
                </a:solidFill>
              </a:rPr>
              <a:t>PCC</a:t>
            </a:r>
            <a:r>
              <a:rPr lang="en-US" sz="2800" dirty="0"/>
              <a:t> next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Cubic</a:t>
            </a:r>
            <a:r>
              <a:rPr lang="en-US" sz="2800" dirty="0"/>
              <a:t> slowest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Power:</a:t>
            </a:r>
          </a:p>
          <a:p>
            <a:pPr lvl="1"/>
            <a:r>
              <a:rPr lang="en-US" sz="2800" dirty="0">
                <a:solidFill>
                  <a:srgbClr val="00B0F0"/>
                </a:solidFill>
              </a:rPr>
              <a:t>PCC</a:t>
            </a:r>
            <a:r>
              <a:rPr lang="en-US" sz="2800" dirty="0"/>
              <a:t> – steady state</a:t>
            </a:r>
          </a:p>
          <a:p>
            <a:pPr lvl="1"/>
            <a:r>
              <a:rPr lang="en-US" sz="2800" dirty="0" err="1">
                <a:solidFill>
                  <a:srgbClr val="33CC33"/>
                </a:solidFill>
              </a:rPr>
              <a:t>Hybla</a:t>
            </a:r>
            <a:r>
              <a:rPr lang="en-US" sz="2800" dirty="0"/>
              <a:t> – start-up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897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9546-ED72-44B9-8E4B-4D2FA2AF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8" y="289629"/>
            <a:ext cx="10016836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821B2-B633-43B2-B8CB-CCFFD7595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923" y="1615192"/>
            <a:ext cx="5239910" cy="4877325"/>
          </a:xfrm>
        </p:spPr>
        <p:txBody>
          <a:bodyPr>
            <a:normAutofit/>
          </a:bodyPr>
          <a:lstStyle/>
          <a:p>
            <a:r>
              <a:rPr lang="en-US" sz="3200" dirty="0"/>
              <a:t>Multiple Flows</a:t>
            </a:r>
          </a:p>
          <a:p>
            <a:pPr lvl="1"/>
            <a:r>
              <a:rPr lang="en-US" sz="2800" dirty="0"/>
              <a:t>e.g., </a:t>
            </a:r>
            <a:r>
              <a:rPr lang="en-US" sz="2800" dirty="0">
                <a:solidFill>
                  <a:srgbClr val="33CC33"/>
                </a:solidFill>
              </a:rPr>
              <a:t>BBR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9900"/>
                </a:solidFill>
              </a:rPr>
              <a:t>Cubic </a:t>
            </a:r>
            <a:r>
              <a:rPr lang="en-US" sz="2800" dirty="0"/>
              <a:t>together</a:t>
            </a:r>
          </a:p>
          <a:p>
            <a:r>
              <a:rPr lang="en-US" sz="3200" dirty="0"/>
              <a:t>TCP settings and Protocols</a:t>
            </a:r>
          </a:p>
          <a:p>
            <a:pPr lvl="1"/>
            <a:r>
              <a:rPr lang="en-US" sz="2800" dirty="0"/>
              <a:t>e.g., RTT</a:t>
            </a:r>
            <a:r>
              <a:rPr lang="en-US" sz="2800" baseline="-25000" dirty="0"/>
              <a:t>0</a:t>
            </a:r>
            <a:r>
              <a:rPr lang="en-US" sz="2800" dirty="0"/>
              <a:t>, QUIC</a:t>
            </a:r>
          </a:p>
          <a:p>
            <a:r>
              <a:rPr lang="en-US" sz="3200" dirty="0"/>
              <a:t>Performance Enhancing Proxy (PEP)</a:t>
            </a:r>
          </a:p>
          <a:p>
            <a:r>
              <a:rPr lang="en-US" sz="3200" dirty="0"/>
              <a:t>Other applications</a:t>
            </a:r>
          </a:p>
          <a:p>
            <a:pPr lvl="1"/>
            <a:r>
              <a:rPr lang="en-US" sz="2800" dirty="0"/>
              <a:t>e.g., Web browsing, streaming video </a:t>
            </a:r>
          </a:p>
        </p:txBody>
      </p:sp>
    </p:spTree>
    <p:extLst>
      <p:ext uri="{BB962C8B-B14F-4D97-AF65-F5344CB8AC3E}">
        <p14:creationId xmlns:p14="http://schemas.microsoft.com/office/powerpoint/2010/main" val="14127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F9E0-D29A-424C-81FD-04B4382A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6238" y="858582"/>
            <a:ext cx="6652846" cy="2387600"/>
          </a:xfrm>
        </p:spPr>
        <p:txBody>
          <a:bodyPr>
            <a:noAutofit/>
          </a:bodyPr>
          <a:lstStyle/>
          <a:p>
            <a:r>
              <a:rPr lang="en-US" sz="4400" b="0" i="0" dirty="0">
                <a:effectLst/>
                <a:latin typeface="+mn-lt"/>
              </a:rPr>
              <a:t>Comparison of </a:t>
            </a:r>
            <a:br>
              <a:rPr lang="en-US" sz="4400" b="1" i="0" dirty="0">
                <a:effectLst/>
                <a:latin typeface="+mn-lt"/>
              </a:rPr>
            </a:br>
            <a:r>
              <a:rPr lang="en-US" sz="4400" b="1" i="0" dirty="0">
                <a:effectLst/>
                <a:latin typeface="+mn-lt"/>
              </a:rPr>
              <a:t>TCP Congestion Control </a:t>
            </a:r>
            <a:r>
              <a:rPr lang="en-US" sz="4400" b="0" i="0" dirty="0">
                <a:effectLst/>
                <a:latin typeface="+mn-lt"/>
              </a:rPr>
              <a:t>over a </a:t>
            </a:r>
            <a:r>
              <a:rPr lang="en-US" sz="4400" b="1" i="0" dirty="0">
                <a:effectLst/>
                <a:latin typeface="+mn-lt"/>
              </a:rPr>
              <a:t>Satellite Network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0AE7A-E690-4F6C-8249-D63AB732A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1452" y="4217406"/>
            <a:ext cx="1971173" cy="1311812"/>
          </a:xfrm>
        </p:spPr>
        <p:txBody>
          <a:bodyPr>
            <a:normAutofit/>
          </a:bodyPr>
          <a:lstStyle/>
          <a:p>
            <a:r>
              <a:rPr lang="en-US" sz="3200" b="0" i="0" dirty="0">
                <a:effectLst/>
              </a:rPr>
              <a:t>Jae Chung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3F8C361-E6C2-4523-A1D1-C689952FB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55" y="4594227"/>
            <a:ext cx="3171445" cy="1568064"/>
          </a:xfrm>
          <a:prstGeom prst="rect">
            <a:avLst/>
          </a:prstGeom>
        </p:spPr>
      </p:pic>
      <p:pic>
        <p:nvPicPr>
          <p:cNvPr id="1026" name="Picture 2" descr="Resources | Marketing &amp; Communications | Offices | WPI">
            <a:extLst>
              <a:ext uri="{FF2B5EF4-FFF2-40B4-BE49-F238E27FC236}">
                <a16:creationId xmlns:a16="http://schemas.microsoft.com/office/drawing/2014/main" id="{23D70077-8C0C-45E9-954C-865A56D3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96" y="4813517"/>
            <a:ext cx="1852539" cy="14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CC191D-3F1D-4E5F-BEB0-E1B25994331B}"/>
              </a:ext>
            </a:extLst>
          </p:cNvPr>
          <p:cNvSpPr txBox="1">
            <a:spLocks/>
          </p:cNvSpPr>
          <p:nvPr/>
        </p:nvSpPr>
        <p:spPr>
          <a:xfrm>
            <a:off x="5764334" y="4066447"/>
            <a:ext cx="2862646" cy="1311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Saahil Claypool, </a:t>
            </a:r>
            <a:r>
              <a:rPr lang="en-US" sz="3200" u="sng" dirty="0"/>
              <a:t>Mark Claypool</a:t>
            </a:r>
          </a:p>
        </p:txBody>
      </p:sp>
    </p:spTree>
    <p:extLst>
      <p:ext uri="{BB962C8B-B14F-4D97-AF65-F5344CB8AC3E}">
        <p14:creationId xmlns:p14="http://schemas.microsoft.com/office/powerpoint/2010/main" val="313657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E7A9-A6B1-415C-AF1F-374C7CD8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3" y="19285"/>
            <a:ext cx="8867801" cy="1325563"/>
          </a:xfrm>
        </p:spPr>
        <p:txBody>
          <a:bodyPr/>
          <a:lstStyle/>
          <a:p>
            <a:r>
              <a:rPr lang="en-US" dirty="0"/>
              <a:t>Introduction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9DFC3-1EC8-41DF-8860-3BA0ED25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594" y="1034614"/>
            <a:ext cx="6675365" cy="5689646"/>
          </a:xfrm>
        </p:spPr>
        <p:txBody>
          <a:bodyPr>
            <a:normAutofit/>
          </a:bodyPr>
          <a:lstStyle/>
          <a:p>
            <a:r>
              <a:rPr lang="en-US" sz="3200" dirty="0"/>
              <a:t>Satellites provide global networking</a:t>
            </a:r>
          </a:p>
          <a:p>
            <a:pPr lvl="1"/>
            <a:r>
              <a:rPr lang="en-US" sz="2800" dirty="0"/>
              <a:t>“Always on” connectivity for remote locations, during disasters </a:t>
            </a:r>
          </a:p>
          <a:p>
            <a:pPr lvl="1"/>
            <a:r>
              <a:rPr lang="en-US" sz="2800" dirty="0"/>
              <a:t>Bitrates increasing (20x recently)</a:t>
            </a:r>
          </a:p>
          <a:p>
            <a:r>
              <a:rPr lang="en-US" sz="3200" dirty="0"/>
              <a:t>Challenge is </a:t>
            </a:r>
            <a:r>
              <a:rPr lang="en-US" sz="3200" dirty="0">
                <a:solidFill>
                  <a:srgbClr val="00B0F0"/>
                </a:solidFill>
              </a:rPr>
              <a:t>latency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about 300 </a:t>
            </a:r>
            <a:r>
              <a:rPr lang="en-US" sz="3200" dirty="0" err="1">
                <a:sym typeface="Wingdings" panose="05000000000000000000" pitchFamily="2" charset="2"/>
              </a:rPr>
              <a:t>ms</a:t>
            </a:r>
            <a:r>
              <a:rPr lang="en-US" sz="3200" dirty="0">
                <a:sym typeface="Wingdings" panose="05000000000000000000" pitchFamily="2" charset="2"/>
              </a:rPr>
              <a:t> min. one-way for geosynchronous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AFC62A-46D1-4FA6-B8E6-65595E1086BE}"/>
              </a:ext>
            </a:extLst>
          </p:cNvPr>
          <p:cNvGrpSpPr/>
          <p:nvPr/>
        </p:nvGrpSpPr>
        <p:grpSpPr>
          <a:xfrm>
            <a:off x="7275804" y="3993892"/>
            <a:ext cx="2709255" cy="2730368"/>
            <a:chOff x="7275804" y="3993892"/>
            <a:chExt cx="2709255" cy="2730368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6FA28BE-8B39-4520-9677-BB869EDFD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307" y="3993892"/>
              <a:ext cx="1038453" cy="1031254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F33D6B94-E04F-414E-B46C-69F35EC75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804" y="6021263"/>
              <a:ext cx="677299" cy="677299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AE009748-89AA-4896-BFC7-CE158852D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07760" y="6046961"/>
              <a:ext cx="677299" cy="677299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0F0031-0E9C-4A85-9C7D-9392EA07C3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9011" y="5113902"/>
              <a:ext cx="551906" cy="818605"/>
            </a:xfrm>
            <a:prstGeom prst="straightConnector1">
              <a:avLst/>
            </a:prstGeom>
            <a:ln w="76200">
              <a:solidFill>
                <a:srgbClr val="33CC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EFC8BE4-9715-48DE-9761-913A7372F26E}"/>
                </a:ext>
              </a:extLst>
            </p:cNvPr>
            <p:cNvCxnSpPr>
              <a:cxnSpLocks/>
            </p:cNvCxnSpPr>
            <p:nvPr/>
          </p:nvCxnSpPr>
          <p:spPr>
            <a:xfrm>
              <a:off x="8851604" y="5113902"/>
              <a:ext cx="551906" cy="818605"/>
            </a:xfrm>
            <a:prstGeom prst="straightConnector1">
              <a:avLst/>
            </a:prstGeom>
            <a:ln w="76200">
              <a:solidFill>
                <a:srgbClr val="33CC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7AE4E9-E708-4FB4-9C49-CB4C602778D2}"/>
                </a:ext>
              </a:extLst>
            </p:cNvPr>
            <p:cNvSpPr txBox="1"/>
            <p:nvPr/>
          </p:nvSpPr>
          <p:spPr>
            <a:xfrm>
              <a:off x="8142751" y="6227489"/>
              <a:ext cx="9753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ym typeface="Wingdings" panose="05000000000000000000" pitchFamily="2" charset="2"/>
                </a:rPr>
                <a:t>300 </a:t>
              </a:r>
              <a:r>
                <a:rPr lang="en-US" sz="1800" dirty="0" err="1">
                  <a:sym typeface="Wingdings" panose="05000000000000000000" pitchFamily="2" charset="2"/>
                </a:rPr>
                <a:t>ms</a:t>
              </a:r>
              <a:r>
                <a:rPr lang="en-US" sz="1800" dirty="0">
                  <a:sym typeface="Wingdings" panose="05000000000000000000" pitchFamily="2" charset="2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5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E7A9-A6B1-415C-AF1F-374C7CD8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2" y="19285"/>
            <a:ext cx="8875753" cy="1325563"/>
          </a:xfrm>
        </p:spPr>
        <p:txBody>
          <a:bodyPr/>
          <a:lstStyle/>
          <a:p>
            <a:r>
              <a:rPr lang="en-US" dirty="0"/>
              <a:t>Introduction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9DFC3-1EC8-41DF-8860-3BA0ED25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525" y="1149069"/>
            <a:ext cx="6360795" cy="5689646"/>
          </a:xfrm>
        </p:spPr>
        <p:txBody>
          <a:bodyPr>
            <a:norm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Latency impacts TCP bitrates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One window of packets each RTT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Window size depends upon congestion control algorithm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TCP Cubic </a:t>
            </a:r>
            <a:r>
              <a:rPr lang="en-US" sz="2800" dirty="0">
                <a:sym typeface="Wingdings" panose="05000000000000000000" pitchFamily="2" charset="2"/>
              </a:rPr>
              <a:t>– loss-based</a:t>
            </a:r>
          </a:p>
          <a:p>
            <a:pPr lvl="1"/>
            <a:r>
              <a:rPr lang="en-US" sz="2800" dirty="0">
                <a:solidFill>
                  <a:srgbClr val="FF3399"/>
                </a:solidFill>
                <a:sym typeface="Wingdings" panose="05000000000000000000" pitchFamily="2" charset="2"/>
              </a:rPr>
              <a:t>TCP BBR </a:t>
            </a:r>
            <a:r>
              <a:rPr lang="en-US" sz="2800" dirty="0">
                <a:sym typeface="Wingdings" panose="05000000000000000000" pitchFamily="2" charset="2"/>
              </a:rPr>
              <a:t>– BDP-based</a:t>
            </a:r>
          </a:p>
          <a:p>
            <a:pPr lvl="1"/>
            <a:r>
              <a:rPr lang="en-US" sz="2800" dirty="0">
                <a:solidFill>
                  <a:srgbClr val="00B0F0"/>
                </a:solidFill>
                <a:sym typeface="Wingdings" panose="05000000000000000000" pitchFamily="2" charset="2"/>
              </a:rPr>
              <a:t>TCP PCC </a:t>
            </a:r>
            <a:r>
              <a:rPr lang="en-US" sz="2800" dirty="0">
                <a:sym typeface="Wingdings" panose="05000000000000000000" pitchFamily="2" charset="2"/>
              </a:rPr>
              <a:t>– utility function-based</a:t>
            </a:r>
          </a:p>
          <a:p>
            <a:pPr lvl="1"/>
            <a:r>
              <a:rPr lang="en-US" sz="2800" dirty="0">
                <a:solidFill>
                  <a:srgbClr val="33CC33"/>
                </a:solidFill>
                <a:sym typeface="Wingdings" panose="05000000000000000000" pitchFamily="2" charset="2"/>
              </a:rPr>
              <a:t>TCP </a:t>
            </a:r>
            <a:r>
              <a:rPr lang="en-US" sz="2800" dirty="0" err="1">
                <a:solidFill>
                  <a:srgbClr val="33CC33"/>
                </a:solidFill>
                <a:sym typeface="Wingdings" panose="05000000000000000000" pitchFamily="2" charset="2"/>
              </a:rPr>
              <a:t>Hybla</a:t>
            </a:r>
            <a:r>
              <a:rPr lang="en-US" sz="2800" dirty="0">
                <a:solidFill>
                  <a:srgbClr val="33CC33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ym typeface="Wingdings" panose="05000000000000000000" pitchFamily="2" charset="2"/>
              </a:rPr>
              <a:t>– satellite optimized</a:t>
            </a:r>
          </a:p>
          <a:p>
            <a:r>
              <a:rPr lang="en-US" sz="3200" dirty="0">
                <a:sym typeface="Wingdings" panose="05000000000000000000" pitchFamily="2" charset="2"/>
              </a:rPr>
              <a:t>Few published studies of TCP over satellite network</a:t>
            </a:r>
          </a:p>
          <a:p>
            <a:pPr lvl="1"/>
            <a:r>
              <a:rPr lang="en-US" sz="2800" dirty="0"/>
              <a:t>Mostly simulation or emulation</a:t>
            </a:r>
          </a:p>
          <a:p>
            <a:r>
              <a:rPr lang="en-US" sz="3200" dirty="0"/>
              <a:t>This paper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TCP over satellite </a:t>
            </a:r>
            <a:r>
              <a:rPr lang="en-US" sz="2800" dirty="0" err="1"/>
              <a:t>netwrk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65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358F-5E29-4679-A273-3557A243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61" y="423887"/>
            <a:ext cx="10016836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8AD5-E2FD-4782-9356-CC554A431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		(</a:t>
            </a:r>
            <a:r>
              <a:rPr lang="en-US" sz="3600" dirty="0">
                <a:solidFill>
                  <a:srgbClr val="33CC33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Methodology		(</a:t>
            </a:r>
            <a:r>
              <a:rPr lang="en-US" sz="3600" dirty="0">
                <a:solidFill>
                  <a:srgbClr val="FF0000"/>
                </a:solidFill>
              </a:rPr>
              <a:t>next</a:t>
            </a:r>
            <a:r>
              <a:rPr lang="en-US" sz="3600" dirty="0"/>
              <a:t>)</a:t>
            </a:r>
          </a:p>
          <a:p>
            <a:r>
              <a:rPr lang="en-US" sz="3600" dirty="0"/>
              <a:t>Results</a:t>
            </a:r>
          </a:p>
          <a:p>
            <a:r>
              <a:rPr lang="en-US" sz="36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84173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87865-BA4A-4CE3-8D3E-C501921B5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86" y="4809793"/>
            <a:ext cx="2747634" cy="1913286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/>
              <a:t>Baseline</a:t>
            </a:r>
          </a:p>
          <a:p>
            <a:pPr lvl="1"/>
            <a:r>
              <a:rPr lang="en-US" b="0" i="0" u="none" strike="noStrike" baseline="0" dirty="0"/>
              <a:t>UDP Ping</a:t>
            </a:r>
          </a:p>
          <a:p>
            <a:pPr algn="l"/>
            <a:r>
              <a:rPr lang="en-US" b="0" i="0" u="none" strike="noStrike" baseline="0" dirty="0"/>
              <a:t>Bulk</a:t>
            </a:r>
            <a:r>
              <a:rPr lang="en-US" dirty="0"/>
              <a:t>-download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iperf</a:t>
            </a:r>
            <a:endParaRPr lang="en-US" dirty="0">
              <a:latin typeface="Consolas" panose="020B0609020204030204" pitchFamily="49" charset="0"/>
            </a:endParaRPr>
          </a:p>
          <a:p>
            <a:pPr algn="l"/>
            <a:endParaRPr lang="en-US" b="0" i="0" u="none" strike="noStrike" baseline="0" dirty="0"/>
          </a:p>
          <a:p>
            <a:pPr lvl="1"/>
            <a:endParaRPr lang="en-US" b="0" i="0" u="none" strike="noStrike" baseline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CC2804-30E8-45E7-90A1-F44CC7C2528A}"/>
              </a:ext>
            </a:extLst>
          </p:cNvPr>
          <p:cNvSpPr txBox="1">
            <a:spLocks/>
          </p:cNvSpPr>
          <p:nvPr/>
        </p:nvSpPr>
        <p:spPr>
          <a:xfrm>
            <a:off x="8555820" y="4809793"/>
            <a:ext cx="3636180" cy="2048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[RFC  5166]</a:t>
            </a:r>
          </a:p>
          <a:p>
            <a:pPr lvl="1"/>
            <a:r>
              <a:rPr lang="en-US" dirty="0"/>
              <a:t>Throughput</a:t>
            </a:r>
          </a:p>
          <a:p>
            <a:pPr lvl="1"/>
            <a:r>
              <a:rPr lang="en-US" dirty="0"/>
              <a:t>Round-trip time</a:t>
            </a:r>
          </a:p>
          <a:p>
            <a:pPr lvl="1"/>
            <a:r>
              <a:rPr lang="en-US" dirty="0"/>
              <a:t>Retransmissions (loss)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5395B5-E122-48AF-84D7-2A40DE87B173}"/>
              </a:ext>
            </a:extLst>
          </p:cNvPr>
          <p:cNvGrpSpPr/>
          <p:nvPr/>
        </p:nvGrpSpPr>
        <p:grpSpPr>
          <a:xfrm>
            <a:off x="6025989" y="913194"/>
            <a:ext cx="5919597" cy="3822617"/>
            <a:chOff x="6025989" y="913194"/>
            <a:chExt cx="5919597" cy="38226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C427BDA-22D6-4836-A138-653067BA84AD}"/>
                </a:ext>
              </a:extLst>
            </p:cNvPr>
            <p:cNvGrpSpPr/>
            <p:nvPr/>
          </p:nvGrpSpPr>
          <p:grpSpPr>
            <a:xfrm>
              <a:off x="6025989" y="913194"/>
              <a:ext cx="5919597" cy="3822617"/>
              <a:chOff x="5994183" y="1015288"/>
              <a:chExt cx="5919597" cy="3822617"/>
            </a:xfrm>
          </p:grpSpPr>
          <p:pic>
            <p:nvPicPr>
              <p:cNvPr id="6" name="Content Placeholder 4" descr="Diagram&#10;&#10;Description automatically generated">
                <a:extLst>
                  <a:ext uri="{FF2B5EF4-FFF2-40B4-BE49-F238E27FC236}">
                    <a16:creationId xmlns:a16="http://schemas.microsoft.com/office/drawing/2014/main" id="{F5D9F263-6B70-4D12-96E1-8EB113FE7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183" y="1015288"/>
                <a:ext cx="5919597" cy="3822617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2CB3AFB-C125-4A7A-A618-9EEDA284E039}"/>
                  </a:ext>
                </a:extLst>
              </p:cNvPr>
              <p:cNvGrpSpPr/>
              <p:nvPr/>
            </p:nvGrpSpPr>
            <p:grpSpPr>
              <a:xfrm>
                <a:off x="9044593" y="2398440"/>
                <a:ext cx="1585242" cy="789766"/>
                <a:chOff x="9044593" y="2398440"/>
                <a:chExt cx="1585242" cy="789766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603D0D7-8134-424C-834A-15B10753CF8B}"/>
                    </a:ext>
                  </a:extLst>
                </p:cNvPr>
                <p:cNvSpPr txBox="1"/>
                <p:nvPr/>
              </p:nvSpPr>
              <p:spPr>
                <a:xfrm>
                  <a:off x="9044593" y="2664986"/>
                  <a:ext cx="15852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C000"/>
                      </a:solidFill>
                    </a:rPr>
                    <a:t>144 Mb/s</a:t>
                  </a:r>
                </a:p>
              </p:txBody>
            </p: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8F00FBC0-1154-48CD-A3E2-51B758F29B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28050" y="2398440"/>
                  <a:ext cx="195942" cy="257322"/>
                </a:xfrm>
                <a:prstGeom prst="straightConnector1">
                  <a:avLst/>
                </a:prstGeom>
                <a:ln w="5715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C99C17-6208-4150-AA69-DDA3A9027F9E}"/>
                </a:ext>
              </a:extLst>
            </p:cNvPr>
            <p:cNvSpPr txBox="1"/>
            <p:nvPr/>
          </p:nvSpPr>
          <p:spPr>
            <a:xfrm>
              <a:off x="6362700" y="4335701"/>
              <a:ext cx="95122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Servers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8209E4-D9EE-494C-B962-1182E4C0A491}"/>
                </a:ext>
              </a:extLst>
            </p:cNvPr>
            <p:cNvSpPr txBox="1"/>
            <p:nvPr/>
          </p:nvSpPr>
          <p:spPr>
            <a:xfrm>
              <a:off x="6307213" y="2153558"/>
              <a:ext cx="78662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Client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6F819D-DFD7-4A16-881F-79BA021E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020" y="207813"/>
            <a:ext cx="7995235" cy="1325563"/>
          </a:xfrm>
        </p:spPr>
        <p:txBody>
          <a:bodyPr/>
          <a:lstStyle/>
          <a:p>
            <a:r>
              <a:rPr lang="en-US" dirty="0"/>
              <a:t>Methodology </a:t>
            </a:r>
          </a:p>
        </p:txBody>
      </p:sp>
    </p:spTree>
    <p:extLst>
      <p:ext uri="{BB962C8B-B14F-4D97-AF65-F5344CB8AC3E}">
        <p14:creationId xmlns:p14="http://schemas.microsoft.com/office/powerpoint/2010/main" val="165898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358F-5E29-4679-A273-3557A243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61" y="423887"/>
            <a:ext cx="10016836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8AD5-E2FD-4782-9356-CC554A431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		(</a:t>
            </a:r>
            <a:r>
              <a:rPr lang="en-US" sz="3600" dirty="0">
                <a:solidFill>
                  <a:srgbClr val="33CC33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Methodology		(</a:t>
            </a:r>
            <a:r>
              <a:rPr lang="en-US" sz="3600" dirty="0">
                <a:solidFill>
                  <a:srgbClr val="33CC33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Results			(</a:t>
            </a:r>
            <a:r>
              <a:rPr lang="en-US" sz="3600" dirty="0">
                <a:solidFill>
                  <a:srgbClr val="FF0000"/>
                </a:solidFill>
              </a:rPr>
              <a:t>next</a:t>
            </a:r>
            <a:r>
              <a:rPr lang="en-US" sz="3600" dirty="0"/>
              <a:t>)</a:t>
            </a:r>
          </a:p>
          <a:p>
            <a:pPr lvl="1"/>
            <a:r>
              <a:rPr lang="en-US" sz="3200" dirty="0"/>
              <a:t>Baseline</a:t>
            </a:r>
          </a:p>
          <a:p>
            <a:pPr lvl="1"/>
            <a:r>
              <a:rPr lang="en-US" sz="3200" dirty="0"/>
              <a:t>Steady State</a:t>
            </a:r>
          </a:p>
          <a:p>
            <a:pPr lvl="1"/>
            <a:r>
              <a:rPr lang="en-US" sz="3200" dirty="0"/>
              <a:t>Start-up</a:t>
            </a:r>
          </a:p>
          <a:p>
            <a:r>
              <a:rPr lang="en-US" sz="36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57217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21353C6E-F39F-469A-8ED1-DE7C38406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96" y="1501395"/>
            <a:ext cx="5353878" cy="385521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5A4F732-A95C-4765-B6D8-56F88FC8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355" y="5260589"/>
            <a:ext cx="5694218" cy="1325563"/>
          </a:xfrm>
        </p:spPr>
        <p:txBody>
          <a:bodyPr/>
          <a:lstStyle/>
          <a:p>
            <a:r>
              <a:rPr lang="en-US" dirty="0"/>
              <a:t>Loss: </a:t>
            </a:r>
            <a:r>
              <a:rPr lang="en-US" dirty="0">
                <a:solidFill>
                  <a:srgbClr val="00B0F0"/>
                </a:solidFill>
              </a:rPr>
              <a:t>0.05%</a:t>
            </a:r>
          </a:p>
          <a:p>
            <a:pPr lvl="1"/>
            <a:r>
              <a:rPr lang="en-US" dirty="0"/>
              <a:t>77% are single packet</a:t>
            </a:r>
          </a:p>
          <a:p>
            <a:pPr lvl="1"/>
            <a:r>
              <a:rPr lang="en-US" dirty="0"/>
              <a:t>Largest 11 packets (2.2 seconds)</a:t>
            </a:r>
          </a:p>
        </p:txBody>
      </p:sp>
      <p:pic>
        <p:nvPicPr>
          <p:cNvPr id="15" name="Content Placeholder 11" descr="Text&#10;&#10;Description automatically generated with low confidence">
            <a:extLst>
              <a:ext uri="{FF2B5EF4-FFF2-40B4-BE49-F238E27FC236}">
                <a16:creationId xmlns:a16="http://schemas.microsoft.com/office/drawing/2014/main" id="{8659759C-2145-497B-9CA8-438EA01D3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006" y="851457"/>
            <a:ext cx="1878862" cy="1766011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99C325-2535-4A08-BEFF-DC70BE11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33" y="271848"/>
            <a:ext cx="7693327" cy="1325563"/>
          </a:xfrm>
        </p:spPr>
        <p:txBody>
          <a:bodyPr/>
          <a:lstStyle/>
          <a:p>
            <a:r>
              <a:rPr lang="en-US" dirty="0"/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217624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1690-5546-4651-A4C2-A87D7433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92" y="0"/>
            <a:ext cx="10044545" cy="1325563"/>
          </a:xfrm>
        </p:spPr>
        <p:txBody>
          <a:bodyPr/>
          <a:lstStyle/>
          <a:p>
            <a:r>
              <a:rPr lang="en-US" dirty="0"/>
              <a:t>Steady State – Throughput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B6383A-07B3-4570-959A-0AAEAE4C2F0A}"/>
              </a:ext>
            </a:extLst>
          </p:cNvPr>
          <p:cNvGrpSpPr/>
          <p:nvPr/>
        </p:nvGrpSpPr>
        <p:grpSpPr>
          <a:xfrm>
            <a:off x="6497567" y="923068"/>
            <a:ext cx="4513333" cy="5934932"/>
            <a:chOff x="6497567" y="923068"/>
            <a:chExt cx="4513333" cy="59349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A889B3-7D04-4C06-984B-264A4F47F88A}"/>
                </a:ext>
              </a:extLst>
            </p:cNvPr>
            <p:cNvGrpSpPr/>
            <p:nvPr/>
          </p:nvGrpSpPr>
          <p:grpSpPr>
            <a:xfrm>
              <a:off x="6497567" y="923068"/>
              <a:ext cx="4513333" cy="5934932"/>
              <a:chOff x="6771887" y="923068"/>
              <a:chExt cx="4513333" cy="5934932"/>
            </a:xfrm>
          </p:grpSpPr>
          <p:pic>
            <p:nvPicPr>
              <p:cNvPr id="4" name="Picture 3" descr="Diagram, schematic&#10;&#10;Description automatically generated">
                <a:extLst>
                  <a:ext uri="{FF2B5EF4-FFF2-40B4-BE49-F238E27FC236}">
                    <a16:creationId xmlns:a16="http://schemas.microsoft.com/office/drawing/2014/main" id="{E21D981D-3AFC-4329-A07B-FFA7DD90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1887" y="923068"/>
                <a:ext cx="4513333" cy="5934932"/>
              </a:xfrm>
              <a:prstGeom prst="rect">
                <a:avLst/>
              </a:prstGeom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31DF5DB-5C19-4012-8F29-7511BD937BD7}"/>
                  </a:ext>
                </a:extLst>
              </p:cNvPr>
              <p:cNvGrpSpPr/>
              <p:nvPr/>
            </p:nvGrpSpPr>
            <p:grpSpPr>
              <a:xfrm>
                <a:off x="8190502" y="6289770"/>
                <a:ext cx="2746296" cy="400110"/>
                <a:chOff x="5672061" y="6119274"/>
                <a:chExt cx="2746296" cy="400110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624497D-6043-4299-B7DA-700277C07825}"/>
                    </a:ext>
                  </a:extLst>
                </p:cNvPr>
                <p:cNvSpPr txBox="1"/>
                <p:nvPr/>
              </p:nvSpPr>
              <p:spPr>
                <a:xfrm>
                  <a:off x="5672061" y="6119274"/>
                  <a:ext cx="60305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3399"/>
                      </a:solidFill>
                    </a:rPr>
                    <a:t>BBR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920E4E-566C-4BA3-B9CD-8E533C566E95}"/>
                    </a:ext>
                  </a:extLst>
                </p:cNvPr>
                <p:cNvSpPr txBox="1"/>
                <p:nvPr/>
              </p:nvSpPr>
              <p:spPr>
                <a:xfrm>
                  <a:off x="6280678" y="6119274"/>
                  <a:ext cx="758541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FF00"/>
                      </a:solidFill>
                    </a:rPr>
                    <a:t>Cubic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0533157-53E5-420C-9DD0-4C358FB2705A}"/>
                    </a:ext>
                  </a:extLst>
                </p:cNvPr>
                <p:cNvSpPr txBox="1"/>
                <p:nvPr/>
              </p:nvSpPr>
              <p:spPr>
                <a:xfrm>
                  <a:off x="7044786" y="6119274"/>
                  <a:ext cx="777777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>
                      <a:solidFill>
                        <a:srgbClr val="33CC33"/>
                      </a:solidFill>
                    </a:rPr>
                    <a:t>Hybla</a:t>
                  </a:r>
                  <a:endParaRPr lang="en-US" sz="2000" dirty="0">
                    <a:solidFill>
                      <a:srgbClr val="33CC33"/>
                    </a:solidFill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46057AC-BBF0-4DCC-B9E8-85C27B524B25}"/>
                    </a:ext>
                  </a:extLst>
                </p:cNvPr>
                <p:cNvSpPr txBox="1"/>
                <p:nvPr/>
              </p:nvSpPr>
              <p:spPr>
                <a:xfrm>
                  <a:off x="7828131" y="6119274"/>
                  <a:ext cx="590226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B0F0"/>
                      </a:solidFill>
                    </a:rPr>
                    <a:t>PCC</a:t>
                  </a: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3DDB1E-4FBD-466B-9B32-5CAE488113D8}"/>
                </a:ext>
              </a:extLst>
            </p:cNvPr>
            <p:cNvSpPr txBox="1"/>
            <p:nvPr/>
          </p:nvSpPr>
          <p:spPr>
            <a:xfrm>
              <a:off x="8798271" y="925453"/>
              <a:ext cx="97013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median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53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1690-5546-4651-A4C2-A87D7433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2" y="19285"/>
            <a:ext cx="10337467" cy="1325563"/>
          </a:xfrm>
        </p:spPr>
        <p:txBody>
          <a:bodyPr/>
          <a:lstStyle/>
          <a:p>
            <a:r>
              <a:rPr lang="en-US" dirty="0"/>
              <a:t>Steady State – Throughput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385094-9913-4821-B1B2-308DF3618D65}"/>
              </a:ext>
            </a:extLst>
          </p:cNvPr>
          <p:cNvGrpSpPr/>
          <p:nvPr/>
        </p:nvGrpSpPr>
        <p:grpSpPr>
          <a:xfrm>
            <a:off x="5894386" y="4172313"/>
            <a:ext cx="5774634" cy="2053004"/>
            <a:chOff x="5894387" y="4176745"/>
            <a:chExt cx="5774634" cy="2053004"/>
          </a:xfrm>
        </p:grpSpPr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EE284C7-4C67-4229-9991-86B92A013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187" y="4176745"/>
              <a:ext cx="5410834" cy="205300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D4683F-990D-44B2-9841-B2F35ACB6541}"/>
                </a:ext>
              </a:extLst>
            </p:cNvPr>
            <p:cNvSpPr txBox="1"/>
            <p:nvPr/>
          </p:nvSpPr>
          <p:spPr>
            <a:xfrm>
              <a:off x="5894387" y="4814797"/>
              <a:ext cx="1709121" cy="12926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3399"/>
                  </a:solidFill>
                </a:rPr>
                <a:t>BBR</a:t>
              </a:r>
            </a:p>
            <a:p>
              <a:pPr algn="ctr"/>
              <a:r>
                <a:rPr lang="en-US" sz="2600" dirty="0"/>
                <a:t>     </a:t>
              </a:r>
              <a:r>
                <a:rPr lang="en-US" sz="2600" dirty="0" err="1">
                  <a:solidFill>
                    <a:srgbClr val="33CC33"/>
                  </a:solidFill>
                </a:rPr>
                <a:t>Hybla</a:t>
              </a:r>
              <a:r>
                <a:rPr lang="en-US" sz="2600" dirty="0">
                  <a:solidFill>
                    <a:srgbClr val="33CC33"/>
                  </a:solidFill>
                </a:rPr>
                <a:t>    </a:t>
              </a:r>
              <a:r>
                <a:rPr lang="en-US" sz="2600" dirty="0"/>
                <a:t> </a:t>
              </a:r>
            </a:p>
            <a:p>
              <a:pPr algn="ctr"/>
              <a:r>
                <a:rPr lang="en-US" sz="2600" dirty="0">
                  <a:solidFill>
                    <a:srgbClr val="00B0F0"/>
                  </a:solidFill>
                </a:rPr>
                <a:t>PCC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D0F7652-F04C-4C93-9982-6D3BDCB5DDB4}"/>
              </a:ext>
            </a:extLst>
          </p:cNvPr>
          <p:cNvSpPr txBox="1"/>
          <p:nvPr/>
        </p:nvSpPr>
        <p:spPr>
          <a:xfrm rot="5400000">
            <a:off x="11329078" y="5157997"/>
            <a:ext cx="970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Large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F35C9E-B2CC-47E3-9102-5DC9CDBEE68F}"/>
              </a:ext>
            </a:extLst>
          </p:cNvPr>
          <p:cNvGrpSpPr/>
          <p:nvPr/>
        </p:nvGrpSpPr>
        <p:grpSpPr>
          <a:xfrm>
            <a:off x="5894386" y="1396872"/>
            <a:ext cx="6093050" cy="2462484"/>
            <a:chOff x="5894386" y="1396872"/>
            <a:chExt cx="6093050" cy="2462484"/>
          </a:xfrm>
        </p:grpSpPr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D0611B9D-4C4E-4612-938F-C07652F2F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773" y="1396872"/>
              <a:ext cx="6047663" cy="246248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981B27-B8F0-4B00-9EBD-0C91B6BC6AED}"/>
                </a:ext>
              </a:extLst>
            </p:cNvPr>
            <p:cNvSpPr txBox="1"/>
            <p:nvPr/>
          </p:nvSpPr>
          <p:spPr>
            <a:xfrm>
              <a:off x="5894386" y="2026444"/>
              <a:ext cx="1709122" cy="16927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3399"/>
                  </a:solidFill>
                </a:rPr>
                <a:t>BBR</a:t>
              </a:r>
            </a:p>
            <a:p>
              <a:pPr algn="ctr"/>
              <a:r>
                <a:rPr lang="en-US" sz="2600" dirty="0">
                  <a:solidFill>
                    <a:srgbClr val="FFFF00"/>
                  </a:solidFill>
                </a:rPr>
                <a:t>Cubic</a:t>
              </a:r>
            </a:p>
            <a:p>
              <a:pPr algn="ctr"/>
              <a:r>
                <a:rPr lang="en-US" sz="2600" dirty="0"/>
                <a:t>     </a:t>
              </a:r>
              <a:r>
                <a:rPr lang="en-US" sz="2600" dirty="0" err="1">
                  <a:solidFill>
                    <a:srgbClr val="33CC33"/>
                  </a:solidFill>
                </a:rPr>
                <a:t>Hybla</a:t>
              </a:r>
              <a:r>
                <a:rPr lang="en-US" sz="2600" dirty="0">
                  <a:solidFill>
                    <a:srgbClr val="33CC33"/>
                  </a:solidFill>
                </a:rPr>
                <a:t>    </a:t>
              </a:r>
              <a:r>
                <a:rPr lang="en-US" sz="2600" dirty="0"/>
                <a:t> </a:t>
              </a:r>
            </a:p>
            <a:p>
              <a:pPr algn="ctr"/>
              <a:r>
                <a:rPr lang="en-US" sz="2600" dirty="0">
                  <a:solidFill>
                    <a:srgbClr val="00B0F0"/>
                  </a:solidFill>
                </a:rPr>
                <a:t>PCC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BEF7B9-FDB2-4A1F-95F1-3DE5CCB88FE5}"/>
                </a:ext>
              </a:extLst>
            </p:cNvPr>
            <p:cNvSpPr txBox="1"/>
            <p:nvPr/>
          </p:nvSpPr>
          <p:spPr>
            <a:xfrm>
              <a:off x="10984217" y="2070967"/>
              <a:ext cx="684803" cy="16927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780</a:t>
              </a:r>
            </a:p>
            <a:p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821</a:t>
              </a:r>
            </a:p>
            <a:p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958</a:t>
              </a:r>
            </a:p>
            <a:p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685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F37052-1014-493E-90F5-24E58D022425}"/>
                </a:ext>
              </a:extLst>
            </p:cNvPr>
            <p:cNvSpPr txBox="1"/>
            <p:nvPr/>
          </p:nvSpPr>
          <p:spPr>
            <a:xfrm>
              <a:off x="10680128" y="1513684"/>
              <a:ext cx="127432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RTT (</a:t>
              </a:r>
              <a:r>
                <a:rPr lang="en-US" sz="2400" dirty="0" err="1"/>
                <a:t>ms</a:t>
              </a:r>
              <a:r>
                <a:rPr lang="en-US" sz="2400" dirty="0"/>
                <a:t>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A937E1-0273-47C6-AAA9-DF1A263D20DE}"/>
                </a:ext>
              </a:extLst>
            </p:cNvPr>
            <p:cNvSpPr txBox="1"/>
            <p:nvPr/>
          </p:nvSpPr>
          <p:spPr>
            <a:xfrm>
              <a:off x="8135941" y="1523716"/>
              <a:ext cx="20689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  </a:t>
              </a:r>
              <a:r>
                <a:rPr lang="en-US" sz="2400" dirty="0" err="1"/>
                <a:t>Tput</a:t>
              </a:r>
              <a:r>
                <a:rPr lang="en-US" sz="2400" dirty="0"/>
                <a:t> (Mb/s)   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B612A3-E2B4-47ED-A43E-AB0608C2C366}"/>
              </a:ext>
            </a:extLst>
          </p:cNvPr>
          <p:cNvCxnSpPr>
            <a:cxnSpLocks/>
          </p:cNvCxnSpPr>
          <p:nvPr/>
        </p:nvCxnSpPr>
        <p:spPr>
          <a:xfrm flipH="1" flipV="1">
            <a:off x="11281458" y="4906690"/>
            <a:ext cx="4204" cy="283780"/>
          </a:xfrm>
          <a:prstGeom prst="straightConnector1">
            <a:avLst/>
          </a:prstGeom>
          <a:ln w="793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5925E6-DBC1-4D46-98E7-7972EB57E93C}"/>
              </a:ext>
            </a:extLst>
          </p:cNvPr>
          <p:cNvCxnSpPr>
            <a:cxnSpLocks/>
          </p:cNvCxnSpPr>
          <p:nvPr/>
        </p:nvCxnSpPr>
        <p:spPr>
          <a:xfrm flipH="1" flipV="1">
            <a:off x="11281458" y="5715096"/>
            <a:ext cx="4204" cy="283780"/>
          </a:xfrm>
          <a:prstGeom prst="straightConnector1">
            <a:avLst/>
          </a:prstGeom>
          <a:ln w="793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7577CB-4C11-4932-8578-C13BC7A40795}"/>
              </a:ext>
            </a:extLst>
          </p:cNvPr>
          <p:cNvCxnSpPr>
            <a:cxnSpLocks/>
          </p:cNvCxnSpPr>
          <p:nvPr/>
        </p:nvCxnSpPr>
        <p:spPr>
          <a:xfrm flipH="1" flipV="1">
            <a:off x="11281458" y="5310893"/>
            <a:ext cx="4204" cy="283780"/>
          </a:xfrm>
          <a:prstGeom prst="straightConnector1">
            <a:avLst/>
          </a:prstGeom>
          <a:ln w="79375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347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3213</TotalTime>
  <Words>624</Words>
  <Application>Microsoft Office PowerPoint</Application>
  <PresentationFormat>Widescreen</PresentationFormat>
  <Paragraphs>136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Consolas</vt:lpstr>
      <vt:lpstr>NimbusRomNo9L-Regu</vt:lpstr>
      <vt:lpstr>Times New Roman</vt:lpstr>
      <vt:lpstr>Office Theme</vt:lpstr>
      <vt:lpstr>Comparison of  TCP Congestion Control over a Satellite Network</vt:lpstr>
      <vt:lpstr>Introduction (1 of 2)</vt:lpstr>
      <vt:lpstr>Introduction (2 of 2)</vt:lpstr>
      <vt:lpstr>Outline</vt:lpstr>
      <vt:lpstr>Methodology </vt:lpstr>
      <vt:lpstr>Outline</vt:lpstr>
      <vt:lpstr>Baseline</vt:lpstr>
      <vt:lpstr>Steady State – Throughput</vt:lpstr>
      <vt:lpstr>Steady State – Throughput</vt:lpstr>
      <vt:lpstr>Start-up</vt:lpstr>
      <vt:lpstr>Start-up</vt:lpstr>
      <vt:lpstr>Power</vt:lpstr>
      <vt:lpstr>Conclusion</vt:lpstr>
      <vt:lpstr>Future Work</vt:lpstr>
      <vt:lpstr>Comparison of  TCP Congestion Control over a Satellite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Claypool, Mark L.</dc:creator>
  <cp:lastModifiedBy>Claypool, Mark L.</cp:lastModifiedBy>
  <cp:revision>160</cp:revision>
  <dcterms:created xsi:type="dcterms:W3CDTF">2020-09-23T12:06:09Z</dcterms:created>
  <dcterms:modified xsi:type="dcterms:W3CDTF">2021-03-17T14:31:44Z</dcterms:modified>
</cp:coreProperties>
</file>