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334" r:id="rId4"/>
    <p:sldId id="286" r:id="rId5"/>
    <p:sldId id="326" r:id="rId6"/>
    <p:sldId id="328" r:id="rId7"/>
    <p:sldId id="285" r:id="rId8"/>
    <p:sldId id="339" r:id="rId9"/>
    <p:sldId id="293" r:id="rId10"/>
    <p:sldId id="291" r:id="rId11"/>
    <p:sldId id="294" r:id="rId12"/>
    <p:sldId id="295" r:id="rId13"/>
    <p:sldId id="340" r:id="rId14"/>
    <p:sldId id="296" r:id="rId15"/>
    <p:sldId id="312" r:id="rId16"/>
    <p:sldId id="298" r:id="rId17"/>
    <p:sldId id="301" r:id="rId18"/>
    <p:sldId id="303" r:id="rId19"/>
    <p:sldId id="341" r:id="rId20"/>
    <p:sldId id="307" r:id="rId21"/>
    <p:sldId id="308" r:id="rId22"/>
    <p:sldId id="309" r:id="rId23"/>
    <p:sldId id="310" r:id="rId24"/>
    <p:sldId id="311" r:id="rId25"/>
    <p:sldId id="314" r:id="rId26"/>
    <p:sldId id="315" r:id="rId27"/>
    <p:sldId id="319" r:id="rId28"/>
    <p:sldId id="320" r:id="rId29"/>
    <p:sldId id="322" r:id="rId30"/>
    <p:sldId id="338" r:id="rId31"/>
    <p:sldId id="336" r:id="rId32"/>
    <p:sldId id="337" r:id="rId33"/>
  </p:sldIdLst>
  <p:sldSz cx="9144000" cy="6858000" type="screen4x3"/>
  <p:notesSz cx="6794500" cy="9906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B192D"/>
    <a:srgbClr val="D9CD95"/>
    <a:srgbClr val="46A0DC"/>
    <a:srgbClr val="B7A079"/>
    <a:srgbClr val="2C6A8C"/>
    <a:srgbClr val="000000"/>
    <a:srgbClr val="FFFFFF"/>
    <a:srgbClr val="6D6D6D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0551" autoAdjust="0"/>
  </p:normalViewPr>
  <p:slideViewPr>
    <p:cSldViewPr showGuides="1">
      <p:cViewPr>
        <p:scale>
          <a:sx n="50" d="100"/>
          <a:sy n="50" d="100"/>
        </p:scale>
        <p:origin x="-524" y="-112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uniquitou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uniquitou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Meng</a:t>
            </a:r>
            <a:r>
              <a:rPr lang="en-US" dirty="0" smtClean="0"/>
              <a:t> Luo and Mark Claypool. </a:t>
            </a:r>
            <a:r>
              <a:rPr lang="en-US" dirty="0" smtClean="0">
                <a:hlinkClick r:id="rId3"/>
              </a:rPr>
              <a:t>Uniquitous: Implementation and Evaluation of a Cloud-based Game System in Unity</a:t>
            </a:r>
            <a:r>
              <a:rPr lang="en-US" dirty="0" smtClean="0"/>
              <a:t>, In </a:t>
            </a:r>
            <a:r>
              <a:rPr lang="en-US" i="1" dirty="0" smtClean="0"/>
              <a:t>Proceedings of the IEEE Games, Entertainment, Media Conference (GEM)</a:t>
            </a:r>
            <a:r>
              <a:rPr lang="en-US" dirty="0" smtClean="0"/>
              <a:t>, Toronto, Canada, October 2015. Online at: </a:t>
            </a:r>
            <a:r>
              <a:rPr lang="en-US" dirty="0" smtClean="0">
                <a:hlinkClick r:id="rId3"/>
              </a:rPr>
              <a:t>http://www.cs.wpi.edu/~claypool/papers/uniquitous/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3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9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Meng</a:t>
            </a:r>
            <a:r>
              <a:rPr lang="en-US" dirty="0" smtClean="0"/>
              <a:t> Luo and Mark Claypool. </a:t>
            </a:r>
            <a:r>
              <a:rPr lang="en-US" dirty="0" smtClean="0">
                <a:hlinkClick r:id="rId3"/>
              </a:rPr>
              <a:t>Uniquitous: Implementation and Evaluation of a Cloud-based Game System in Unity</a:t>
            </a:r>
            <a:r>
              <a:rPr lang="en-US" dirty="0" smtClean="0"/>
              <a:t>, In </a:t>
            </a:r>
            <a:r>
              <a:rPr lang="en-US" i="1" dirty="0" smtClean="0"/>
              <a:t>Proceedings of the IEEE Games, Entertainment, Media Conference (GEM)</a:t>
            </a:r>
            <a:r>
              <a:rPr lang="en-US" dirty="0" smtClean="0"/>
              <a:t>, Toronto, Canada, October 2015. Online at: </a:t>
            </a:r>
            <a:r>
              <a:rPr lang="en-US" dirty="0" smtClean="0">
                <a:hlinkClick r:id="rId3"/>
              </a:rPr>
              <a:t>http://www.cs.wpi.edu/~claypool/papers/uniquitous/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F2CE-DAA7-4DEE-8EED-08DDA41E7B9E}" type="slidenum">
              <a:rPr lang="en-US"/>
              <a:pPr/>
              <a:t>6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F2CE-DAA7-4DEE-8EED-08DDA41E7B9E}" type="slidenum">
              <a:rPr lang="en-US"/>
              <a:pPr/>
              <a:t>8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F2CE-DAA7-4DEE-8EED-08DDA41E7B9E}" type="slidenum">
              <a:rPr lang="en-US"/>
              <a:pPr/>
              <a:t>13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F2CE-DAA7-4DEE-8EED-08DDA41E7B9E}" type="slidenum">
              <a:rPr lang="en-US"/>
              <a:pPr/>
              <a:t>19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ypool@cs.wp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ssetstore.unity3d.com/en/#!/content/12175" TargetMode="External"/><Relationship Id="rId5" Type="http://schemas.openxmlformats.org/officeDocument/2006/relationships/hyperlink" Target="https://www.assetstore.unity3d.com/en/#!/content/10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niquitous.wpi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laypool@cs.wpi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S9P3KJ" TargetMode="External"/><Relationship Id="rId2" Type="http://schemas.openxmlformats.org/officeDocument/2006/relationships/hyperlink" Target="http://goo.gl/YnlE9V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ity3d.com/public-relation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wOfOW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534400" cy="1524000"/>
          </a:xfrm>
        </p:spPr>
        <p:txBody>
          <a:bodyPr/>
          <a:lstStyle/>
          <a:p>
            <a:r>
              <a:rPr lang="en-US" sz="3200" dirty="0" smtClean="0"/>
              <a:t>Uniquitous: Implementation and Evaluation of a Cloud-based Game System in Unity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8077200" cy="243535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Meng</a:t>
            </a:r>
            <a:r>
              <a:rPr lang="en-US" sz="3000" dirty="0" smtClean="0">
                <a:solidFill>
                  <a:schemeClr val="tx1"/>
                </a:solidFill>
              </a:rPr>
              <a:t> Luo and Mark Claypool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claypool@cs.wpi.edu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Computer Science 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Interactive Media &amp; Game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"/>
    </mc:Choice>
    <mc:Fallback xmlns="">
      <p:transition spd="slow" advTm="14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Implementation </a:t>
            </a:r>
            <a:r>
              <a:rPr lang="en-US" dirty="0" smtClean="0"/>
              <a:t>(2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2154071"/>
          </a:xfrm>
        </p:spPr>
        <p:txBody>
          <a:bodyPr/>
          <a:lstStyle/>
          <a:p>
            <a:r>
              <a:rPr lang="en-US" dirty="0" smtClean="0"/>
              <a:t>Image Data Flow: carry </a:t>
            </a:r>
            <a:r>
              <a:rPr lang="en-US" dirty="0"/>
              <a:t>data for </a:t>
            </a:r>
            <a:r>
              <a:rPr lang="en-US" dirty="0" smtClean="0"/>
              <a:t>game frames</a:t>
            </a:r>
          </a:p>
          <a:p>
            <a:pPr lvl="1"/>
            <a:r>
              <a:rPr lang="en-US" dirty="0" smtClean="0"/>
              <a:t>Image Encoding: JPEG encoder [12] (open C# </a:t>
            </a:r>
            <a:r>
              <a:rPr lang="en-US" dirty="0" err="1" smtClean="0"/>
              <a:t>impl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Image Transmission: remote procedural call (RPC)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ulink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, networking for games in C#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449471"/>
            <a:ext cx="8229601" cy="27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30"/>
    </mc:Choice>
    <mc:Fallback xmlns="">
      <p:transition spd="slow" advTm="13483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Implementation </a:t>
            </a:r>
            <a:r>
              <a:rPr lang="en-US" dirty="0" smtClean="0"/>
              <a:t>(3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2895600"/>
          </a:xfrm>
        </p:spPr>
        <p:txBody>
          <a:bodyPr/>
          <a:lstStyle/>
          <a:p>
            <a:r>
              <a:rPr lang="en-US" dirty="0"/>
              <a:t>Audio data </a:t>
            </a:r>
            <a:r>
              <a:rPr lang="en-US" dirty="0" smtClean="0"/>
              <a:t>flow: carry </a:t>
            </a:r>
            <a:r>
              <a:rPr lang="en-US" dirty="0"/>
              <a:t>data for </a:t>
            </a:r>
            <a:r>
              <a:rPr lang="en-US" dirty="0" smtClean="0"/>
              <a:t>game </a:t>
            </a:r>
            <a:r>
              <a:rPr lang="en-US" dirty="0"/>
              <a:t>audio</a:t>
            </a:r>
          </a:p>
          <a:p>
            <a:pPr marL="605790" lvl="1" indent="-285750"/>
            <a:r>
              <a:rPr lang="en-US" dirty="0" smtClean="0"/>
              <a:t>Audio Source: Audio listener</a:t>
            </a:r>
          </a:p>
          <a:p>
            <a:pPr marL="605790" lvl="1" indent="-285750"/>
            <a:r>
              <a:rPr lang="en-US" dirty="0" smtClean="0"/>
              <a:t>Audio Capture: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OnAudioFilterRead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localhost </a:t>
            </a:r>
            <a:r>
              <a:rPr lang="en-US" dirty="0" smtClean="0"/>
              <a:t>TCP </a:t>
            </a:r>
            <a:r>
              <a:rPr lang="en-US" dirty="0"/>
              <a:t>socket</a:t>
            </a:r>
          </a:p>
          <a:p>
            <a:pPr marL="605790" lvl="1" indent="-285750"/>
            <a:r>
              <a:rPr lang="en-US" dirty="0"/>
              <a:t>Audio Encoding </a:t>
            </a:r>
            <a:r>
              <a:rPr lang="en-US" dirty="0" smtClean="0"/>
              <a:t>&amp; Transmission: mp3 via FFMPEG</a:t>
            </a:r>
          </a:p>
          <a:p>
            <a:pPr marL="605790" lvl="1" indent="-285750"/>
            <a:r>
              <a:rPr lang="en-US" dirty="0" smtClean="0"/>
              <a:t>Audio Reception &amp; Decoding: UDP to FFPLAY and SDL (library to assist playing)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886200"/>
            <a:ext cx="8229601" cy="19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96"/>
    </mc:Choice>
    <mc:Fallback xmlns="">
      <p:transition spd="slow" advTm="1080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Implementation </a:t>
            </a:r>
            <a:r>
              <a:rPr lang="en-US" dirty="0" smtClean="0"/>
              <a:t>(4</a:t>
            </a:r>
            <a:r>
              <a:rPr lang="en-US" dirty="0"/>
              <a:t> </a:t>
            </a:r>
            <a:r>
              <a:rPr lang="en-US" dirty="0" smtClean="0"/>
              <a:t>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52800"/>
          </a:xfrm>
        </p:spPr>
        <p:txBody>
          <a:bodyPr/>
          <a:lstStyle/>
          <a:p>
            <a:r>
              <a:rPr lang="en-US" dirty="0"/>
              <a:t>Input data </a:t>
            </a:r>
            <a:r>
              <a:rPr lang="en-US" dirty="0" smtClean="0"/>
              <a:t>flow: carry </a:t>
            </a:r>
            <a:r>
              <a:rPr lang="en-US" dirty="0"/>
              <a:t>data for user </a:t>
            </a:r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Player input captured: mouse, keyboard</a:t>
            </a:r>
          </a:p>
          <a:p>
            <a:pPr lvl="1"/>
            <a:r>
              <a:rPr lang="en-US" dirty="0" smtClean="0"/>
              <a:t>Input Transmission: remote procedural call (RPC)</a:t>
            </a:r>
          </a:p>
          <a:p>
            <a:pPr lvl="1"/>
            <a:r>
              <a:rPr lang="en-US" dirty="0" smtClean="0"/>
              <a:t>Unity Game: “replay” input to GUI elements, if needed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414024" cy="14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"/>
    </mc:Choice>
    <mc:Fallback xmlns="">
      <p:transition spd="slow" advTm="23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7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6858000" cy="685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696200" cy="4191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Introduction				(</a:t>
            </a:r>
            <a:r>
              <a:rPr lang="en-US" dirty="0" smtClean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	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Related Work			(</a:t>
            </a:r>
            <a:r>
              <a:rPr lang="en-US" dirty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Implementation			(</a:t>
            </a:r>
            <a:r>
              <a:rPr lang="en-US" dirty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Micro Experiments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Macro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Micro Experiments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Goal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 smtClean="0"/>
              <a:t>Measure </a:t>
            </a:r>
            <a:r>
              <a:rPr lang="en-US" dirty="0"/>
              <a:t>processing times of </a:t>
            </a:r>
            <a:r>
              <a:rPr lang="en-US" dirty="0" smtClean="0"/>
              <a:t>Uniquitous components</a:t>
            </a:r>
            <a:endParaRPr lang="en-US" dirty="0"/>
          </a:p>
          <a:p>
            <a:pPr lvl="1"/>
            <a:r>
              <a:rPr lang="en-US" dirty="0" smtClean="0"/>
              <a:t>Identify performance bottlenecks in cloud game system</a:t>
            </a:r>
          </a:p>
          <a:p>
            <a:r>
              <a:rPr lang="en-US" dirty="0" smtClean="0"/>
              <a:t>Main results here, but full results in </a:t>
            </a:r>
            <a:r>
              <a:rPr lang="en-US" dirty="0" smtClean="0">
                <a:solidFill>
                  <a:schemeClr val="accent5"/>
                </a:solidFill>
              </a:rPr>
              <a:t>[13] </a:t>
            </a:r>
          </a:p>
          <a:p>
            <a:r>
              <a:rPr lang="en-US" dirty="0" smtClean="0"/>
              <a:t>Experiment setup</a:t>
            </a:r>
          </a:p>
          <a:p>
            <a:pPr lvl="1"/>
            <a:r>
              <a:rPr lang="en-US" dirty="0" smtClean="0"/>
              <a:t>Hardware</a:t>
            </a:r>
          </a:p>
          <a:p>
            <a:pPr lvl="2"/>
            <a:r>
              <a:rPr lang="en-US" dirty="0"/>
              <a:t>12 GB </a:t>
            </a:r>
            <a:r>
              <a:rPr lang="en-US" dirty="0" smtClean="0"/>
              <a:t>RAM, Intel </a:t>
            </a:r>
            <a:r>
              <a:rPr lang="en-US" dirty="0"/>
              <a:t>3.4GHz </a:t>
            </a:r>
            <a:r>
              <a:rPr lang="en-US" dirty="0" smtClean="0"/>
              <a:t>i7-3770, AMD </a:t>
            </a:r>
            <a:r>
              <a:rPr lang="en-US" dirty="0"/>
              <a:t>Radeon HD </a:t>
            </a:r>
            <a:r>
              <a:rPr lang="en-US" dirty="0" smtClean="0"/>
              <a:t>7700</a:t>
            </a:r>
          </a:p>
          <a:p>
            <a:pPr lvl="1"/>
            <a:r>
              <a:rPr lang="en-US" dirty="0" smtClean="0"/>
              <a:t>Operating System</a:t>
            </a:r>
          </a:p>
          <a:p>
            <a:pPr lvl="2"/>
            <a:r>
              <a:rPr lang="en-US" dirty="0"/>
              <a:t>64-bit Windows 7 Enterprise </a:t>
            </a:r>
            <a:r>
              <a:rPr lang="en-US" dirty="0" smtClean="0"/>
              <a:t>edition</a:t>
            </a:r>
          </a:p>
          <a:p>
            <a:pPr lvl="1"/>
            <a:r>
              <a:rPr lang="en-US" dirty="0" smtClean="0"/>
              <a:t>Unity version 4.3</a:t>
            </a:r>
          </a:p>
          <a:p>
            <a:pPr marL="640080" lvl="2" indent="0">
              <a:buNone/>
            </a:pPr>
            <a:endParaRPr lang="en-US" dirty="0" smtClean="0"/>
          </a:p>
          <a:p>
            <a:pPr marL="64008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"/>
    </mc:Choice>
    <mc:Fallback xmlns="">
      <p:transition spd="slow" advTm="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-63500" y="1295400"/>
            <a:ext cx="8229600" cy="48387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Two </a:t>
            </a:r>
            <a:r>
              <a:rPr lang="en-US" dirty="0" smtClean="0"/>
              <a:t>games</a:t>
            </a:r>
            <a:endParaRPr lang="en-US" dirty="0" smtClean="0"/>
          </a:p>
          <a:p>
            <a:pPr marL="640080" lvl="2" indent="0">
              <a:buNone/>
            </a:pPr>
            <a:endParaRPr lang="en-US" sz="1600" dirty="0"/>
          </a:p>
          <a:p>
            <a:pPr marL="640080" lvl="2" indent="0">
              <a:buNone/>
            </a:pPr>
            <a:endParaRPr lang="en-US" sz="1600" dirty="0" smtClean="0"/>
          </a:p>
          <a:p>
            <a:pPr marL="640080" lvl="2" indent="0">
              <a:buNone/>
            </a:pPr>
            <a:endParaRPr lang="en-US" sz="1600" dirty="0"/>
          </a:p>
          <a:p>
            <a:pPr marL="640080" lvl="2" indent="0">
              <a:buNone/>
            </a:pPr>
            <a:endParaRPr lang="en-US" sz="1600" dirty="0" smtClean="0"/>
          </a:p>
          <a:p>
            <a:pPr marL="640080" lvl="2" indent="0">
              <a:buNone/>
            </a:pPr>
            <a:endParaRPr lang="en-US" sz="1600" dirty="0"/>
          </a:p>
          <a:p>
            <a:pPr marL="640080" lvl="2" indent="0">
              <a:buNone/>
            </a:pPr>
            <a:endParaRPr lang="en-US" sz="1600" dirty="0" smtClean="0"/>
          </a:p>
          <a:p>
            <a:pPr marL="640080" lvl="2" indent="0">
              <a:buNone/>
            </a:pPr>
            <a:endParaRPr lang="en-US" sz="1600" dirty="0"/>
          </a:p>
          <a:p>
            <a:pPr marL="640080" lvl="2" indent="0">
              <a:buNone/>
            </a:pPr>
            <a:endParaRPr lang="en-US" sz="1600" dirty="0"/>
          </a:p>
          <a:p>
            <a:pPr marL="640080" lvl="2" indent="0">
              <a:buNone/>
            </a:pPr>
            <a:endParaRPr lang="en-US" sz="1600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Eight </a:t>
            </a:r>
            <a:r>
              <a:rPr lang="en-US" dirty="0" smtClean="0"/>
              <a:t>game </a:t>
            </a:r>
            <a:r>
              <a:rPr lang="en-US" dirty="0"/>
              <a:t>i</a:t>
            </a:r>
            <a:r>
              <a:rPr lang="en-US" dirty="0" smtClean="0"/>
              <a:t>mage </a:t>
            </a:r>
            <a:r>
              <a:rPr lang="en-US" dirty="0"/>
              <a:t>q</a:t>
            </a:r>
            <a:r>
              <a:rPr lang="en-US" dirty="0" smtClean="0"/>
              <a:t>ualities</a:t>
            </a:r>
          </a:p>
          <a:p>
            <a:pPr lvl="3"/>
            <a:r>
              <a:rPr lang="en-US" dirty="0" smtClean="0"/>
              <a:t>(worst)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70C0"/>
                </a:solidFill>
              </a:rPr>
              <a:t>100</a:t>
            </a:r>
            <a:r>
              <a:rPr lang="en-US" dirty="0" smtClean="0"/>
              <a:t> (best) </a:t>
            </a:r>
            <a:endParaRPr lang="en-US" sz="1800" dirty="0" smtClean="0"/>
          </a:p>
          <a:p>
            <a:pPr lvl="2"/>
            <a:r>
              <a:rPr lang="en-US" dirty="0" smtClean="0"/>
              <a:t>Nine </a:t>
            </a:r>
            <a:r>
              <a:rPr lang="en-US" dirty="0" smtClean="0"/>
              <a:t>game </a:t>
            </a:r>
            <a:r>
              <a:rPr lang="en-US" dirty="0"/>
              <a:t>r</a:t>
            </a:r>
            <a:r>
              <a:rPr lang="en-US" dirty="0" smtClean="0"/>
              <a:t>esolutions</a:t>
            </a:r>
            <a:endParaRPr lang="en-US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210x158</a:t>
            </a:r>
            <a:r>
              <a:rPr lang="en-US" sz="1800" dirty="0" smtClean="0"/>
              <a:t> up </a:t>
            </a:r>
            <a:r>
              <a:rPr lang="en-US" sz="1800" dirty="0" smtClean="0"/>
              <a:t>to </a:t>
            </a:r>
            <a:r>
              <a:rPr lang="en-US" sz="1800" dirty="0" smtClean="0">
                <a:solidFill>
                  <a:srgbClr val="0070C0"/>
                </a:solidFill>
              </a:rPr>
              <a:t>1920x1080</a:t>
            </a:r>
          </a:p>
          <a:p>
            <a:pPr marL="640080" lvl="2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2" y="1729017"/>
            <a:ext cx="4269828" cy="2080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58" y="1719010"/>
            <a:ext cx="4258142" cy="2080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9600" y="3776410"/>
            <a:ext cx="9144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Car Tutorial </a:t>
            </a:r>
            <a:r>
              <a:rPr lang="en-US" sz="1200" dirty="0" smtClean="0"/>
              <a:t>(v1.3)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100" dirty="0"/>
              <a:t>(</a:t>
            </a:r>
            <a:r>
              <a:rPr lang="en-US" sz="1100" dirty="0">
                <a:hlinkClick r:id="rId5"/>
              </a:rPr>
              <a:t>https://www.assetstore.unity3d.com/en/#!/</a:t>
            </a:r>
            <a:r>
              <a:rPr lang="en-US" sz="1100" dirty="0" smtClean="0">
                <a:hlinkClick r:id="rId5"/>
              </a:rPr>
              <a:t>content/10</a:t>
            </a:r>
            <a:r>
              <a:rPr lang="en-US" sz="11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7800" y="3776410"/>
            <a:ext cx="9144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err="1" smtClean="0">
                <a:solidFill>
                  <a:srgbClr val="0070C0"/>
                </a:solidFill>
              </a:rPr>
              <a:t>AngryBots</a:t>
            </a:r>
            <a:r>
              <a:rPr lang="en-US" sz="1600" dirty="0" smtClean="0"/>
              <a:t> </a:t>
            </a:r>
            <a:r>
              <a:rPr lang="en-US" sz="1200" dirty="0" smtClean="0"/>
              <a:t>(v4.0)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50" dirty="0" smtClean="0"/>
              <a:t>(</a:t>
            </a:r>
            <a:r>
              <a:rPr lang="en-US" sz="1050" dirty="0">
                <a:hlinkClick r:id="rId6"/>
              </a:rPr>
              <a:t>https://www.assetstore.unity3d.com/en/#!/</a:t>
            </a:r>
            <a:r>
              <a:rPr lang="en-US" sz="1050" dirty="0" smtClean="0">
                <a:hlinkClick r:id="rId6"/>
              </a:rPr>
              <a:t>content/12175</a:t>
            </a:r>
            <a:r>
              <a:rPr lang="en-US" sz="105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7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"/>
    </mc:Choice>
    <mc:Fallback xmlns="">
      <p:transition spd="slow" advTm="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Processing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Instrument code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Screen Capture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Image Encoding  </a:t>
            </a:r>
          </a:p>
          <a:p>
            <a:pPr lvl="1"/>
            <a:r>
              <a:rPr lang="en-US" dirty="0" smtClean="0"/>
              <a:t>Image Transmission</a:t>
            </a:r>
          </a:p>
          <a:p>
            <a:r>
              <a:rPr lang="en-US" dirty="0" smtClean="0"/>
              <a:t>Unity Pro </a:t>
            </a:r>
            <a:r>
              <a:rPr lang="en-US" dirty="0"/>
              <a:t>p</a:t>
            </a:r>
            <a:r>
              <a:rPr lang="en-US" dirty="0" smtClean="0"/>
              <a:t>rofiler </a:t>
            </a:r>
          </a:p>
          <a:p>
            <a:pPr lvl="1"/>
            <a:r>
              <a:rPr lang="en-US" dirty="0" smtClean="0"/>
              <a:t>Unity Project</a:t>
            </a:r>
          </a:p>
          <a:p>
            <a:pPr lvl="1"/>
            <a:r>
              <a:rPr lang="en-US" dirty="0" smtClean="0"/>
              <a:t>Game Window</a:t>
            </a:r>
          </a:p>
          <a:p>
            <a:r>
              <a:rPr lang="en-US" dirty="0" smtClean="0"/>
              <a:t>Command line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time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Audio Encoding &amp; Transmission</a:t>
            </a:r>
          </a:p>
          <a:p>
            <a:r>
              <a:rPr lang="en-US" dirty="0" smtClean="0"/>
              <a:t>10 runs for each, averaged</a:t>
            </a:r>
          </a:p>
          <a:p>
            <a:pPr lvl="1"/>
            <a:endParaRPr lang="en-US" dirty="0" smtClean="0"/>
          </a:p>
          <a:p>
            <a:pPr marL="64008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"/>
    </mc:Choice>
    <mc:Fallback xmlns="">
      <p:transition spd="slow" advTm="2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Screen Capture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6414052" cy="440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79866" y="2743200"/>
            <a:ext cx="2209800" cy="2209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/>
            <a:r>
              <a:rPr lang="en-US" sz="1600" dirty="0" smtClean="0"/>
              <a:t>640x480 to 1680x860 similar times</a:t>
            </a:r>
          </a:p>
          <a:p>
            <a:pPr marL="388620" indent="-342900"/>
            <a:r>
              <a:rPr lang="en-US" sz="1600" dirty="0" smtClean="0"/>
              <a:t>Not much difference between games</a:t>
            </a:r>
          </a:p>
          <a:p>
            <a:pPr marL="388620" indent="-342900"/>
            <a:r>
              <a:rPr lang="en-US" sz="1600" dirty="0" smtClean="0"/>
              <a:t>Subsequent analysis Car Tutorial</a:t>
            </a:r>
          </a:p>
        </p:txBody>
      </p:sp>
    </p:spTree>
    <p:extLst>
      <p:ext uri="{BB962C8B-B14F-4D97-AF65-F5344CB8AC3E}">
        <p14:creationId xmlns:p14="http://schemas.microsoft.com/office/powerpoint/2010/main" val="7685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"/>
    </mc:Choice>
    <mc:Fallback xmlns="">
      <p:transition spd="slow" advTm="11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Image Encoding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10481" y="1828800"/>
            <a:ext cx="2065216" cy="43057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/>
            <a:r>
              <a:rPr lang="en-US" sz="1600" dirty="0" smtClean="0"/>
              <a:t>Much higher than capture times!</a:t>
            </a:r>
          </a:p>
          <a:p>
            <a:pPr marL="388620" indent="-342900"/>
            <a:r>
              <a:rPr lang="en-US" sz="1600" dirty="0" smtClean="0"/>
              <a:t>Increase game image quality </a:t>
            </a:r>
            <a:r>
              <a:rPr lang="en-US" sz="1600" dirty="0" smtClean="0"/>
              <a:t>modestly increases time</a:t>
            </a:r>
            <a:endParaRPr lang="en-US" sz="1600" dirty="0" smtClean="0"/>
          </a:p>
          <a:p>
            <a:pPr marL="388620" indent="-342900"/>
            <a:r>
              <a:rPr lang="en-US" sz="1600" dirty="0" smtClean="0"/>
              <a:t>Increase game resolution increases  </a:t>
            </a:r>
            <a:r>
              <a:rPr lang="en-US" sz="1600" dirty="0" smtClean="0"/>
              <a:t>time</a:t>
            </a:r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6043122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"/>
    </mc:Choice>
    <mc:Fallback xmlns="">
      <p:transition spd="slow" advTm="12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7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6858000" cy="685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696200" cy="4191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Introduction				(</a:t>
            </a:r>
            <a:r>
              <a:rPr lang="en-US" dirty="0" smtClean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	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Related Work			(</a:t>
            </a:r>
            <a:r>
              <a:rPr lang="en-US" dirty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Implementation			(</a:t>
            </a:r>
            <a:r>
              <a:rPr lang="en-US" dirty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Micro Experiments		(</a:t>
            </a:r>
            <a:r>
              <a:rPr lang="en-US" dirty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Macro Experiments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Introduction (1 of 2)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0070C0"/>
                </a:solidFill>
              </a:rPr>
              <a:t>cloud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aming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service </a:t>
            </a:r>
            <a:r>
              <a:rPr lang="en-US" dirty="0" smtClean="0"/>
              <a:t>based </a:t>
            </a:r>
            <a:r>
              <a:rPr lang="en-US" dirty="0"/>
              <a:t>on cloud computing </a:t>
            </a:r>
            <a:r>
              <a:rPr lang="en-US" dirty="0" smtClean="0"/>
              <a:t>technology</a:t>
            </a:r>
          </a:p>
          <a:p>
            <a:pPr marL="32004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0070C0"/>
                </a:solidFill>
              </a:rPr>
              <a:t>cloud games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Convenience for players</a:t>
            </a:r>
            <a:endParaRPr lang="en-US" dirty="0"/>
          </a:p>
          <a:p>
            <a:pPr lvl="1"/>
            <a:r>
              <a:rPr lang="en-US" dirty="0" smtClean="0"/>
              <a:t>Efficiency for developers</a:t>
            </a:r>
          </a:p>
          <a:p>
            <a:pPr lvl="1"/>
            <a:r>
              <a:rPr lang="en-US" dirty="0" smtClean="0"/>
              <a:t>Reduce piracy for publishers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6783" y="2299758"/>
            <a:ext cx="6808164" cy="2603331"/>
            <a:chOff x="1376783" y="2397005"/>
            <a:chExt cx="6808164" cy="2603331"/>
          </a:xfrm>
        </p:grpSpPr>
        <p:sp>
          <p:nvSpPr>
            <p:cNvPr id="44" name="Cloud"/>
            <p:cNvSpPr>
              <a:spLocks noChangeAspect="1" noEditPoints="1" noChangeArrowheads="1"/>
            </p:cNvSpPr>
            <p:nvPr/>
          </p:nvSpPr>
          <p:spPr bwMode="auto">
            <a:xfrm>
              <a:off x="5895027" y="2397005"/>
              <a:ext cx="2289920" cy="2209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latinLnBrk="1" hangingPunct="1">
                <a:lnSpc>
                  <a:spcPct val="160000"/>
                </a:lnSpc>
              </a:pPr>
              <a:endParaRPr kumimoji="1" lang="en-US" altLang="ko-KR" sz="1200" dirty="0">
                <a:ea typeface="굴림" pitchFamily="50" charset="-127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2668067" y="3529138"/>
              <a:ext cx="36608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7156881" y="3488393"/>
              <a:ext cx="626668" cy="774060"/>
              <a:chOff x="768" y="960"/>
              <a:chExt cx="912" cy="1285"/>
            </a:xfrm>
          </p:grpSpPr>
          <p:sp>
            <p:nvSpPr>
              <p:cNvPr id="47" name="Rectangle 5" descr="25%"/>
              <p:cNvSpPr>
                <a:spLocks noChangeArrowheads="1"/>
              </p:cNvSpPr>
              <p:nvPr/>
            </p:nvSpPr>
            <p:spPr bwMode="auto">
              <a:xfrm>
                <a:off x="768" y="960"/>
                <a:ext cx="912" cy="1008"/>
              </a:xfrm>
              <a:prstGeom prst="rect">
                <a:avLst/>
              </a:prstGeom>
              <a:pattFill prst="pct25">
                <a:fgClr>
                  <a:srgbClr val="0099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auto">
              <a:xfrm>
                <a:off x="768" y="1632"/>
                <a:ext cx="912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00" dirty="0"/>
                  <a:t>Server</a:t>
                </a:r>
              </a:p>
            </p:txBody>
          </p:sp>
          <p:grpSp>
            <p:nvGrpSpPr>
              <p:cNvPr id="49" name="Group 7"/>
              <p:cNvGrpSpPr>
                <a:grpSpLocks/>
              </p:cNvGrpSpPr>
              <p:nvPr/>
            </p:nvGrpSpPr>
            <p:grpSpPr bwMode="auto">
              <a:xfrm>
                <a:off x="984" y="1152"/>
                <a:ext cx="480" cy="480"/>
                <a:chOff x="1680" y="3456"/>
                <a:chExt cx="480" cy="480"/>
              </a:xfrm>
            </p:grpSpPr>
            <p:sp>
              <p:nvSpPr>
                <p:cNvPr id="50" name="Rectangle 8"/>
                <p:cNvSpPr>
                  <a:spLocks noChangeArrowheads="1"/>
                </p:cNvSpPr>
                <p:nvPr/>
              </p:nvSpPr>
              <p:spPr bwMode="auto">
                <a:xfrm>
                  <a:off x="1680" y="3552"/>
                  <a:ext cx="480" cy="336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1680" y="3792"/>
                  <a:ext cx="480" cy="144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52" name="Oval 10"/>
                <p:cNvSpPr>
                  <a:spLocks noChangeArrowheads="1"/>
                </p:cNvSpPr>
                <p:nvPr/>
              </p:nvSpPr>
              <p:spPr bwMode="auto">
                <a:xfrm>
                  <a:off x="1680" y="3456"/>
                  <a:ext cx="480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1376783" y="2908121"/>
              <a:ext cx="1291284" cy="1270947"/>
              <a:chOff x="5562600" y="3752850"/>
              <a:chExt cx="2857500" cy="2857500"/>
            </a:xfrm>
          </p:grpSpPr>
          <p:pic>
            <p:nvPicPr>
              <p:cNvPr id="54" name="Picture 2" descr="http://www.polyvore.com/cgi/img-thing?.out=jpg&amp;size=l&amp;tid=5882923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3752850"/>
                <a:ext cx="2857500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4050" y="4188584"/>
                <a:ext cx="2514599" cy="1521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" name="Group 4"/>
            <p:cNvGrpSpPr>
              <a:grpSpLocks/>
            </p:cNvGrpSpPr>
            <p:nvPr/>
          </p:nvGrpSpPr>
          <p:grpSpPr bwMode="auto">
            <a:xfrm>
              <a:off x="7036512" y="2672801"/>
              <a:ext cx="659688" cy="774060"/>
              <a:chOff x="768" y="960"/>
              <a:chExt cx="912" cy="1285"/>
            </a:xfrm>
          </p:grpSpPr>
          <p:sp>
            <p:nvSpPr>
              <p:cNvPr id="57" name="Rectangle 5" descr="25%"/>
              <p:cNvSpPr>
                <a:spLocks noChangeArrowheads="1"/>
              </p:cNvSpPr>
              <p:nvPr/>
            </p:nvSpPr>
            <p:spPr bwMode="auto">
              <a:xfrm>
                <a:off x="768" y="960"/>
                <a:ext cx="912" cy="1008"/>
              </a:xfrm>
              <a:prstGeom prst="rect">
                <a:avLst/>
              </a:prstGeom>
              <a:pattFill prst="pct25">
                <a:fgClr>
                  <a:srgbClr val="0099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Text Box 6"/>
              <p:cNvSpPr txBox="1">
                <a:spLocks noChangeArrowheads="1"/>
              </p:cNvSpPr>
              <p:nvPr/>
            </p:nvSpPr>
            <p:spPr bwMode="auto">
              <a:xfrm>
                <a:off x="768" y="1632"/>
                <a:ext cx="912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00" dirty="0"/>
                  <a:t>Server</a:t>
                </a:r>
              </a:p>
            </p:txBody>
          </p:sp>
          <p:grpSp>
            <p:nvGrpSpPr>
              <p:cNvPr id="59" name="Group 7"/>
              <p:cNvGrpSpPr>
                <a:grpSpLocks/>
              </p:cNvGrpSpPr>
              <p:nvPr/>
            </p:nvGrpSpPr>
            <p:grpSpPr bwMode="auto">
              <a:xfrm>
                <a:off x="984" y="1152"/>
                <a:ext cx="480" cy="480"/>
                <a:chOff x="1680" y="3456"/>
                <a:chExt cx="480" cy="480"/>
              </a:xfrm>
            </p:grpSpPr>
            <p:sp>
              <p:nvSpPr>
                <p:cNvPr id="60" name="Rectangle 8"/>
                <p:cNvSpPr>
                  <a:spLocks noChangeArrowheads="1"/>
                </p:cNvSpPr>
                <p:nvPr/>
              </p:nvSpPr>
              <p:spPr bwMode="auto">
                <a:xfrm>
                  <a:off x="1680" y="3552"/>
                  <a:ext cx="480" cy="336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1680" y="3792"/>
                  <a:ext cx="480" cy="144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62" name="Oval 10"/>
                <p:cNvSpPr>
                  <a:spLocks noChangeArrowheads="1"/>
                </p:cNvSpPr>
                <p:nvPr/>
              </p:nvSpPr>
              <p:spPr bwMode="auto">
                <a:xfrm>
                  <a:off x="1680" y="3456"/>
                  <a:ext cx="480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63" name="Group 4"/>
            <p:cNvGrpSpPr>
              <a:grpSpLocks/>
            </p:cNvGrpSpPr>
            <p:nvPr/>
          </p:nvGrpSpPr>
          <p:grpSpPr bwMode="auto">
            <a:xfrm>
              <a:off x="6328876" y="3225538"/>
              <a:ext cx="707635" cy="774060"/>
              <a:chOff x="768" y="960"/>
              <a:chExt cx="912" cy="1285"/>
            </a:xfrm>
          </p:grpSpPr>
          <p:sp>
            <p:nvSpPr>
              <p:cNvPr id="64" name="Rectangle 5" descr="25%"/>
              <p:cNvSpPr>
                <a:spLocks noChangeArrowheads="1"/>
              </p:cNvSpPr>
              <p:nvPr/>
            </p:nvSpPr>
            <p:spPr bwMode="auto">
              <a:xfrm>
                <a:off x="768" y="960"/>
                <a:ext cx="912" cy="1008"/>
              </a:xfrm>
              <a:prstGeom prst="rect">
                <a:avLst/>
              </a:prstGeom>
              <a:pattFill prst="pct25">
                <a:fgClr>
                  <a:srgbClr val="0099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Text Box 6"/>
              <p:cNvSpPr txBox="1">
                <a:spLocks noChangeArrowheads="1"/>
              </p:cNvSpPr>
              <p:nvPr/>
            </p:nvSpPr>
            <p:spPr bwMode="auto">
              <a:xfrm>
                <a:off x="768" y="1632"/>
                <a:ext cx="912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900" dirty="0"/>
                  <a:t>Server</a:t>
                </a:r>
              </a:p>
            </p:txBody>
          </p:sp>
          <p:grpSp>
            <p:nvGrpSpPr>
              <p:cNvPr id="66" name="Group 7"/>
              <p:cNvGrpSpPr>
                <a:grpSpLocks/>
              </p:cNvGrpSpPr>
              <p:nvPr/>
            </p:nvGrpSpPr>
            <p:grpSpPr bwMode="auto">
              <a:xfrm>
                <a:off x="984" y="1152"/>
                <a:ext cx="480" cy="480"/>
                <a:chOff x="1680" y="3456"/>
                <a:chExt cx="480" cy="480"/>
              </a:xfrm>
            </p:grpSpPr>
            <p:sp>
              <p:nvSpPr>
                <p:cNvPr id="67" name="Rectangle 8"/>
                <p:cNvSpPr>
                  <a:spLocks noChangeArrowheads="1"/>
                </p:cNvSpPr>
                <p:nvPr/>
              </p:nvSpPr>
              <p:spPr bwMode="auto">
                <a:xfrm>
                  <a:off x="1680" y="3552"/>
                  <a:ext cx="480" cy="336"/>
                </a:xfrm>
                <a:prstGeom prst="rect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1680" y="3792"/>
                  <a:ext cx="480" cy="144"/>
                </a:xfrm>
                <a:prstGeom prst="ellipse">
                  <a:avLst/>
                </a:prstGeom>
                <a:solidFill>
                  <a:srgbClr val="FF5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69" name="Oval 10"/>
                <p:cNvSpPr>
                  <a:spLocks noChangeArrowheads="1"/>
                </p:cNvSpPr>
                <p:nvPr/>
              </p:nvSpPr>
              <p:spPr bwMode="auto">
                <a:xfrm>
                  <a:off x="1680" y="3456"/>
                  <a:ext cx="480" cy="144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564" y="3009175"/>
              <a:ext cx="49536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053" y="3009175"/>
              <a:ext cx="49536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453" y="3009175"/>
              <a:ext cx="49536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ight Arrow 72"/>
            <p:cNvSpPr/>
            <p:nvPr/>
          </p:nvSpPr>
          <p:spPr>
            <a:xfrm rot="10800000">
              <a:off x="3203452" y="3127236"/>
              <a:ext cx="609600" cy="109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6" descr="http://www.clker.com/cliparts/U/2/w/h/l/f/mouse-pointer-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785" y="3741132"/>
              <a:ext cx="152400" cy="16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8" descr="http://cdns2.freepik.com/free-photo/game-controller_318-214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261" y="3703618"/>
              <a:ext cx="335018" cy="26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Right Arrow 75"/>
            <p:cNvSpPr/>
            <p:nvPr/>
          </p:nvSpPr>
          <p:spPr>
            <a:xfrm rot="10800000" flipH="1">
              <a:off x="3629904" y="3762989"/>
              <a:ext cx="609600" cy="1092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76783" y="4147795"/>
              <a:ext cx="1187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Thin Client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29097" y="4631004"/>
              <a:ext cx="1466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Cloud Servers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67273" y="4005951"/>
              <a:ext cx="930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Player input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12469" y="2657653"/>
              <a:ext cx="10231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Game frames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48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20"/>
    </mc:Choice>
    <mc:Fallback xmlns="">
      <p:transition spd="slow" advTm="36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97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97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97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97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Macro Experiments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performance </a:t>
            </a:r>
            <a:r>
              <a:rPr lang="en-US" dirty="0"/>
              <a:t>of Uniquitous </a:t>
            </a:r>
            <a:endParaRPr lang="en-US" dirty="0" smtClean="0"/>
          </a:p>
          <a:p>
            <a:pPr lvl="1"/>
            <a:r>
              <a:rPr lang="en-US" dirty="0" smtClean="0"/>
              <a:t>Game image </a:t>
            </a:r>
            <a:r>
              <a:rPr lang="en-US" dirty="0"/>
              <a:t>q</a:t>
            </a:r>
            <a:r>
              <a:rPr lang="en-US" dirty="0" smtClean="0"/>
              <a:t>uality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rame rate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Predict performance of Uniquitous under </a:t>
            </a:r>
            <a:r>
              <a:rPr lang="en-US" dirty="0"/>
              <a:t>alternate configurations</a:t>
            </a:r>
            <a:r>
              <a:rPr lang="en-US" dirty="0" smtClean="0"/>
              <a:t> </a:t>
            </a:r>
          </a:p>
          <a:p>
            <a:pPr marL="640080" lvl="2" indent="0">
              <a:buNone/>
            </a:pPr>
            <a:endParaRPr lang="en-US" dirty="0" smtClean="0"/>
          </a:p>
          <a:p>
            <a:pPr marL="64008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"/>
    </mc:Choice>
    <mc:Fallback xmlns="">
      <p:transition spd="slow" advTm="10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Game Image Quality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Compressed </a:t>
            </a:r>
            <a:r>
              <a:rPr lang="en-US" dirty="0"/>
              <a:t>i</a:t>
            </a:r>
            <a:r>
              <a:rPr lang="en-US" dirty="0" smtClean="0"/>
              <a:t>mage </a:t>
            </a:r>
            <a:r>
              <a:rPr lang="en-US" dirty="0"/>
              <a:t>s</a:t>
            </a:r>
            <a:r>
              <a:rPr lang="en-US" dirty="0" smtClean="0"/>
              <a:t>amples</a:t>
            </a:r>
            <a:endParaRPr lang="en-US" dirty="0"/>
          </a:p>
          <a:p>
            <a:pPr lvl="1"/>
            <a:r>
              <a:rPr lang="en-US" dirty="0"/>
              <a:t>Original Image: game image from Car Tutorial</a:t>
            </a:r>
          </a:p>
          <a:p>
            <a:pPr lvl="1"/>
            <a:r>
              <a:rPr lang="en-US" dirty="0"/>
              <a:t>200 images with 20 compression ratios and 10 resolution levels</a:t>
            </a:r>
          </a:p>
          <a:p>
            <a:r>
              <a:rPr lang="en-US" dirty="0"/>
              <a:t>Objective v</a:t>
            </a:r>
            <a:r>
              <a:rPr lang="en-US" dirty="0" smtClean="0"/>
              <a:t>isual </a:t>
            </a: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m</a:t>
            </a:r>
            <a:r>
              <a:rPr lang="en-US" dirty="0" smtClean="0"/>
              <a:t>easurement</a:t>
            </a:r>
            <a:endParaRPr lang="en-US" dirty="0"/>
          </a:p>
          <a:p>
            <a:pPr lvl="1"/>
            <a:r>
              <a:rPr lang="en-US" dirty="0"/>
              <a:t>Peak Signal Noise Ratio (PSNR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Structural Similarity Index (SSIM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Experiment s</a:t>
            </a:r>
            <a:r>
              <a:rPr lang="en-US" dirty="0" smtClean="0"/>
              <a:t>etup</a:t>
            </a:r>
          </a:p>
          <a:p>
            <a:pPr lvl="1"/>
            <a:r>
              <a:rPr lang="en-US" dirty="0"/>
              <a:t>Same as the </a:t>
            </a:r>
            <a:r>
              <a:rPr lang="en-US" dirty="0" smtClean="0"/>
              <a:t>micro experiments </a:t>
            </a:r>
            <a:endParaRPr lang="en-US" dirty="0"/>
          </a:p>
          <a:p>
            <a:pPr marL="64008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"/>
    </mc:Choice>
    <mc:Fallback xmlns="">
      <p:transition spd="slow" advTm="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3277"/>
            <a:ext cx="6248400" cy="42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8620" indent="-342900"/>
            <a:r>
              <a:rPr lang="en-US" dirty="0"/>
              <a:t>Game Image Quality </a:t>
            </a:r>
            <a:r>
              <a:rPr lang="en-US" dirty="0" smtClean="0"/>
              <a:t>(2 </a:t>
            </a:r>
            <a:r>
              <a:rPr lang="en-US" dirty="0"/>
              <a:t>of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81800" y="1533277"/>
            <a:ext cx="2286000" cy="38769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620" indent="-342900"/>
            <a:r>
              <a:rPr lang="en-US" sz="1600" dirty="0" smtClean="0"/>
              <a:t>Marked increase from 1 to 15</a:t>
            </a:r>
          </a:p>
          <a:p>
            <a:pPr marL="388620" indent="-342900"/>
            <a:endParaRPr lang="en-US" sz="1600" dirty="0" smtClean="0"/>
          </a:p>
          <a:p>
            <a:pPr marL="388620" indent="-342900"/>
            <a:r>
              <a:rPr lang="en-US" sz="1600" dirty="0" smtClean="0"/>
              <a:t>Modest increase from 15 to 35</a:t>
            </a:r>
          </a:p>
          <a:p>
            <a:pPr marL="388620" indent="-342900"/>
            <a:endParaRPr lang="en-US" sz="1600" dirty="0" smtClean="0"/>
          </a:p>
          <a:p>
            <a:pPr marL="388620" indent="-342900"/>
            <a:r>
              <a:rPr lang="en-US" sz="1600" dirty="0" smtClean="0"/>
              <a:t>Recommended quality factor: 15 to 35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438400" y="1752807"/>
            <a:ext cx="0" cy="343807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24000" y="1752807"/>
            <a:ext cx="0" cy="3438070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Frame Rate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/>
            <a:r>
              <a:rPr lang="en-US" dirty="0" smtClean="0"/>
              <a:t>Independent variables</a:t>
            </a:r>
          </a:p>
          <a:p>
            <a:pPr lvl="1"/>
            <a:r>
              <a:rPr lang="en-US" dirty="0" smtClean="0"/>
              <a:t>JPEG encoding quality and resolution </a:t>
            </a:r>
          </a:p>
          <a:p>
            <a:pPr marL="32004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44 data samples for the Car Tutorial</a:t>
            </a:r>
          </a:p>
          <a:p>
            <a:pPr marL="32004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37 data samples for the AngryBots</a:t>
            </a:r>
          </a:p>
          <a:p>
            <a:r>
              <a:rPr lang="en-US" dirty="0" smtClean="0"/>
              <a:t>Frame rate </a:t>
            </a:r>
            <a:r>
              <a:rPr lang="en-US" dirty="0"/>
              <a:t>c</a:t>
            </a:r>
            <a:r>
              <a:rPr lang="en-US" dirty="0" smtClean="0"/>
              <a:t>omputation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 frame intervals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nverse of average interval</a:t>
            </a:r>
          </a:p>
          <a:p>
            <a:r>
              <a:rPr lang="en-US" dirty="0"/>
              <a:t>Experiment </a:t>
            </a:r>
            <a:r>
              <a:rPr lang="en-US" dirty="0" smtClean="0"/>
              <a:t>setup</a:t>
            </a:r>
            <a:endParaRPr lang="en-US" dirty="0"/>
          </a:p>
          <a:p>
            <a:pPr lvl="1"/>
            <a:r>
              <a:rPr lang="en-US" dirty="0"/>
              <a:t>Same as </a:t>
            </a:r>
            <a:r>
              <a:rPr lang="en-US" dirty="0" smtClean="0"/>
              <a:t>for micro </a:t>
            </a:r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  <a:p>
            <a:pPr marL="64008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6718"/>
            <a:ext cx="6553200" cy="432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Frame Rate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2209800"/>
            <a:ext cx="2362200" cy="1295705"/>
          </a:xfrm>
        </p:spPr>
        <p:txBody>
          <a:bodyPr>
            <a:noAutofit/>
          </a:bodyPr>
          <a:lstStyle/>
          <a:p>
            <a:r>
              <a:rPr lang="en-US" sz="1600" dirty="0" smtClean="0"/>
              <a:t>Only low resolution achieves high frame rate</a:t>
            </a:r>
          </a:p>
          <a:p>
            <a:r>
              <a:rPr lang="en-US" sz="1600" dirty="0" smtClean="0"/>
              <a:t>Recommended min frame rate: 15 fps [8]</a:t>
            </a:r>
          </a:p>
          <a:p>
            <a:r>
              <a:rPr lang="en-US" sz="1600" dirty="0" smtClean="0"/>
              <a:t>Recommended resolution: 640x480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1408118"/>
            <a:ext cx="9144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Car Tutorial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300" y="4114800"/>
            <a:ext cx="43434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Frame Rate (1</a:t>
            </a:r>
            <a:r>
              <a:rPr lang="en-US" dirty="0"/>
              <a:t> </a:t>
            </a:r>
            <a:r>
              <a:rPr lang="en-US" dirty="0" smtClean="0"/>
              <a:t>of 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162800" cy="46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4267200"/>
            <a:ext cx="3886200" cy="1905000"/>
          </a:xfrm>
          <a:prstGeom prst="rect">
            <a:avLst/>
          </a:prstGeom>
          <a:noFill/>
          <a:ln w="38100" cap="sq" algn="ctr">
            <a:solidFill>
              <a:srgbClr val="0070C0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6736" y="3928607"/>
            <a:ext cx="914400" cy="304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Coroutine</a:t>
            </a:r>
            <a:endParaRPr lang="en-US" sz="1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Predicting Frame </a:t>
            </a:r>
            <a:r>
              <a:rPr lang="en-US" dirty="0"/>
              <a:t>Rate </a:t>
            </a:r>
            <a:r>
              <a:rPr lang="en-US" dirty="0" smtClean="0"/>
              <a:t>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0040" lvl="1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F</a:t>
            </a:r>
            <a:r>
              <a:rPr lang="en-US" sz="3000" dirty="0" smtClean="0"/>
              <a:t> 	= 1/T</a:t>
            </a:r>
            <a:endParaRPr lang="en-US" sz="1900" dirty="0"/>
          </a:p>
          <a:p>
            <a:pPr marL="320040" lvl="1" indent="0">
              <a:buNone/>
            </a:pPr>
            <a:r>
              <a:rPr lang="en-US" sz="3000" dirty="0" smtClean="0"/>
              <a:t>T 	=  Max </a:t>
            </a:r>
            <a:r>
              <a:rPr lang="en-US" sz="3000" dirty="0"/>
              <a:t>(</a:t>
            </a:r>
            <a:r>
              <a:rPr lang="en-US" sz="3000" dirty="0" smtClean="0"/>
              <a:t>T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,T</a:t>
            </a:r>
            <a:r>
              <a:rPr lang="en-US" sz="3000" baseline="-25000" dirty="0" smtClean="0"/>
              <a:t>2</a:t>
            </a:r>
            <a:r>
              <a:rPr lang="en-US" sz="3000" dirty="0"/>
              <a:t>) + </a:t>
            </a:r>
            <a:endParaRPr lang="en-US" sz="3000" dirty="0" smtClean="0"/>
          </a:p>
          <a:p>
            <a:pPr marL="320040" lvl="1" indent="0">
              <a:buNone/>
            </a:pPr>
            <a:r>
              <a:rPr lang="en-US" sz="3000" dirty="0"/>
              <a:t>	 </a:t>
            </a:r>
            <a:r>
              <a:rPr lang="en-US" sz="3000" dirty="0" smtClean="0"/>
              <a:t>   </a:t>
            </a:r>
            <a:r>
              <a:rPr lang="en-US" sz="3000" dirty="0" err="1" smtClean="0"/>
              <a:t>T</a:t>
            </a:r>
            <a:r>
              <a:rPr lang="en-US" sz="3000" baseline="-25000" dirty="0" err="1" smtClean="0"/>
              <a:t>screenCap</a:t>
            </a:r>
            <a:r>
              <a:rPr lang="en-US" sz="3000" dirty="0" smtClean="0"/>
              <a:t> </a:t>
            </a:r>
            <a:r>
              <a:rPr lang="en-US" sz="3000" dirty="0"/>
              <a:t>+ </a:t>
            </a:r>
            <a:r>
              <a:rPr lang="en-US" sz="3000" dirty="0" err="1"/>
              <a:t>T</a:t>
            </a:r>
            <a:r>
              <a:rPr lang="en-US" sz="3000" baseline="-25000" dirty="0" err="1"/>
              <a:t>transmit</a:t>
            </a:r>
            <a:endParaRPr lang="en-US" sz="1900" dirty="0"/>
          </a:p>
          <a:p>
            <a:pPr marL="320040" lvl="1" indent="0">
              <a:buNone/>
            </a:pPr>
            <a:r>
              <a:rPr lang="en-US" sz="3000" dirty="0" smtClean="0"/>
              <a:t>T</a:t>
            </a:r>
            <a:r>
              <a:rPr lang="en-US" sz="3000" baseline="-25000" dirty="0" smtClean="0"/>
              <a:t>1</a:t>
            </a:r>
            <a:r>
              <a:rPr lang="en-US" sz="3000" baseline="-25000" dirty="0"/>
              <a:t> </a:t>
            </a:r>
            <a:r>
              <a:rPr lang="en-US" sz="3000" dirty="0" smtClean="0"/>
              <a:t>= </a:t>
            </a:r>
            <a:r>
              <a:rPr lang="en-US" sz="3000" dirty="0" err="1"/>
              <a:t>T</a:t>
            </a:r>
            <a:r>
              <a:rPr lang="en-US" sz="3000" baseline="-25000" dirty="0" err="1"/>
              <a:t>unity</a:t>
            </a:r>
            <a:r>
              <a:rPr lang="en-US" sz="3000" dirty="0"/>
              <a:t> + </a:t>
            </a:r>
            <a:r>
              <a:rPr lang="en-US" sz="3000" dirty="0" err="1" smtClean="0"/>
              <a:t>T</a:t>
            </a:r>
            <a:r>
              <a:rPr lang="en-US" sz="3000" baseline="-25000" dirty="0" err="1" smtClean="0"/>
              <a:t>render</a:t>
            </a:r>
            <a:r>
              <a:rPr lang="en-US" sz="3000" dirty="0"/>
              <a:t> </a:t>
            </a:r>
            <a:r>
              <a:rPr lang="en-US" sz="3000" dirty="0" smtClean="0"/>
              <a:t>+ </a:t>
            </a:r>
            <a:r>
              <a:rPr lang="en-US" sz="3000" dirty="0" err="1" smtClean="0"/>
              <a:t>T</a:t>
            </a:r>
            <a:r>
              <a:rPr lang="en-US" sz="3000" baseline="-25000" dirty="0" err="1" smtClean="0"/>
              <a:t>recv</a:t>
            </a:r>
            <a:endParaRPr lang="en-US" sz="1900" baseline="-25000" dirty="0"/>
          </a:p>
          <a:p>
            <a:pPr marL="320040" lvl="1" indent="0">
              <a:buNone/>
            </a:pPr>
            <a:r>
              <a:rPr lang="en-US" sz="3000" dirty="0" smtClean="0"/>
              <a:t>T</a:t>
            </a:r>
            <a:r>
              <a:rPr lang="en-US" sz="3000" baseline="-25000" dirty="0" smtClean="0"/>
              <a:t>2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3000" dirty="0" smtClean="0"/>
              <a:t>= </a:t>
            </a:r>
            <a:r>
              <a:rPr lang="en-US" sz="3000" dirty="0" err="1" smtClean="0"/>
              <a:t>T</a:t>
            </a:r>
            <a:r>
              <a:rPr lang="en-US" sz="3000" baseline="-25000" dirty="0" err="1" smtClean="0"/>
              <a:t>imgEn</a:t>
            </a:r>
            <a:endParaRPr lang="en-US" sz="3000" baseline="-25000" dirty="0" smtClean="0"/>
          </a:p>
          <a:p>
            <a:pPr marL="388620" indent="-342900"/>
            <a:endParaRPr lang="en-US" dirty="0" smtClean="0"/>
          </a:p>
          <a:p>
            <a:pPr marL="388620" indent="-342900"/>
            <a:r>
              <a:rPr lang="en-US" dirty="0" smtClean="0"/>
              <a:t>Model</a:t>
            </a:r>
            <a:endParaRPr lang="en-US" dirty="0"/>
          </a:p>
          <a:p>
            <a:pPr marL="708660" lvl="1" indent="-342900"/>
            <a:r>
              <a:rPr lang="en-US" dirty="0"/>
              <a:t>Based on game resolution (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/>
              <a:t>), JPEG encoding quality </a:t>
            </a:r>
            <a:r>
              <a:rPr lang="en-US" dirty="0" smtClean="0"/>
              <a:t>(</a:t>
            </a:r>
            <a:r>
              <a:rPr lang="en-US" dirty="0">
                <a:solidFill>
                  <a:srgbClr val="0070C0"/>
                </a:solidFill>
              </a:rPr>
              <a:t>Q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 Weka </a:t>
            </a:r>
            <a:r>
              <a:rPr lang="en-US" dirty="0"/>
              <a:t>linear regression classifier (10-fold cross validation) </a:t>
            </a:r>
          </a:p>
          <a:p>
            <a:pPr lvl="2"/>
            <a:r>
              <a:rPr lang="en-US" dirty="0"/>
              <a:t>Car Tutorial: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dirty="0" smtClean="0"/>
              <a:t> </a:t>
            </a:r>
            <a:r>
              <a:rPr lang="en-US" dirty="0"/>
              <a:t>= 1 / (0.1348×R + 0.118×Q + 21.0)</a:t>
            </a:r>
            <a:endParaRPr lang="en-US" sz="1400" dirty="0"/>
          </a:p>
          <a:p>
            <a:pPr lvl="2"/>
            <a:r>
              <a:rPr lang="en-US" dirty="0" err="1"/>
              <a:t>AngryBots</a:t>
            </a:r>
            <a:r>
              <a:rPr lang="en-US" dirty="0"/>
              <a:t>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 F </a:t>
            </a:r>
            <a:r>
              <a:rPr lang="en-US" dirty="0"/>
              <a:t>= 1 / (0.1361×R + 0.1224×Q + 22.5)</a:t>
            </a:r>
          </a:p>
          <a:p>
            <a:pPr marL="320040" lvl="1" indent="0">
              <a:buNone/>
            </a:pPr>
            <a:endParaRPr lang="en-US" sz="3100" dirty="0" smtClean="0"/>
          </a:p>
          <a:p>
            <a:pPr marL="594360" lvl="2" indent="0">
              <a:buNone/>
            </a:pP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1752600"/>
            <a:ext cx="3441700" cy="1631216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594360" lvl="2" indent="0">
              <a:buNone/>
            </a:pPr>
            <a:r>
              <a:rPr lang="en-US" sz="2000" dirty="0"/>
              <a:t>T</a:t>
            </a:r>
            <a:r>
              <a:rPr lang="en-US" sz="2000" baseline="-25000" dirty="0"/>
              <a:t>1</a:t>
            </a:r>
            <a:r>
              <a:rPr lang="en-US" sz="2000" baseline="-25000" dirty="0" smtClean="0"/>
              <a:t>’</a:t>
            </a:r>
            <a:r>
              <a:rPr lang="en-US" sz="2000" dirty="0" smtClean="0"/>
              <a:t>:</a:t>
            </a:r>
            <a:r>
              <a:rPr lang="en-US" sz="1000" dirty="0" smtClean="0"/>
              <a:t> </a:t>
            </a:r>
            <a:r>
              <a:rPr lang="en-US" sz="2000" dirty="0" smtClean="0"/>
              <a:t>Group </a:t>
            </a:r>
            <a:r>
              <a:rPr lang="en-US" sz="2000" dirty="0"/>
              <a:t>1 </a:t>
            </a:r>
          </a:p>
          <a:p>
            <a:pPr marL="594360" lvl="2" indent="0">
              <a:buNone/>
            </a:pP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: </a:t>
            </a:r>
            <a:r>
              <a:rPr lang="en-US" sz="2000" dirty="0" smtClean="0"/>
              <a:t>Group </a:t>
            </a:r>
            <a:r>
              <a:rPr lang="en-US" sz="2000" dirty="0"/>
              <a:t>2 </a:t>
            </a:r>
          </a:p>
          <a:p>
            <a:pPr marL="594360" lvl="2" indent="0">
              <a:buNone/>
            </a:pPr>
            <a:r>
              <a:rPr lang="en-US" sz="2000" dirty="0"/>
              <a:t>T: frame interval</a:t>
            </a:r>
          </a:p>
          <a:p>
            <a:pPr marL="594360" lvl="2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F</a:t>
            </a:r>
            <a:r>
              <a:rPr lang="en-US" sz="2000" dirty="0"/>
              <a:t>: predicted frame rate</a:t>
            </a:r>
          </a:p>
        </p:txBody>
      </p:sp>
    </p:spTree>
    <p:extLst>
      <p:ext uri="{BB962C8B-B14F-4D97-AF65-F5344CB8AC3E}">
        <p14:creationId xmlns:p14="http://schemas.microsoft.com/office/powerpoint/2010/main" val="11273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Predicting Frame Rate </a:t>
            </a:r>
            <a:r>
              <a:rPr lang="en-US" dirty="0" smtClean="0"/>
              <a:t>(3 of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48400" y="2209800"/>
            <a:ext cx="2743200" cy="2819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/>
              <a:t>Correlation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Car: 0.995</a:t>
            </a: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Bots: 0.981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Models predict </a:t>
            </a:r>
            <a:r>
              <a:rPr lang="en-US" sz="2000" dirty="0" smtClean="0"/>
              <a:t>well</a:t>
            </a:r>
          </a:p>
          <a:p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99"/>
            <a:ext cx="5867400" cy="49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388620" indent="-342900">
              <a:lnSpc>
                <a:spcPct val="120000"/>
              </a:lnSpc>
            </a:pPr>
            <a:r>
              <a:rPr lang="en-US" sz="2600" dirty="0" smtClean="0"/>
              <a:t>Uniquitous open source, cloud gaming system for Unity</a:t>
            </a:r>
          </a:p>
          <a:p>
            <a:pPr marL="708660" lvl="1" indent="-342900">
              <a:lnSpc>
                <a:spcPct val="120000"/>
              </a:lnSpc>
            </a:pPr>
            <a:r>
              <a:rPr lang="en-US" sz="2200" dirty="0" smtClean="0"/>
              <a:t>Blend Unity </a:t>
            </a:r>
            <a:r>
              <a:rPr lang="en-US" sz="2200" dirty="0" smtClean="0"/>
              <a:t>game </a:t>
            </a:r>
            <a:r>
              <a:rPr lang="en-US" sz="2200" dirty="0" smtClean="0"/>
              <a:t>development </a:t>
            </a:r>
            <a:r>
              <a:rPr lang="en-US" sz="2200" dirty="0" smtClean="0"/>
              <a:t>with cloud system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2600" dirty="0"/>
              <a:t>	</a:t>
            </a:r>
            <a:r>
              <a:rPr lang="en-US" sz="2600" dirty="0" smtClean="0"/>
              <a:t>Online: </a:t>
            </a:r>
            <a:r>
              <a:rPr lang="en-US" sz="2300" dirty="0" smtClean="0">
                <a:hlinkClick r:id="rId3"/>
              </a:rPr>
              <a:t>http://uniquitous.wpi.edu/</a:t>
            </a:r>
            <a:endParaRPr lang="en-US" sz="2300" dirty="0" smtClean="0"/>
          </a:p>
          <a:p>
            <a:pPr marL="388620" indent="-342900">
              <a:lnSpc>
                <a:spcPct val="120000"/>
              </a:lnSpc>
            </a:pPr>
            <a:r>
              <a:rPr lang="en-US" sz="2600" dirty="0" smtClean="0"/>
              <a:t>This </a:t>
            </a:r>
            <a:r>
              <a:rPr lang="en-US" sz="2600" dirty="0" smtClean="0"/>
              <a:t>paper</a:t>
            </a:r>
          </a:p>
          <a:p>
            <a:pPr marL="708660" lvl="1" indent="-342900">
              <a:lnSpc>
                <a:spcPct val="120000"/>
              </a:lnSpc>
            </a:pPr>
            <a:r>
              <a:rPr lang="en-US" sz="2200" dirty="0" err="1" smtClean="0">
                <a:sym typeface="Wingdings" panose="05000000000000000000" pitchFamily="2" charset="2"/>
              </a:rPr>
              <a:t>Uniquitous</a:t>
            </a:r>
            <a:r>
              <a:rPr lang="en-US" sz="2200" dirty="0" smtClean="0">
                <a:sym typeface="Wingdings" panose="05000000000000000000" pitchFamily="2" charset="2"/>
              </a:rPr>
              <a:t> design and implementation</a:t>
            </a:r>
          </a:p>
          <a:p>
            <a:pPr marL="708660" lvl="1" indent="-342900">
              <a:lnSpc>
                <a:spcPct val="120000"/>
              </a:lnSpc>
            </a:pPr>
            <a:r>
              <a:rPr lang="en-US" sz="2200" dirty="0" smtClean="0">
                <a:sym typeface="Wingdings" panose="05000000000000000000" pitchFamily="2" charset="2"/>
              </a:rPr>
              <a:t>Evaluation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of components (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micro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 marL="708660" lvl="1" indent="-342900">
              <a:lnSpc>
                <a:spcPct val="120000"/>
              </a:lnSpc>
            </a:pPr>
            <a:r>
              <a:rPr lang="en-US" sz="2200" dirty="0" smtClean="0">
                <a:sym typeface="Wingdings" panose="05000000000000000000" pitchFamily="2" charset="2"/>
              </a:rPr>
              <a:t>Evaluation </a:t>
            </a:r>
            <a:r>
              <a:rPr lang="en-US" sz="2200" dirty="0" smtClean="0">
                <a:sym typeface="Wingdings" panose="05000000000000000000" pitchFamily="2" charset="2"/>
              </a:rPr>
              <a:t>of system (</a:t>
            </a:r>
            <a:r>
              <a:rPr lang="en-US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macro</a:t>
            </a:r>
            <a:r>
              <a:rPr lang="en-US" sz="2200" dirty="0" smtClean="0">
                <a:sym typeface="Wingdings" panose="05000000000000000000" pitchFamily="2" charset="2"/>
              </a:rPr>
              <a:t>) and </a:t>
            </a:r>
            <a:r>
              <a:rPr lang="en-US" sz="2200" dirty="0" smtClean="0">
                <a:sym typeface="Wingdings" panose="05000000000000000000" pitchFamily="2" charset="2"/>
              </a:rPr>
              <a:t>model</a:t>
            </a:r>
            <a:endParaRPr lang="en-US" sz="2200" dirty="0" smtClean="0"/>
          </a:p>
          <a:p>
            <a:pPr marL="388620" indent="-342900">
              <a:lnSpc>
                <a:spcPct val="120000"/>
              </a:lnSpc>
            </a:pPr>
            <a:r>
              <a:rPr lang="en-US" sz="2600" dirty="0" smtClean="0"/>
              <a:t>Image encoding is bottleneck for high resolutions and qualities</a:t>
            </a:r>
          </a:p>
          <a:p>
            <a:pPr marL="708660" lvl="1" indent="-342900">
              <a:lnSpc>
                <a:spcPct val="120000"/>
              </a:lnSpc>
            </a:pPr>
            <a:r>
              <a:rPr lang="en-US" sz="2200" dirty="0" smtClean="0"/>
              <a:t>Keep both low</a:t>
            </a:r>
          </a:p>
          <a:p>
            <a:pPr marL="388620" indent="-342900">
              <a:lnSpc>
                <a:spcPct val="120000"/>
              </a:lnSpc>
            </a:pPr>
            <a:r>
              <a:rPr lang="en-US" sz="2600" dirty="0" smtClean="0"/>
              <a:t>Recommended settings for good quality (SSIM 75+, 15 fps)</a:t>
            </a:r>
          </a:p>
          <a:p>
            <a:pPr marL="708660" lvl="1" indent="-342900">
              <a:lnSpc>
                <a:spcPct val="120000"/>
              </a:lnSpc>
            </a:pPr>
            <a:r>
              <a:rPr lang="en-US" sz="2200" dirty="0" smtClean="0"/>
              <a:t>JPEG image quality 15-35</a:t>
            </a:r>
          </a:p>
          <a:p>
            <a:pPr marL="708660" lvl="1" indent="-342900">
              <a:lnSpc>
                <a:spcPct val="120000"/>
              </a:lnSpc>
            </a:pPr>
            <a:r>
              <a:rPr lang="en-US" sz="2200" dirty="0" smtClean="0"/>
              <a:t>Resolution 640x480 pixels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/>
            <a:r>
              <a:rPr lang="en-US" dirty="0" smtClean="0"/>
              <a:t>Increase frame rates, frame qualities, resolutions</a:t>
            </a:r>
          </a:p>
          <a:p>
            <a:pPr marL="708660" lvl="1" indent="-342900"/>
            <a:r>
              <a:rPr lang="en-US" dirty="0" smtClean="0"/>
              <a:t>H.264 encoding</a:t>
            </a:r>
          </a:p>
          <a:p>
            <a:pPr marL="388620" indent="-342900"/>
            <a:r>
              <a:rPr lang="en-US" dirty="0" smtClean="0"/>
              <a:t>Test with more games and other genres</a:t>
            </a:r>
          </a:p>
          <a:p>
            <a:pPr marL="388620" indent="-342900"/>
            <a:r>
              <a:rPr lang="en-US" dirty="0" smtClean="0"/>
              <a:t>Mobile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Introduction (2 of 2)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Cloud Gaming Systems</a:t>
            </a:r>
          </a:p>
          <a:p>
            <a:pPr lvl="1"/>
            <a:r>
              <a:rPr lang="en-US" dirty="0" err="1"/>
              <a:t>OnLive</a:t>
            </a:r>
            <a:r>
              <a:rPr lang="en-US" dirty="0"/>
              <a:t>, </a:t>
            </a:r>
            <a:r>
              <a:rPr lang="en-US" dirty="0" err="1"/>
              <a:t>Gaikai</a:t>
            </a:r>
            <a:r>
              <a:rPr lang="en-US" dirty="0"/>
              <a:t>, </a:t>
            </a:r>
            <a:r>
              <a:rPr lang="en-US" dirty="0" err="1"/>
              <a:t>StreamMyGame</a:t>
            </a:r>
            <a:r>
              <a:rPr lang="en-US" dirty="0"/>
              <a:t>, </a:t>
            </a:r>
            <a:r>
              <a:rPr lang="en-US" dirty="0" err="1"/>
              <a:t>GamingAnywhere</a:t>
            </a:r>
            <a:r>
              <a:rPr lang="en-US" dirty="0"/>
              <a:t> etc.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/>
              <a:t>Cloud Games Are Growing Fast</a:t>
            </a:r>
          </a:p>
          <a:p>
            <a:pPr lvl="1"/>
            <a:r>
              <a:rPr lang="en-US" dirty="0"/>
              <a:t>Estimated to grow from $1 billion in 2010 to $9 billion in 2017 [1]</a:t>
            </a:r>
          </a:p>
          <a:p>
            <a:pPr lvl="1"/>
            <a:r>
              <a:rPr lang="en-US" dirty="0"/>
              <a:t>In 2012, Sony bought </a:t>
            </a:r>
            <a:r>
              <a:rPr lang="en-US" dirty="0" err="1"/>
              <a:t>Gaikai</a:t>
            </a:r>
            <a:r>
              <a:rPr lang="en-US" dirty="0"/>
              <a:t> service for $380 million and integrated the service into PlayStation in Jan. 2014 [2]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C:\Users\Raymond\Desktop\onlive_logo_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92552"/>
            <a:ext cx="1051035" cy="10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Raymond\Desktop\Gaika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80" y="2692552"/>
            <a:ext cx="2451741" cy="6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aymond\Desktop\StreamMyGame-Launches-Free-Linux-Player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36040"/>
            <a:ext cx="1173960" cy="11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aymond\Desktop\ga_banner10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80" y="3429601"/>
            <a:ext cx="3851993" cy="4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97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97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97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534400" cy="1524000"/>
          </a:xfrm>
        </p:spPr>
        <p:txBody>
          <a:bodyPr/>
          <a:lstStyle/>
          <a:p>
            <a:r>
              <a:rPr lang="en-US" sz="3200" dirty="0" smtClean="0"/>
              <a:t>Uniquitous: Implementation and Evaluation of a Cloud-based Game System in Unity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8077200" cy="243535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Meng</a:t>
            </a:r>
            <a:r>
              <a:rPr lang="en-US" sz="3000" dirty="0" smtClean="0">
                <a:solidFill>
                  <a:schemeClr val="tx1"/>
                </a:solidFill>
              </a:rPr>
              <a:t> Luo and Mark Claypool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hlinkClick r:id="rId3"/>
              </a:rPr>
              <a:t>claypool@cs.wpi.edu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Computer Science 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Interactive Media &amp; Game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"/>
    </mc:Choice>
    <mc:Fallback xmlns="">
      <p:transition spd="slow" advTm="142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(1 of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Distribution and Monetization Strategies to Increase Revenues from Cloud Gaming,” </a:t>
            </a:r>
            <a:r>
              <a:rPr lang="en-US" dirty="0" smtClean="0">
                <a:hlinkClick r:id="rId2"/>
              </a:rPr>
              <a:t>http://goo.gl/YnlE9V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2012, accessed </a:t>
            </a:r>
            <a:r>
              <a:rPr lang="en-US" dirty="0" smtClean="0"/>
              <a:t>01-May-2014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Sakr</a:t>
            </a:r>
            <a:r>
              <a:rPr lang="en-US" dirty="0"/>
              <a:t>, “Sony Buys </a:t>
            </a:r>
            <a:r>
              <a:rPr lang="en-US" dirty="0" err="1"/>
              <a:t>Gaikai</a:t>
            </a:r>
            <a:r>
              <a:rPr lang="en-US" dirty="0"/>
              <a:t> Cloud Gaming Service for $380 Million,” </a:t>
            </a:r>
            <a:r>
              <a:rPr lang="en-US" dirty="0" smtClean="0">
                <a:hlinkClick r:id="rId3"/>
              </a:rPr>
              <a:t>http://goo.gl/S9P3KJ</a:t>
            </a:r>
            <a:r>
              <a:rPr lang="en-US" dirty="0" smtClean="0"/>
              <a:t>, </a:t>
            </a:r>
            <a:r>
              <a:rPr lang="en-US" dirty="0"/>
              <a:t>July 2012, accessed </a:t>
            </a:r>
            <a:r>
              <a:rPr lang="en-US" dirty="0" smtClean="0"/>
              <a:t>01-May-2014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dirty="0"/>
              <a:t>. Huang, Y. C. C. Hsu, and K. Chen, “</a:t>
            </a:r>
            <a:r>
              <a:rPr lang="en-US" dirty="0" err="1"/>
              <a:t>GamingAnywhere</a:t>
            </a:r>
            <a:r>
              <a:rPr lang="en-US" dirty="0"/>
              <a:t>: An Open Cloud Gaming System,” in Proceedings of ACM </a:t>
            </a:r>
            <a:r>
              <a:rPr lang="en-US" dirty="0" err="1"/>
              <a:t>MMSys</a:t>
            </a:r>
            <a:r>
              <a:rPr lang="en-US" dirty="0"/>
              <a:t>, Oslo, Norway, Feb. </a:t>
            </a:r>
            <a:r>
              <a:rPr lang="en-US" dirty="0" smtClean="0"/>
              <a:t>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Unity Company Facts,”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unity3d.com/public-relations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accessed </a:t>
            </a:r>
            <a:r>
              <a:rPr lang="en-US" dirty="0" smtClean="0"/>
              <a:t>09-Jun-2015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</a:t>
            </a:r>
            <a:r>
              <a:rPr lang="en-US" dirty="0"/>
              <a:t>. Foster, Y. Zhao, I. </a:t>
            </a:r>
            <a:r>
              <a:rPr lang="en-US" dirty="0" err="1"/>
              <a:t>Raicu</a:t>
            </a:r>
            <a:r>
              <a:rPr lang="en-US" dirty="0"/>
              <a:t>, and S. Lu, “Cloud Computing and Grid Computing 360-Degree Compared,” in Proceedings of Grid Computing Environments Workshop (GCE), Austin, TX, USA, Nov. 2008, pp. </a:t>
            </a:r>
            <a:r>
              <a:rPr lang="en-US" dirty="0" smtClean="0"/>
              <a:t>1–10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</a:t>
            </a:r>
            <a:r>
              <a:rPr lang="en-US" dirty="0"/>
              <a:t>. Winter, P. </a:t>
            </a:r>
            <a:r>
              <a:rPr lang="en-US" dirty="0" err="1"/>
              <a:t>Simoens</a:t>
            </a:r>
            <a:r>
              <a:rPr lang="en-US" dirty="0"/>
              <a:t>, L. </a:t>
            </a:r>
            <a:r>
              <a:rPr lang="en-US" dirty="0" err="1"/>
              <a:t>Deboosere</a:t>
            </a:r>
            <a:r>
              <a:rPr lang="en-US" dirty="0"/>
              <a:t>, F. </a:t>
            </a:r>
            <a:r>
              <a:rPr lang="en-US" dirty="0" err="1"/>
              <a:t>Turck</a:t>
            </a:r>
            <a:r>
              <a:rPr lang="en-US" dirty="0"/>
              <a:t>, J. Moreau, B. </a:t>
            </a:r>
            <a:r>
              <a:rPr lang="en-US" dirty="0" err="1"/>
              <a:t>Dhoedt</a:t>
            </a:r>
            <a:r>
              <a:rPr lang="en-US" dirty="0"/>
              <a:t>, and P. </a:t>
            </a:r>
            <a:r>
              <a:rPr lang="en-US" dirty="0" err="1"/>
              <a:t>Demeester</a:t>
            </a:r>
            <a:r>
              <a:rPr lang="en-US" dirty="0"/>
              <a:t>, “A Hybrid Thin-client Protocol for Multimedia Streaming and Interactive Gaming Applications,” in NOSSDAV, Newport, RI, USA, May </a:t>
            </a:r>
            <a:r>
              <a:rPr lang="en-US" dirty="0" smtClean="0"/>
              <a:t>2006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dirty="0"/>
              <a:t>. </a:t>
            </a:r>
            <a:r>
              <a:rPr lang="en-US" dirty="0" err="1"/>
              <a:t>Shea</a:t>
            </a:r>
            <a:r>
              <a:rPr lang="en-US" dirty="0"/>
              <a:t>, J. Liu, E. Ngai, and Y. Cui, “Cloud Gaming: Architecture and Performance,” IEEE Network, vol. 27, pp. 16–21, Aug. </a:t>
            </a:r>
            <a:r>
              <a:rPr lang="en-US" dirty="0" smtClean="0"/>
              <a:t>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Jarschel</a:t>
            </a:r>
            <a:r>
              <a:rPr lang="en-US" dirty="0"/>
              <a:t>, D. Schlosser, S. </a:t>
            </a:r>
            <a:r>
              <a:rPr lang="en-US" dirty="0" err="1"/>
              <a:t>Scheuring</a:t>
            </a:r>
            <a:r>
              <a:rPr lang="en-US" dirty="0"/>
              <a:t>, and T. Ho</a:t>
            </a:r>
            <a:r>
              <a:rPr lang="el-GR" dirty="0"/>
              <a:t>β</a:t>
            </a:r>
            <a:r>
              <a:rPr lang="en-US" dirty="0" err="1"/>
              <a:t>feld</a:t>
            </a:r>
            <a:r>
              <a:rPr lang="en-US" dirty="0"/>
              <a:t>, “An Evaluation of </a:t>
            </a:r>
            <a:r>
              <a:rPr lang="en-US" dirty="0" err="1"/>
              <a:t>QoE</a:t>
            </a:r>
            <a:r>
              <a:rPr lang="en-US" dirty="0"/>
              <a:t> in Cloud Gaming Based on Subjective Tests,” in IEEE Innovative Mobile and Internet Services in Ubiquitous Computing, Seoul, Korea, 2011, pp. </a:t>
            </a:r>
            <a:r>
              <a:rPr lang="en-US" dirty="0" smtClean="0"/>
              <a:t>330–335</a:t>
            </a:r>
          </a:p>
        </p:txBody>
      </p:sp>
    </p:spTree>
    <p:extLst>
      <p:ext uri="{BB962C8B-B14F-4D97-AF65-F5344CB8AC3E}">
        <p14:creationId xmlns:p14="http://schemas.microsoft.com/office/powerpoint/2010/main" val="2188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(2 of 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Y</a:t>
            </a:r>
            <a:r>
              <a:rPr lang="en-US" dirty="0"/>
              <a:t>.-T. Lee, K.-T. Chen, H.-I. Su, and C.-L. Lei, “Are All Games Equally Cloud-gaming-friendly? An </a:t>
            </a:r>
            <a:r>
              <a:rPr lang="en-US" dirty="0" err="1"/>
              <a:t>Electromyographic</a:t>
            </a:r>
            <a:r>
              <a:rPr lang="en-US" dirty="0"/>
              <a:t> Approach,” in Proceedings of IEEE/ACM </a:t>
            </a:r>
            <a:r>
              <a:rPr lang="en-US" dirty="0" err="1"/>
              <a:t>NetGames</a:t>
            </a:r>
            <a:r>
              <a:rPr lang="en-US" dirty="0"/>
              <a:t>, Venice, Italy, Oct. </a:t>
            </a:r>
            <a:r>
              <a:rPr lang="en-US" dirty="0" smtClean="0"/>
              <a:t>2012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Y</a:t>
            </a:r>
            <a:r>
              <a:rPr lang="en-US" dirty="0"/>
              <a:t>.-C. Chang, P.-H. Tseng, K.-T. Chen, and C.-L. Lei, “Understanding the Performance of Thin-Client Gaming,” in Proceedings of Communications Quality and Reliability (CQR), Naples, FL, USA, May </a:t>
            </a:r>
            <a:r>
              <a:rPr lang="en-US" dirty="0" smtClean="0"/>
              <a:t>2011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M</a:t>
            </a:r>
            <a:r>
              <a:rPr lang="en-US" dirty="0"/>
              <a:t>. Claypool and K. Claypool, “Perspectives, Frame Rates and Resolutions: Its all in the Game,” in Proceedings of Foundations of Digital Games (FDG), FL, USA, Apr. </a:t>
            </a:r>
            <a:r>
              <a:rPr lang="en-US" dirty="0" smtClean="0"/>
              <a:t>2009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Broager</a:t>
            </a:r>
            <a:r>
              <a:rPr lang="en-US" dirty="0"/>
              <a:t>, “JPEG Encoder Source for Unity in C#,” </a:t>
            </a:r>
            <a:r>
              <a:rPr lang="en-US" dirty="0" smtClean="0">
                <a:hlinkClick r:id="rId2"/>
              </a:rPr>
              <a:t>http://goo.gl/FwOfOW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accessed </a:t>
            </a:r>
            <a:r>
              <a:rPr lang="en-US" dirty="0" smtClean="0"/>
              <a:t>06-May-2014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M</a:t>
            </a:r>
            <a:r>
              <a:rPr lang="en-US" dirty="0"/>
              <a:t>. Luo, “Uniquitous: Implementation and Evaluation of a Cloud-Based Game System in Unity 3D,” Master’s thesis, Worcester Polytechnic Institute, 2014, </a:t>
            </a:r>
            <a:r>
              <a:rPr lang="en-US" dirty="0" err="1"/>
              <a:t>adv</a:t>
            </a:r>
            <a:r>
              <a:rPr lang="en-US" dirty="0"/>
              <a:t>: M. </a:t>
            </a:r>
            <a:r>
              <a:rPr lang="en-US" dirty="0" smtClean="0"/>
              <a:t>Claypool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Z</a:t>
            </a:r>
            <a:r>
              <a:rPr lang="en-US" dirty="0"/>
              <a:t>. Wang, A. C. </a:t>
            </a:r>
            <a:r>
              <a:rPr lang="en-US" dirty="0" err="1"/>
              <a:t>Bovik</a:t>
            </a:r>
            <a:r>
              <a:rPr lang="en-US" dirty="0"/>
              <a:t>, H. R. Sheikh, and E. P. </a:t>
            </a:r>
            <a:r>
              <a:rPr lang="en-US" dirty="0" err="1"/>
              <a:t>Simoncelli</a:t>
            </a:r>
            <a:r>
              <a:rPr lang="en-US" dirty="0"/>
              <a:t>, “Image Quality Assessment: From Error Visibility to Structural Similarity,” IEEE Transactions on Image Processing, vol. 13, no. 4, Apr. </a:t>
            </a:r>
            <a:r>
              <a:rPr lang="en-US" dirty="0" smtClean="0"/>
              <a:t>2004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M</a:t>
            </a:r>
            <a:r>
              <a:rPr lang="en-US" dirty="0"/>
              <a:t>. Hall, E. Frank, G. Holmes, B. </a:t>
            </a:r>
            <a:r>
              <a:rPr lang="en-US" dirty="0" err="1"/>
              <a:t>Pfahringer</a:t>
            </a:r>
            <a:r>
              <a:rPr lang="en-US" dirty="0"/>
              <a:t>, P. </a:t>
            </a:r>
            <a:r>
              <a:rPr lang="en-US" dirty="0" err="1"/>
              <a:t>Reutemann</a:t>
            </a:r>
            <a:r>
              <a:rPr lang="en-US" dirty="0"/>
              <a:t>, and I. H. Witten, “The WEKA Data Mining Software: An Update,” SIGKDD Explorations, vol. 11, no. 1, 2009.</a:t>
            </a:r>
          </a:p>
        </p:txBody>
      </p:sp>
    </p:spTree>
    <p:extLst>
      <p:ext uri="{BB962C8B-B14F-4D97-AF65-F5344CB8AC3E}">
        <p14:creationId xmlns:p14="http://schemas.microsoft.com/office/powerpoint/2010/main" val="38085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 smtClean="0"/>
              <a:t>latencies</a:t>
            </a:r>
          </a:p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 smtClean="0"/>
              <a:t>bitrate requirements</a:t>
            </a:r>
          </a:p>
          <a:p>
            <a:pPr lvl="1"/>
            <a:r>
              <a:rPr lang="en-US" dirty="0" smtClean="0"/>
              <a:t>e.g., </a:t>
            </a:r>
            <a:r>
              <a:rPr lang="en-US" dirty="0"/>
              <a:t>2 </a:t>
            </a:r>
            <a:r>
              <a:rPr lang="en-US" dirty="0" smtClean="0"/>
              <a:t>Mb/s min for OnLive [3]</a:t>
            </a:r>
          </a:p>
          <a:p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Ideally, Researchers and developers tune game </a:t>
            </a:r>
            <a:r>
              <a:rPr lang="en-US" i="1" dirty="0" smtClean="0"/>
              <a:t>and</a:t>
            </a:r>
            <a:r>
              <a:rPr lang="en-US" dirty="0" smtClean="0"/>
              <a:t> cloud system</a:t>
            </a:r>
            <a:endParaRPr lang="en-US" dirty="0" smtClean="0"/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/>
              <a:t>G</a:t>
            </a:r>
            <a:r>
              <a:rPr lang="en-US" dirty="0" smtClean="0"/>
              <a:t>ame </a:t>
            </a:r>
            <a:r>
              <a:rPr lang="en-US" dirty="0"/>
              <a:t>scene complexities</a:t>
            </a:r>
          </a:p>
          <a:p>
            <a:pPr lvl="1"/>
            <a:r>
              <a:rPr lang="en-US" dirty="0"/>
              <a:t>e.g., </a:t>
            </a:r>
            <a:r>
              <a:rPr lang="en-US" dirty="0" smtClean="0"/>
              <a:t>Camera </a:t>
            </a:r>
            <a:r>
              <a:rPr lang="en-US" dirty="0" smtClean="0"/>
              <a:t>perspective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Need: </a:t>
            </a:r>
            <a:r>
              <a:rPr lang="en-US" dirty="0" smtClean="0"/>
              <a:t>testbed for cloud gaming R&amp;D</a:t>
            </a:r>
            <a:endParaRPr lang="en-US" dirty="0"/>
          </a:p>
          <a:p>
            <a:pPr lvl="1"/>
            <a:r>
              <a:rPr lang="en-US" dirty="0" smtClean="0"/>
              <a:t>Commercial cloud gaming systems (e.g., OnLive)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roprietary</a:t>
            </a:r>
            <a:endParaRPr lang="en-US" dirty="0"/>
          </a:p>
          <a:p>
            <a:pPr lvl="1"/>
            <a:r>
              <a:rPr lang="en-US" dirty="0" smtClean="0"/>
              <a:t>Open cloud gaming systems (e.g., </a:t>
            </a:r>
            <a:r>
              <a:rPr lang="en-US" dirty="0" err="1" smtClean="0"/>
              <a:t>GamingAnywhere</a:t>
            </a:r>
            <a:r>
              <a:rPr lang="en-US" dirty="0" smtClean="0"/>
              <a:t> [3])</a:t>
            </a:r>
          </a:p>
          <a:p>
            <a:pPr lvl="2"/>
            <a:r>
              <a:rPr lang="en-US" dirty="0" smtClean="0"/>
              <a:t>Not integrated with game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"/>
    </mc:Choice>
    <mc:Fallback xmlns="">
      <p:transition spd="slow" advTm="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Uniquitous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cloud gaming system in Unity</a:t>
            </a:r>
          </a:p>
          <a:p>
            <a:r>
              <a:rPr lang="en-US" dirty="0" smtClean="0"/>
              <a:t>Allows </a:t>
            </a:r>
            <a:r>
              <a:rPr lang="en-US" dirty="0"/>
              <a:t>modifications </a:t>
            </a:r>
            <a:r>
              <a:rPr lang="en-US" dirty="0" smtClean="0"/>
              <a:t>of game code and system code</a:t>
            </a:r>
          </a:p>
          <a:p>
            <a:r>
              <a:rPr lang="en-US" dirty="0" smtClean="0"/>
              <a:t>Unity popular</a:t>
            </a:r>
          </a:p>
          <a:p>
            <a:pPr lvl="1"/>
            <a:r>
              <a:rPr lang="en-US" dirty="0" smtClean="0"/>
              <a:t>1 million users in 2012</a:t>
            </a:r>
          </a:p>
          <a:p>
            <a:pPr lvl="1"/>
            <a:r>
              <a:rPr lang="en-US" dirty="0" smtClean="0"/>
              <a:t>Grown to 2.5 million in 2014 [4]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paper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 smtClean="0"/>
              <a:t>and </a:t>
            </a:r>
            <a:r>
              <a:rPr lang="en-US" dirty="0" smtClean="0"/>
              <a:t>implementation </a:t>
            </a:r>
            <a:r>
              <a:rPr lang="en-US" dirty="0" smtClean="0"/>
              <a:t>of </a:t>
            </a:r>
            <a:r>
              <a:rPr lang="en-US" dirty="0" err="1" smtClean="0"/>
              <a:t>Uniquitous</a:t>
            </a:r>
            <a:endParaRPr lang="en-US" dirty="0" smtClean="0"/>
          </a:p>
          <a:p>
            <a:pPr lvl="1"/>
            <a:r>
              <a:rPr lang="en-US" dirty="0" smtClean="0"/>
              <a:t>Evaluation of components (</a:t>
            </a:r>
            <a:r>
              <a:rPr lang="en-US" dirty="0" smtClean="0">
                <a:solidFill>
                  <a:srgbClr val="0070C0"/>
                </a:solidFill>
              </a:rPr>
              <a:t>Micro </a:t>
            </a:r>
            <a:r>
              <a:rPr lang="en-US" dirty="0" smtClean="0"/>
              <a:t>experiments)</a:t>
            </a:r>
            <a:endParaRPr lang="en-US" dirty="0" smtClean="0"/>
          </a:p>
          <a:p>
            <a:pPr lvl="1"/>
            <a:r>
              <a:rPr lang="en-US" dirty="0" smtClean="0"/>
              <a:t>Evaluation of system (</a:t>
            </a:r>
            <a:r>
              <a:rPr lang="en-US" dirty="0" smtClean="0">
                <a:solidFill>
                  <a:srgbClr val="0070C0"/>
                </a:solidFill>
              </a:rPr>
              <a:t>Macro</a:t>
            </a:r>
            <a:r>
              <a:rPr lang="en-US" dirty="0" smtClean="0"/>
              <a:t> experiments)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"/>
    </mc:Choice>
    <mc:Fallback xmlns="">
      <p:transition spd="slow" advTm="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7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6858000" cy="685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696200" cy="4191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Introduction				(</a:t>
            </a:r>
            <a:r>
              <a:rPr lang="en-US" dirty="0" smtClean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	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Related Work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Micro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Macro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Related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562600" y="1729970"/>
            <a:ext cx="3429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Cloud </a:t>
            </a:r>
            <a:r>
              <a:rPr lang="en-US" dirty="0" smtClean="0"/>
              <a:t>gaming measurement</a:t>
            </a:r>
            <a:endParaRPr lang="en-US" dirty="0" smtClean="0"/>
          </a:p>
          <a:p>
            <a:pPr lvl="1"/>
            <a:r>
              <a:rPr lang="en-US" dirty="0" smtClean="0"/>
              <a:t>Huang et al. delay </a:t>
            </a:r>
            <a:r>
              <a:rPr lang="en-US" dirty="0" smtClean="0"/>
              <a:t>[3]</a:t>
            </a:r>
          </a:p>
          <a:p>
            <a:pPr lvl="1"/>
            <a:r>
              <a:rPr lang="en-US" dirty="0" smtClean="0"/>
              <a:t>Chang et al. </a:t>
            </a:r>
            <a:r>
              <a:rPr lang="en-US" dirty="0"/>
              <a:t>f</a:t>
            </a:r>
            <a:r>
              <a:rPr lang="en-US" dirty="0" smtClean="0"/>
              <a:t>rame </a:t>
            </a:r>
            <a:r>
              <a:rPr lang="en-US" dirty="0" smtClean="0"/>
              <a:t>rate, frame quality [10]</a:t>
            </a:r>
          </a:p>
          <a:p>
            <a:pPr lvl="1"/>
            <a:r>
              <a:rPr lang="en-US" dirty="0" smtClean="0"/>
              <a:t>Frame rate, frame resolution [11]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1729970"/>
            <a:ext cx="5029200" cy="3764740"/>
            <a:chOff x="3962401" y="525650"/>
            <a:chExt cx="5029200" cy="37647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1" y="525650"/>
              <a:ext cx="5029200" cy="320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724400" y="3833190"/>
              <a:ext cx="4114800" cy="4572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 smtClean="0"/>
                <a:t>Huang et al. </a:t>
              </a:r>
              <a:r>
                <a:rPr lang="en-US" dirty="0" smtClean="0"/>
                <a:t>c</a:t>
              </a:r>
              <a:r>
                <a:rPr lang="en-US" dirty="0" smtClean="0"/>
                <a:t>loud gaming framework </a:t>
              </a:r>
              <a:r>
                <a:rPr lang="en-US" dirty="0" smtClean="0"/>
                <a:t>[</a:t>
              </a:r>
              <a:r>
                <a:rPr lang="en-US" dirty="0"/>
                <a:t>3</a:t>
              </a:r>
              <a:r>
                <a:rPr lang="en-US" dirty="0" smtClean="0"/>
                <a:t>]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8200" y="5791200"/>
            <a:ext cx="7239001" cy="4572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None are open systems that support tuning cloud service </a:t>
            </a:r>
            <a:r>
              <a:rPr lang="en-US" sz="1600" i="1" dirty="0" smtClean="0"/>
              <a:t>and</a:t>
            </a:r>
            <a:r>
              <a:rPr lang="en-US" sz="1600" dirty="0" smtClean="0"/>
              <a:t> game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9610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7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6858000" cy="685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7696200" cy="4191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Introduction				(</a:t>
            </a:r>
            <a:r>
              <a:rPr lang="en-US" dirty="0" smtClean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	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Related Work			(</a:t>
            </a:r>
            <a:r>
              <a:rPr lang="en-US" dirty="0">
                <a:solidFill>
                  <a:srgbClr val="00B050"/>
                </a:solidFill>
              </a:rPr>
              <a:t>done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Implementation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Micro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Macro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</a:t>
            </a:r>
            <a:r>
              <a:rPr lang="en-US" dirty="0" smtClean="0"/>
              <a:t>(1 of 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32625" cy="5029200"/>
          </a:xfrm>
        </p:spPr>
      </p:pic>
      <p:sp>
        <p:nvSpPr>
          <p:cNvPr id="7" name="Rectangle 6"/>
          <p:cNvSpPr/>
          <p:nvPr/>
        </p:nvSpPr>
        <p:spPr bwMode="auto">
          <a:xfrm>
            <a:off x="228600" y="2209800"/>
            <a:ext cx="6934200" cy="1219200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3505200"/>
            <a:ext cx="6934200" cy="1981200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5577114"/>
            <a:ext cx="6934200" cy="823686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0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5"/>
    </mc:Choice>
    <mc:Fallback xmlns="">
      <p:transition spd="slow" advTm="6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ThesisPresentation_Meng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MasterThesisPresentation_Meng</Template>
  <TotalTime>12824</TotalTime>
  <Words>1591</Words>
  <Application>Microsoft Office PowerPoint</Application>
  <PresentationFormat>On-screen Show (4:3)</PresentationFormat>
  <Paragraphs>309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MasterThesisPresentation_Meng</vt:lpstr>
      <vt:lpstr>Uniquitous: Implementation and Evaluation of a Cloud-based Game System in Unity</vt:lpstr>
      <vt:lpstr>Introduction (1 of 2)</vt:lpstr>
      <vt:lpstr>Introduction (2 of 2)</vt:lpstr>
      <vt:lpstr>Challenges</vt:lpstr>
      <vt:lpstr>Uniquitous</vt:lpstr>
      <vt:lpstr>Outline</vt:lpstr>
      <vt:lpstr> Related Work</vt:lpstr>
      <vt:lpstr>Outline</vt:lpstr>
      <vt:lpstr>Implementation (1 of 4)</vt:lpstr>
      <vt:lpstr> Implementation (2 of 4)</vt:lpstr>
      <vt:lpstr> Implementation (3 of 4)</vt:lpstr>
      <vt:lpstr> Implementation (4 of 4)</vt:lpstr>
      <vt:lpstr>Outline</vt:lpstr>
      <vt:lpstr> Micro Experiments Setup</vt:lpstr>
      <vt:lpstr> System Parameters</vt:lpstr>
      <vt:lpstr>Measuring Processing Time</vt:lpstr>
      <vt:lpstr> Screen Capture</vt:lpstr>
      <vt:lpstr> Image Encoding</vt:lpstr>
      <vt:lpstr>Outline</vt:lpstr>
      <vt:lpstr> Macro Experiments - Goals</vt:lpstr>
      <vt:lpstr> Game Image Quality (1 of 2)</vt:lpstr>
      <vt:lpstr>Game Image Quality (2 of 2)</vt:lpstr>
      <vt:lpstr> Frame Rate (1 of 2)</vt:lpstr>
      <vt:lpstr> Frame Rate (2 of 2)</vt:lpstr>
      <vt:lpstr>Predicting Frame Rate (1 of 3)</vt:lpstr>
      <vt:lpstr> Predicting Frame Rate (2 of 3)</vt:lpstr>
      <vt:lpstr> Predicting Frame Rate (3 of 3)</vt:lpstr>
      <vt:lpstr> Conclusions</vt:lpstr>
      <vt:lpstr> Future Work</vt:lpstr>
      <vt:lpstr>Uniquitous: Implementation and Evaluation of a Cloud-based Game System in Unity</vt:lpstr>
      <vt:lpstr>References (1 of 2)</vt:lpstr>
      <vt:lpstr>References (2 of 2)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Uniquitous: Implementation and Evaluation of a Cloud-based Game System in Unity3d</dc:title>
  <dc:creator>Raymond</dc:creator>
  <cp:lastModifiedBy>Administrator</cp:lastModifiedBy>
  <cp:revision>346</cp:revision>
  <cp:lastPrinted>2014-12-08T14:59:23Z</cp:lastPrinted>
  <dcterms:created xsi:type="dcterms:W3CDTF">2014-11-23T15:44:12Z</dcterms:created>
  <dcterms:modified xsi:type="dcterms:W3CDTF">2015-10-15T11:48:21Z</dcterms:modified>
</cp:coreProperties>
</file>