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Raleway"/>
      <p:regular r:id="rId24"/>
      <p:bold r:id="rId25"/>
      <p:italic r:id="rId26"/>
      <p:boldItalic r:id="rId27"/>
    </p:embeddedFont>
    <p:embeddedFont>
      <p:font typeface="Lato"/>
      <p:regular r:id="rId28"/>
      <p:bold r:id="rId29"/>
      <p:italic r:id="rId30"/>
      <p:boldItalic r:id="rId31"/>
    </p:embeddedFont>
    <p:embeddedFont>
      <p:font typeface="Raleway Thin"/>
      <p:bold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aleway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italic.fntdata"/><Relationship Id="rId25" Type="http://schemas.openxmlformats.org/officeDocument/2006/relationships/font" Target="fonts/Raleway-bold.fntdata"/><Relationship Id="rId28" Type="http://schemas.openxmlformats.org/officeDocument/2006/relationships/font" Target="fonts/Lato-regular.fntdata"/><Relationship Id="rId27" Type="http://schemas.openxmlformats.org/officeDocument/2006/relationships/font" Target="fonts/Raleway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Italic.fntdata"/><Relationship Id="rId30" Type="http://schemas.openxmlformats.org/officeDocument/2006/relationships/font" Target="fonts/Lato-italic.fntdata"/><Relationship Id="rId11" Type="http://schemas.openxmlformats.org/officeDocument/2006/relationships/slide" Target="slides/slide6.xml"/><Relationship Id="rId33" Type="http://schemas.openxmlformats.org/officeDocument/2006/relationships/font" Target="fonts/RalewayThin-boldItalic.fntdata"/><Relationship Id="rId10" Type="http://schemas.openxmlformats.org/officeDocument/2006/relationships/slide" Target="slides/slide5.xml"/><Relationship Id="rId32" Type="http://schemas.openxmlformats.org/officeDocument/2006/relationships/font" Target="fonts/RalewayThin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dbec4b79b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dbec4b79b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dee81fe62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dee81fe62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dbfbe4ce3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dbfbe4ce3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dc0520c2d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dc0520c2d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dc0520c2d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dc0520c2d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dc0520c2d2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dc0520c2d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dc0520c2d2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dc0520c2d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dc0520c2d2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dc0520c2d2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f88252dc4_0_1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f88252dc4_0_1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e90dcb8a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de90dcb8a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de90dcb8a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de90dcb8a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dee81fe62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dee81fe62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ee81fe62a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ee81fe62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dee81fe62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dee81fe62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dbfbe4ce3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dbfbe4ce3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dbfbe4ce3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dbfbe4ce3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dbfbe4ce3b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dbfbe4ce3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10" name="Google Shape;10;p2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2"/>
          <p:cNvGrpSpPr/>
          <p:nvPr/>
        </p:nvGrpSpPr>
        <p:grpSpPr>
          <a:xfrm>
            <a:off x="728217" y="578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27275" y="709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830401" y="2261900"/>
            <a:ext cx="45165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" name="Google Shape;17;p2"/>
          <p:cNvSpPr txBox="1"/>
          <p:nvPr/>
        </p:nvSpPr>
        <p:spPr>
          <a:xfrm>
            <a:off x="8379110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97" name="Google Shape;97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1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Google Shape;101;p11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2" name="Google Shape;102;p11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" name="Google Shape;103;p11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4" name="Google Shape;104;p11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" name="Google Shape;107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8" name="Google Shape;108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1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1" name="Google Shape;111;p1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2" name="Google Shape;112;p1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" name="Google Shape;113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4" name="Google Shape;114;p12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5" name="Google Shape;115;p12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" name="Google Shape;116;p12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" name="Google Shape;117;p12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3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20" name="Google Shape;120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1" name="Google Shape;121;p13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2" name="Google Shape;122;p13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" name="Google Shape;123;p13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4" name="Google Shape;124;p13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7" name="Google Shape;127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9" name="Google Shape;129;p14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4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1" name="Google Shape;131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2" name="Google Shape;132;p14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3" name="Google Shape;133;p14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4" name="Google Shape;134;p14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5" name="Google Shape;135;p14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8" name="Google Shape;138;p15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9" name="Google Shape;139;p15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0" name="Google Shape;140;p15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1" name="Google Shape;141;p15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chemeClr val="dk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 txBox="1"/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44" name="Google Shape;144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5" name="Google Shape;145;p1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6" name="Google Shape;146;p16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Customized for </a:t>
            </a:r>
            <a:r>
              <a:rPr b="1"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Lorem Ipsum LLC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7" name="Google Shape;147;p16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1">
  <p:cSld name="SECTION_HEADER_2">
    <p:bg>
      <p:bgPr>
        <a:solidFill>
          <a:srgbClr val="434343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50" name="Google Shape;150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2" name="Google Shape;152;p1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3" name="Google Shape;153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4" name="Google Shape;154;p17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5" name="Google Shape;155;p17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6" name="Google Shape;156;p17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7" name="Google Shape;157;p17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19" name="Google Shape;19;p3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20;p3"/>
          <p:cNvGrpSpPr/>
          <p:nvPr/>
        </p:nvGrpSpPr>
        <p:grpSpPr>
          <a:xfrm>
            <a:off x="828892" y="654881"/>
            <a:ext cx="745763" cy="45826"/>
            <a:chOff x="4580561" y="2589004"/>
            <a:chExt cx="1064464" cy="25200"/>
          </a:xfrm>
        </p:grpSpPr>
        <p:sp>
          <p:nvSpPr>
            <p:cNvPr id="21" name="Google Shape;21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" name="Google Shape;23;p3"/>
          <p:cNvSpPr txBox="1"/>
          <p:nvPr>
            <p:ph type="ctrTitle"/>
          </p:nvPr>
        </p:nvSpPr>
        <p:spPr>
          <a:xfrm>
            <a:off x="727950" y="786075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7" name="Google Shape;27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" name="Google Shape;29;p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" name="Google Shape;31;p4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" name="Google Shape;32;p4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" name="Google Shape;33;p4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" name="Google Shape;34;p4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5"/>
          <p:cNvGrpSpPr/>
          <p:nvPr/>
        </p:nvGrpSpPr>
        <p:grpSpPr>
          <a:xfrm>
            <a:off x="583492" y="654881"/>
            <a:ext cx="745763" cy="45826"/>
            <a:chOff x="4580561" y="2589004"/>
            <a:chExt cx="1064464" cy="25200"/>
          </a:xfrm>
        </p:grpSpPr>
        <p:sp>
          <p:nvSpPr>
            <p:cNvPr id="37" name="Google Shape;3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5"/>
          <p:cNvSpPr txBox="1"/>
          <p:nvPr>
            <p:ph type="title"/>
          </p:nvPr>
        </p:nvSpPr>
        <p:spPr>
          <a:xfrm>
            <a:off x="583500" y="799300"/>
            <a:ext cx="7952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715500" y="1380750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" name="Google Shape;45;p6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6" name="Google Shape;46;p6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" name="Google Shape;47;p6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" name="Google Shape;48;p6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" name="Google Shape;49;p6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31891705.jpg" id="51" name="Google Shape;51;p7"/>
          <p:cNvPicPr preferRelativeResize="0"/>
          <p:nvPr/>
        </p:nvPicPr>
        <p:blipFill rotWithShape="1">
          <a:blip r:embed="rId2">
            <a:alphaModFix/>
          </a:blip>
          <a:srcRect b="11971" l="0" r="0" t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4" name="Google Shape;54;p7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5" name="Google Shape;55;p7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" name="Google Shape;56;p7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" name="Google Shape;57;p7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" name="Google Shape;58;p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1" name="Google Shape;61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2" name="Google Shape;62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" name="Google Shape;64;p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5" name="Google Shape;65;p8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6" name="Google Shape;66;p8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7" name="Google Shape;67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8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9" name="Google Shape;69;p8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" name="Google Shape;70;p8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" name="Google Shape;71;p8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" name="Google Shape;74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5" name="Google Shape;75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8" name="Google Shape;78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9" name="Google Shape;79;p9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0" name="Google Shape;80;p9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" name="Google Shape;81;p9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" name="Google Shape;82;p9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6" name="Google Shape;86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10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9" name="Google Shape;89;p10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0" name="Google Shape;90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1" name="Google Shape;91;p10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2" name="Google Shape;92;p10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" name="Google Shape;93;p10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" name="Google Shape;94;p10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perform.wpi.edu/downloads/ytcrawler/README.html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hyperlink" Target="https://ytdl-org.github.io/youtube-dl/index.html" TargetMode="External"/><Relationship Id="rId5" Type="http://schemas.openxmlformats.org/officeDocument/2006/relationships/hyperlink" Target="https://ytdl-org.github.io/youtube-dl/index.html" TargetMode="External"/><Relationship Id="rId6" Type="http://schemas.openxmlformats.org/officeDocument/2006/relationships/hyperlink" Target="http://perform.wpi.edu/downloads/#youtube-crawler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/>
          <p:nvPr>
            <p:ph type="ctrTitle"/>
          </p:nvPr>
        </p:nvSpPr>
        <p:spPr>
          <a:xfrm>
            <a:off x="714650" y="704725"/>
            <a:ext cx="5209500" cy="10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rgbClr val="000000"/>
                </a:solidFill>
              </a:rPr>
              <a:t>Three-year Trends in YouTube Video Content and Encoding </a:t>
            </a:r>
            <a:r>
              <a:rPr lang="en-GB" sz="3000">
                <a:solidFill>
                  <a:srgbClr val="000000"/>
                </a:solidFill>
              </a:rPr>
              <a:t> </a:t>
            </a:r>
            <a:endParaRPr sz="3000"/>
          </a:p>
        </p:txBody>
      </p:sp>
      <p:sp>
        <p:nvSpPr>
          <p:cNvPr id="163" name="Google Shape;163;p18"/>
          <p:cNvSpPr txBox="1"/>
          <p:nvPr>
            <p:ph idx="1" type="subTitle"/>
          </p:nvPr>
        </p:nvSpPr>
        <p:spPr>
          <a:xfrm>
            <a:off x="819225" y="1718277"/>
            <a:ext cx="48909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/>
              <a:t> </a:t>
            </a:r>
            <a:r>
              <a:rPr b="1" lang="en-GB" sz="1400" u="sng"/>
              <a:t>Feng Li</a:t>
            </a:r>
            <a:r>
              <a:rPr b="1" lang="en-GB" sz="1400"/>
              <a:t>,  Verizon Labs;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/>
              <a:t> Jae Won Chung,  Viasat Inc; 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/>
              <a:t> Mark Claypool, Worcester Polytechnic </a:t>
            </a:r>
            <a:r>
              <a:rPr b="1" lang="en-GB" sz="1400"/>
              <a:t>Institute</a:t>
            </a:r>
            <a:r>
              <a:rPr b="1" lang="en-GB" sz="1400"/>
              <a:t>. 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  <p:sp>
        <p:nvSpPr>
          <p:cNvPr id="164" name="Google Shape;164;p18"/>
          <p:cNvSpPr txBox="1"/>
          <p:nvPr/>
        </p:nvSpPr>
        <p:spPr>
          <a:xfrm>
            <a:off x="7761950" y="4736350"/>
            <a:ext cx="138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SIGMAP 2021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7"/>
          <p:cNvSpPr txBox="1"/>
          <p:nvPr>
            <p:ph type="title"/>
          </p:nvPr>
        </p:nvSpPr>
        <p:spPr>
          <a:xfrm>
            <a:off x="583500" y="799300"/>
            <a:ext cx="7952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Results </a:t>
            </a:r>
            <a:endParaRPr/>
          </a:p>
        </p:txBody>
      </p:sp>
      <p:sp>
        <p:nvSpPr>
          <p:cNvPr id="235" name="Google Shape;235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6" name="Google Shape;236;p27"/>
          <p:cNvSpPr txBox="1"/>
          <p:nvPr/>
        </p:nvSpPr>
        <p:spPr>
          <a:xfrm>
            <a:off x="705675" y="1462300"/>
            <a:ext cx="7711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Start daily crawling on 2017/12/11, and continue crawling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everal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YouTube outages (2018/10/17),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a handful of times our IP address was blacklisted.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By 10/31/2020,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160,156 unique videos, including 5472 live videos.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Some video statistics are fixed after uploading,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Duration, display id, date uploaded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Some video statistics are dynamic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Number of views, supported video format etc.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Consider dynamic information to be static since last crawl, except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number of views.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8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Video Categories </a:t>
            </a:r>
            <a:endParaRPr/>
          </a:p>
        </p:txBody>
      </p:sp>
      <p:sp>
        <p:nvSpPr>
          <p:cNvPr id="242" name="Google Shape;242;p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3" name="Google Shape;24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988" y="941650"/>
            <a:ext cx="3197775" cy="20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563" y="2949250"/>
            <a:ext cx="3390200" cy="196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5150" y="1584275"/>
            <a:ext cx="3066176" cy="234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8"/>
          <p:cNvSpPr txBox="1"/>
          <p:nvPr>
            <p:ph idx="1" type="body"/>
          </p:nvPr>
        </p:nvSpPr>
        <p:spPr>
          <a:xfrm>
            <a:off x="5315138" y="599500"/>
            <a:ext cx="2911500" cy="9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200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rPr>
              <a:t>Results (1/6 ) Video Categories</a:t>
            </a:r>
            <a:endParaRPr sz="2200">
              <a:solidFill>
                <a:schemeClr val="dk2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47" name="Google Shape;247;p2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248" name="Google Shape;248;p28"/>
          <p:cNvSpPr txBox="1"/>
          <p:nvPr/>
        </p:nvSpPr>
        <p:spPr>
          <a:xfrm>
            <a:off x="5129888" y="4134250"/>
            <a:ext cx="359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Gaming video becomes popular in pre-recorded and live videos.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4" name="Google Shape;254;p29"/>
          <p:cNvSpPr txBox="1"/>
          <p:nvPr>
            <p:ph idx="1" type="body"/>
          </p:nvPr>
        </p:nvSpPr>
        <p:spPr>
          <a:xfrm>
            <a:off x="5070088" y="508125"/>
            <a:ext cx="2911500" cy="9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200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rPr>
              <a:t>Results (2/6 ) Video Length </a:t>
            </a:r>
            <a:endParaRPr sz="2200">
              <a:solidFill>
                <a:schemeClr val="dk2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pic>
        <p:nvPicPr>
          <p:cNvPr id="255" name="Google Shape;25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00" y="2790775"/>
            <a:ext cx="4185951" cy="235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1" y="498050"/>
            <a:ext cx="4322061" cy="241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9"/>
          <p:cNvSpPr txBox="1"/>
          <p:nvPr/>
        </p:nvSpPr>
        <p:spPr>
          <a:xfrm>
            <a:off x="4659200" y="1515703"/>
            <a:ext cx="40140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-GB" sz="1500">
                <a:latin typeface="Lato"/>
                <a:ea typeface="Lato"/>
                <a:cs typeface="Lato"/>
                <a:sym typeface="Lato"/>
              </a:rPr>
              <a:t>Video Length is an important feature for offline video classification training. 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-GB" sz="1500">
                <a:latin typeface="Lato"/>
                <a:ea typeface="Lato"/>
                <a:cs typeface="Lato"/>
                <a:sym typeface="Lato"/>
              </a:rPr>
              <a:t>As expected, </a:t>
            </a:r>
            <a:r>
              <a:rPr lang="en-GB" sz="1500">
                <a:latin typeface="Lato"/>
                <a:ea typeface="Lato"/>
                <a:cs typeface="Lato"/>
                <a:sym typeface="Lato"/>
              </a:rPr>
              <a:t>videos have gotten longer: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○"/>
            </a:pPr>
            <a:r>
              <a:rPr lang="en-GB" sz="1500">
                <a:latin typeface="Lato"/>
                <a:ea typeface="Lato"/>
                <a:cs typeface="Lato"/>
                <a:sym typeface="Lato"/>
              </a:rPr>
              <a:t>2008, 97.9% YouTube videos under 700 seconds, 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○"/>
            </a:pPr>
            <a:r>
              <a:rPr lang="en-GB" sz="1500">
                <a:latin typeface="Lato"/>
                <a:ea typeface="Lato"/>
                <a:cs typeface="Lato"/>
                <a:sym typeface="Lato"/>
              </a:rPr>
              <a:t>2020, 25% % YouTube videos longer than 931 seconds. 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-GB" sz="1500">
                <a:latin typeface="Lato"/>
                <a:ea typeface="Lato"/>
                <a:cs typeface="Lato"/>
                <a:sym typeface="Lato"/>
              </a:rPr>
              <a:t>Medians of uploaded videos also grow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○"/>
            </a:pPr>
            <a:r>
              <a:rPr lang="en-GB" sz="1500">
                <a:latin typeface="Lato"/>
                <a:ea typeface="Lato"/>
                <a:cs typeface="Lato"/>
                <a:sym typeface="Lato"/>
              </a:rPr>
              <a:t>296 seconds in 2018 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○"/>
            </a:pPr>
            <a:r>
              <a:rPr lang="en-GB" sz="1500">
                <a:latin typeface="Lato"/>
                <a:ea typeface="Lato"/>
                <a:cs typeface="Lato"/>
                <a:sym typeface="Lato"/>
              </a:rPr>
              <a:t>440 seconds in 2020 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3" name="Google Shape;263;p30"/>
          <p:cNvSpPr txBox="1"/>
          <p:nvPr>
            <p:ph idx="1" type="body"/>
          </p:nvPr>
        </p:nvSpPr>
        <p:spPr>
          <a:xfrm>
            <a:off x="5127775" y="611925"/>
            <a:ext cx="3348600" cy="9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200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rPr>
              <a:t>Results (3/6 ) Encoding Rate  </a:t>
            </a:r>
            <a:endParaRPr sz="2200">
              <a:solidFill>
                <a:schemeClr val="dk2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grpSp>
        <p:nvGrpSpPr>
          <p:cNvPr id="264" name="Google Shape;264;p30"/>
          <p:cNvGrpSpPr/>
          <p:nvPr/>
        </p:nvGrpSpPr>
        <p:grpSpPr>
          <a:xfrm>
            <a:off x="86425" y="531200"/>
            <a:ext cx="4789300" cy="2315625"/>
            <a:chOff x="158150" y="531200"/>
            <a:chExt cx="4789300" cy="2315625"/>
          </a:xfrm>
        </p:grpSpPr>
        <p:pic>
          <p:nvPicPr>
            <p:cNvPr id="265" name="Google Shape;265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8150" y="531200"/>
              <a:ext cx="4789300" cy="2315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" name="Google Shape;266;p30"/>
            <p:cNvSpPr txBox="1"/>
            <p:nvPr/>
          </p:nvSpPr>
          <p:spPr>
            <a:xfrm>
              <a:off x="1026400" y="2098925"/>
              <a:ext cx="107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0000FF"/>
                  </a:solidFill>
                  <a:latin typeface="Lato"/>
                  <a:ea typeface="Lato"/>
                  <a:cs typeface="Lato"/>
                  <a:sym typeface="Lato"/>
                </a:rPr>
                <a:t>2D videos</a:t>
              </a:r>
              <a:endParaRPr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267" name="Google Shape;26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25" y="2846825"/>
            <a:ext cx="4657350" cy="2203988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0"/>
          <p:cNvSpPr txBox="1"/>
          <p:nvPr/>
        </p:nvSpPr>
        <p:spPr>
          <a:xfrm>
            <a:off x="1063475" y="4211850"/>
            <a:ext cx="107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r>
              <a:rPr lang="en-GB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D videos</a:t>
            </a:r>
            <a:endParaRPr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9" name="Google Shape;269;p30"/>
          <p:cNvSpPr txBox="1"/>
          <p:nvPr/>
        </p:nvSpPr>
        <p:spPr>
          <a:xfrm>
            <a:off x="5178125" y="1729875"/>
            <a:ext cx="35175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-GB" sz="1600">
                <a:latin typeface="Lato"/>
                <a:ea typeface="Lato"/>
                <a:cs typeface="Lato"/>
                <a:sym typeface="Lato"/>
              </a:rPr>
              <a:t>Video Flow Rate is an import feature to infer video quality for passive video detection algorithms used in middle-boxes.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-GB" sz="1600">
                <a:latin typeface="Lato"/>
                <a:ea typeface="Lato"/>
                <a:cs typeface="Lato"/>
                <a:sym typeface="Lato"/>
              </a:rPr>
              <a:t>As expected, videos with higher resolution have higher data rate for both 2D and 3D videos. 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5" name="Google Shape;275;p31"/>
          <p:cNvSpPr txBox="1"/>
          <p:nvPr>
            <p:ph idx="1" type="body"/>
          </p:nvPr>
        </p:nvSpPr>
        <p:spPr>
          <a:xfrm>
            <a:off x="5235750" y="565800"/>
            <a:ext cx="3667200" cy="9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200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rPr>
              <a:t>Results (4/6 ) Frame Rate and Encoding Rate </a:t>
            </a:r>
            <a:endParaRPr sz="2200">
              <a:solidFill>
                <a:schemeClr val="dk2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pic>
        <p:nvPicPr>
          <p:cNvPr id="276" name="Google Shape;27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5075"/>
            <a:ext cx="4572000" cy="220531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1"/>
          <p:cNvSpPr txBox="1"/>
          <p:nvPr/>
        </p:nvSpPr>
        <p:spPr>
          <a:xfrm>
            <a:off x="1729875" y="2690400"/>
            <a:ext cx="189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Max Frame Rate</a:t>
            </a:r>
            <a:endParaRPr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8" name="Google Shape;27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5525" y="1860050"/>
            <a:ext cx="4571999" cy="2154702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1"/>
          <p:cNvSpPr txBox="1"/>
          <p:nvPr/>
        </p:nvSpPr>
        <p:spPr>
          <a:xfrm>
            <a:off x="5143500" y="4014750"/>
            <a:ext cx="375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 Encoding Rate for video Video with Different Frame </a:t>
            </a:r>
            <a:r>
              <a:rPr lang="en-GB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Rate</a:t>
            </a:r>
            <a:endParaRPr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5" name="Google Shape;285;p32"/>
          <p:cNvSpPr txBox="1"/>
          <p:nvPr>
            <p:ph idx="1" type="body"/>
          </p:nvPr>
        </p:nvSpPr>
        <p:spPr>
          <a:xfrm>
            <a:off x="4696125" y="554275"/>
            <a:ext cx="3667200" cy="9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200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rPr>
              <a:t>Results (5/6 ) Frame and Encoding Rate, Codec </a:t>
            </a:r>
            <a:endParaRPr sz="2200">
              <a:solidFill>
                <a:schemeClr val="dk2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pic>
        <p:nvPicPr>
          <p:cNvPr id="286" name="Google Shape;28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2324" y="2783051"/>
            <a:ext cx="4090800" cy="2340974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2"/>
          <p:cNvSpPr txBox="1"/>
          <p:nvPr/>
        </p:nvSpPr>
        <p:spPr>
          <a:xfrm>
            <a:off x="853400" y="3125325"/>
            <a:ext cx="130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Frame Rate</a:t>
            </a:r>
            <a:endParaRPr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88" name="Google Shape;288;p32"/>
          <p:cNvGrpSpPr/>
          <p:nvPr/>
        </p:nvGrpSpPr>
        <p:grpSpPr>
          <a:xfrm>
            <a:off x="-7000" y="507425"/>
            <a:ext cx="4090800" cy="2352651"/>
            <a:chOff x="-7000" y="507425"/>
            <a:chExt cx="4090800" cy="2352651"/>
          </a:xfrm>
        </p:grpSpPr>
        <p:pic>
          <p:nvPicPr>
            <p:cNvPr id="289" name="Google Shape;289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7000" y="507425"/>
              <a:ext cx="4090800" cy="23526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p32"/>
            <p:cNvSpPr txBox="1"/>
            <p:nvPr/>
          </p:nvSpPr>
          <p:spPr>
            <a:xfrm>
              <a:off x="643350" y="2119475"/>
              <a:ext cx="133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0000FF"/>
                  </a:solidFill>
                  <a:latin typeface="Lato"/>
                  <a:ea typeface="Lato"/>
                  <a:cs typeface="Lato"/>
                  <a:sym typeface="Lato"/>
                </a:rPr>
                <a:t>Encoding Rate</a:t>
              </a:r>
              <a:endParaRPr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291" name="Google Shape;29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8200" y="1549637"/>
            <a:ext cx="4419602" cy="2643636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2"/>
          <p:cNvSpPr txBox="1"/>
          <p:nvPr/>
        </p:nvSpPr>
        <p:spPr>
          <a:xfrm>
            <a:off x="5883700" y="4193275"/>
            <a:ext cx="265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Video Codec used in 2D Videos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8" name="Google Shape;298;p33"/>
          <p:cNvSpPr txBox="1"/>
          <p:nvPr>
            <p:ph idx="1" type="body"/>
          </p:nvPr>
        </p:nvSpPr>
        <p:spPr>
          <a:xfrm>
            <a:off x="4972900" y="611950"/>
            <a:ext cx="3999300" cy="9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200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rPr>
              <a:t>Results (6/6 ) Social Statistics </a:t>
            </a:r>
            <a:endParaRPr sz="2200">
              <a:solidFill>
                <a:schemeClr val="dk2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pic>
        <p:nvPicPr>
          <p:cNvPr id="299" name="Google Shape;29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8150"/>
            <a:ext cx="4572001" cy="21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3"/>
          <p:cNvSpPr txBox="1"/>
          <p:nvPr/>
        </p:nvSpPr>
        <p:spPr>
          <a:xfrm>
            <a:off x="473100" y="2668550"/>
            <a:ext cx="3999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Lato"/>
                <a:ea typeface="Lato"/>
                <a:cs typeface="Lato"/>
                <a:sym typeface="Lato"/>
              </a:rPr>
              <a:t>Distribution of Cumulative Number of Views </a:t>
            </a:r>
            <a:endParaRPr sz="13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1" name="Google Shape;30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7775" y="2439950"/>
            <a:ext cx="4035746" cy="178525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3"/>
          <p:cNvSpPr txBox="1"/>
          <p:nvPr/>
        </p:nvSpPr>
        <p:spPr>
          <a:xfrm>
            <a:off x="5700225" y="4296525"/>
            <a:ext cx="293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Daily Views Top 5 Popular Videos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4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Conclusions</a:t>
            </a:r>
            <a:r>
              <a:rPr lang="en-GB"/>
              <a:t> </a:t>
            </a:r>
            <a:endParaRPr/>
          </a:p>
        </p:txBody>
      </p:sp>
      <p:sp>
        <p:nvSpPr>
          <p:cNvPr id="308" name="Google Shape;308;p34"/>
          <p:cNvSpPr txBox="1"/>
          <p:nvPr>
            <p:ph idx="1" type="body"/>
          </p:nvPr>
        </p:nvSpPr>
        <p:spPr>
          <a:xfrm>
            <a:off x="729450" y="1966400"/>
            <a:ext cx="8035500" cy="26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We analyze 160, 000+ videos (more than 3M clips) collected over past three years, and plan to continue this effort.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Videos are much longer than they were a decade ago (Cheng et al. 2008)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On average each video has 20+ different media clips (different codec, and resolution), requiring considerable storage space.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Data set is public available (</a:t>
            </a:r>
            <a:r>
              <a:rPr lang="en-GB" sz="1800" u="sng">
                <a:solidFill>
                  <a:schemeClr val="hlink"/>
                </a:solidFill>
                <a:hlinkClick r:id="rId3"/>
              </a:rPr>
              <a:t>link</a:t>
            </a:r>
            <a:r>
              <a:rPr lang="en-GB" sz="1800"/>
              <a:t>) and could be used for CDN server design and develop new traffic classification methods.   </a:t>
            </a:r>
            <a:endParaRPr sz="1800"/>
          </a:p>
        </p:txBody>
      </p:sp>
      <p:sp>
        <p:nvSpPr>
          <p:cNvPr id="309" name="Google Shape;309;p3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5"/>
          <p:cNvSpPr txBox="1"/>
          <p:nvPr>
            <p:ph type="ctrTitle"/>
          </p:nvPr>
        </p:nvSpPr>
        <p:spPr>
          <a:xfrm>
            <a:off x="727950" y="786075"/>
            <a:ext cx="3724500" cy="10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0000"/>
                </a:solidFill>
              </a:rPr>
              <a:t>Thank you.</a:t>
            </a:r>
            <a:endParaRPr/>
          </a:p>
        </p:txBody>
      </p:sp>
      <p:sp>
        <p:nvSpPr>
          <p:cNvPr id="315" name="Google Shape;315;p3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 txBox="1"/>
          <p:nvPr>
            <p:ph type="title"/>
          </p:nvPr>
        </p:nvSpPr>
        <p:spPr>
          <a:xfrm>
            <a:off x="595650" y="717125"/>
            <a:ext cx="7952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Video Traffic Growing Fast</a:t>
            </a:r>
            <a:endParaRPr/>
          </a:p>
        </p:txBody>
      </p:sp>
      <p:sp>
        <p:nvSpPr>
          <p:cNvPr id="170" name="Google Shape;170;p19"/>
          <p:cNvSpPr txBox="1"/>
          <p:nvPr>
            <p:ph idx="1" type="body"/>
          </p:nvPr>
        </p:nvSpPr>
        <p:spPr>
          <a:xfrm>
            <a:off x="595650" y="1373575"/>
            <a:ext cx="7688700" cy="31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79% internet traffic in 2020 (Cisco  Inc, 2016);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YouTube alone 2B monthly users, 500 hr unloaded per min;</a:t>
            </a:r>
            <a:endParaRPr sz="1800"/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i="1" lang="en-GB" sz="1800"/>
              <a:t>However</a:t>
            </a:r>
            <a:endParaRPr i="1" sz="1800"/>
          </a:p>
          <a:p>
            <a:pPr indent="-3429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Because of </a:t>
            </a:r>
            <a:r>
              <a:rPr lang="en-GB" sz="1800"/>
              <a:t>development</a:t>
            </a:r>
            <a:r>
              <a:rPr lang="en-GB" sz="1800"/>
              <a:t> of End to End </a:t>
            </a:r>
            <a:r>
              <a:rPr lang="en-GB" sz="1800"/>
              <a:t>Encryption</a:t>
            </a:r>
            <a:r>
              <a:rPr lang="en-GB" sz="1800"/>
              <a:t> (e.g. QUIC/HTTP3m HTTPS), it hard for ISP to detect video traffic from middle boxes</a:t>
            </a:r>
            <a:endParaRPr sz="1800"/>
          </a:p>
          <a:p>
            <a:pPr indent="0" lvl="0" marL="13716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13716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500"/>
              <a:t> </a:t>
            </a:r>
            <a:endParaRPr sz="15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71" name="Google Shape;171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/>
          <p:nvPr>
            <p:ph type="title"/>
          </p:nvPr>
        </p:nvSpPr>
        <p:spPr>
          <a:xfrm>
            <a:off x="583500" y="799300"/>
            <a:ext cx="7952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Important to Understand Video Characteristics </a:t>
            </a:r>
            <a:endParaRPr/>
          </a:p>
        </p:txBody>
      </p:sp>
      <p:sp>
        <p:nvSpPr>
          <p:cNvPr id="177" name="Google Shape;177;p20"/>
          <p:cNvSpPr txBox="1"/>
          <p:nvPr>
            <p:ph idx="1" type="body"/>
          </p:nvPr>
        </p:nvSpPr>
        <p:spPr>
          <a:xfrm>
            <a:off x="727650" y="1441200"/>
            <a:ext cx="7688700" cy="30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Many Machine Learning (ML) has been proposed in last five years. </a:t>
            </a:r>
            <a:endParaRPr sz="1800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Requiring flow level statistics, e.g duration, data rate, etc, for training.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Without knowing video Characteristics, it is difficult to</a:t>
            </a:r>
            <a:endParaRPr sz="1800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Accurately detect video </a:t>
            </a:r>
            <a:endParaRPr sz="1800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Correctly </a:t>
            </a:r>
            <a:r>
              <a:rPr i="1" lang="en-GB" sz="1800"/>
              <a:t>treat</a:t>
            </a:r>
            <a:r>
              <a:rPr lang="en-GB" sz="1800"/>
              <a:t> videos</a:t>
            </a:r>
            <a:endParaRPr sz="1800"/>
          </a:p>
        </p:txBody>
      </p:sp>
      <p:sp>
        <p:nvSpPr>
          <p:cNvPr id="178" name="Google Shape;178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/>
          <p:nvPr>
            <p:ph type="title"/>
          </p:nvPr>
        </p:nvSpPr>
        <p:spPr>
          <a:xfrm>
            <a:off x="583500" y="799300"/>
            <a:ext cx="7952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Related Work </a:t>
            </a:r>
            <a:endParaRPr/>
          </a:p>
        </p:txBody>
      </p:sp>
      <p:sp>
        <p:nvSpPr>
          <p:cNvPr id="184" name="Google Shape;184;p21"/>
          <p:cNvSpPr txBox="1"/>
          <p:nvPr>
            <p:ph idx="1" type="body"/>
          </p:nvPr>
        </p:nvSpPr>
        <p:spPr>
          <a:xfrm>
            <a:off x="715500" y="1380750"/>
            <a:ext cx="7688700" cy="35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Our Video Crawler in early years (Li et al., 2005)</a:t>
            </a:r>
            <a:endParaRPr sz="1800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 </a:t>
            </a:r>
            <a:r>
              <a:rPr lang="en-GB" sz="1600"/>
              <a:t>Analysis characteristics of video/audio clips stored on Web </a:t>
            </a:r>
            <a:endParaRPr sz="16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YouTube Data Analysis (Cheng et al., 2008)</a:t>
            </a:r>
            <a:endParaRPr sz="1800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 </a:t>
            </a:r>
            <a:r>
              <a:rPr lang="en-GB" sz="1600"/>
              <a:t>Crawled 3 million YouTube </a:t>
            </a:r>
            <a:r>
              <a:rPr lang="en-GB" sz="1600"/>
              <a:t>videos before HTML5 and DASH used.</a:t>
            </a:r>
            <a:endParaRPr sz="16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Social Behaviors (Bartl et al., 2018, Broadersen et al., 2012, etc)  </a:t>
            </a:r>
            <a:endParaRPr sz="18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Focus on number of views and video popularity. </a:t>
            </a:r>
            <a:endParaRPr sz="16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It is time to re-</a:t>
            </a:r>
            <a:r>
              <a:rPr lang="en-GB" sz="1800"/>
              <a:t>crawl</a:t>
            </a:r>
            <a:r>
              <a:rPr lang="en-GB" sz="1800"/>
              <a:t> on popular streaming video sites (e.g. YouTube).</a:t>
            </a:r>
            <a:endParaRPr sz="1800"/>
          </a:p>
        </p:txBody>
      </p:sp>
      <p:sp>
        <p:nvSpPr>
          <p:cNvPr id="185" name="Google Shape;185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/>
          <p:nvPr>
            <p:ph type="title"/>
          </p:nvPr>
        </p:nvSpPr>
        <p:spPr>
          <a:xfrm>
            <a:off x="583500" y="799300"/>
            <a:ext cx="7952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OutLine </a:t>
            </a:r>
            <a:endParaRPr/>
          </a:p>
        </p:txBody>
      </p:sp>
      <p:sp>
        <p:nvSpPr>
          <p:cNvPr id="191" name="Google Shape;191;p22"/>
          <p:cNvSpPr txBox="1"/>
          <p:nvPr>
            <p:ph idx="1" type="body"/>
          </p:nvPr>
        </p:nvSpPr>
        <p:spPr>
          <a:xfrm>
            <a:off x="715500" y="1441200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Introduction </a:t>
            </a:r>
            <a:endParaRPr b="1" sz="1800"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en-GB" sz="1800">
                <a:solidFill>
                  <a:srgbClr val="0000FF"/>
                </a:solidFill>
              </a:rPr>
              <a:t>Methodology</a:t>
            </a:r>
            <a:endParaRPr sz="1800"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Results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Conclusions</a:t>
            </a:r>
            <a:endParaRPr sz="1800"/>
          </a:p>
        </p:txBody>
      </p:sp>
      <p:sp>
        <p:nvSpPr>
          <p:cNvPr id="192" name="Google Shape;192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/>
          <p:nvPr>
            <p:ph type="title"/>
          </p:nvPr>
        </p:nvSpPr>
        <p:spPr>
          <a:xfrm>
            <a:off x="583500" y="799300"/>
            <a:ext cx="7952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YouTube Crawler </a:t>
            </a:r>
            <a:endParaRPr/>
          </a:p>
        </p:txBody>
      </p:sp>
      <p:sp>
        <p:nvSpPr>
          <p:cNvPr id="198" name="Google Shape;198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9" name="Google Shape;19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200" y="1414536"/>
            <a:ext cx="5142350" cy="320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3"/>
          <p:cNvSpPr txBox="1"/>
          <p:nvPr/>
        </p:nvSpPr>
        <p:spPr>
          <a:xfrm>
            <a:off x="1265850" y="2029750"/>
            <a:ext cx="38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1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1" name="Google Shape;201;p23"/>
          <p:cNvSpPr txBox="1"/>
          <p:nvPr/>
        </p:nvSpPr>
        <p:spPr>
          <a:xfrm>
            <a:off x="1614675" y="3178850"/>
            <a:ext cx="38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2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2" name="Google Shape;202;p23"/>
          <p:cNvSpPr txBox="1"/>
          <p:nvPr/>
        </p:nvSpPr>
        <p:spPr>
          <a:xfrm>
            <a:off x="2530975" y="2902025"/>
            <a:ext cx="38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3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3" name="Google Shape;203;p23"/>
          <p:cNvSpPr txBox="1"/>
          <p:nvPr/>
        </p:nvSpPr>
        <p:spPr>
          <a:xfrm>
            <a:off x="3192625" y="3302225"/>
            <a:ext cx="38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4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4" name="Google Shape;204;p23"/>
          <p:cNvSpPr txBox="1"/>
          <p:nvPr/>
        </p:nvSpPr>
        <p:spPr>
          <a:xfrm>
            <a:off x="2282875" y="4224050"/>
            <a:ext cx="38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5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5" name="Google Shape;205;p23"/>
          <p:cNvSpPr txBox="1"/>
          <p:nvPr/>
        </p:nvSpPr>
        <p:spPr>
          <a:xfrm>
            <a:off x="4668725" y="4224050"/>
            <a:ext cx="38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6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6" name="Google Shape;206;p23"/>
          <p:cNvSpPr txBox="1"/>
          <p:nvPr/>
        </p:nvSpPr>
        <p:spPr>
          <a:xfrm>
            <a:off x="5483150" y="2171550"/>
            <a:ext cx="38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7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7" name="Google Shape;207;p23"/>
          <p:cNvSpPr txBox="1"/>
          <p:nvPr/>
        </p:nvSpPr>
        <p:spPr>
          <a:xfrm>
            <a:off x="6147475" y="1372088"/>
            <a:ext cx="27717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Key Component Built upon </a:t>
            </a:r>
            <a:r>
              <a:rPr i="1"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youtube-dl</a:t>
            </a: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Running from AWS EC2 (useast-2).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Crawling content neutral by deleting cookies/cache before each crawling.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Elasticsearch and Kibana quickly visualize results;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data set available at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youtube-crawler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"/>
          <p:cNvSpPr txBox="1"/>
          <p:nvPr>
            <p:ph type="title"/>
          </p:nvPr>
        </p:nvSpPr>
        <p:spPr>
          <a:xfrm>
            <a:off x="583500" y="799300"/>
            <a:ext cx="7952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Wild </a:t>
            </a:r>
            <a:r>
              <a:rPr lang="en-GB"/>
              <a:t>Crawling</a:t>
            </a:r>
            <a:r>
              <a:rPr lang="en-GB"/>
              <a:t> or Sampling </a:t>
            </a:r>
            <a:endParaRPr/>
          </a:p>
        </p:txBody>
      </p:sp>
      <p:sp>
        <p:nvSpPr>
          <p:cNvPr id="213" name="Google Shape;213;p24"/>
          <p:cNvSpPr txBox="1"/>
          <p:nvPr>
            <p:ph idx="1" type="body"/>
          </p:nvPr>
        </p:nvSpPr>
        <p:spPr>
          <a:xfrm>
            <a:off x="817350" y="1445325"/>
            <a:ext cx="6814200" cy="10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It is almost impossible to crawl all YouTube videos (e.g. 37 M channels).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Most videos are less frequently viewed, popular videos are more interesting for traffic shaping purpose.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Monitor popular YouTube channels might be a “cost efficient” solution. </a:t>
            </a:r>
            <a:endParaRPr sz="1400"/>
          </a:p>
        </p:txBody>
      </p:sp>
      <p:sp>
        <p:nvSpPr>
          <p:cNvPr id="214" name="Google Shape;214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5" name="Google Shape;21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425" y="2651300"/>
            <a:ext cx="6788041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 txBox="1"/>
          <p:nvPr>
            <p:ph type="title"/>
          </p:nvPr>
        </p:nvSpPr>
        <p:spPr>
          <a:xfrm>
            <a:off x="583500" y="799300"/>
            <a:ext cx="7952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Recrawling Popular Videos </a:t>
            </a:r>
            <a:endParaRPr/>
          </a:p>
        </p:txBody>
      </p:sp>
      <p:sp>
        <p:nvSpPr>
          <p:cNvPr id="221" name="Google Shape;221;p25"/>
          <p:cNvSpPr txBox="1"/>
          <p:nvPr>
            <p:ph idx="1" type="body"/>
          </p:nvPr>
        </p:nvSpPr>
        <p:spPr>
          <a:xfrm>
            <a:off x="715500" y="1497150"/>
            <a:ext cx="7738200" cy="31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Our primary goal is to ascertain encoding and content information and only crawling each video once upon “discovery”.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Gathering video trends in popularity might be </a:t>
            </a:r>
            <a:r>
              <a:rPr lang="en-GB" sz="1500"/>
              <a:t>beneficial</a:t>
            </a:r>
            <a:r>
              <a:rPr lang="en-GB" sz="1500"/>
              <a:t> for other researchers: </a:t>
            </a:r>
            <a:endParaRPr sz="15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From 2020/01/06, start </a:t>
            </a:r>
            <a:r>
              <a:rPr lang="en-GB" sz="1300" u="sng"/>
              <a:t>daily</a:t>
            </a:r>
            <a:r>
              <a:rPr lang="en-GB" sz="1300"/>
              <a:t> re-crawlering top 100 videos based on  view count. 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Time span between video upload time and first discovery time is relatively short (7 days on average)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From 2020/08/01, re-crawler videos discovered both 1 month and 1 year early. 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Respect to User Privacy, 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sz="1300"/>
              <a:t>do not collect video marked as “private” or “paid”, and </a:t>
            </a:r>
            <a:endParaRPr sz="13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sz="1300"/>
              <a:t>videos are removed by uploader or moderators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All information collected is solely based on videos’ public metadata 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222" name="Google Shape;222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6"/>
          <p:cNvSpPr txBox="1"/>
          <p:nvPr>
            <p:ph type="title"/>
          </p:nvPr>
        </p:nvSpPr>
        <p:spPr>
          <a:xfrm>
            <a:off x="583500" y="799300"/>
            <a:ext cx="7952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OutLine </a:t>
            </a:r>
            <a:endParaRPr/>
          </a:p>
        </p:txBody>
      </p:sp>
      <p:sp>
        <p:nvSpPr>
          <p:cNvPr id="228" name="Google Shape;228;p26"/>
          <p:cNvSpPr txBox="1"/>
          <p:nvPr>
            <p:ph idx="1" type="body"/>
          </p:nvPr>
        </p:nvSpPr>
        <p:spPr>
          <a:xfrm>
            <a:off x="715500" y="1441200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Introduction </a:t>
            </a:r>
            <a:endParaRPr b="1" sz="1800"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Methodology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>
                <a:solidFill>
                  <a:srgbClr val="0000FF"/>
                </a:solidFill>
              </a:rPr>
              <a:t>Results</a:t>
            </a:r>
            <a:r>
              <a:rPr lang="en-GB" sz="1800"/>
              <a:t>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Conclusions</a:t>
            </a:r>
            <a:endParaRPr sz="1800"/>
          </a:p>
        </p:txBody>
      </p:sp>
      <p:sp>
        <p:nvSpPr>
          <p:cNvPr id="229" name="Google Shape;229;p2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