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50"/>
  </p:notesMasterIdLst>
  <p:handoutMasterIdLst>
    <p:handoutMasterId r:id="rId51"/>
  </p:handoutMasterIdLst>
  <p:sldIdLst>
    <p:sldId id="256" r:id="rId2"/>
    <p:sldId id="456" r:id="rId3"/>
    <p:sldId id="532" r:id="rId4"/>
    <p:sldId id="518" r:id="rId5"/>
    <p:sldId id="486" r:id="rId6"/>
    <p:sldId id="501" r:id="rId7"/>
    <p:sldId id="527" r:id="rId8"/>
    <p:sldId id="482" r:id="rId9"/>
    <p:sldId id="516" r:id="rId10"/>
    <p:sldId id="499" r:id="rId11"/>
    <p:sldId id="372" r:id="rId12"/>
    <p:sldId id="535" r:id="rId13"/>
    <p:sldId id="544" r:id="rId14"/>
    <p:sldId id="525" r:id="rId15"/>
    <p:sldId id="468" r:id="rId16"/>
    <p:sldId id="537" r:id="rId17"/>
    <p:sldId id="487" r:id="rId18"/>
    <p:sldId id="538" r:id="rId19"/>
    <p:sldId id="539" r:id="rId20"/>
    <p:sldId id="491" r:id="rId21"/>
    <p:sldId id="531" r:id="rId22"/>
    <p:sldId id="543" r:id="rId23"/>
    <p:sldId id="470" r:id="rId24"/>
    <p:sldId id="548" r:id="rId25"/>
    <p:sldId id="541" r:id="rId26"/>
    <p:sldId id="550" r:id="rId27"/>
    <p:sldId id="542" r:id="rId28"/>
    <p:sldId id="473" r:id="rId29"/>
    <p:sldId id="497" r:id="rId30"/>
    <p:sldId id="512" r:id="rId31"/>
    <p:sldId id="549" r:id="rId32"/>
    <p:sldId id="545" r:id="rId33"/>
    <p:sldId id="434" r:id="rId34"/>
    <p:sldId id="551" r:id="rId35"/>
    <p:sldId id="475" r:id="rId36"/>
    <p:sldId id="508" r:id="rId37"/>
    <p:sldId id="506" r:id="rId38"/>
    <p:sldId id="507" r:id="rId39"/>
    <p:sldId id="509" r:id="rId40"/>
    <p:sldId id="554" r:id="rId41"/>
    <p:sldId id="511" r:id="rId42"/>
    <p:sldId id="504" r:id="rId43"/>
    <p:sldId id="547" r:id="rId44"/>
    <p:sldId id="488" r:id="rId45"/>
    <p:sldId id="484" r:id="rId46"/>
    <p:sldId id="489" r:id="rId47"/>
    <p:sldId id="546" r:id="rId48"/>
    <p:sldId id="552" r:id="rId49"/>
  </p:sldIdLst>
  <p:sldSz cx="9144000" cy="6858000" type="screen4x3"/>
  <p:notesSz cx="6950075" cy="9167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8"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00"/>
    <a:srgbClr val="F9E8E8"/>
    <a:srgbClr val="D34D4D"/>
    <a:srgbClr val="0066FF"/>
    <a:srgbClr val="ECB2B2"/>
    <a:srgbClr val="000000"/>
    <a:srgbClr val="DF7F7F"/>
    <a:srgbClr val="C0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8625" autoAdjust="0"/>
  </p:normalViewPr>
  <p:slideViewPr>
    <p:cSldViewPr>
      <p:cViewPr varScale="1">
        <p:scale>
          <a:sx n="74" d="100"/>
          <a:sy n="74" d="100"/>
        </p:scale>
        <p:origin x="7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884" y="78"/>
      </p:cViewPr>
      <p:guideLst>
        <p:guide orient="horz" pos="2888"/>
        <p:guide pos="21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12111" cy="45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t" anchorCtr="0" compatLnSpc="1">
            <a:prstTxWarp prst="textNoShape">
              <a:avLst/>
            </a:prstTxWarp>
          </a:bodyPr>
          <a:lstStyle>
            <a:lvl1pPr defTabSz="920254" eaLnBrk="1" hangingPunct="1">
              <a:defRPr sz="1200">
                <a:latin typeface="Tahoma" panose="020B0604030504040204"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37964" y="0"/>
            <a:ext cx="3012111" cy="45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t" anchorCtr="0" compatLnSpc="1">
            <a:prstTxWarp prst="textNoShape">
              <a:avLst/>
            </a:prstTxWarp>
          </a:bodyPr>
          <a:lstStyle>
            <a:lvl1pPr algn="r" defTabSz="920254" eaLnBrk="1" hangingPunct="1">
              <a:defRPr sz="1200">
                <a:latin typeface="Tahoma" panose="020B0604030504040204" pitchFamily="34" charset="0"/>
              </a:defRPr>
            </a:lvl1pPr>
          </a:lstStyle>
          <a:p>
            <a:pPr>
              <a:defRPr/>
            </a:pPr>
            <a:fld id="{727EF758-02A7-4162-BA6B-9194FCD09501}" type="datetime1">
              <a:rPr lang="en-US"/>
              <a:pPr>
                <a:defRPr/>
              </a:pPr>
              <a:t>4/28/2014</a:t>
            </a:fld>
            <a:endParaRPr lang="en-US"/>
          </a:p>
        </p:txBody>
      </p:sp>
      <p:sp>
        <p:nvSpPr>
          <p:cNvPr id="8196" name="Rectangle 4"/>
          <p:cNvSpPr>
            <a:spLocks noGrp="1" noChangeArrowheads="1"/>
          </p:cNvSpPr>
          <p:nvPr>
            <p:ph type="ftr" sz="quarter" idx="2"/>
          </p:nvPr>
        </p:nvSpPr>
        <p:spPr bwMode="auto">
          <a:xfrm>
            <a:off x="0" y="8708807"/>
            <a:ext cx="3012111" cy="45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b" anchorCtr="0" compatLnSpc="1">
            <a:prstTxWarp prst="textNoShape">
              <a:avLst/>
            </a:prstTxWarp>
          </a:bodyPr>
          <a:lstStyle>
            <a:lvl1pPr defTabSz="920254" eaLnBrk="1" hangingPunct="1">
              <a:defRPr sz="1200">
                <a:latin typeface="Tahoma" panose="020B0604030504040204"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37964" y="8708807"/>
            <a:ext cx="3012111" cy="45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b" anchorCtr="0" compatLnSpc="1">
            <a:prstTxWarp prst="textNoShape">
              <a:avLst/>
            </a:prstTxWarp>
          </a:bodyPr>
          <a:lstStyle>
            <a:lvl1pPr algn="r" defTabSz="920254" eaLnBrk="1" hangingPunct="1">
              <a:defRPr sz="1200">
                <a:latin typeface="Tahoma" panose="020B0604030504040204" pitchFamily="34" charset="0"/>
              </a:defRPr>
            </a:lvl1pPr>
          </a:lstStyle>
          <a:p>
            <a:pPr>
              <a:defRPr/>
            </a:pPr>
            <a:fld id="{E0A30A36-9A65-4F89-830F-C586214121AD}" type="slidenum">
              <a:rPr lang="en-US"/>
              <a:pPr>
                <a:defRPr/>
              </a:pPr>
              <a:t>‹#›</a:t>
            </a:fld>
            <a:endParaRPr lang="en-US"/>
          </a:p>
        </p:txBody>
      </p:sp>
    </p:spTree>
    <p:extLst>
      <p:ext uri="{BB962C8B-B14F-4D97-AF65-F5344CB8AC3E}">
        <p14:creationId xmlns:p14="http://schemas.microsoft.com/office/powerpoint/2010/main" val="16390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2111" cy="45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t" anchorCtr="0" compatLnSpc="1">
            <a:prstTxWarp prst="textNoShape">
              <a:avLst/>
            </a:prstTxWarp>
          </a:bodyPr>
          <a:lstStyle>
            <a:lvl1pPr defTabSz="920254" eaLnBrk="1" hangingPunct="1">
              <a:defRPr sz="1200">
                <a:latin typeface="Tahoma" panose="020B0604030504040204" pitchFamily="34" charset="0"/>
              </a:defRPr>
            </a:lvl1pPr>
          </a:lstStyle>
          <a:p>
            <a:pPr>
              <a:defRPr/>
            </a:pPr>
            <a:endParaRPr lang="en-US"/>
          </a:p>
        </p:txBody>
      </p:sp>
      <p:sp>
        <p:nvSpPr>
          <p:cNvPr id="6147" name="Rectangle 3"/>
          <p:cNvSpPr>
            <a:spLocks noGrp="1" noChangeArrowheads="1"/>
          </p:cNvSpPr>
          <p:nvPr>
            <p:ph type="dt" idx="1"/>
          </p:nvPr>
        </p:nvSpPr>
        <p:spPr bwMode="auto">
          <a:xfrm>
            <a:off x="3937964" y="0"/>
            <a:ext cx="3012111" cy="45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t" anchorCtr="0" compatLnSpc="1">
            <a:prstTxWarp prst="textNoShape">
              <a:avLst/>
            </a:prstTxWarp>
          </a:bodyPr>
          <a:lstStyle>
            <a:lvl1pPr algn="r" defTabSz="920254" eaLnBrk="1" hangingPunct="1">
              <a:defRPr sz="1200">
                <a:latin typeface="Tahoma" panose="020B0604030504040204" pitchFamily="34" charset="0"/>
              </a:defRPr>
            </a:lvl1pPr>
          </a:lstStyle>
          <a:p>
            <a:pPr>
              <a:defRPr/>
            </a:pPr>
            <a:fld id="{3A8CD7D1-1806-4E06-97B4-2E0726463E15}" type="datetime1">
              <a:rPr lang="en-US"/>
              <a:pPr>
                <a:defRPr/>
              </a:pPr>
              <a:t>4/28/2014</a:t>
            </a:fld>
            <a:endParaRPr lang="en-US"/>
          </a:p>
        </p:txBody>
      </p:sp>
      <p:sp>
        <p:nvSpPr>
          <p:cNvPr id="4100" name="Rectangle 4"/>
          <p:cNvSpPr>
            <a:spLocks noGrp="1" noRot="1" noChangeAspect="1" noChangeArrowheads="1" noTextEdit="1"/>
          </p:cNvSpPr>
          <p:nvPr>
            <p:ph type="sldImg" idx="2"/>
          </p:nvPr>
        </p:nvSpPr>
        <p:spPr bwMode="auto">
          <a:xfrm>
            <a:off x="1184275" y="687388"/>
            <a:ext cx="4581525" cy="34369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7398" y="4354403"/>
            <a:ext cx="5095281" cy="412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8807"/>
            <a:ext cx="3012111" cy="45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b" anchorCtr="0" compatLnSpc="1">
            <a:prstTxWarp prst="textNoShape">
              <a:avLst/>
            </a:prstTxWarp>
          </a:bodyPr>
          <a:lstStyle>
            <a:lvl1pPr defTabSz="920254" eaLnBrk="1" hangingPunct="1">
              <a:defRPr sz="1200">
                <a:latin typeface="Tahoma" panose="020B0604030504040204"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37964" y="8708807"/>
            <a:ext cx="3012111" cy="45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6" tIns="46042" rIns="92086" bIns="46042" numCol="1" anchor="b" anchorCtr="0" compatLnSpc="1">
            <a:prstTxWarp prst="textNoShape">
              <a:avLst/>
            </a:prstTxWarp>
          </a:bodyPr>
          <a:lstStyle>
            <a:lvl1pPr algn="r" defTabSz="920254" eaLnBrk="1" hangingPunct="1">
              <a:defRPr sz="1200">
                <a:latin typeface="Tahoma" panose="020B0604030504040204" pitchFamily="34" charset="0"/>
              </a:defRPr>
            </a:lvl1pPr>
          </a:lstStyle>
          <a:p>
            <a:pPr>
              <a:defRPr/>
            </a:pPr>
            <a:fld id="{FCB90A5A-D00C-4690-8CB8-3792BAD98C25}" type="slidenum">
              <a:rPr lang="en-US"/>
              <a:pPr>
                <a:defRPr/>
              </a:pPr>
              <a:t>‹#›</a:t>
            </a:fld>
            <a:endParaRPr lang="en-US"/>
          </a:p>
        </p:txBody>
      </p:sp>
    </p:spTree>
    <p:extLst>
      <p:ext uri="{BB962C8B-B14F-4D97-AF65-F5344CB8AC3E}">
        <p14:creationId xmlns:p14="http://schemas.microsoft.com/office/powerpoint/2010/main" val="29572304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C02809D3-A896-4D8F-BC31-129742310598}" type="datetime1">
              <a:rPr lang="en-US" smtClean="0">
                <a:latin typeface="Tahoma" panose="020B0604030504040204" pitchFamily="34" charset="0"/>
              </a:rPr>
              <a:pPr/>
              <a:t>4/28/2014</a:t>
            </a:fld>
            <a:endParaRPr lang="en-US" smtClean="0">
              <a:latin typeface="Tahoma" panose="020B0604030504040204" pitchFamily="34" charset="0"/>
            </a:endParaRPr>
          </a:p>
        </p:txBody>
      </p:sp>
      <p:sp>
        <p:nvSpPr>
          <p:cNvPr id="7171" name="Rectangle 7"/>
          <p:cNvSpPr>
            <a:spLocks noGrp="1" noChangeArrowheads="1"/>
          </p:cNvSpPr>
          <p:nvPr>
            <p:ph type="sldNum" sz="quarter" idx="5"/>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FB9049AE-D852-4E76-8C27-624FB629A9E1}" type="slidenum">
              <a:rPr lang="en-US" smtClean="0">
                <a:latin typeface="Tahoma" panose="020B0604030504040204" pitchFamily="34" charset="0"/>
              </a:rPr>
              <a:pPr/>
              <a:t>1</a:t>
            </a:fld>
            <a:endParaRPr lang="en-US" smtClean="0">
              <a:latin typeface="Tahoma" panose="020B0604030504040204" pitchFamily="34" charset="0"/>
            </a:endParaRPr>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03361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1FF17A46-F645-42BD-A1B0-7018D676C41B}" type="datetime1">
              <a:rPr lang="en-US" smtClean="0">
                <a:latin typeface="Tahoma" panose="020B0604030504040204" pitchFamily="34" charset="0"/>
              </a:rPr>
              <a:pPr/>
              <a:t>4/28/2014</a:t>
            </a:fld>
            <a:endParaRPr lang="en-US" smtClean="0">
              <a:latin typeface="Tahoma" panose="020B0604030504040204" pitchFamily="34" charset="0"/>
            </a:endParaRPr>
          </a:p>
        </p:txBody>
      </p:sp>
      <p:sp>
        <p:nvSpPr>
          <p:cNvPr id="15363" name="Rectangle 7"/>
          <p:cNvSpPr>
            <a:spLocks noGrp="1" noChangeArrowheads="1"/>
          </p:cNvSpPr>
          <p:nvPr>
            <p:ph type="sldNum" sz="quarter" idx="5"/>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A649AF8C-75BF-458A-8DCF-4961E63A48F7}" type="slidenum">
              <a:rPr lang="en-US" smtClean="0">
                <a:latin typeface="Tahoma" panose="020B0604030504040204" pitchFamily="34" charset="0"/>
              </a:rPr>
              <a:pPr/>
              <a:t>10</a:t>
            </a:fld>
            <a:endParaRPr lang="en-US" smtClean="0">
              <a:latin typeface="Tahoma" panose="020B0604030504040204" pitchFamily="34"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2338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AFB1B7F7-15FD-4F95-B9B5-E65F4C17AA2B}" type="datetime1">
              <a:rPr lang="en-US" smtClean="0">
                <a:latin typeface="Tahoma" panose="020B0604030504040204" pitchFamily="34" charset="0"/>
              </a:rPr>
              <a:pPr/>
              <a:t>4/28/2014</a:t>
            </a:fld>
            <a:endParaRPr lang="en-US" smtClean="0">
              <a:latin typeface="Tahoma" panose="020B0604030504040204" pitchFamily="34" charset="0"/>
            </a:endParaRPr>
          </a:p>
        </p:txBody>
      </p:sp>
      <p:sp>
        <p:nvSpPr>
          <p:cNvPr id="27651" name="Rectangle 7"/>
          <p:cNvSpPr>
            <a:spLocks noGrp="1" noChangeArrowheads="1"/>
          </p:cNvSpPr>
          <p:nvPr>
            <p:ph type="sldNum" sz="quarter" idx="5"/>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F7263870-D2E3-4DE5-833E-99B30D7DB086}" type="slidenum">
              <a:rPr lang="en-US" smtClean="0">
                <a:latin typeface="Tahoma" panose="020B0604030504040204" pitchFamily="34" charset="0"/>
              </a:rPr>
              <a:pPr/>
              <a:t>11</a:t>
            </a:fld>
            <a:endParaRPr lang="en-US" smtClean="0">
              <a:latin typeface="Tahoma" panose="020B0604030504040204" pitchFamily="34"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96565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1FF17A46-F645-42BD-A1B0-7018D676C41B}" type="datetime1">
              <a:rPr lang="en-US" smtClean="0">
                <a:latin typeface="Tahoma" panose="020B0604030504040204" pitchFamily="34" charset="0"/>
              </a:rPr>
              <a:pPr/>
              <a:t>4/28/2014</a:t>
            </a:fld>
            <a:endParaRPr lang="en-US" smtClean="0">
              <a:latin typeface="Tahoma" panose="020B0604030504040204" pitchFamily="34" charset="0"/>
            </a:endParaRPr>
          </a:p>
        </p:txBody>
      </p:sp>
      <p:sp>
        <p:nvSpPr>
          <p:cNvPr id="15363" name="Rectangle 7"/>
          <p:cNvSpPr>
            <a:spLocks noGrp="1" noChangeArrowheads="1"/>
          </p:cNvSpPr>
          <p:nvPr>
            <p:ph type="sldNum" sz="quarter" idx="5"/>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A649AF8C-75BF-458A-8DCF-4961E63A48F7}" type="slidenum">
              <a:rPr lang="en-US" smtClean="0">
                <a:latin typeface="Tahoma" panose="020B0604030504040204" pitchFamily="34" charset="0"/>
              </a:rPr>
              <a:pPr/>
              <a:t>13</a:t>
            </a:fld>
            <a:endParaRPr lang="en-US" smtClean="0">
              <a:latin typeface="Tahoma" panose="020B0604030504040204" pitchFamily="34"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33990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14</a:t>
            </a:fld>
            <a:endParaRPr lang="en-US"/>
          </a:p>
        </p:txBody>
      </p:sp>
    </p:spTree>
    <p:extLst>
      <p:ext uri="{BB962C8B-B14F-4D97-AF65-F5344CB8AC3E}">
        <p14:creationId xmlns:p14="http://schemas.microsoft.com/office/powerpoint/2010/main" val="370951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15</a:t>
            </a:fld>
            <a:endParaRPr lang="en-US"/>
          </a:p>
        </p:txBody>
      </p:sp>
    </p:spTree>
    <p:extLst>
      <p:ext uri="{BB962C8B-B14F-4D97-AF65-F5344CB8AC3E}">
        <p14:creationId xmlns:p14="http://schemas.microsoft.com/office/powerpoint/2010/main" val="422660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17</a:t>
            </a:fld>
            <a:endParaRPr lang="en-US"/>
          </a:p>
        </p:txBody>
      </p:sp>
    </p:spTree>
    <p:extLst>
      <p:ext uri="{BB962C8B-B14F-4D97-AF65-F5344CB8AC3E}">
        <p14:creationId xmlns:p14="http://schemas.microsoft.com/office/powerpoint/2010/main" val="172730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18</a:t>
            </a:fld>
            <a:endParaRPr lang="en-US"/>
          </a:p>
        </p:txBody>
      </p:sp>
    </p:spTree>
    <p:extLst>
      <p:ext uri="{BB962C8B-B14F-4D97-AF65-F5344CB8AC3E}">
        <p14:creationId xmlns:p14="http://schemas.microsoft.com/office/powerpoint/2010/main" val="348027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 is a sample of a SSH flow with flow</a:t>
            </a:r>
            <a:r>
              <a:rPr lang="en-US" baseline="0" dirty="0" smtClean="0"/>
              <a:t> state changes.   Before the time 40</a:t>
            </a:r>
            <a:r>
              <a:rPr lang="en-US" baseline="30000" dirty="0" smtClean="0"/>
              <a:t>th</a:t>
            </a:r>
            <a:r>
              <a:rPr lang="en-US" baseline="0" dirty="0" smtClean="0"/>
              <a:t> seconds, the user executes several shell </a:t>
            </a:r>
            <a:r>
              <a:rPr lang="en-US" baseline="0" dirty="0" err="1" smtClean="0"/>
              <a:t>cmds</a:t>
            </a:r>
            <a:r>
              <a:rPr lang="en-US" baseline="0" dirty="0" smtClean="0"/>
              <a:t> on a remote host, at time 41th seconds, we can see the </a:t>
            </a:r>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20</a:t>
            </a:fld>
            <a:endParaRPr lang="en-US"/>
          </a:p>
        </p:txBody>
      </p:sp>
    </p:spTree>
    <p:extLst>
      <p:ext uri="{BB962C8B-B14F-4D97-AF65-F5344CB8AC3E}">
        <p14:creationId xmlns:p14="http://schemas.microsoft.com/office/powerpoint/2010/main" val="305273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21</a:t>
            </a:fld>
            <a:endParaRPr lang="en-US"/>
          </a:p>
        </p:txBody>
      </p:sp>
    </p:spTree>
    <p:extLst>
      <p:ext uri="{BB962C8B-B14F-4D97-AF65-F5344CB8AC3E}">
        <p14:creationId xmlns:p14="http://schemas.microsoft.com/office/powerpoint/2010/main" val="266045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1FF17A46-F645-42BD-A1B0-7018D676C41B}" type="datetime1">
              <a:rPr lang="en-US" smtClean="0">
                <a:latin typeface="Tahoma" panose="020B0604030504040204" pitchFamily="34" charset="0"/>
              </a:rPr>
              <a:pPr/>
              <a:t>4/28/2014</a:t>
            </a:fld>
            <a:endParaRPr lang="en-US" smtClean="0">
              <a:latin typeface="Tahoma" panose="020B0604030504040204" pitchFamily="34" charset="0"/>
            </a:endParaRPr>
          </a:p>
        </p:txBody>
      </p:sp>
      <p:sp>
        <p:nvSpPr>
          <p:cNvPr id="15363" name="Rectangle 7"/>
          <p:cNvSpPr>
            <a:spLocks noGrp="1" noChangeArrowheads="1"/>
          </p:cNvSpPr>
          <p:nvPr>
            <p:ph type="sldNum" sz="quarter" idx="5"/>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A649AF8C-75BF-458A-8DCF-4961E63A48F7}" type="slidenum">
              <a:rPr lang="en-US" smtClean="0">
                <a:latin typeface="Tahoma" panose="020B0604030504040204" pitchFamily="34" charset="0"/>
              </a:rPr>
              <a:pPr/>
              <a:t>22</a:t>
            </a:fld>
            <a:endParaRPr lang="en-US" smtClean="0">
              <a:latin typeface="Tahoma" panose="020B0604030504040204" pitchFamily="34"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86799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a:p>
            <a:r>
              <a:rPr lang="en-US" dirty="0" smtClean="0"/>
              <a:t>AP</a:t>
            </a:r>
            <a:r>
              <a:rPr lang="en-US" baseline="0" dirty="0" smtClean="0"/>
              <a:t> is the central communication point in Home. </a:t>
            </a:r>
          </a:p>
          <a:p>
            <a:endParaRPr lang="en-US" baseline="0" dirty="0" smtClean="0"/>
          </a:p>
          <a:p>
            <a:r>
              <a:rPr lang="en-US" baseline="0" dirty="0" smtClean="0"/>
              <a:t>It connects wired devices and wireless devices.  In addition to internet traffic, AP also handles the intra-home traffic, for example, when you watch video on iPad from the media server inside your home.  </a:t>
            </a:r>
          </a:p>
          <a:p>
            <a:endParaRPr lang="en-US" baseline="0" dirty="0" smtClean="0"/>
          </a:p>
          <a:p>
            <a:r>
              <a:rPr lang="en-US" baseline="0" dirty="0" smtClean="0"/>
              <a:t>In the past 10 years,  people are arguing which device is the </a:t>
            </a:r>
            <a:r>
              <a:rPr lang="en-US" baseline="0" dirty="0" err="1" smtClean="0"/>
              <a:t>bottlenect</a:t>
            </a:r>
            <a:r>
              <a:rPr lang="en-US" baseline="0" dirty="0" smtClean="0"/>
              <a:t> in home. </a:t>
            </a:r>
          </a:p>
          <a:p>
            <a:endParaRPr lang="en-US" baseline="0" dirty="0" smtClean="0"/>
          </a:p>
          <a:p>
            <a:endParaRPr lang="en-US" dirty="0" smtClean="0"/>
          </a:p>
          <a:p>
            <a:endParaRPr lang="en-US" dirty="0" smtClean="0"/>
          </a:p>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2</a:t>
            </a:fld>
            <a:endParaRPr lang="en-US"/>
          </a:p>
        </p:txBody>
      </p:sp>
    </p:spTree>
    <p:extLst>
      <p:ext uri="{BB962C8B-B14F-4D97-AF65-F5344CB8AC3E}">
        <p14:creationId xmlns:p14="http://schemas.microsoft.com/office/powerpoint/2010/main" val="3258004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1 show AP,  AP queue</a:t>
            </a:r>
            <a:r>
              <a:rPr lang="en-US" baseline="0" dirty="0" smtClean="0"/>
              <a:t> controller,  what is SPQ </a:t>
            </a:r>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23</a:t>
            </a:fld>
            <a:endParaRPr lang="en-US"/>
          </a:p>
        </p:txBody>
      </p:sp>
    </p:spTree>
    <p:extLst>
      <p:ext uri="{BB962C8B-B14F-4D97-AF65-F5344CB8AC3E}">
        <p14:creationId xmlns:p14="http://schemas.microsoft.com/office/powerpoint/2010/main" val="237531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solidFill>
                  <a:srgbClr val="000000"/>
                </a:solidFill>
              </a:rPr>
              <a:pPr>
                <a:defRPr/>
              </a:pPr>
              <a:t>4/28/2014</a:t>
            </a:fld>
            <a:endParaRPr lang="en-US">
              <a:solidFill>
                <a:srgbClr val="000000"/>
              </a:solidFill>
            </a:endParaRPr>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2732354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28</a:t>
            </a:fld>
            <a:endParaRPr lang="en-US"/>
          </a:p>
        </p:txBody>
      </p:sp>
    </p:spTree>
    <p:extLst>
      <p:ext uri="{BB962C8B-B14F-4D97-AF65-F5344CB8AC3E}">
        <p14:creationId xmlns:p14="http://schemas.microsoft.com/office/powerpoint/2010/main" val="3248758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29</a:t>
            </a:fld>
            <a:endParaRPr lang="en-US"/>
          </a:p>
        </p:txBody>
      </p:sp>
    </p:spTree>
    <p:extLst>
      <p:ext uri="{BB962C8B-B14F-4D97-AF65-F5344CB8AC3E}">
        <p14:creationId xmlns:p14="http://schemas.microsoft.com/office/powerpoint/2010/main" val="340246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30</a:t>
            </a:fld>
            <a:endParaRPr lang="en-US"/>
          </a:p>
        </p:txBody>
      </p:sp>
    </p:spTree>
    <p:extLst>
      <p:ext uri="{BB962C8B-B14F-4D97-AF65-F5344CB8AC3E}">
        <p14:creationId xmlns:p14="http://schemas.microsoft.com/office/powerpoint/2010/main" val="40722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1FF17A46-F645-42BD-A1B0-7018D676C41B}" type="datetime1">
              <a:rPr lang="en-US" smtClean="0">
                <a:latin typeface="Tahoma" panose="020B0604030504040204" pitchFamily="34" charset="0"/>
              </a:rPr>
              <a:pPr/>
              <a:t>4/28/2014</a:t>
            </a:fld>
            <a:endParaRPr lang="en-US" smtClean="0">
              <a:latin typeface="Tahoma" panose="020B0604030504040204" pitchFamily="34" charset="0"/>
            </a:endParaRPr>
          </a:p>
        </p:txBody>
      </p:sp>
      <p:sp>
        <p:nvSpPr>
          <p:cNvPr id="15363" name="Rectangle 7"/>
          <p:cNvSpPr>
            <a:spLocks noGrp="1" noChangeArrowheads="1"/>
          </p:cNvSpPr>
          <p:nvPr>
            <p:ph type="sldNum" sz="quarter" idx="5"/>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A649AF8C-75BF-458A-8DCF-4961E63A48F7}" type="slidenum">
              <a:rPr lang="en-US" smtClean="0">
                <a:latin typeface="Tahoma" panose="020B0604030504040204" pitchFamily="34" charset="0"/>
              </a:rPr>
              <a:pPr/>
              <a:t>32</a:t>
            </a:fld>
            <a:endParaRPr lang="en-US" smtClean="0">
              <a:latin typeface="Tahoma" panose="020B0604030504040204" pitchFamily="34"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03984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0F784B06-121F-4768-8ACB-8797F0F953CE}" type="datetime1">
              <a:rPr lang="en-US" smtClean="0">
                <a:latin typeface="Tahoma" panose="020B0604030504040204" pitchFamily="34" charset="0"/>
              </a:rPr>
              <a:pPr/>
              <a:t>4/28/2014</a:t>
            </a:fld>
            <a:endParaRPr lang="en-US" smtClean="0">
              <a:latin typeface="Tahoma" panose="020B0604030504040204" pitchFamily="34" charset="0"/>
            </a:endParaRPr>
          </a:p>
        </p:txBody>
      </p:sp>
      <p:sp>
        <p:nvSpPr>
          <p:cNvPr id="35843" name="Rectangle 7"/>
          <p:cNvSpPr>
            <a:spLocks noGrp="1" noChangeArrowheads="1"/>
          </p:cNvSpPr>
          <p:nvPr>
            <p:ph type="sldNum" sz="quarter" idx="5"/>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C98F44DB-9CAD-434B-9E02-0A7D87EE4ECD}" type="slidenum">
              <a:rPr lang="en-US" smtClean="0">
                <a:latin typeface="Tahoma" panose="020B0604030504040204" pitchFamily="34" charset="0"/>
              </a:rPr>
              <a:pPr/>
              <a:t>33</a:t>
            </a:fld>
            <a:endParaRPr lang="en-US" smtClean="0">
              <a:latin typeface="Tahoma" panose="020B0604030504040204" pitchFamily="34"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2397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35</a:t>
            </a:fld>
            <a:endParaRPr lang="en-US"/>
          </a:p>
        </p:txBody>
      </p:sp>
    </p:spTree>
    <p:extLst>
      <p:ext uri="{BB962C8B-B14F-4D97-AF65-F5344CB8AC3E}">
        <p14:creationId xmlns:p14="http://schemas.microsoft.com/office/powerpoint/2010/main" val="2276315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C02809D3-A896-4D8F-BC31-129742310598}" type="datetime1">
              <a:rPr lang="en-US" smtClean="0">
                <a:latin typeface="Tahoma" panose="020B0604030504040204" pitchFamily="34" charset="0"/>
              </a:rPr>
              <a:pPr/>
              <a:t>4/28/2014</a:t>
            </a:fld>
            <a:endParaRPr lang="en-US" smtClean="0">
              <a:latin typeface="Tahoma" panose="020B0604030504040204" pitchFamily="34" charset="0"/>
            </a:endParaRPr>
          </a:p>
        </p:txBody>
      </p:sp>
      <p:sp>
        <p:nvSpPr>
          <p:cNvPr id="7171" name="Rectangle 7"/>
          <p:cNvSpPr>
            <a:spLocks noGrp="1" noChangeArrowheads="1"/>
          </p:cNvSpPr>
          <p:nvPr>
            <p:ph type="sldNum" sz="quarter" idx="5"/>
          </p:nvPr>
        </p:nvSpPr>
        <p:spPr>
          <a:noFill/>
        </p:spPr>
        <p:txBody>
          <a:bodyPr/>
          <a:lstStyle>
            <a:lvl1pPr defTabSz="920254">
              <a:defRPr>
                <a:solidFill>
                  <a:schemeClr val="tx1"/>
                </a:solidFill>
                <a:latin typeface="Arial" panose="020B0604020202020204" pitchFamily="34" charset="0"/>
              </a:defRPr>
            </a:lvl1pPr>
            <a:lvl2pPr marL="721404" indent="-277463" defTabSz="920254">
              <a:defRPr>
                <a:solidFill>
                  <a:schemeClr val="tx1"/>
                </a:solidFill>
                <a:latin typeface="Arial" panose="020B0604020202020204" pitchFamily="34" charset="0"/>
              </a:defRPr>
            </a:lvl2pPr>
            <a:lvl3pPr marL="1109853" indent="-221971" defTabSz="920254">
              <a:defRPr>
                <a:solidFill>
                  <a:schemeClr val="tx1"/>
                </a:solidFill>
                <a:latin typeface="Arial" panose="020B0604020202020204" pitchFamily="34" charset="0"/>
              </a:defRPr>
            </a:lvl3pPr>
            <a:lvl4pPr marL="1553794" indent="-221971" defTabSz="920254">
              <a:defRPr>
                <a:solidFill>
                  <a:schemeClr val="tx1"/>
                </a:solidFill>
                <a:latin typeface="Arial" panose="020B0604020202020204" pitchFamily="34" charset="0"/>
              </a:defRPr>
            </a:lvl4pPr>
            <a:lvl5pPr marL="1997735" indent="-221971" defTabSz="920254">
              <a:defRPr>
                <a:solidFill>
                  <a:schemeClr val="tx1"/>
                </a:solidFill>
                <a:latin typeface="Arial" panose="020B0604020202020204" pitchFamily="34" charset="0"/>
              </a:defRPr>
            </a:lvl5pPr>
            <a:lvl6pPr marL="2441677" indent="-221971" defTabSz="920254" eaLnBrk="0" fontAlgn="base" hangingPunct="0">
              <a:spcBef>
                <a:spcPct val="0"/>
              </a:spcBef>
              <a:spcAft>
                <a:spcPct val="0"/>
              </a:spcAft>
              <a:defRPr>
                <a:solidFill>
                  <a:schemeClr val="tx1"/>
                </a:solidFill>
                <a:latin typeface="Arial" panose="020B0604020202020204" pitchFamily="34" charset="0"/>
              </a:defRPr>
            </a:lvl6pPr>
            <a:lvl7pPr marL="2885618" indent="-221971" defTabSz="920254" eaLnBrk="0" fontAlgn="base" hangingPunct="0">
              <a:spcBef>
                <a:spcPct val="0"/>
              </a:spcBef>
              <a:spcAft>
                <a:spcPct val="0"/>
              </a:spcAft>
              <a:defRPr>
                <a:solidFill>
                  <a:schemeClr val="tx1"/>
                </a:solidFill>
                <a:latin typeface="Arial" panose="020B0604020202020204" pitchFamily="34" charset="0"/>
              </a:defRPr>
            </a:lvl7pPr>
            <a:lvl8pPr marL="3329559" indent="-221971" defTabSz="920254" eaLnBrk="0" fontAlgn="base" hangingPunct="0">
              <a:spcBef>
                <a:spcPct val="0"/>
              </a:spcBef>
              <a:spcAft>
                <a:spcPct val="0"/>
              </a:spcAft>
              <a:defRPr>
                <a:solidFill>
                  <a:schemeClr val="tx1"/>
                </a:solidFill>
                <a:latin typeface="Arial" panose="020B0604020202020204" pitchFamily="34" charset="0"/>
              </a:defRPr>
            </a:lvl8pPr>
            <a:lvl9pPr marL="3773500" indent="-221971" defTabSz="920254" eaLnBrk="0" fontAlgn="base" hangingPunct="0">
              <a:spcBef>
                <a:spcPct val="0"/>
              </a:spcBef>
              <a:spcAft>
                <a:spcPct val="0"/>
              </a:spcAft>
              <a:defRPr>
                <a:solidFill>
                  <a:schemeClr val="tx1"/>
                </a:solidFill>
                <a:latin typeface="Arial" panose="020B0604020202020204" pitchFamily="34" charset="0"/>
              </a:defRPr>
            </a:lvl9pPr>
          </a:lstStyle>
          <a:p>
            <a:fld id="{FB9049AE-D852-4E76-8C27-624FB629A9E1}" type="slidenum">
              <a:rPr lang="en-US" smtClean="0">
                <a:latin typeface="Tahoma" panose="020B0604030504040204" pitchFamily="34" charset="0"/>
              </a:rPr>
              <a:pPr/>
              <a:t>36</a:t>
            </a:fld>
            <a:endParaRPr lang="en-US" smtClean="0">
              <a:latin typeface="Tahoma" panose="020B0604030504040204" pitchFamily="34" charset="0"/>
            </a:endParaRPr>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52004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37</a:t>
            </a:fld>
            <a:endParaRPr lang="en-US"/>
          </a:p>
        </p:txBody>
      </p:sp>
    </p:spTree>
    <p:extLst>
      <p:ext uri="{BB962C8B-B14F-4D97-AF65-F5344CB8AC3E}">
        <p14:creationId xmlns:p14="http://schemas.microsoft.com/office/powerpoint/2010/main" val="301645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 is a short review o</a:t>
            </a:r>
            <a:r>
              <a:rPr lang="en-US" baseline="0" dirty="0" smtClean="0"/>
              <a:t>f IEEE 802.11 families.  By this year, IEEE 802.11 wireless standard includes </a:t>
            </a:r>
            <a:r>
              <a:rPr lang="en-US" baseline="0" dirty="0" err="1" smtClean="0"/>
              <a:t>a,b,g</a:t>
            </a:r>
            <a:r>
              <a:rPr lang="en-US" baseline="0" dirty="0" smtClean="0"/>
              <a:t>, and n. </a:t>
            </a:r>
          </a:p>
          <a:p>
            <a:r>
              <a:rPr lang="en-US" baseline="0" dirty="0" smtClean="0"/>
              <a:t>The figure on the left shows the measured throughput of each kind of AP.  We can see even in lab environment, IEEE 801.11 protocol hardly reach their claimed speed. </a:t>
            </a:r>
          </a:p>
          <a:p>
            <a:r>
              <a:rPr lang="en-US" baseline="0" dirty="0" smtClean="0"/>
              <a:t>IEEE 802.11g AP only yield 19 Mbps throughput which is less than half of its claimed </a:t>
            </a:r>
            <a:r>
              <a:rPr lang="en-US" baseline="0" dirty="0" err="1" smtClean="0"/>
              <a:t>datarate</a:t>
            </a:r>
            <a:r>
              <a:rPr lang="en-US" baseline="0" dirty="0" smtClean="0"/>
              <a:t> 54 Mbps. </a:t>
            </a:r>
          </a:p>
          <a:p>
            <a:endParaRPr lang="en-US" baseline="0" dirty="0" smtClean="0"/>
          </a:p>
          <a:p>
            <a:r>
              <a:rPr lang="en-US" baseline="0" dirty="0" smtClean="0"/>
              <a:t>Why this happens ? </a:t>
            </a:r>
          </a:p>
          <a:p>
            <a:r>
              <a:rPr lang="en-US" baseline="0" dirty="0" smtClean="0"/>
              <a:t>First, on </a:t>
            </a:r>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3</a:t>
            </a:fld>
            <a:endParaRPr lang="en-US"/>
          </a:p>
        </p:txBody>
      </p:sp>
    </p:spTree>
    <p:extLst>
      <p:ext uri="{BB962C8B-B14F-4D97-AF65-F5344CB8AC3E}">
        <p14:creationId xmlns:p14="http://schemas.microsoft.com/office/powerpoint/2010/main" val="661069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38</a:t>
            </a:fld>
            <a:endParaRPr lang="en-US"/>
          </a:p>
        </p:txBody>
      </p:sp>
    </p:spTree>
    <p:extLst>
      <p:ext uri="{BB962C8B-B14F-4D97-AF65-F5344CB8AC3E}">
        <p14:creationId xmlns:p14="http://schemas.microsoft.com/office/powerpoint/2010/main" val="1711187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39</a:t>
            </a:fld>
            <a:endParaRPr lang="en-US"/>
          </a:p>
        </p:txBody>
      </p:sp>
    </p:spTree>
    <p:extLst>
      <p:ext uri="{BB962C8B-B14F-4D97-AF65-F5344CB8AC3E}">
        <p14:creationId xmlns:p14="http://schemas.microsoft.com/office/powerpoint/2010/main" val="2175959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41</a:t>
            </a:fld>
            <a:endParaRPr lang="en-US"/>
          </a:p>
        </p:txBody>
      </p:sp>
    </p:spTree>
    <p:extLst>
      <p:ext uri="{BB962C8B-B14F-4D97-AF65-F5344CB8AC3E}">
        <p14:creationId xmlns:p14="http://schemas.microsoft.com/office/powerpoint/2010/main" val="535845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42</a:t>
            </a:fld>
            <a:endParaRPr lang="en-US"/>
          </a:p>
        </p:txBody>
      </p:sp>
    </p:spTree>
    <p:extLst>
      <p:ext uri="{BB962C8B-B14F-4D97-AF65-F5344CB8AC3E}">
        <p14:creationId xmlns:p14="http://schemas.microsoft.com/office/powerpoint/2010/main" val="593247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Green cycle</a:t>
            </a:r>
            <a:r>
              <a:rPr lang="en-US" baseline="0" dirty="0" smtClean="0"/>
              <a:t> shows CATNAP provides better </a:t>
            </a:r>
            <a:r>
              <a:rPr lang="en-US" baseline="0" dirty="0" err="1" smtClean="0"/>
              <a:t>QoS</a:t>
            </a:r>
            <a:r>
              <a:rPr lang="en-US" baseline="0" dirty="0" smtClean="0"/>
              <a:t> because the file transfer </a:t>
            </a:r>
            <a:r>
              <a:rPr lang="en-US" baseline="0" dirty="0" err="1" smtClean="0"/>
              <a:t>finishised</a:t>
            </a:r>
            <a:r>
              <a:rPr lang="en-US" baseline="0" dirty="0" smtClean="0"/>
              <a:t> 3 seconds earlier.</a:t>
            </a:r>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43</a:t>
            </a:fld>
            <a:endParaRPr lang="en-US"/>
          </a:p>
        </p:txBody>
      </p:sp>
    </p:spTree>
    <p:extLst>
      <p:ext uri="{BB962C8B-B14F-4D97-AF65-F5344CB8AC3E}">
        <p14:creationId xmlns:p14="http://schemas.microsoft.com/office/powerpoint/2010/main" val="2435920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44</a:t>
            </a:fld>
            <a:endParaRPr lang="en-US"/>
          </a:p>
        </p:txBody>
      </p:sp>
    </p:spTree>
    <p:extLst>
      <p:ext uri="{BB962C8B-B14F-4D97-AF65-F5344CB8AC3E}">
        <p14:creationId xmlns:p14="http://schemas.microsoft.com/office/powerpoint/2010/main" val="3596510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slide summaries the</a:t>
            </a:r>
            <a:r>
              <a:rPr lang="en-US" baseline="0" dirty="0" smtClean="0"/>
              <a:t> possible treatments could be used o</a:t>
            </a:r>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45</a:t>
            </a:fld>
            <a:endParaRPr lang="en-US"/>
          </a:p>
        </p:txBody>
      </p:sp>
    </p:spTree>
    <p:extLst>
      <p:ext uri="{BB962C8B-B14F-4D97-AF65-F5344CB8AC3E}">
        <p14:creationId xmlns:p14="http://schemas.microsoft.com/office/powerpoint/2010/main" val="1551684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46</a:t>
            </a:fld>
            <a:endParaRPr lang="en-US"/>
          </a:p>
        </p:txBody>
      </p:sp>
    </p:spTree>
    <p:extLst>
      <p:ext uri="{BB962C8B-B14F-4D97-AF65-F5344CB8AC3E}">
        <p14:creationId xmlns:p14="http://schemas.microsoft.com/office/powerpoint/2010/main" val="3055213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47</a:t>
            </a:fld>
            <a:endParaRPr lang="en-US"/>
          </a:p>
        </p:txBody>
      </p:sp>
    </p:spTree>
    <p:extLst>
      <p:ext uri="{BB962C8B-B14F-4D97-AF65-F5344CB8AC3E}">
        <p14:creationId xmlns:p14="http://schemas.microsoft.com/office/powerpoint/2010/main" val="1723163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we have back ground application/flow to stress wireless link </a:t>
            </a:r>
            <a:endParaRPr lang="en-US" dirty="0"/>
          </a:p>
        </p:txBody>
      </p:sp>
      <p:sp>
        <p:nvSpPr>
          <p:cNvPr id="4" name="Date Placeholder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Slide Number Placeholder 4"/>
          <p:cNvSpPr>
            <a:spLocks noGrp="1"/>
          </p:cNvSpPr>
          <p:nvPr>
            <p:ph type="sldNum" sz="quarter" idx="11"/>
          </p:nvPr>
        </p:nvSpPr>
        <p:spPr/>
        <p:txBody>
          <a:bodyPr/>
          <a:lstStyle/>
          <a:p>
            <a:pPr>
              <a:defRPr/>
            </a:pPr>
            <a:fld id="{FCB90A5A-D00C-4690-8CB8-3792BAD98C25}" type="slidenum">
              <a:rPr lang="en-US" smtClean="0"/>
              <a:pPr>
                <a:defRPr/>
              </a:pPr>
              <a:t>48</a:t>
            </a:fld>
            <a:endParaRPr lang="en-US"/>
          </a:p>
        </p:txBody>
      </p:sp>
    </p:spTree>
    <p:extLst>
      <p:ext uri="{BB962C8B-B14F-4D97-AF65-F5344CB8AC3E}">
        <p14:creationId xmlns:p14="http://schemas.microsoft.com/office/powerpoint/2010/main" val="334166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en-US" baseline="0" dirty="0" smtClean="0"/>
          </a:p>
          <a:p>
            <a:pPr marL="0" indent="0">
              <a:buNone/>
            </a:pPr>
            <a:r>
              <a:rPr lang="en-US" baseline="0" dirty="0" smtClean="0"/>
              <a:t>How about your cable modem or your ISP ? Your ISP decides the last mile speed.. In the past 10 years, more and more home had broadband connection.   The table on the left lists the top 10 </a:t>
            </a:r>
            <a:r>
              <a:rPr lang="en-US" baseline="0" dirty="0" err="1" smtClean="0"/>
              <a:t>conturies</a:t>
            </a:r>
            <a:r>
              <a:rPr lang="en-US" baseline="0" dirty="0" smtClean="0"/>
              <a:t>, we can notice the top 4  countries have more than 50 Mbps peak connections to home.  Unite States is No 16, its average peak connection speed is more than 36 Mbps, about 10 Mbps faster than the IEEE 802.11g actual throughput. </a:t>
            </a:r>
          </a:p>
          <a:p>
            <a:pPr marL="0" indent="0">
              <a:buNone/>
            </a:pPr>
            <a:endParaRPr lang="en-US" baseline="0" dirty="0" smtClean="0"/>
          </a:p>
          <a:p>
            <a:pPr marL="0" indent="0">
              <a:buNone/>
            </a:pPr>
            <a:r>
              <a:rPr lang="en-US" baseline="0" dirty="0" smtClean="0"/>
              <a:t>The right side is top 3 states in US, we can see MA, NJ and Mary land provide 50 Mbps peak </a:t>
            </a:r>
            <a:r>
              <a:rPr lang="en-US" baseline="0" dirty="0" err="1" smtClean="0"/>
              <a:t>conenction</a:t>
            </a:r>
            <a:r>
              <a:rPr lang="en-US" baseline="0" dirty="0" smtClean="0"/>
              <a:t> to residences and which is close to IEEE 802.11g fastest </a:t>
            </a:r>
            <a:r>
              <a:rPr lang="en-US" baseline="0" dirty="0" err="1" smtClean="0"/>
              <a:t>datarate</a:t>
            </a:r>
            <a:r>
              <a:rPr lang="en-US" baseline="0" dirty="0" smtClean="0"/>
              <a:t>.  If we look at the Year to year change, the last mile connection speed is keep increasing…  As  a </a:t>
            </a:r>
            <a:r>
              <a:rPr lang="en-US" baseline="0" dirty="0" err="1" smtClean="0"/>
              <a:t>british</a:t>
            </a:r>
            <a:r>
              <a:rPr lang="en-US" baseline="0" dirty="0" smtClean="0"/>
              <a:t> technical writer noticed, </a:t>
            </a:r>
          </a:p>
          <a:p>
            <a:pPr marL="228600" indent="-228600">
              <a:buAutoNum type="arabicPeriod" startAt="3"/>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4</a:t>
            </a:fld>
            <a:endParaRPr lang="en-US"/>
          </a:p>
        </p:txBody>
      </p:sp>
    </p:spTree>
    <p:extLst>
      <p:ext uri="{BB962C8B-B14F-4D97-AF65-F5344CB8AC3E}">
        <p14:creationId xmlns:p14="http://schemas.microsoft.com/office/powerpoint/2010/main" val="2773272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r>
              <a:rPr lang="en-US" dirty="0" smtClean="0"/>
              <a:t>In addition,</a:t>
            </a:r>
            <a:r>
              <a:rPr lang="en-US" baseline="0" dirty="0" smtClean="0"/>
              <a:t> hardware changes in home, let look at the software and applications.  </a:t>
            </a:r>
          </a:p>
          <a:p>
            <a:endParaRPr lang="en-US" baseline="0" dirty="0" smtClean="0"/>
          </a:p>
          <a:p>
            <a:r>
              <a:rPr lang="en-US" dirty="0" smtClean="0"/>
              <a:t>Blue</a:t>
            </a:r>
            <a:r>
              <a:rPr lang="en-US" baseline="0" dirty="0" smtClean="0"/>
              <a:t>,  response-based, TCP </a:t>
            </a:r>
          </a:p>
          <a:p>
            <a:r>
              <a:rPr lang="en-US" baseline="0" dirty="0" smtClean="0"/>
              <a:t>Red,   interactive, time-sensitive</a:t>
            </a:r>
          </a:p>
          <a:p>
            <a:r>
              <a:rPr lang="en-US" baseline="0" dirty="0" smtClean="0"/>
              <a:t>Green.  Greedy… </a:t>
            </a:r>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5</a:t>
            </a:fld>
            <a:endParaRPr lang="en-US"/>
          </a:p>
        </p:txBody>
      </p:sp>
    </p:spTree>
    <p:extLst>
      <p:ext uri="{BB962C8B-B14F-4D97-AF65-F5344CB8AC3E}">
        <p14:creationId xmlns:p14="http://schemas.microsoft.com/office/powerpoint/2010/main" val="166138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6</a:t>
            </a:fld>
            <a:endParaRPr lang="en-US"/>
          </a:p>
        </p:txBody>
      </p:sp>
    </p:spTree>
    <p:extLst>
      <p:ext uri="{BB962C8B-B14F-4D97-AF65-F5344CB8AC3E}">
        <p14:creationId xmlns:p14="http://schemas.microsoft.com/office/powerpoint/2010/main" val="16433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7</a:t>
            </a:fld>
            <a:endParaRPr lang="en-US"/>
          </a:p>
        </p:txBody>
      </p:sp>
    </p:spTree>
    <p:extLst>
      <p:ext uri="{BB962C8B-B14F-4D97-AF65-F5344CB8AC3E}">
        <p14:creationId xmlns:p14="http://schemas.microsoft.com/office/powerpoint/2010/main" val="376560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8</a:t>
            </a:fld>
            <a:endParaRPr lang="en-US"/>
          </a:p>
        </p:txBody>
      </p:sp>
    </p:spTree>
    <p:extLst>
      <p:ext uri="{BB962C8B-B14F-4D97-AF65-F5344CB8AC3E}">
        <p14:creationId xmlns:p14="http://schemas.microsoft.com/office/powerpoint/2010/main" val="154388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fld id="{3A8CD7D1-1806-4E06-97B4-2E0726463E15}" type="datetime1">
              <a:rPr lang="en-US" smtClean="0"/>
              <a:pPr>
                <a:defRPr/>
              </a:pPr>
              <a:t>4/28/2014</a:t>
            </a:fld>
            <a:endParaRPr lang="en-US"/>
          </a:p>
        </p:txBody>
      </p:sp>
      <p:sp>
        <p:nvSpPr>
          <p:cNvPr id="5" name="灯片编号占位符 4"/>
          <p:cNvSpPr>
            <a:spLocks noGrp="1"/>
          </p:cNvSpPr>
          <p:nvPr>
            <p:ph type="sldNum" sz="quarter" idx="11"/>
          </p:nvPr>
        </p:nvSpPr>
        <p:spPr/>
        <p:txBody>
          <a:bodyPr/>
          <a:lstStyle/>
          <a:p>
            <a:pPr>
              <a:defRPr/>
            </a:pPr>
            <a:fld id="{FCB90A5A-D00C-4690-8CB8-3792BAD98C25}" type="slidenum">
              <a:rPr lang="en-US" smtClean="0"/>
              <a:pPr>
                <a:defRPr/>
              </a:pPr>
              <a:t>9</a:t>
            </a:fld>
            <a:endParaRPr lang="en-US"/>
          </a:p>
        </p:txBody>
      </p:sp>
    </p:spTree>
    <p:extLst>
      <p:ext uri="{BB962C8B-B14F-4D97-AF65-F5344CB8AC3E}">
        <p14:creationId xmlns:p14="http://schemas.microsoft.com/office/powerpoint/2010/main" val="3783657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1163638" y="1009650"/>
            <a:ext cx="7772400" cy="1470025"/>
          </a:xfrm>
        </p:spPr>
        <p:txBody>
          <a:bodyPr/>
          <a:lstStyle>
            <a:lvl1pPr>
              <a:defRPr/>
            </a:lvl1pPr>
          </a:lstStyle>
          <a:p>
            <a:pPr lvl="0"/>
            <a:r>
              <a:rPr lang="en-US" noProof="0" smtClean="0"/>
              <a:t>Click to edit Master title style</a:t>
            </a:r>
          </a:p>
        </p:txBody>
      </p:sp>
      <p:sp>
        <p:nvSpPr>
          <p:cNvPr id="345091" name="Rectangle 3"/>
          <p:cNvSpPr>
            <a:spLocks noGrp="1" noChangeArrowheads="1"/>
          </p:cNvSpPr>
          <p:nvPr>
            <p:ph type="subTitle" idx="1"/>
          </p:nvPr>
        </p:nvSpPr>
        <p:spPr>
          <a:xfrm>
            <a:off x="1112838" y="5697538"/>
            <a:ext cx="5167312" cy="979487"/>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23769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5ECC2B5-1CAB-45B7-930B-E78BDFA31D82}" type="slidenum">
              <a:rPr lang="en-US"/>
              <a:pPr>
                <a:defRPr/>
              </a:pPr>
              <a:t>‹#›</a:t>
            </a:fld>
            <a:r>
              <a:rPr lang="en-US"/>
              <a:t>/35</a:t>
            </a:r>
          </a:p>
        </p:txBody>
      </p:sp>
    </p:spTree>
    <p:extLst>
      <p:ext uri="{BB962C8B-B14F-4D97-AF65-F5344CB8AC3E}">
        <p14:creationId xmlns:p14="http://schemas.microsoft.com/office/powerpoint/2010/main" val="302119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74638"/>
            <a:ext cx="19431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1143000" y="274638"/>
            <a:ext cx="56769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A8C1DF4-3DDF-4B17-BB02-692F9FB23455}" type="slidenum">
              <a:rPr lang="en-US"/>
              <a:pPr>
                <a:defRPr/>
              </a:pPr>
              <a:t>‹#›</a:t>
            </a:fld>
            <a:r>
              <a:rPr lang="en-US"/>
              <a:t>/35</a:t>
            </a:r>
          </a:p>
        </p:txBody>
      </p:sp>
    </p:spTree>
    <p:extLst>
      <p:ext uri="{BB962C8B-B14F-4D97-AF65-F5344CB8AC3E}">
        <p14:creationId xmlns:p14="http://schemas.microsoft.com/office/powerpoint/2010/main" val="4055493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1143000" y="274638"/>
            <a:ext cx="7772400" cy="1143000"/>
          </a:xfrm>
        </p:spPr>
        <p:txBody>
          <a:bodyPr/>
          <a:lstStyle/>
          <a:p>
            <a:r>
              <a:rPr lang="zh-CN" altLang="en-US" smtClean="0"/>
              <a:t>单击此处编辑母版标题样式</a:t>
            </a:r>
            <a:endParaRPr lang="en-US"/>
          </a:p>
        </p:txBody>
      </p:sp>
      <p:sp>
        <p:nvSpPr>
          <p:cNvPr id="3" name="文本占位符 2"/>
          <p:cNvSpPr>
            <a:spLocks noGrp="1"/>
          </p:cNvSpPr>
          <p:nvPr>
            <p:ph type="body" sz="half" idx="1"/>
          </p:nvPr>
        </p:nvSpPr>
        <p:spPr>
          <a:xfrm>
            <a:off x="1143000" y="1600200"/>
            <a:ext cx="77724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1143000" y="3938588"/>
            <a:ext cx="77724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74FEF57-51D4-4E6B-8FB0-B5348A3BE107}" type="slidenum">
              <a:rPr lang="en-US"/>
              <a:pPr>
                <a:defRPr/>
              </a:pPr>
              <a:t>‹#›</a:t>
            </a:fld>
            <a:r>
              <a:rPr lang="en-US"/>
              <a:t>/35</a:t>
            </a:r>
          </a:p>
        </p:txBody>
      </p:sp>
    </p:spTree>
    <p:extLst>
      <p:ext uri="{BB962C8B-B14F-4D97-AF65-F5344CB8AC3E}">
        <p14:creationId xmlns:p14="http://schemas.microsoft.com/office/powerpoint/2010/main" val="20789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1143000" y="274638"/>
            <a:ext cx="77724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1143000" y="1600200"/>
            <a:ext cx="38100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5105400" y="1600200"/>
            <a:ext cx="38100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E939ACB-146D-4F6B-AA42-512AD03E0A6F}" type="slidenum">
              <a:rPr lang="en-US"/>
              <a:pPr>
                <a:defRPr/>
              </a:pPr>
              <a:t>‹#›</a:t>
            </a:fld>
            <a:r>
              <a:rPr lang="en-US"/>
              <a:t>/35</a:t>
            </a:r>
          </a:p>
        </p:txBody>
      </p:sp>
    </p:spTree>
    <p:extLst>
      <p:ext uri="{BB962C8B-B14F-4D97-AF65-F5344CB8AC3E}">
        <p14:creationId xmlns:p14="http://schemas.microsoft.com/office/powerpoint/2010/main" val="343546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baseline="0">
                <a:latin typeface="Times New Roman" panose="02020603050405020304" pitchFamily="18" charset="0"/>
              </a:defRPr>
            </a:lvl1pPr>
          </a:lstStyle>
          <a:p>
            <a:r>
              <a:rPr lang="zh-CN" altLang="en-US" dirty="0" smtClean="0"/>
              <a:t>单击此处编辑母版标题样式</a:t>
            </a:r>
            <a:endParaRPr lang="en-US" dirty="0"/>
          </a:p>
        </p:txBody>
      </p:sp>
      <p:sp>
        <p:nvSpPr>
          <p:cNvPr id="3" name="内容占位符 2"/>
          <p:cNvSpPr>
            <a:spLocks noGrp="1"/>
          </p:cNvSpPr>
          <p:nvPr>
            <p:ph idx="1"/>
          </p:nvPr>
        </p:nvSpPr>
        <p:spPr/>
        <p:txBody>
          <a:bodyPr/>
          <a:lstStyle>
            <a:lvl1pPr>
              <a:defRPr sz="2800" baseline="0">
                <a:latin typeface="Times New Roman" panose="02020603050405020304" pitchFamily="18" charset="0"/>
              </a:defRPr>
            </a:lvl1pPr>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Rectangle 4"/>
          <p:cNvSpPr>
            <a:spLocks noGrp="1" noChangeArrowheads="1"/>
          </p:cNvSpPr>
          <p:nvPr>
            <p:ph type="ftr" sz="quarter" idx="10"/>
          </p:nvPr>
        </p:nvSpPr>
        <p:spPr/>
        <p:txBody>
          <a:bodyPr/>
          <a:lstStyle>
            <a:lvl1pPr>
              <a:defRPr/>
            </a:lvl1p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Rectangle 5"/>
          <p:cNvSpPr>
            <a:spLocks noGrp="1" noChangeArrowheads="1"/>
          </p:cNvSpPr>
          <p:nvPr>
            <p:ph type="sldNum" sz="quarter" idx="11"/>
          </p:nvPr>
        </p:nvSpPr>
        <p:spPr>
          <a:xfrm>
            <a:off x="7986713" y="5626100"/>
            <a:ext cx="900112" cy="476250"/>
          </a:xfrm>
        </p:spPr>
        <p:txBody>
          <a:bodyPr/>
          <a:lstStyle>
            <a:lvl1pPr>
              <a:defRPr smtClean="0"/>
            </a:lvl1pPr>
          </a:lstStyle>
          <a:p>
            <a:pPr>
              <a:defRPr/>
            </a:pPr>
            <a:fld id="{12A67534-E104-4E78-B070-7E52CA66679E}" type="slidenum">
              <a:rPr lang="en-US"/>
              <a:pPr>
                <a:defRPr/>
              </a:pPr>
              <a:t>‹#›</a:t>
            </a:fld>
            <a:endParaRPr lang="en-US" dirty="0"/>
          </a:p>
        </p:txBody>
      </p:sp>
    </p:spTree>
    <p:extLst>
      <p:ext uri="{BB962C8B-B14F-4D97-AF65-F5344CB8AC3E}">
        <p14:creationId xmlns:p14="http://schemas.microsoft.com/office/powerpoint/2010/main" val="2101899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CC8A623-B121-4A3B-9143-E9BAAEF45FA6}" type="slidenum">
              <a:rPr lang="en-US"/>
              <a:pPr>
                <a:defRPr/>
              </a:pPr>
              <a:t>‹#›</a:t>
            </a:fld>
            <a:r>
              <a:rPr lang="en-US"/>
              <a:t>/35</a:t>
            </a:r>
          </a:p>
        </p:txBody>
      </p:sp>
    </p:spTree>
    <p:extLst>
      <p:ext uri="{BB962C8B-B14F-4D97-AF65-F5344CB8AC3E}">
        <p14:creationId xmlns:p14="http://schemas.microsoft.com/office/powerpoint/2010/main" val="334227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1143000" y="1600200"/>
            <a:ext cx="38100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5105400" y="1600200"/>
            <a:ext cx="38100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7E1470B-1C56-4E01-B2B4-4D46DC24768B}" type="slidenum">
              <a:rPr lang="en-US"/>
              <a:pPr>
                <a:defRPr/>
              </a:pPr>
              <a:t>‹#›</a:t>
            </a:fld>
            <a:r>
              <a:rPr lang="en-US"/>
              <a:t>/35</a:t>
            </a:r>
          </a:p>
        </p:txBody>
      </p:sp>
    </p:spTree>
    <p:extLst>
      <p:ext uri="{BB962C8B-B14F-4D97-AF65-F5344CB8AC3E}">
        <p14:creationId xmlns:p14="http://schemas.microsoft.com/office/powerpoint/2010/main" val="291181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C4F5F94F-4676-4B65-8C0B-0568D9F6C613}" type="slidenum">
              <a:rPr lang="en-US"/>
              <a:pPr>
                <a:defRPr/>
              </a:pPr>
              <a:t>‹#›</a:t>
            </a:fld>
            <a:r>
              <a:rPr lang="en-US"/>
              <a:t>/35</a:t>
            </a:r>
          </a:p>
        </p:txBody>
      </p:sp>
    </p:spTree>
    <p:extLst>
      <p:ext uri="{BB962C8B-B14F-4D97-AF65-F5344CB8AC3E}">
        <p14:creationId xmlns:p14="http://schemas.microsoft.com/office/powerpoint/2010/main" val="423030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7D8A207D-9D10-46B0-9EE6-674B898DF98D}" type="slidenum">
              <a:rPr lang="en-US"/>
              <a:pPr>
                <a:defRPr/>
              </a:pPr>
              <a:t>‹#›</a:t>
            </a:fld>
            <a:r>
              <a:rPr lang="en-US"/>
              <a:t>/35</a:t>
            </a:r>
          </a:p>
        </p:txBody>
      </p:sp>
    </p:spTree>
    <p:extLst>
      <p:ext uri="{BB962C8B-B14F-4D97-AF65-F5344CB8AC3E}">
        <p14:creationId xmlns:p14="http://schemas.microsoft.com/office/powerpoint/2010/main" val="322569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4415171F-DF92-471F-AA93-E59EC75FC559}" type="slidenum">
              <a:rPr lang="en-US"/>
              <a:pPr>
                <a:defRPr/>
              </a:pPr>
              <a:t>‹#›</a:t>
            </a:fld>
            <a:r>
              <a:rPr lang="en-US"/>
              <a:t>/35</a:t>
            </a:r>
          </a:p>
        </p:txBody>
      </p:sp>
    </p:spTree>
    <p:extLst>
      <p:ext uri="{BB962C8B-B14F-4D97-AF65-F5344CB8AC3E}">
        <p14:creationId xmlns:p14="http://schemas.microsoft.com/office/powerpoint/2010/main" val="256502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EC6C204-CE54-445C-A019-FAF6428E7050}" type="slidenum">
              <a:rPr lang="en-US"/>
              <a:pPr>
                <a:defRPr/>
              </a:pPr>
              <a:t>‹#›</a:t>
            </a:fld>
            <a:r>
              <a:rPr lang="en-US"/>
              <a:t>/35</a:t>
            </a:r>
          </a:p>
        </p:txBody>
      </p:sp>
    </p:spTree>
    <p:extLst>
      <p:ext uri="{BB962C8B-B14F-4D97-AF65-F5344CB8AC3E}">
        <p14:creationId xmlns:p14="http://schemas.microsoft.com/office/powerpoint/2010/main" val="415167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PhD Dissertation – </a:t>
            </a:r>
            <a:fld id="{E5043E85-FEF5-4866-9E91-31A1114F1502}" type="datetime4">
              <a:rPr lang="en-US"/>
              <a:pPr>
                <a:defRPr/>
              </a:pPr>
              <a:t>April 28, 2014</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46DADAC-B3BD-48E5-A73F-9CC22E2FFE46}" type="slidenum">
              <a:rPr lang="en-US"/>
              <a:pPr>
                <a:defRPr/>
              </a:pPr>
              <a:t>‹#›</a:t>
            </a:fld>
            <a:r>
              <a:rPr lang="en-US"/>
              <a:t>/35</a:t>
            </a:r>
          </a:p>
        </p:txBody>
      </p:sp>
    </p:spTree>
    <p:extLst>
      <p:ext uri="{BB962C8B-B14F-4D97-AF65-F5344CB8AC3E}">
        <p14:creationId xmlns:p14="http://schemas.microsoft.com/office/powerpoint/2010/main" val="331657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46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068" name="Rectangle 4"/>
          <p:cNvSpPr>
            <a:spLocks noGrp="1" noChangeArrowheads="1"/>
          </p:cNvSpPr>
          <p:nvPr>
            <p:ph type="ftr" sz="quarter" idx="3"/>
          </p:nvPr>
        </p:nvSpPr>
        <p:spPr bwMode="auto">
          <a:xfrm>
            <a:off x="0" y="6453188"/>
            <a:ext cx="50768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600" b="1"/>
            </a:lvl1pPr>
          </a:lstStyle>
          <a:p>
            <a:pPr>
              <a:defRPr/>
            </a:pPr>
            <a:r>
              <a:rPr lang="en-US"/>
              <a:t>PhD Dissertation – </a:t>
            </a:r>
            <a:fld id="{E5043E85-FEF5-4866-9E91-31A1114F1502}" type="datetime4">
              <a:rPr lang="en-US"/>
              <a:pPr>
                <a:defRPr/>
              </a:pPr>
              <a:t>April 28, 2014</a:t>
            </a:fld>
            <a:endParaRPr lang="en-US"/>
          </a:p>
        </p:txBody>
      </p:sp>
      <p:sp>
        <p:nvSpPr>
          <p:cNvPr id="344069" name="Rectangle 5"/>
          <p:cNvSpPr>
            <a:spLocks noGrp="1" noChangeArrowheads="1"/>
          </p:cNvSpPr>
          <p:nvPr>
            <p:ph type="sldNum" sz="quarter" idx="4"/>
          </p:nvPr>
        </p:nvSpPr>
        <p:spPr bwMode="auto">
          <a:xfrm>
            <a:off x="8243888" y="5638800"/>
            <a:ext cx="9001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b="1">
                <a:latin typeface="Times New Roman" panose="02020603050405020304" pitchFamily="18" charset="0"/>
              </a:defRPr>
            </a:lvl1pPr>
          </a:lstStyle>
          <a:p>
            <a:pPr>
              <a:defRPr/>
            </a:pPr>
            <a:fld id="{3E0FBB56-02F6-429E-A95F-8087ECAA42FC}" type="slidenum">
              <a:rPr lang="en-US"/>
              <a:pPr>
                <a:defRPr/>
              </a:pPr>
              <a:t>‹#›</a:t>
            </a:fld>
            <a:r>
              <a:rPr lang="en-US"/>
              <a:t>/35</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panose="020B0604020202020204" pitchFamily="34" charset="0"/>
        </a:defRPr>
      </a:lvl2pPr>
      <a:lvl3pPr algn="ctr" rtl="0" eaLnBrk="0" fontAlgn="base" hangingPunct="0">
        <a:spcBef>
          <a:spcPct val="0"/>
        </a:spcBef>
        <a:spcAft>
          <a:spcPct val="0"/>
        </a:spcAft>
        <a:defRPr sz="4000" b="1">
          <a:solidFill>
            <a:schemeClr val="tx1"/>
          </a:solidFill>
          <a:latin typeface="Arial" panose="020B0604020202020204" pitchFamily="34" charset="0"/>
        </a:defRPr>
      </a:lvl3pPr>
      <a:lvl4pPr algn="ctr" rtl="0" eaLnBrk="0" fontAlgn="base" hangingPunct="0">
        <a:spcBef>
          <a:spcPct val="0"/>
        </a:spcBef>
        <a:spcAft>
          <a:spcPct val="0"/>
        </a:spcAft>
        <a:defRPr sz="4000" b="1">
          <a:solidFill>
            <a:schemeClr val="tx1"/>
          </a:solidFill>
          <a:latin typeface="Arial" panose="020B0604020202020204" pitchFamily="34" charset="0"/>
        </a:defRPr>
      </a:lvl4pPr>
      <a:lvl5pPr algn="ctr" rtl="0" eaLnBrk="0" fontAlgn="base" hangingPunct="0">
        <a:spcBef>
          <a:spcPct val="0"/>
        </a:spcBef>
        <a:spcAft>
          <a:spcPct val="0"/>
        </a:spcAft>
        <a:defRPr sz="4000" b="1">
          <a:solidFill>
            <a:schemeClr val="tx1"/>
          </a:solidFill>
          <a:latin typeface="Arial" panose="020B0604020202020204" pitchFamily="34" charset="0"/>
        </a:defRPr>
      </a:lvl5pPr>
      <a:lvl6pPr marL="457200" algn="ctr" rtl="0" fontAlgn="base">
        <a:spcBef>
          <a:spcPct val="0"/>
        </a:spcBef>
        <a:spcAft>
          <a:spcPct val="0"/>
        </a:spcAft>
        <a:defRPr sz="4000" b="1">
          <a:solidFill>
            <a:schemeClr val="tx1"/>
          </a:solidFill>
          <a:latin typeface="Arial" panose="020B0604020202020204" pitchFamily="34" charset="0"/>
        </a:defRPr>
      </a:lvl6pPr>
      <a:lvl7pPr marL="914400" algn="ctr" rtl="0" fontAlgn="base">
        <a:spcBef>
          <a:spcPct val="0"/>
        </a:spcBef>
        <a:spcAft>
          <a:spcPct val="0"/>
        </a:spcAft>
        <a:defRPr sz="4000" b="1">
          <a:solidFill>
            <a:schemeClr val="tx1"/>
          </a:solidFill>
          <a:latin typeface="Arial" panose="020B0604020202020204" pitchFamily="34" charset="0"/>
        </a:defRPr>
      </a:lvl7pPr>
      <a:lvl8pPr marL="1371600" algn="ctr" rtl="0" fontAlgn="base">
        <a:spcBef>
          <a:spcPct val="0"/>
        </a:spcBef>
        <a:spcAft>
          <a:spcPct val="0"/>
        </a:spcAft>
        <a:defRPr sz="4000" b="1">
          <a:solidFill>
            <a:schemeClr val="tx1"/>
          </a:solidFill>
          <a:latin typeface="Arial" panose="020B0604020202020204" pitchFamily="34" charset="0"/>
        </a:defRPr>
      </a:lvl8pPr>
      <a:lvl9pPr marL="1828800" algn="ctr" rtl="0" fontAlgn="base">
        <a:spcBef>
          <a:spcPct val="0"/>
        </a:spcBef>
        <a:spcAft>
          <a:spcPct val="0"/>
        </a:spcAft>
        <a:defRPr sz="40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netindex.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iana.org/assignments/port-number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hyperlink" Target="http://wiki.openwrt.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cmag.com/article2/0,2817,2421124,00.a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cisco.com/c/en/us/td/docs/wireless/controller/7-2/configuration/guide/cg/cg_controller_setting.html" TargetMode="External"/><Relationship Id="rId4" Type="http://schemas.openxmlformats.org/officeDocument/2006/relationships/hyperlink" Target="https://discussions.apple.com/message/2307811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11188" y="1238250"/>
            <a:ext cx="8424862" cy="1470025"/>
          </a:xfrm>
        </p:spPr>
        <p:txBody>
          <a:bodyPr/>
          <a:lstStyle/>
          <a:p>
            <a:pPr eaLnBrk="1" hangingPunct="1"/>
            <a:r>
              <a:rPr lang="en-US" sz="2800" dirty="0" smtClean="0">
                <a:latin typeface="Times New Roman" panose="02020603050405020304" pitchFamily="18" charset="0"/>
                <a:cs typeface="Times New Roman" panose="02020603050405020304" pitchFamily="18" charset="0"/>
              </a:rPr>
              <a:t>Treatment-Based Classification in Residential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Wireless Access Points</a:t>
            </a:r>
          </a:p>
        </p:txBody>
      </p:sp>
      <p:sp>
        <p:nvSpPr>
          <p:cNvPr id="6147" name="Rectangle 5"/>
          <p:cNvSpPr>
            <a:spLocks noGrp="1" noChangeArrowheads="1"/>
          </p:cNvSpPr>
          <p:nvPr>
            <p:ph type="subTitle" idx="1"/>
          </p:nvPr>
        </p:nvSpPr>
        <p:spPr>
          <a:xfrm>
            <a:off x="1112838" y="5876925"/>
            <a:ext cx="5167312" cy="800100"/>
          </a:xfrm>
        </p:spPr>
        <p:txBody>
          <a:bodyPr/>
          <a:lstStyle/>
          <a:p>
            <a:pPr algn="l" eaLnBrk="1" hangingPunct="1">
              <a:lnSpc>
                <a:spcPct val="70000"/>
              </a:lnSpc>
            </a:pPr>
            <a:r>
              <a:rPr lang="en-US" sz="1400" dirty="0" smtClean="0">
                <a:latin typeface="Times New Roman" panose="02020603050405020304" pitchFamily="18" charset="0"/>
                <a:cs typeface="Times New Roman" panose="02020603050405020304" pitchFamily="18" charset="0"/>
              </a:rPr>
              <a:t>PhD Dissertation</a:t>
            </a:r>
          </a:p>
          <a:p>
            <a:pPr algn="l" eaLnBrk="1" hangingPunct="1">
              <a:lnSpc>
                <a:spcPct val="70000"/>
              </a:lnSpc>
            </a:pPr>
            <a:r>
              <a:rPr lang="en-US" sz="1400" dirty="0" smtClean="0">
                <a:latin typeface="Times New Roman" panose="02020603050405020304" pitchFamily="18" charset="0"/>
                <a:cs typeface="Times New Roman" panose="02020603050405020304" pitchFamily="18" charset="0"/>
              </a:rPr>
              <a:t>Computer Science Dept. </a:t>
            </a:r>
          </a:p>
          <a:p>
            <a:pPr algn="l" eaLnBrk="1" hangingPunct="1">
              <a:lnSpc>
                <a:spcPct val="70000"/>
              </a:lnSpc>
            </a:pPr>
            <a:r>
              <a:rPr lang="en-US" sz="1400" dirty="0" smtClean="0">
                <a:latin typeface="Times New Roman" panose="02020603050405020304" pitchFamily="18" charset="0"/>
                <a:cs typeface="Times New Roman" panose="02020603050405020304" pitchFamily="18" charset="0"/>
              </a:rPr>
              <a:t>Worcester Polytechnic Institute</a:t>
            </a:r>
          </a:p>
          <a:p>
            <a:pPr algn="l" eaLnBrk="1" hangingPunct="1">
              <a:lnSpc>
                <a:spcPct val="70000"/>
              </a:lnSpc>
            </a:pPr>
            <a:fld id="{39D27891-E670-4271-88DC-2FF15E4EB120}" type="datetime4">
              <a:rPr lang="en-US" sz="1400" smtClean="0">
                <a:latin typeface="Times New Roman" panose="02020603050405020304" pitchFamily="18" charset="0"/>
                <a:cs typeface="Times New Roman" panose="02020603050405020304" pitchFamily="18" charset="0"/>
              </a:rPr>
              <a:pPr algn="l" eaLnBrk="1" hangingPunct="1">
                <a:lnSpc>
                  <a:spcPct val="70000"/>
                </a:lnSpc>
              </a:pPr>
              <a:t>April 28, 2014</a:t>
            </a:fld>
            <a:endParaRPr lang="en-US" sz="1400" dirty="0" smtClean="0">
              <a:latin typeface="Times New Roman" panose="02020603050405020304" pitchFamily="18" charset="0"/>
              <a:cs typeface="Times New Roman" panose="02020603050405020304" pitchFamily="18" charset="0"/>
            </a:endParaRPr>
          </a:p>
        </p:txBody>
      </p:sp>
      <p:sp>
        <p:nvSpPr>
          <p:cNvPr id="6148" name="Rectangle 6"/>
          <p:cNvSpPr>
            <a:spLocks noChangeArrowheads="1"/>
          </p:cNvSpPr>
          <p:nvPr/>
        </p:nvSpPr>
        <p:spPr bwMode="auto">
          <a:xfrm>
            <a:off x="1620838" y="2852738"/>
            <a:ext cx="6911975"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10000"/>
              </a:lnSpc>
              <a:spcBef>
                <a:spcPct val="0"/>
              </a:spcBef>
              <a:buFontTx/>
              <a:buNone/>
            </a:pPr>
            <a:r>
              <a:rPr lang="en-US" sz="1800" dirty="0">
                <a:latin typeface="Times New Roman" panose="02020603050405020304" pitchFamily="18" charset="0"/>
                <a:cs typeface="Times New Roman" panose="02020603050405020304" pitchFamily="18" charset="0"/>
              </a:rPr>
              <a:t>Feng Li (</a:t>
            </a:r>
            <a:r>
              <a:rPr lang="en-US" sz="1800" dirty="0" err="1" smtClean="0">
                <a:latin typeface="Times New Roman" panose="02020603050405020304" pitchFamily="18" charset="0"/>
                <a:cs typeface="Times New Roman" panose="02020603050405020304" pitchFamily="18" charset="0"/>
              </a:rPr>
              <a:t>lif@cs</a:t>
            </a:r>
            <a:r>
              <a:rPr lang="en-US" sz="1800" dirty="0" smtClean="0">
                <a:latin typeface="Times New Roman" panose="02020603050405020304" pitchFamily="18" charset="0"/>
                <a:cs typeface="Times New Roman" panose="02020603050405020304" pitchFamily="18" charset="0"/>
              </a:rPr>
              <a:t>, EMC)</a:t>
            </a:r>
            <a:endParaRPr lang="en-US" sz="1800" dirty="0">
              <a:latin typeface="Times New Roman" panose="02020603050405020304" pitchFamily="18" charset="0"/>
              <a:cs typeface="Times New Roman" panose="02020603050405020304" pitchFamily="18" charset="0"/>
            </a:endParaRPr>
          </a:p>
        </p:txBody>
      </p:sp>
      <p:sp>
        <p:nvSpPr>
          <p:cNvPr id="6149" name="Rectangle 7"/>
          <p:cNvSpPr>
            <a:spLocks noChangeArrowheads="1"/>
          </p:cNvSpPr>
          <p:nvPr/>
        </p:nvSpPr>
        <p:spPr bwMode="auto">
          <a:xfrm>
            <a:off x="1763713" y="3500438"/>
            <a:ext cx="662463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sz="1600" dirty="0">
                <a:latin typeface="Times New Roman" panose="02020603050405020304" pitchFamily="18" charset="0"/>
                <a:cs typeface="Times New Roman" panose="02020603050405020304" pitchFamily="18" charset="0"/>
              </a:rPr>
              <a:t>Committee:</a:t>
            </a:r>
          </a:p>
          <a:p>
            <a:pPr algn="ctr" eaLnBrk="1" hangingPunct="1">
              <a:spcBef>
                <a:spcPct val="0"/>
              </a:spcBef>
              <a:buFontTx/>
              <a:buNone/>
            </a:pPr>
            <a:endParaRPr lang="en-US" sz="16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sz="1600" dirty="0">
                <a:latin typeface="Times New Roman" panose="02020603050405020304" pitchFamily="18" charset="0"/>
                <a:cs typeface="Times New Roman" panose="02020603050405020304" pitchFamily="18" charset="0"/>
              </a:rPr>
              <a:t>Prof. Mark Claypool – CS, Worcester Polytechnic Institute</a:t>
            </a:r>
            <a:r>
              <a:rPr lang="en-US" sz="1600" b="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sz="1600" dirty="0">
                <a:latin typeface="Times New Roman" panose="02020603050405020304" pitchFamily="18" charset="0"/>
                <a:cs typeface="Times New Roman" panose="02020603050405020304" pitchFamily="18" charset="0"/>
              </a:rPr>
              <a:t>Prof. Robert </a:t>
            </a:r>
            <a:r>
              <a:rPr lang="en-US" sz="1600" dirty="0" err="1">
                <a:latin typeface="Times New Roman" panose="02020603050405020304" pitchFamily="18" charset="0"/>
                <a:cs typeface="Times New Roman" panose="02020603050405020304" pitchFamily="18" charset="0"/>
              </a:rPr>
              <a:t>Kinicki</a:t>
            </a:r>
            <a:r>
              <a:rPr lang="en-US" sz="1600" dirty="0">
                <a:latin typeface="Times New Roman" panose="02020603050405020304" pitchFamily="18" charset="0"/>
                <a:cs typeface="Times New Roman" panose="02020603050405020304" pitchFamily="18" charset="0"/>
              </a:rPr>
              <a:t> – CS, Worcester Polytechnic Institute</a:t>
            </a:r>
            <a:r>
              <a:rPr lang="en-US" sz="1600" b="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sz="1600" dirty="0">
                <a:latin typeface="Times New Roman" panose="02020603050405020304" pitchFamily="18" charset="0"/>
                <a:cs typeface="Times New Roman" panose="02020603050405020304" pitchFamily="18" charset="0"/>
              </a:rPr>
              <a:t>Prof. </a:t>
            </a:r>
            <a:r>
              <a:rPr lang="en-US" sz="1600" dirty="0" smtClean="0">
                <a:latin typeface="Times New Roman" panose="02020603050405020304" pitchFamily="18" charset="0"/>
                <a:cs typeface="Times New Roman" panose="02020603050405020304" pitchFamily="18" charset="0"/>
              </a:rPr>
              <a:t>Craig Wills </a:t>
            </a:r>
            <a:r>
              <a:rPr lang="en-US" sz="1600" dirty="0">
                <a:latin typeface="Times New Roman" panose="02020603050405020304" pitchFamily="18" charset="0"/>
                <a:cs typeface="Times New Roman" panose="02020603050405020304" pitchFamily="18" charset="0"/>
              </a:rPr>
              <a:t>– CS, Worcester Polytechnic Institute</a:t>
            </a:r>
            <a:r>
              <a:rPr lang="en-US" sz="1600" b="0"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sz="1600" dirty="0">
                <a:latin typeface="Times New Roman" panose="02020603050405020304" pitchFamily="18" charset="0"/>
                <a:cs typeface="Times New Roman" panose="02020603050405020304" pitchFamily="18" charset="0"/>
              </a:rPr>
              <a:t>Dr. Timothy </a:t>
            </a:r>
            <a:r>
              <a:rPr lang="en-US" sz="1600" dirty="0" err="1">
                <a:latin typeface="Times New Roman" panose="02020603050405020304" pitchFamily="18" charset="0"/>
                <a:cs typeface="Times New Roman" panose="02020603050405020304" pitchFamily="18" charset="0"/>
              </a:rPr>
              <a:t>Strayer</a:t>
            </a:r>
            <a:r>
              <a:rPr lang="en-US" sz="1600" dirty="0">
                <a:latin typeface="Times New Roman" panose="02020603050405020304" pitchFamily="18" charset="0"/>
                <a:cs typeface="Times New Roman" panose="02020603050405020304" pitchFamily="18" charset="0"/>
              </a:rPr>
              <a:t> – BBN Technologies </a:t>
            </a:r>
          </a:p>
        </p:txBody>
      </p:sp>
      <p:sp>
        <p:nvSpPr>
          <p:cNvPr id="6150" name="Rectangle 8"/>
          <p:cNvSpPr>
            <a:spLocks noChangeArrowheads="1"/>
          </p:cNvSpPr>
          <p:nvPr/>
        </p:nvSpPr>
        <p:spPr bwMode="auto">
          <a:xfrm>
            <a:off x="3845655" y="714415"/>
            <a:ext cx="2082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sz="1800" dirty="0">
                <a:latin typeface="Times New Roman" panose="02020603050405020304" pitchFamily="18" charset="0"/>
                <a:cs typeface="Times New Roman" panose="02020603050405020304" pitchFamily="18" charset="0"/>
              </a:rPr>
              <a:t>A PhD </a:t>
            </a:r>
            <a:r>
              <a:rPr lang="en-US" sz="1800" dirty="0" smtClean="0">
                <a:latin typeface="Times New Roman" panose="02020603050405020304" pitchFamily="18" charset="0"/>
                <a:cs typeface="Times New Roman" panose="02020603050405020304" pitchFamily="18" charset="0"/>
              </a:rPr>
              <a:t>Dissertation</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页脚占位符 3"/>
          <p:cNvSpPr>
            <a:spLocks noGrp="1"/>
          </p:cNvSpPr>
          <p:nvPr>
            <p:ph type="ftr" sz="quarter" idx="10"/>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sz="1600" dirty="0" smtClean="0"/>
              <a:t>PhD Dissertation – </a:t>
            </a:r>
            <a:fld id="{58069724-0487-4BA1-BA62-2F7DFDF8DF55}" type="datetime4">
              <a:rPr lang="en-US" sz="1600" smtClean="0"/>
              <a:pPr>
                <a:spcBef>
                  <a:spcPct val="0"/>
                </a:spcBef>
                <a:buFontTx/>
                <a:buNone/>
              </a:pPr>
              <a:t>April 28, 2014</a:t>
            </a:fld>
            <a:endParaRPr lang="en-US" sz="1600" dirty="0" smtClean="0"/>
          </a:p>
        </p:txBody>
      </p:sp>
      <p:sp>
        <p:nvSpPr>
          <p:cNvPr id="14339" name="灯片编号占位符 4"/>
          <p:cNvSpPr>
            <a:spLocks noGrp="1"/>
          </p:cNvSpPr>
          <p:nvPr>
            <p:ph type="sldNum" sz="quarter" idx="11"/>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1D215C2-AC39-42AE-95A1-D2BA7681254E}" type="slidenum">
              <a:rPr lang="en-US" sz="2000" smtClean="0">
                <a:latin typeface="Times New Roman" panose="02020603050405020304" pitchFamily="18" charset="0"/>
              </a:rPr>
              <a:pPr>
                <a:spcBef>
                  <a:spcPct val="0"/>
                </a:spcBef>
                <a:buFontTx/>
                <a:buNone/>
              </a:pPr>
              <a:t>10</a:t>
            </a:fld>
            <a:endParaRPr lang="en-US" sz="2000" dirty="0">
              <a:latin typeface="Times New Roman" panose="02020603050405020304" pitchFamily="18" charset="0"/>
            </a:endParaRPr>
          </a:p>
        </p:txBody>
      </p:sp>
      <p:sp>
        <p:nvSpPr>
          <p:cNvPr id="14340" name="Rectangle 2"/>
          <p:cNvSpPr>
            <a:spLocks noGrp="1" noChangeArrowheads="1"/>
          </p:cNvSpPr>
          <p:nvPr>
            <p:ph type="title"/>
          </p:nvPr>
        </p:nvSpPr>
        <p:spPr>
          <a:xfrm>
            <a:off x="1143000" y="44624"/>
            <a:ext cx="7772400" cy="1143000"/>
          </a:xfrm>
        </p:spPr>
        <p:txBody>
          <a:bodyPr/>
          <a:lstStyle/>
          <a:p>
            <a:pPr eaLnBrk="1" hangingPunct="1"/>
            <a:r>
              <a:rPr lang="en-US" dirty="0" smtClean="0"/>
              <a:t>Outline</a:t>
            </a:r>
          </a:p>
        </p:txBody>
      </p:sp>
      <p:sp>
        <p:nvSpPr>
          <p:cNvPr id="14341" name="Rectangle 3"/>
          <p:cNvSpPr>
            <a:spLocks noGrp="1" noChangeArrowheads="1"/>
          </p:cNvSpPr>
          <p:nvPr>
            <p:ph type="body" idx="1"/>
          </p:nvPr>
        </p:nvSpPr>
        <p:spPr>
          <a:xfrm>
            <a:off x="1091977" y="1340793"/>
            <a:ext cx="7772400" cy="4536033"/>
          </a:xfrm>
        </p:spPr>
        <p:txBody>
          <a:bodyPr/>
          <a:lstStyle/>
          <a:p>
            <a:pPr eaLnBrk="1" hangingPunct="1">
              <a:lnSpc>
                <a:spcPct val="80000"/>
              </a:lnSpc>
            </a:pPr>
            <a:r>
              <a:rPr lang="en-US" dirty="0" smtClean="0"/>
              <a:t>Introduction</a:t>
            </a:r>
          </a:p>
          <a:p>
            <a:pPr eaLnBrk="1" hangingPunct="1">
              <a:lnSpc>
                <a:spcPct val="80000"/>
              </a:lnSpc>
            </a:pPr>
            <a:r>
              <a:rPr lang="en-US" dirty="0" smtClean="0">
                <a:solidFill>
                  <a:srgbClr val="0033CC"/>
                </a:solidFill>
              </a:rPr>
              <a:t>Related Work</a:t>
            </a:r>
            <a:endParaRPr lang="en-US" dirty="0">
              <a:solidFill>
                <a:srgbClr val="0033CC"/>
              </a:solidFill>
            </a:endParaRPr>
          </a:p>
          <a:p>
            <a:pPr eaLnBrk="1" hangingPunct="1">
              <a:lnSpc>
                <a:spcPct val="80000"/>
              </a:lnSpc>
            </a:pPr>
            <a:r>
              <a:rPr lang="en-US" dirty="0" smtClean="0"/>
              <a:t>Classification And Treatment </a:t>
            </a:r>
            <a:r>
              <a:rPr lang="en-US" dirty="0" err="1" smtClean="0"/>
              <a:t>iN</a:t>
            </a:r>
            <a:r>
              <a:rPr lang="en-US" dirty="0" smtClean="0"/>
              <a:t> AP (CATNAP)</a:t>
            </a:r>
          </a:p>
          <a:p>
            <a:pPr eaLnBrk="1" hangingPunct="1">
              <a:lnSpc>
                <a:spcPct val="80000"/>
              </a:lnSpc>
            </a:pPr>
            <a:r>
              <a:rPr lang="en-US" dirty="0" smtClean="0"/>
              <a:t>Experiment </a:t>
            </a:r>
          </a:p>
          <a:p>
            <a:pPr lvl="1" eaLnBrk="1" hangingPunct="1">
              <a:lnSpc>
                <a:spcPct val="80000"/>
              </a:lnSpc>
            </a:pPr>
            <a:r>
              <a:rPr lang="en-US" dirty="0" smtClean="0"/>
              <a:t>Validation</a:t>
            </a:r>
          </a:p>
          <a:p>
            <a:pPr lvl="1" eaLnBrk="1" hangingPunct="1">
              <a:lnSpc>
                <a:spcPct val="80000"/>
              </a:lnSpc>
            </a:pPr>
            <a:r>
              <a:rPr lang="en-US" dirty="0" smtClean="0"/>
              <a:t>Evaluation</a:t>
            </a:r>
          </a:p>
          <a:p>
            <a:pPr eaLnBrk="1" hangingPunct="1">
              <a:lnSpc>
                <a:spcPct val="80000"/>
              </a:lnSpc>
            </a:pPr>
            <a:r>
              <a:rPr lang="en-US" dirty="0" smtClean="0"/>
              <a:t>Future work</a:t>
            </a:r>
          </a:p>
          <a:p>
            <a:pPr eaLnBrk="1" hangingPunct="1">
              <a:lnSpc>
                <a:spcPct val="80000"/>
              </a:lnSpc>
            </a:pPr>
            <a:r>
              <a:rPr lang="en-US" dirty="0" smtClean="0"/>
              <a:t>Conclusions</a:t>
            </a:r>
          </a:p>
        </p:txBody>
      </p:sp>
    </p:spTree>
    <p:extLst>
      <p:ext uri="{BB962C8B-B14F-4D97-AF65-F5344CB8AC3E}">
        <p14:creationId xmlns:p14="http://schemas.microsoft.com/office/powerpoint/2010/main" val="1575225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14425" y="111438"/>
            <a:ext cx="7772400" cy="980727"/>
          </a:xfrm>
        </p:spPr>
        <p:txBody>
          <a:bodyPr/>
          <a:lstStyle/>
          <a:p>
            <a:pPr eaLnBrk="1" hangingPunct="1"/>
            <a:r>
              <a:rPr lang="en-US" sz="2800" dirty="0" smtClean="0"/>
              <a:t>Traffic Classification Methods</a:t>
            </a:r>
          </a:p>
        </p:txBody>
      </p:sp>
      <p:sp>
        <p:nvSpPr>
          <p:cNvPr id="26627" name="内容占位符 1"/>
          <p:cNvSpPr>
            <a:spLocks noGrp="1"/>
          </p:cNvSpPr>
          <p:nvPr>
            <p:ph idx="1"/>
          </p:nvPr>
        </p:nvSpPr>
        <p:spPr>
          <a:xfrm>
            <a:off x="1190625" y="1092165"/>
            <a:ext cx="7772400" cy="5010185"/>
          </a:xfrm>
        </p:spPr>
        <p:txBody>
          <a:bodyPr/>
          <a:lstStyle/>
          <a:p>
            <a:r>
              <a:rPr lang="en-US" sz="2000" dirty="0" smtClean="0"/>
              <a:t>Port-based approach</a:t>
            </a:r>
            <a:r>
              <a:rPr lang="en-US" sz="2200" dirty="0" smtClean="0"/>
              <a:t> </a:t>
            </a:r>
            <a:r>
              <a:rPr lang="en-US" sz="1800" dirty="0" smtClean="0"/>
              <a:t>[IANA, 2014], [</a:t>
            </a:r>
            <a:r>
              <a:rPr lang="en-US" sz="1800" dirty="0" err="1" smtClean="0"/>
              <a:t>Corsaro</a:t>
            </a:r>
            <a:r>
              <a:rPr lang="en-US" sz="1800" dirty="0" smtClean="0"/>
              <a:t>, 2013].</a:t>
            </a:r>
          </a:p>
          <a:p>
            <a:pPr lvl="1">
              <a:spcBef>
                <a:spcPts val="0"/>
              </a:spcBef>
            </a:pPr>
            <a:r>
              <a:rPr lang="en-US" sz="1800" dirty="0" smtClean="0"/>
              <a:t>Based on transport port.</a:t>
            </a:r>
          </a:p>
          <a:p>
            <a:pPr lvl="1">
              <a:spcBef>
                <a:spcPts val="0"/>
              </a:spcBef>
            </a:pPr>
            <a:r>
              <a:rPr lang="en-US" sz="1800" dirty="0" smtClean="0">
                <a:solidFill>
                  <a:srgbClr val="00CC00"/>
                </a:solidFill>
              </a:rPr>
              <a:t>Pros: widely used,  simple.</a:t>
            </a:r>
          </a:p>
          <a:p>
            <a:pPr lvl="1">
              <a:spcBef>
                <a:spcPts val="0"/>
              </a:spcBef>
            </a:pPr>
            <a:r>
              <a:rPr lang="en-US" sz="1800" dirty="0" smtClean="0">
                <a:solidFill>
                  <a:srgbClr val="FF0000"/>
                </a:solidFill>
              </a:rPr>
              <a:t>Cons: low accuracy.</a:t>
            </a:r>
          </a:p>
          <a:p>
            <a:r>
              <a:rPr lang="en-US" sz="2000" dirty="0" smtClean="0"/>
              <a:t>Payload-based approach </a:t>
            </a:r>
            <a:r>
              <a:rPr lang="en-US" sz="1800" dirty="0" smtClean="0"/>
              <a:t>[Moore, 2005], [</a:t>
            </a:r>
            <a:r>
              <a:rPr lang="en-US" sz="1800" dirty="0" err="1" smtClean="0"/>
              <a:t>Khalife</a:t>
            </a:r>
            <a:r>
              <a:rPr lang="en-US" sz="1800" dirty="0"/>
              <a:t>, 2013</a:t>
            </a:r>
            <a:r>
              <a:rPr lang="en-US" sz="1800" dirty="0" smtClean="0"/>
              <a:t>]</a:t>
            </a:r>
            <a:r>
              <a:rPr lang="en-US" sz="2400" dirty="0" smtClean="0"/>
              <a:t>.</a:t>
            </a:r>
          </a:p>
          <a:p>
            <a:pPr lvl="1">
              <a:spcBef>
                <a:spcPts val="0"/>
              </a:spcBef>
            </a:pPr>
            <a:r>
              <a:rPr lang="en-US" sz="1800" dirty="0" smtClean="0"/>
              <a:t>Based on payload content.</a:t>
            </a:r>
          </a:p>
          <a:p>
            <a:pPr lvl="1">
              <a:spcBef>
                <a:spcPts val="0"/>
              </a:spcBef>
            </a:pPr>
            <a:r>
              <a:rPr lang="en-US" sz="1800" dirty="0" smtClean="0">
                <a:solidFill>
                  <a:srgbClr val="00CC00"/>
                </a:solidFill>
              </a:rPr>
              <a:t>Pros:  nearly 100% accuracy.</a:t>
            </a:r>
          </a:p>
          <a:p>
            <a:pPr lvl="1">
              <a:spcBef>
                <a:spcPts val="0"/>
              </a:spcBef>
            </a:pPr>
            <a:r>
              <a:rPr lang="en-US" sz="1800" dirty="0" smtClean="0">
                <a:solidFill>
                  <a:srgbClr val="FF0000"/>
                </a:solidFill>
              </a:rPr>
              <a:t>Cons: offline,  need human invention, encryption.</a:t>
            </a:r>
          </a:p>
          <a:p>
            <a:r>
              <a:rPr lang="en-US" sz="2000" dirty="0" smtClean="0"/>
              <a:t>Statistics-based approach </a:t>
            </a:r>
            <a:r>
              <a:rPr lang="en-US" sz="1800" dirty="0" smtClean="0"/>
              <a:t>[Nguyen</a:t>
            </a:r>
            <a:r>
              <a:rPr lang="en-US" sz="1800" dirty="0"/>
              <a:t>, </a:t>
            </a:r>
            <a:r>
              <a:rPr lang="en-US" sz="1800" dirty="0" smtClean="0"/>
              <a:t>2012], [Zhang</a:t>
            </a:r>
            <a:r>
              <a:rPr lang="en-US" sz="1800" dirty="0"/>
              <a:t>, </a:t>
            </a:r>
            <a:r>
              <a:rPr lang="en-US" sz="1800" dirty="0" smtClean="0"/>
              <a:t>2013].</a:t>
            </a:r>
          </a:p>
          <a:p>
            <a:pPr lvl="1">
              <a:spcBef>
                <a:spcPts val="0"/>
              </a:spcBef>
            </a:pPr>
            <a:r>
              <a:rPr lang="en-US" sz="1800" dirty="0" smtClean="0"/>
              <a:t>Based on flow level statistics information. </a:t>
            </a:r>
          </a:p>
          <a:p>
            <a:pPr lvl="1">
              <a:spcBef>
                <a:spcPts val="0"/>
              </a:spcBef>
            </a:pPr>
            <a:r>
              <a:rPr lang="en-US" sz="1800" dirty="0" smtClean="0">
                <a:solidFill>
                  <a:srgbClr val="00CC00"/>
                </a:solidFill>
              </a:rPr>
              <a:t>Pros:  reasonable accuracy. </a:t>
            </a:r>
          </a:p>
          <a:p>
            <a:pPr lvl="1">
              <a:spcBef>
                <a:spcPts val="0"/>
              </a:spcBef>
            </a:pPr>
            <a:r>
              <a:rPr lang="en-US" sz="1800" dirty="0" smtClean="0">
                <a:solidFill>
                  <a:srgbClr val="FF0000"/>
                </a:solidFill>
              </a:rPr>
              <a:t>Cons: training dataset matters,  unable to detect new apps.</a:t>
            </a:r>
          </a:p>
          <a:p>
            <a:r>
              <a:rPr lang="en-US" sz="2000" dirty="0" smtClean="0">
                <a:cs typeface="Times New Roman" panose="02020603050405020304" pitchFamily="18" charset="0"/>
              </a:rPr>
              <a:t>Behavior-based approach </a:t>
            </a:r>
            <a:r>
              <a:rPr lang="en-US" sz="1800" dirty="0" smtClean="0">
                <a:cs typeface="Times New Roman" panose="02020603050405020304" pitchFamily="18" charset="0"/>
              </a:rPr>
              <a:t>[</a:t>
            </a:r>
            <a:r>
              <a:rPr lang="en-US" sz="1800" dirty="0" err="1" smtClean="0"/>
              <a:t>Karagiannis</a:t>
            </a:r>
            <a:r>
              <a:rPr lang="en-US" sz="1800" dirty="0" smtClean="0">
                <a:cs typeface="Times New Roman" panose="02020603050405020304" pitchFamily="18" charset="0"/>
              </a:rPr>
              <a:t>, 2005], [</a:t>
            </a:r>
            <a:r>
              <a:rPr lang="en-US" sz="1800" dirty="0" err="1" smtClean="0"/>
              <a:t>Xie</a:t>
            </a:r>
            <a:r>
              <a:rPr lang="en-US" sz="1800" dirty="0" smtClean="0"/>
              <a:t>, 2013].</a:t>
            </a:r>
          </a:p>
          <a:p>
            <a:pPr lvl="1">
              <a:spcBef>
                <a:spcPts val="0"/>
              </a:spcBef>
            </a:pPr>
            <a:r>
              <a:rPr lang="en-US" sz="1800" dirty="0" smtClean="0">
                <a:cs typeface="Times New Roman" panose="02020603050405020304" pitchFamily="18" charset="0"/>
              </a:rPr>
              <a:t>Based on users’ behavior.</a:t>
            </a:r>
          </a:p>
          <a:p>
            <a:pPr lvl="1">
              <a:spcBef>
                <a:spcPts val="0"/>
              </a:spcBef>
            </a:pPr>
            <a:r>
              <a:rPr lang="en-US" sz="1800" dirty="0" smtClean="0">
                <a:solidFill>
                  <a:srgbClr val="33CC33"/>
                </a:solidFill>
              </a:rPr>
              <a:t>Pros: accurate. </a:t>
            </a:r>
          </a:p>
          <a:p>
            <a:pPr lvl="1">
              <a:spcBef>
                <a:spcPts val="0"/>
              </a:spcBef>
            </a:pPr>
            <a:r>
              <a:rPr lang="en-US" sz="1800" dirty="0" smtClean="0">
                <a:solidFill>
                  <a:srgbClr val="FF0000"/>
                </a:solidFill>
              </a:rPr>
              <a:t>Cons: user behavior matters. </a:t>
            </a:r>
          </a:p>
          <a:p>
            <a:pPr lvl="1"/>
            <a:endParaRPr lang="en-US" sz="2400" dirty="0" smtClean="0"/>
          </a:p>
          <a:p>
            <a:pPr lvl="1"/>
            <a:endParaRPr lang="en-US" dirty="0" smtClean="0"/>
          </a:p>
        </p:txBody>
      </p:sp>
      <p:sp>
        <p:nvSpPr>
          <p:cNvPr id="26628" name="页脚占位符 4"/>
          <p:cNvSpPr>
            <a:spLocks noGrp="1"/>
          </p:cNvSpPr>
          <p:nvPr>
            <p:ph type="ftr" sz="quarter" idx="10"/>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sz="1600" dirty="0" smtClean="0"/>
              <a:t>PhD Dissertation – </a:t>
            </a:r>
            <a:fld id="{591DF937-8566-44BC-888B-47E2AA587587}" type="datetime4">
              <a:rPr lang="en-US" sz="1600" smtClean="0"/>
              <a:pPr>
                <a:spcBef>
                  <a:spcPct val="0"/>
                </a:spcBef>
                <a:buFontTx/>
                <a:buNone/>
              </a:pPr>
              <a:t>April 28, 2014</a:t>
            </a:fld>
            <a:endParaRPr lang="en-US" sz="1600" dirty="0" smtClean="0"/>
          </a:p>
        </p:txBody>
      </p:sp>
      <p:sp>
        <p:nvSpPr>
          <p:cNvPr id="26629" name="灯片编号占位符 5"/>
          <p:cNvSpPr>
            <a:spLocks noGrp="1"/>
          </p:cNvSpPr>
          <p:nvPr>
            <p:ph type="sldNum" sz="quarter" idx="11"/>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373EC4B-478A-4665-A4BD-07CE4EAFA339}" type="slidenum">
              <a:rPr lang="en-US" sz="2000" smtClean="0">
                <a:latin typeface="Times New Roman" panose="02020603050405020304" pitchFamily="18" charset="0"/>
              </a:rPr>
              <a:pPr>
                <a:spcBef>
                  <a:spcPct val="0"/>
                </a:spcBef>
                <a:buFontTx/>
                <a:buNone/>
              </a:pPr>
              <a:t>11</a:t>
            </a:fld>
            <a:endParaRPr lang="en-US" sz="2000" dirty="0">
              <a:latin typeface="Times New Roman" panose="02020603050405020304" pitchFamily="18" charset="0"/>
            </a:endParaRPr>
          </a:p>
        </p:txBody>
      </p:sp>
      <p:sp>
        <p:nvSpPr>
          <p:cNvPr id="2" name="矩形 1"/>
          <p:cNvSpPr/>
          <p:nvPr/>
        </p:nvSpPr>
        <p:spPr bwMode="auto">
          <a:xfrm>
            <a:off x="1190625" y="3573016"/>
            <a:ext cx="7053783" cy="1224136"/>
          </a:xfrm>
          <a:prstGeom prst="rect">
            <a:avLst/>
          </a:prstGeom>
          <a:noFill/>
          <a:ln w="28575" cap="sq" cmpd="sng" algn="ctr">
            <a:solidFill>
              <a:srgbClr val="0066FF"/>
            </a:solidFill>
            <a:prstDash val="dash"/>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12</a:t>
            </a:fld>
            <a:endParaRPr lang="en-US" dirty="0"/>
          </a:p>
        </p:txBody>
      </p:sp>
      <p:sp>
        <p:nvSpPr>
          <p:cNvPr id="6" name="标题 1"/>
          <p:cNvSpPr>
            <a:spLocks noGrp="1"/>
          </p:cNvSpPr>
          <p:nvPr>
            <p:ph type="title"/>
          </p:nvPr>
        </p:nvSpPr>
        <p:spPr>
          <a:xfrm>
            <a:off x="1143000" y="44624"/>
            <a:ext cx="7772400" cy="1008112"/>
          </a:xfrm>
        </p:spPr>
        <p:txBody>
          <a:bodyPr/>
          <a:lstStyle/>
          <a:p>
            <a:pPr eaLnBrk="1" hangingPunct="1"/>
            <a:r>
              <a:rPr lang="en-US" dirty="0" smtClean="0"/>
              <a:t>Improve Quality of Service (QoS)</a:t>
            </a:r>
          </a:p>
        </p:txBody>
      </p:sp>
      <p:sp>
        <p:nvSpPr>
          <p:cNvPr id="7" name="内容占位符 1"/>
          <p:cNvSpPr>
            <a:spLocks noGrp="1"/>
          </p:cNvSpPr>
          <p:nvPr>
            <p:ph idx="1"/>
          </p:nvPr>
        </p:nvSpPr>
        <p:spPr>
          <a:xfrm>
            <a:off x="971600" y="1052736"/>
            <a:ext cx="7772400" cy="5217155"/>
          </a:xfrm>
        </p:spPr>
        <p:txBody>
          <a:bodyPr/>
          <a:lstStyle/>
          <a:p>
            <a:r>
              <a:rPr lang="en-US" sz="2200" dirty="0" smtClean="0"/>
              <a:t>IEEE 802.11e &amp; </a:t>
            </a:r>
            <a:r>
              <a:rPr lang="en-US" sz="2000" dirty="0" smtClean="0"/>
              <a:t>Wi-Fi </a:t>
            </a:r>
            <a:r>
              <a:rPr lang="en-US" sz="2000" dirty="0"/>
              <a:t>Multimedia (WMM</a:t>
            </a:r>
            <a:r>
              <a:rPr lang="en-US" sz="2000" dirty="0" smtClean="0"/>
              <a:t>) </a:t>
            </a:r>
            <a:r>
              <a:rPr lang="en-US" sz="1800" dirty="0" smtClean="0"/>
              <a:t>[Lee 2013][Li 2011]</a:t>
            </a:r>
            <a:r>
              <a:rPr lang="en-US" sz="2000" dirty="0" smtClean="0"/>
              <a:t>.</a:t>
            </a:r>
          </a:p>
          <a:p>
            <a:pPr lvl="1"/>
            <a:r>
              <a:rPr lang="en-US" sz="1800" dirty="0"/>
              <a:t>Prioritizes traffic according to </a:t>
            </a:r>
            <a:r>
              <a:rPr lang="en-US" sz="1800" dirty="0">
                <a:solidFill>
                  <a:srgbClr val="FF0000"/>
                </a:solidFill>
              </a:rPr>
              <a:t>four </a:t>
            </a:r>
            <a:r>
              <a:rPr lang="en-US" sz="1800" dirty="0"/>
              <a:t>Access Categories (AC</a:t>
            </a:r>
            <a:r>
              <a:rPr lang="en-US" sz="1800" dirty="0" smtClean="0"/>
              <a:t>): Voice, Video, Best-effort, and background. </a:t>
            </a:r>
          </a:p>
          <a:p>
            <a:pPr lvl="1">
              <a:spcBef>
                <a:spcPts val="0"/>
              </a:spcBef>
            </a:pPr>
            <a:r>
              <a:rPr lang="en-US" sz="1800" dirty="0" smtClean="0">
                <a:solidFill>
                  <a:srgbClr val="33CC33"/>
                </a:solidFill>
              </a:rPr>
              <a:t>Pros:  Enhance Media </a:t>
            </a:r>
            <a:r>
              <a:rPr lang="en-US" sz="1800" dirty="0">
                <a:solidFill>
                  <a:srgbClr val="33CC33"/>
                </a:solidFill>
              </a:rPr>
              <a:t>Access Control (MAC) </a:t>
            </a:r>
            <a:r>
              <a:rPr lang="en-US" sz="1800" dirty="0" smtClean="0">
                <a:solidFill>
                  <a:srgbClr val="33CC33"/>
                </a:solidFill>
              </a:rPr>
              <a:t>layer, wireless oriented.</a:t>
            </a:r>
          </a:p>
          <a:p>
            <a:pPr lvl="1">
              <a:spcBef>
                <a:spcPts val="0"/>
              </a:spcBef>
            </a:pPr>
            <a:r>
              <a:rPr lang="en-US" sz="1800" dirty="0" smtClean="0">
                <a:solidFill>
                  <a:srgbClr val="FF0000"/>
                </a:solidFill>
              </a:rPr>
              <a:t>Cons: MAC layer </a:t>
            </a:r>
            <a:r>
              <a:rPr lang="en-US" sz="1800" dirty="0">
                <a:solidFill>
                  <a:srgbClr val="FF0000"/>
                </a:solidFill>
              </a:rPr>
              <a:t>c</a:t>
            </a:r>
            <a:r>
              <a:rPr lang="en-US" sz="1800" dirty="0" smtClean="0">
                <a:solidFill>
                  <a:srgbClr val="FF0000"/>
                </a:solidFill>
              </a:rPr>
              <a:t>hanges, performance bad in mixed environment.</a:t>
            </a:r>
          </a:p>
          <a:p>
            <a:pPr>
              <a:lnSpc>
                <a:spcPct val="150000"/>
              </a:lnSpc>
            </a:pPr>
            <a:r>
              <a:rPr lang="en-US" sz="2000" dirty="0" smtClean="0"/>
              <a:t>Linux Traffic Control </a:t>
            </a:r>
            <a:r>
              <a:rPr lang="en-US" sz="1800" dirty="0"/>
              <a:t>[</a:t>
            </a:r>
            <a:r>
              <a:rPr lang="en-US" sz="1800" dirty="0" err="1"/>
              <a:t>Siemon</a:t>
            </a:r>
            <a:r>
              <a:rPr lang="en-US" sz="1800" dirty="0"/>
              <a:t>, 2013]</a:t>
            </a:r>
            <a:r>
              <a:rPr lang="en-US" sz="2000" dirty="0"/>
              <a:t>. </a:t>
            </a:r>
            <a:endParaRPr lang="en-US" sz="1800" dirty="0" smtClean="0"/>
          </a:p>
          <a:p>
            <a:pPr lvl="1">
              <a:spcBef>
                <a:spcPts val="0"/>
              </a:spcBef>
            </a:pPr>
            <a:r>
              <a:rPr lang="en-US" sz="1800" dirty="0" smtClean="0"/>
              <a:t>Traffic Control (TC) supports </a:t>
            </a:r>
            <a:r>
              <a:rPr lang="en-US" sz="1800" dirty="0"/>
              <a:t>FIFO, Token Bucket Filter (TBF), </a:t>
            </a:r>
            <a:r>
              <a:rPr lang="en-US" sz="1800" dirty="0" smtClean="0"/>
              <a:t>Credit based (CBQ) and </a:t>
            </a:r>
            <a:r>
              <a:rPr lang="en-US" sz="1800" dirty="0"/>
              <a:t>Stochastic Fair Queue (</a:t>
            </a:r>
            <a:r>
              <a:rPr lang="en-US" sz="1800" dirty="0" smtClean="0"/>
              <a:t>SFQ), etc. </a:t>
            </a:r>
          </a:p>
          <a:p>
            <a:pPr lvl="1">
              <a:spcBef>
                <a:spcPts val="0"/>
              </a:spcBef>
            </a:pPr>
            <a:r>
              <a:rPr lang="en-US" sz="1800" dirty="0" smtClean="0">
                <a:solidFill>
                  <a:srgbClr val="00CC00"/>
                </a:solidFill>
              </a:rPr>
              <a:t>Pros:  more predictable usage of network when properly used. </a:t>
            </a:r>
          </a:p>
          <a:p>
            <a:pPr lvl="1">
              <a:spcBef>
                <a:spcPts val="0"/>
              </a:spcBef>
            </a:pPr>
            <a:r>
              <a:rPr lang="en-US" sz="1800" dirty="0" smtClean="0">
                <a:solidFill>
                  <a:srgbClr val="FF0000"/>
                </a:solidFill>
              </a:rPr>
              <a:t>Cons: complexity,  inappropriate used leading more divisive contention,  and TOS bits needed.</a:t>
            </a:r>
          </a:p>
          <a:p>
            <a:pPr>
              <a:lnSpc>
                <a:spcPct val="150000"/>
              </a:lnSpc>
            </a:pPr>
            <a:r>
              <a:rPr lang="en-US" sz="2000" dirty="0"/>
              <a:t>Active Queue Management (AQM</a:t>
            </a:r>
            <a:r>
              <a:rPr lang="en-US" sz="2000" dirty="0" smtClean="0"/>
              <a:t>) </a:t>
            </a:r>
            <a:r>
              <a:rPr lang="en-US" sz="1800" dirty="0"/>
              <a:t>[Chung, 2005], [Sharma, 2013</a:t>
            </a:r>
            <a:r>
              <a:rPr lang="en-US" sz="1800" dirty="0" smtClean="0"/>
              <a:t>].</a:t>
            </a:r>
          </a:p>
          <a:p>
            <a:pPr lvl="1">
              <a:spcBef>
                <a:spcPts val="0"/>
              </a:spcBef>
            </a:pPr>
            <a:r>
              <a:rPr lang="en-US" sz="1800" dirty="0" smtClean="0"/>
              <a:t>Drop </a:t>
            </a:r>
            <a:r>
              <a:rPr lang="en-US" sz="1800" dirty="0"/>
              <a:t>or mark </a:t>
            </a:r>
            <a:r>
              <a:rPr lang="en-US" sz="1800" dirty="0" smtClean="0"/>
              <a:t>packets (ECN) </a:t>
            </a:r>
            <a:r>
              <a:rPr lang="en-US" sz="1800" dirty="0"/>
              <a:t>before the queue is </a:t>
            </a:r>
            <a:r>
              <a:rPr lang="en-US" sz="1800" dirty="0" smtClean="0"/>
              <a:t>full.</a:t>
            </a:r>
            <a:endParaRPr lang="en-US" sz="1800" dirty="0" smtClean="0">
              <a:cs typeface="Times New Roman" panose="02020603050405020304" pitchFamily="18" charset="0"/>
            </a:endParaRPr>
          </a:p>
          <a:p>
            <a:pPr lvl="1">
              <a:spcBef>
                <a:spcPts val="0"/>
              </a:spcBef>
            </a:pPr>
            <a:r>
              <a:rPr lang="en-US" sz="1800" dirty="0" smtClean="0">
                <a:solidFill>
                  <a:srgbClr val="33CC33"/>
                </a:solidFill>
              </a:rPr>
              <a:t>Pros: </a:t>
            </a:r>
            <a:r>
              <a:rPr lang="en-US" sz="1800" dirty="0">
                <a:solidFill>
                  <a:srgbClr val="33CC33"/>
                </a:solidFill>
              </a:rPr>
              <a:t> </a:t>
            </a:r>
            <a:r>
              <a:rPr lang="en-US" sz="1800" dirty="0" smtClean="0">
                <a:solidFill>
                  <a:srgbClr val="33CC33"/>
                </a:solidFill>
              </a:rPr>
              <a:t>inform sender to slow down,  maintain a short queue length. </a:t>
            </a:r>
          </a:p>
          <a:p>
            <a:pPr lvl="1">
              <a:spcBef>
                <a:spcPts val="0"/>
              </a:spcBef>
            </a:pPr>
            <a:r>
              <a:rPr lang="en-US" sz="1800" dirty="0" smtClean="0">
                <a:solidFill>
                  <a:srgbClr val="FF0000"/>
                </a:solidFill>
              </a:rPr>
              <a:t>Cons: dropping may not be correct, ECN could not carry information such as available bandwidth.  </a:t>
            </a:r>
          </a:p>
          <a:p>
            <a:pPr lvl="1"/>
            <a:endParaRPr lang="en-US" sz="2400" dirty="0" smtClean="0"/>
          </a:p>
          <a:p>
            <a:pPr lvl="1"/>
            <a:endParaRPr lang="en-US" dirty="0" smtClean="0"/>
          </a:p>
        </p:txBody>
      </p:sp>
      <p:sp>
        <p:nvSpPr>
          <p:cNvPr id="2" name="矩形 1"/>
          <p:cNvSpPr/>
          <p:nvPr/>
        </p:nvSpPr>
        <p:spPr bwMode="auto">
          <a:xfrm>
            <a:off x="1259632" y="2708920"/>
            <a:ext cx="7200800" cy="1872208"/>
          </a:xfrm>
          <a:prstGeom prst="rect">
            <a:avLst/>
          </a:prstGeom>
          <a:noFill/>
          <a:ln w="28575" cap="sq" cmpd="sng" algn="ctr">
            <a:solidFill>
              <a:srgbClr val="0066FF"/>
            </a:solidFill>
            <a:prstDash val="dash"/>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162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页脚占位符 3"/>
          <p:cNvSpPr>
            <a:spLocks noGrp="1"/>
          </p:cNvSpPr>
          <p:nvPr>
            <p:ph type="ftr" sz="quarter" idx="10"/>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sz="1600" dirty="0" smtClean="0"/>
              <a:t>PhD Dissertation – </a:t>
            </a:r>
            <a:fld id="{58069724-0487-4BA1-BA62-2F7DFDF8DF55}" type="datetime4">
              <a:rPr lang="en-US" sz="1600" smtClean="0"/>
              <a:pPr>
                <a:spcBef>
                  <a:spcPct val="0"/>
                </a:spcBef>
                <a:buFontTx/>
                <a:buNone/>
              </a:pPr>
              <a:t>April 28, 2014</a:t>
            </a:fld>
            <a:endParaRPr lang="en-US" sz="1600" dirty="0" smtClean="0"/>
          </a:p>
        </p:txBody>
      </p:sp>
      <p:sp>
        <p:nvSpPr>
          <p:cNvPr id="14339" name="灯片编号占位符 4"/>
          <p:cNvSpPr>
            <a:spLocks noGrp="1"/>
          </p:cNvSpPr>
          <p:nvPr>
            <p:ph type="sldNum" sz="quarter" idx="11"/>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1D215C2-AC39-42AE-95A1-D2BA7681254E}" type="slidenum">
              <a:rPr lang="en-US" sz="2000" smtClean="0">
                <a:latin typeface="Times New Roman" panose="02020603050405020304" pitchFamily="18" charset="0"/>
              </a:rPr>
              <a:pPr>
                <a:spcBef>
                  <a:spcPct val="0"/>
                </a:spcBef>
                <a:buFontTx/>
                <a:buNone/>
              </a:pPr>
              <a:t>13</a:t>
            </a:fld>
            <a:endParaRPr lang="en-US" sz="2000" dirty="0">
              <a:latin typeface="Times New Roman" panose="02020603050405020304" pitchFamily="18" charset="0"/>
            </a:endParaRPr>
          </a:p>
        </p:txBody>
      </p:sp>
      <p:sp>
        <p:nvSpPr>
          <p:cNvPr id="14340" name="Rectangle 2"/>
          <p:cNvSpPr>
            <a:spLocks noGrp="1" noChangeArrowheads="1"/>
          </p:cNvSpPr>
          <p:nvPr>
            <p:ph type="title"/>
          </p:nvPr>
        </p:nvSpPr>
        <p:spPr>
          <a:xfrm>
            <a:off x="1143000" y="44624"/>
            <a:ext cx="7772400" cy="1143000"/>
          </a:xfrm>
        </p:spPr>
        <p:txBody>
          <a:bodyPr/>
          <a:lstStyle/>
          <a:p>
            <a:pPr eaLnBrk="1" hangingPunct="1"/>
            <a:r>
              <a:rPr lang="en-US" dirty="0" smtClean="0"/>
              <a:t>Outline</a:t>
            </a:r>
          </a:p>
        </p:txBody>
      </p:sp>
      <p:sp>
        <p:nvSpPr>
          <p:cNvPr id="14341" name="Rectangle 3"/>
          <p:cNvSpPr>
            <a:spLocks noGrp="1" noChangeArrowheads="1"/>
          </p:cNvSpPr>
          <p:nvPr>
            <p:ph type="body" idx="1"/>
          </p:nvPr>
        </p:nvSpPr>
        <p:spPr>
          <a:xfrm>
            <a:off x="1091977" y="1340793"/>
            <a:ext cx="7772400" cy="4536033"/>
          </a:xfrm>
        </p:spPr>
        <p:txBody>
          <a:bodyPr/>
          <a:lstStyle/>
          <a:p>
            <a:pPr eaLnBrk="1" hangingPunct="1">
              <a:lnSpc>
                <a:spcPct val="80000"/>
              </a:lnSpc>
            </a:pPr>
            <a:r>
              <a:rPr lang="en-US" dirty="0" smtClean="0"/>
              <a:t>Introduction</a:t>
            </a:r>
          </a:p>
          <a:p>
            <a:pPr eaLnBrk="1" hangingPunct="1">
              <a:lnSpc>
                <a:spcPct val="80000"/>
              </a:lnSpc>
            </a:pPr>
            <a:r>
              <a:rPr lang="en-US" dirty="0" smtClean="0"/>
              <a:t>Related Work</a:t>
            </a:r>
            <a:endParaRPr lang="en-US" dirty="0"/>
          </a:p>
          <a:p>
            <a:pPr eaLnBrk="1" hangingPunct="1">
              <a:lnSpc>
                <a:spcPct val="80000"/>
              </a:lnSpc>
            </a:pPr>
            <a:r>
              <a:rPr lang="en-US" dirty="0" smtClean="0">
                <a:solidFill>
                  <a:srgbClr val="3366FF"/>
                </a:solidFill>
              </a:rPr>
              <a:t>Classification And Treatment </a:t>
            </a:r>
            <a:r>
              <a:rPr lang="en-US" dirty="0" err="1" smtClean="0">
                <a:solidFill>
                  <a:srgbClr val="3366FF"/>
                </a:solidFill>
              </a:rPr>
              <a:t>iN</a:t>
            </a:r>
            <a:r>
              <a:rPr lang="en-US" dirty="0" smtClean="0">
                <a:solidFill>
                  <a:srgbClr val="3366FF"/>
                </a:solidFill>
              </a:rPr>
              <a:t> AP (CATNAP)</a:t>
            </a:r>
          </a:p>
          <a:p>
            <a:pPr eaLnBrk="1" hangingPunct="1">
              <a:lnSpc>
                <a:spcPct val="80000"/>
              </a:lnSpc>
            </a:pPr>
            <a:r>
              <a:rPr lang="en-US" dirty="0" smtClean="0"/>
              <a:t>Experiment </a:t>
            </a:r>
          </a:p>
          <a:p>
            <a:pPr lvl="1" eaLnBrk="1" hangingPunct="1">
              <a:lnSpc>
                <a:spcPct val="80000"/>
              </a:lnSpc>
            </a:pPr>
            <a:r>
              <a:rPr lang="en-US" dirty="0" smtClean="0"/>
              <a:t>Validation</a:t>
            </a:r>
          </a:p>
          <a:p>
            <a:pPr lvl="1" eaLnBrk="1" hangingPunct="1">
              <a:lnSpc>
                <a:spcPct val="80000"/>
              </a:lnSpc>
            </a:pPr>
            <a:r>
              <a:rPr lang="en-US" dirty="0" smtClean="0"/>
              <a:t>Evaluation</a:t>
            </a:r>
          </a:p>
          <a:p>
            <a:pPr eaLnBrk="1" hangingPunct="1">
              <a:lnSpc>
                <a:spcPct val="80000"/>
              </a:lnSpc>
            </a:pPr>
            <a:r>
              <a:rPr lang="en-US" dirty="0" smtClean="0"/>
              <a:t>Future work</a:t>
            </a:r>
          </a:p>
          <a:p>
            <a:pPr eaLnBrk="1" hangingPunct="1">
              <a:lnSpc>
                <a:spcPct val="80000"/>
              </a:lnSpc>
            </a:pPr>
            <a:r>
              <a:rPr lang="en-US" dirty="0" smtClean="0"/>
              <a:t>Conclusions</a:t>
            </a:r>
          </a:p>
        </p:txBody>
      </p:sp>
    </p:spTree>
    <p:extLst>
      <p:ext uri="{BB962C8B-B14F-4D97-AF65-F5344CB8AC3E}">
        <p14:creationId xmlns:p14="http://schemas.microsoft.com/office/powerpoint/2010/main" val="2933546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0625" y="30167"/>
            <a:ext cx="7772400" cy="908298"/>
          </a:xfrm>
        </p:spPr>
        <p:txBody>
          <a:bodyPr/>
          <a:lstStyle/>
          <a:p>
            <a:r>
              <a:rPr lang="en-US" sz="2800" dirty="0" smtClean="0"/>
              <a:t>CATNAP</a:t>
            </a:r>
            <a:endParaRPr lang="en-US" sz="2800" dirty="0"/>
          </a:p>
        </p:txBody>
      </p:sp>
      <p:sp>
        <p:nvSpPr>
          <p:cNvPr id="4" name="页脚占位符 3"/>
          <p:cNvSpPr>
            <a:spLocks noGrp="1"/>
          </p:cNvSpPr>
          <p:nvPr>
            <p:ph type="ftr" sz="quarter" idx="10"/>
          </p:nvPr>
        </p:nvSpPr>
        <p:spPr/>
        <p:txBody>
          <a:bodyPr/>
          <a:lstStyle/>
          <a:p>
            <a:r>
              <a:rPr lang="en-US" dirty="0" smtClean="0"/>
              <a:t>PhD Dissertation  – </a:t>
            </a:r>
            <a:fld id="{E5043E85-FEF5-4866-9E91-31A1114F1502}" type="datetime4">
              <a:rPr lang="en-US" smtClean="0"/>
              <a:pPr/>
              <a:t>April 28, 2014</a:t>
            </a:fld>
            <a:endParaRPr lang="en-US" dirty="0"/>
          </a:p>
        </p:txBody>
      </p:sp>
      <p:sp>
        <p:nvSpPr>
          <p:cNvPr id="5" name="灯片编号占位符 4"/>
          <p:cNvSpPr>
            <a:spLocks noGrp="1"/>
          </p:cNvSpPr>
          <p:nvPr>
            <p:ph type="sldNum" sz="quarter" idx="11"/>
          </p:nvPr>
        </p:nvSpPr>
        <p:spPr/>
        <p:txBody>
          <a:bodyPr/>
          <a:lstStyle/>
          <a:p>
            <a:fld id="{12A67534-E104-4E78-B070-7E52CA66679E}" type="slidenum">
              <a:rPr lang="en-US" smtClean="0"/>
              <a:pPr/>
              <a:t>14</a:t>
            </a:fld>
            <a:endParaRPr lang="en-US" dirty="0"/>
          </a:p>
        </p:txBody>
      </p:sp>
      <p:pic>
        <p:nvPicPr>
          <p:cNvPr id="7" name="图片 6"/>
          <p:cNvPicPr>
            <a:picLocks noChangeAspect="1"/>
          </p:cNvPicPr>
          <p:nvPr/>
        </p:nvPicPr>
        <p:blipFill>
          <a:blip r:embed="rId3"/>
          <a:stretch>
            <a:fillRect/>
          </a:stretch>
        </p:blipFill>
        <p:spPr>
          <a:xfrm>
            <a:off x="3203847" y="1479607"/>
            <a:ext cx="4440733" cy="4123976"/>
          </a:xfrm>
          <a:prstGeom prst="rect">
            <a:avLst/>
          </a:prstGeom>
        </p:spPr>
      </p:pic>
      <p:sp>
        <p:nvSpPr>
          <p:cNvPr id="8" name="文本框 7"/>
          <p:cNvSpPr txBox="1"/>
          <p:nvPr/>
        </p:nvSpPr>
        <p:spPr>
          <a:xfrm>
            <a:off x="1563417" y="1500064"/>
            <a:ext cx="976608" cy="461665"/>
          </a:xfrm>
          <a:prstGeom prst="rect">
            <a:avLst/>
          </a:prstGeom>
          <a:noFill/>
        </p:spPr>
        <p:txBody>
          <a:bodyPr wrap="square" rtlCol="0">
            <a:spAutoFit/>
          </a:bodyPr>
          <a:lstStyle/>
          <a:p>
            <a:r>
              <a:rPr lang="en-US" sz="1200" b="1" i="1" u="sng" dirty="0" smtClean="0">
                <a:solidFill>
                  <a:srgbClr val="00CC00"/>
                </a:solidFill>
              </a:rPr>
              <a:t>Bandwidth</a:t>
            </a:r>
            <a:r>
              <a:rPr lang="en-US" sz="1200" b="1" i="1" u="sng" dirty="0" smtClean="0">
                <a:solidFill>
                  <a:srgbClr val="FFC000"/>
                </a:solidFill>
              </a:rPr>
              <a:t> </a:t>
            </a:r>
            <a:r>
              <a:rPr lang="en-US" sz="1200" b="1" i="1" u="sng" dirty="0" smtClean="0">
                <a:solidFill>
                  <a:srgbClr val="00CC00"/>
                </a:solidFill>
              </a:rPr>
              <a:t>Eagerness</a:t>
            </a:r>
            <a:endParaRPr lang="en-US" dirty="0"/>
          </a:p>
        </p:txBody>
      </p:sp>
      <p:sp>
        <p:nvSpPr>
          <p:cNvPr id="9" name="文本框 8"/>
          <p:cNvSpPr txBox="1"/>
          <p:nvPr/>
        </p:nvSpPr>
        <p:spPr>
          <a:xfrm>
            <a:off x="999503" y="3897949"/>
            <a:ext cx="1052218" cy="276999"/>
          </a:xfrm>
          <a:prstGeom prst="rect">
            <a:avLst/>
          </a:prstGeom>
          <a:noFill/>
        </p:spPr>
        <p:txBody>
          <a:bodyPr wrap="square" rtlCol="0">
            <a:spAutoFit/>
          </a:bodyPr>
          <a:lstStyle/>
          <a:p>
            <a:r>
              <a:rPr lang="en-US" sz="1200" b="1" i="1" u="sng" dirty="0" smtClean="0">
                <a:solidFill>
                  <a:srgbClr val="FF0000"/>
                </a:solidFill>
              </a:rPr>
              <a:t>Interactivity</a:t>
            </a:r>
            <a:endParaRPr lang="en-US" dirty="0">
              <a:solidFill>
                <a:srgbClr val="FF0000"/>
              </a:solidFill>
            </a:endParaRPr>
          </a:p>
        </p:txBody>
      </p:sp>
      <p:sp>
        <p:nvSpPr>
          <p:cNvPr id="10" name="文本框 9"/>
          <p:cNvSpPr txBox="1"/>
          <p:nvPr/>
        </p:nvSpPr>
        <p:spPr>
          <a:xfrm>
            <a:off x="3984054" y="5889886"/>
            <a:ext cx="1440160" cy="276999"/>
          </a:xfrm>
          <a:prstGeom prst="rect">
            <a:avLst/>
          </a:prstGeom>
          <a:noFill/>
        </p:spPr>
        <p:txBody>
          <a:bodyPr wrap="square" rtlCol="0">
            <a:spAutoFit/>
          </a:bodyPr>
          <a:lstStyle/>
          <a:p>
            <a:r>
              <a:rPr lang="en-US" sz="1200" b="1" i="1" u="sng" dirty="0" smtClean="0">
                <a:solidFill>
                  <a:srgbClr val="0033CC"/>
                </a:solidFill>
              </a:rPr>
              <a:t>Responsiveness</a:t>
            </a:r>
            <a:endParaRPr lang="en-US" dirty="0"/>
          </a:p>
        </p:txBody>
      </p:sp>
      <p:sp>
        <p:nvSpPr>
          <p:cNvPr id="11" name="文本框 10"/>
          <p:cNvSpPr txBox="1"/>
          <p:nvPr/>
        </p:nvSpPr>
        <p:spPr>
          <a:xfrm>
            <a:off x="1719535" y="3331682"/>
            <a:ext cx="1478413" cy="276999"/>
          </a:xfrm>
          <a:prstGeom prst="rect">
            <a:avLst/>
          </a:prstGeom>
          <a:noFill/>
        </p:spPr>
        <p:txBody>
          <a:bodyPr wrap="square" rtlCol="0">
            <a:spAutoFit/>
          </a:bodyPr>
          <a:lstStyle/>
          <a:p>
            <a:r>
              <a:rPr lang="en-US" sz="1200" b="1" dirty="0" smtClean="0">
                <a:solidFill>
                  <a:srgbClr val="FF0000"/>
                </a:solidFill>
              </a:rPr>
              <a:t>Non-interactive</a:t>
            </a:r>
            <a:endParaRPr lang="en-US" dirty="0">
              <a:solidFill>
                <a:srgbClr val="FF0000"/>
              </a:solidFill>
            </a:endParaRPr>
          </a:p>
        </p:txBody>
      </p:sp>
      <p:sp>
        <p:nvSpPr>
          <p:cNvPr id="12" name="文本框 11"/>
          <p:cNvSpPr txBox="1"/>
          <p:nvPr/>
        </p:nvSpPr>
        <p:spPr>
          <a:xfrm>
            <a:off x="1719535" y="4601113"/>
            <a:ext cx="1124273" cy="276999"/>
          </a:xfrm>
          <a:prstGeom prst="rect">
            <a:avLst/>
          </a:prstGeom>
          <a:noFill/>
        </p:spPr>
        <p:txBody>
          <a:bodyPr wrap="square" rtlCol="0">
            <a:spAutoFit/>
          </a:bodyPr>
          <a:lstStyle/>
          <a:p>
            <a:r>
              <a:rPr lang="en-US" sz="1200" b="1" dirty="0">
                <a:solidFill>
                  <a:srgbClr val="FF0000"/>
                </a:solidFill>
              </a:rPr>
              <a:t>I</a:t>
            </a:r>
            <a:r>
              <a:rPr lang="en-US" sz="1200" b="1" dirty="0" smtClean="0">
                <a:solidFill>
                  <a:srgbClr val="FF0000"/>
                </a:solidFill>
              </a:rPr>
              <a:t>nteractive</a:t>
            </a:r>
            <a:endParaRPr lang="en-US" dirty="0">
              <a:solidFill>
                <a:srgbClr val="FF0000"/>
              </a:solidFill>
            </a:endParaRPr>
          </a:p>
        </p:txBody>
      </p:sp>
      <p:sp>
        <p:nvSpPr>
          <p:cNvPr id="13" name="文本框 12"/>
          <p:cNvSpPr txBox="1"/>
          <p:nvPr/>
        </p:nvSpPr>
        <p:spPr>
          <a:xfrm>
            <a:off x="3228993" y="5626101"/>
            <a:ext cx="1415016" cy="276999"/>
          </a:xfrm>
          <a:prstGeom prst="rect">
            <a:avLst/>
          </a:prstGeom>
          <a:noFill/>
        </p:spPr>
        <p:txBody>
          <a:bodyPr wrap="square" rtlCol="0">
            <a:spAutoFit/>
          </a:bodyPr>
          <a:lstStyle/>
          <a:p>
            <a:r>
              <a:rPr lang="en-US" sz="1200" b="1" dirty="0" smtClean="0">
                <a:solidFill>
                  <a:srgbClr val="0033CC"/>
                </a:solidFill>
              </a:rPr>
              <a:t>Response-based</a:t>
            </a:r>
            <a:endParaRPr lang="en-US" dirty="0">
              <a:solidFill>
                <a:srgbClr val="0033CC"/>
              </a:solidFill>
            </a:endParaRPr>
          </a:p>
        </p:txBody>
      </p:sp>
      <p:sp>
        <p:nvSpPr>
          <p:cNvPr id="15" name="文本框 14"/>
          <p:cNvSpPr txBox="1"/>
          <p:nvPr/>
        </p:nvSpPr>
        <p:spPr>
          <a:xfrm>
            <a:off x="4704134" y="5626101"/>
            <a:ext cx="1831895" cy="276999"/>
          </a:xfrm>
          <a:prstGeom prst="rect">
            <a:avLst/>
          </a:prstGeom>
          <a:noFill/>
        </p:spPr>
        <p:txBody>
          <a:bodyPr wrap="square" rtlCol="0">
            <a:spAutoFit/>
          </a:bodyPr>
          <a:lstStyle/>
          <a:p>
            <a:r>
              <a:rPr lang="en-US" sz="1200" b="1" dirty="0" smtClean="0">
                <a:solidFill>
                  <a:srgbClr val="0033CC"/>
                </a:solidFill>
              </a:rPr>
              <a:t>Non-response-based</a:t>
            </a:r>
            <a:endParaRPr lang="en-US" dirty="0">
              <a:solidFill>
                <a:srgbClr val="0033CC"/>
              </a:solidFill>
            </a:endParaRPr>
          </a:p>
        </p:txBody>
      </p:sp>
      <p:sp>
        <p:nvSpPr>
          <p:cNvPr id="16" name="文本框 15"/>
          <p:cNvSpPr txBox="1"/>
          <p:nvPr/>
        </p:nvSpPr>
        <p:spPr>
          <a:xfrm>
            <a:off x="2216775" y="2060197"/>
            <a:ext cx="1478413" cy="276999"/>
          </a:xfrm>
          <a:prstGeom prst="rect">
            <a:avLst/>
          </a:prstGeom>
          <a:noFill/>
        </p:spPr>
        <p:txBody>
          <a:bodyPr wrap="square" rtlCol="0">
            <a:spAutoFit/>
          </a:bodyPr>
          <a:lstStyle/>
          <a:p>
            <a:r>
              <a:rPr lang="en-US" sz="1200" b="1" dirty="0" smtClean="0">
                <a:solidFill>
                  <a:srgbClr val="00CC00"/>
                </a:solidFill>
              </a:rPr>
              <a:t>Greedy</a:t>
            </a:r>
            <a:endParaRPr lang="en-US" dirty="0">
              <a:solidFill>
                <a:srgbClr val="00CC00"/>
              </a:solidFill>
            </a:endParaRPr>
          </a:p>
        </p:txBody>
      </p:sp>
      <p:sp>
        <p:nvSpPr>
          <p:cNvPr id="17" name="文本框 16"/>
          <p:cNvSpPr txBox="1"/>
          <p:nvPr/>
        </p:nvSpPr>
        <p:spPr>
          <a:xfrm>
            <a:off x="2787890" y="1492903"/>
            <a:ext cx="1478413" cy="276999"/>
          </a:xfrm>
          <a:prstGeom prst="rect">
            <a:avLst/>
          </a:prstGeom>
          <a:noFill/>
        </p:spPr>
        <p:txBody>
          <a:bodyPr wrap="square" rtlCol="0">
            <a:spAutoFit/>
          </a:bodyPr>
          <a:lstStyle/>
          <a:p>
            <a:r>
              <a:rPr lang="en-US" sz="1200" b="1" dirty="0" smtClean="0">
                <a:solidFill>
                  <a:srgbClr val="00CC00"/>
                </a:solidFill>
              </a:rPr>
              <a:t>Non-Greedy</a:t>
            </a:r>
            <a:endParaRPr lang="en-US" dirty="0">
              <a:solidFill>
                <a:srgbClr val="00CC00"/>
              </a:solidFill>
            </a:endParaRPr>
          </a:p>
        </p:txBody>
      </p:sp>
      <p:sp>
        <p:nvSpPr>
          <p:cNvPr id="18" name="文本框 17"/>
          <p:cNvSpPr txBox="1"/>
          <p:nvPr/>
        </p:nvSpPr>
        <p:spPr>
          <a:xfrm>
            <a:off x="3248148" y="2636912"/>
            <a:ext cx="1395862" cy="523220"/>
          </a:xfrm>
          <a:prstGeom prst="rect">
            <a:avLst/>
          </a:prstGeom>
          <a:noFill/>
        </p:spPr>
        <p:txBody>
          <a:bodyPr wrap="square" rtlCol="0">
            <a:spAutoFit/>
          </a:bodyPr>
          <a:lstStyle/>
          <a:p>
            <a:r>
              <a:rPr lang="en-US" sz="1400" b="1" dirty="0" smtClean="0"/>
              <a:t>FTP</a:t>
            </a:r>
          </a:p>
          <a:p>
            <a:r>
              <a:rPr lang="en-US" sz="1400" b="1" dirty="0" smtClean="0"/>
              <a:t>P2P, Email</a:t>
            </a:r>
            <a:endParaRPr lang="en-US" sz="1400" b="1" dirty="0"/>
          </a:p>
        </p:txBody>
      </p:sp>
      <p:sp>
        <p:nvSpPr>
          <p:cNvPr id="19" name="文本框 18"/>
          <p:cNvSpPr txBox="1"/>
          <p:nvPr/>
        </p:nvSpPr>
        <p:spPr>
          <a:xfrm>
            <a:off x="3203848" y="5066020"/>
            <a:ext cx="1152128" cy="523220"/>
          </a:xfrm>
          <a:prstGeom prst="rect">
            <a:avLst/>
          </a:prstGeom>
          <a:noFill/>
        </p:spPr>
        <p:txBody>
          <a:bodyPr wrap="square" rtlCol="0">
            <a:spAutoFit/>
          </a:bodyPr>
          <a:lstStyle/>
          <a:p>
            <a:r>
              <a:rPr lang="en-US" sz="1400" b="1" dirty="0" smtClean="0"/>
              <a:t>Telnet/SSH</a:t>
            </a:r>
          </a:p>
          <a:p>
            <a:r>
              <a:rPr lang="en-US" sz="1400" b="1" dirty="0" smtClean="0"/>
              <a:t>DNS, IM</a:t>
            </a:r>
            <a:endParaRPr lang="en-US" sz="1400" b="1" dirty="0"/>
          </a:p>
        </p:txBody>
      </p:sp>
      <p:sp>
        <p:nvSpPr>
          <p:cNvPr id="20" name="文本框 19"/>
          <p:cNvSpPr txBox="1"/>
          <p:nvPr/>
        </p:nvSpPr>
        <p:spPr>
          <a:xfrm>
            <a:off x="5102296" y="1613871"/>
            <a:ext cx="1872208" cy="307777"/>
          </a:xfrm>
          <a:prstGeom prst="rect">
            <a:avLst/>
          </a:prstGeom>
          <a:noFill/>
        </p:spPr>
        <p:txBody>
          <a:bodyPr wrap="square" rtlCol="0">
            <a:spAutoFit/>
          </a:bodyPr>
          <a:lstStyle/>
          <a:p>
            <a:r>
              <a:rPr lang="en-US" sz="1400" b="1" dirty="0" smtClean="0"/>
              <a:t>Streaming Video</a:t>
            </a:r>
          </a:p>
        </p:txBody>
      </p:sp>
      <p:sp>
        <p:nvSpPr>
          <p:cNvPr id="21" name="文本框 20"/>
          <p:cNvSpPr txBox="1"/>
          <p:nvPr/>
        </p:nvSpPr>
        <p:spPr>
          <a:xfrm>
            <a:off x="6950978" y="3867171"/>
            <a:ext cx="693602" cy="307777"/>
          </a:xfrm>
          <a:prstGeom prst="rect">
            <a:avLst/>
          </a:prstGeom>
          <a:noFill/>
        </p:spPr>
        <p:txBody>
          <a:bodyPr wrap="square" rtlCol="0">
            <a:spAutoFit/>
          </a:bodyPr>
          <a:lstStyle/>
          <a:p>
            <a:r>
              <a:rPr lang="en-US" sz="1400" b="1" dirty="0" smtClean="0"/>
              <a:t>VoIP</a:t>
            </a:r>
          </a:p>
        </p:txBody>
      </p:sp>
      <p:sp>
        <p:nvSpPr>
          <p:cNvPr id="22" name="文本框 21"/>
          <p:cNvSpPr txBox="1"/>
          <p:nvPr/>
        </p:nvSpPr>
        <p:spPr>
          <a:xfrm>
            <a:off x="4893429" y="2718005"/>
            <a:ext cx="1262748" cy="523220"/>
          </a:xfrm>
          <a:prstGeom prst="rect">
            <a:avLst/>
          </a:prstGeom>
          <a:noFill/>
        </p:spPr>
        <p:txBody>
          <a:bodyPr wrap="square" rtlCol="0">
            <a:spAutoFit/>
          </a:bodyPr>
          <a:lstStyle/>
          <a:p>
            <a:r>
              <a:rPr lang="en-US" sz="1400" b="1" dirty="0" smtClean="0"/>
              <a:t>NFS w/UDP </a:t>
            </a:r>
          </a:p>
          <a:p>
            <a:r>
              <a:rPr lang="en-US" sz="1400" b="1" dirty="0" smtClean="0"/>
              <a:t>P2P w/UDP</a:t>
            </a:r>
          </a:p>
        </p:txBody>
      </p:sp>
      <p:grpSp>
        <p:nvGrpSpPr>
          <p:cNvPr id="28" name="组合 27"/>
          <p:cNvGrpSpPr/>
          <p:nvPr/>
        </p:nvGrpSpPr>
        <p:grpSpPr>
          <a:xfrm>
            <a:off x="3247056" y="3536348"/>
            <a:ext cx="1452220" cy="1104870"/>
            <a:chOff x="3260864" y="3573016"/>
            <a:chExt cx="1398136" cy="1104870"/>
          </a:xfrm>
        </p:grpSpPr>
        <p:sp>
          <p:nvSpPr>
            <p:cNvPr id="23" name="文本框 22"/>
            <p:cNvSpPr txBox="1"/>
            <p:nvPr/>
          </p:nvSpPr>
          <p:spPr>
            <a:xfrm>
              <a:off x="3274541" y="3573016"/>
              <a:ext cx="1369468" cy="1104870"/>
            </a:xfrm>
            <a:prstGeom prst="rect">
              <a:avLst/>
            </a:prstGeom>
            <a:pattFill prst="trellis">
              <a:fgClr>
                <a:srgbClr val="00B0F0"/>
              </a:fgClr>
              <a:bgClr>
                <a:schemeClr val="bg1"/>
              </a:bgClr>
            </a:pattFill>
            <a:ln>
              <a:solidFill>
                <a:schemeClr val="accent1">
                  <a:alpha val="50000"/>
                </a:schemeClr>
              </a:solidFill>
            </a:ln>
          </p:spPr>
          <p:txBody>
            <a:bodyPr wrap="square" rtlCol="0" anchor="ctr">
              <a:noAutofit/>
            </a:bodyPr>
            <a:lstStyle/>
            <a:p>
              <a:pPr algn="ctr"/>
              <a:r>
                <a:rPr lang="en-US" sz="1400" b="1" dirty="0" smtClean="0"/>
                <a:t>Web</a:t>
              </a:r>
            </a:p>
          </p:txBody>
        </p:sp>
        <p:cxnSp>
          <p:nvCxnSpPr>
            <p:cNvPr id="25" name="直接连接符 24"/>
            <p:cNvCxnSpPr/>
            <p:nvPr/>
          </p:nvCxnSpPr>
          <p:spPr bwMode="auto">
            <a:xfrm>
              <a:off x="3260864" y="4149080"/>
              <a:ext cx="447040" cy="0"/>
            </a:xfrm>
            <a:prstGeom prst="line">
              <a:avLst/>
            </a:pr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4211960" y="4149080"/>
              <a:ext cx="447040" cy="0"/>
            </a:xfrm>
            <a:prstGeom prst="line">
              <a:avLst/>
            </a:pr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文本框 28"/>
          <p:cNvSpPr txBox="1"/>
          <p:nvPr/>
        </p:nvSpPr>
        <p:spPr>
          <a:xfrm>
            <a:off x="4295157" y="4243787"/>
            <a:ext cx="1689101" cy="1094379"/>
          </a:xfrm>
          <a:prstGeom prst="rect">
            <a:avLst/>
          </a:prstGeom>
          <a:pattFill prst="weave">
            <a:fgClr>
              <a:srgbClr val="9966FF"/>
            </a:fgClr>
            <a:bgClr>
              <a:schemeClr val="bg1"/>
            </a:bgClr>
          </a:pattFill>
        </p:spPr>
        <p:txBody>
          <a:bodyPr wrap="square" rtlCol="0" anchor="ctr">
            <a:noAutofit/>
          </a:bodyPr>
          <a:lstStyle/>
          <a:p>
            <a:pPr algn="ctr"/>
            <a:r>
              <a:rPr lang="en-US" sz="1400" b="1" dirty="0" smtClean="0"/>
              <a:t>Game</a:t>
            </a:r>
          </a:p>
        </p:txBody>
      </p:sp>
      <p:grpSp>
        <p:nvGrpSpPr>
          <p:cNvPr id="36" name="组合 35"/>
          <p:cNvGrpSpPr/>
          <p:nvPr/>
        </p:nvGrpSpPr>
        <p:grpSpPr>
          <a:xfrm>
            <a:off x="4721042" y="960983"/>
            <a:ext cx="1435134" cy="523801"/>
            <a:chOff x="4721042" y="960983"/>
            <a:chExt cx="1435134" cy="523801"/>
          </a:xfrm>
        </p:grpSpPr>
        <p:sp>
          <p:nvSpPr>
            <p:cNvPr id="33" name="右大括号 32"/>
            <p:cNvSpPr/>
            <p:nvPr/>
          </p:nvSpPr>
          <p:spPr bwMode="auto">
            <a:xfrm rot="16200000">
              <a:off x="5355303" y="683911"/>
              <a:ext cx="166612" cy="1435134"/>
            </a:xfrm>
            <a:prstGeom prst="rightBrace">
              <a:avLst>
                <a:gd name="adj1" fmla="val 36218"/>
                <a:gd name="adj2" fmla="val 50000"/>
              </a:avLst>
            </a:prstGeom>
            <a:noFill/>
            <a:ln w="12700" cap="sq" cmpd="sng" algn="ctr">
              <a:solidFill>
                <a:schemeClr val="tx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文本框 34"/>
            <p:cNvSpPr txBox="1"/>
            <p:nvPr/>
          </p:nvSpPr>
          <p:spPr>
            <a:xfrm>
              <a:off x="4932040" y="960983"/>
              <a:ext cx="1052218" cy="307777"/>
            </a:xfrm>
            <a:prstGeom prst="rect">
              <a:avLst/>
            </a:prstGeom>
            <a:noFill/>
          </p:spPr>
          <p:txBody>
            <a:bodyPr wrap="square" rtlCol="0">
              <a:spAutoFit/>
            </a:bodyPr>
            <a:lstStyle/>
            <a:p>
              <a:r>
                <a:rPr lang="en-US" sz="1400" i="1" dirty="0" smtClean="0">
                  <a:solidFill>
                    <a:srgbClr val="0066FF"/>
                  </a:solidFill>
                </a:rPr>
                <a:t>Limit Rate</a:t>
              </a:r>
              <a:endParaRPr lang="en-US" sz="2000" dirty="0">
                <a:solidFill>
                  <a:srgbClr val="0066FF"/>
                </a:solidFill>
              </a:endParaRPr>
            </a:p>
          </p:txBody>
        </p:sp>
      </p:grpSp>
      <p:grpSp>
        <p:nvGrpSpPr>
          <p:cNvPr id="37" name="组合 36"/>
          <p:cNvGrpSpPr/>
          <p:nvPr/>
        </p:nvGrpSpPr>
        <p:grpSpPr>
          <a:xfrm>
            <a:off x="6156176" y="980728"/>
            <a:ext cx="1435134" cy="513348"/>
            <a:chOff x="4721042" y="971436"/>
            <a:chExt cx="1435134" cy="513348"/>
          </a:xfrm>
        </p:grpSpPr>
        <p:sp>
          <p:nvSpPr>
            <p:cNvPr id="38" name="右大括号 37"/>
            <p:cNvSpPr/>
            <p:nvPr/>
          </p:nvSpPr>
          <p:spPr bwMode="auto">
            <a:xfrm rot="16200000">
              <a:off x="5355303" y="683911"/>
              <a:ext cx="166612" cy="1435134"/>
            </a:xfrm>
            <a:prstGeom prst="rightBrace">
              <a:avLst>
                <a:gd name="adj1" fmla="val 36218"/>
                <a:gd name="adj2" fmla="val 50000"/>
              </a:avLst>
            </a:prstGeom>
            <a:noFill/>
            <a:ln w="12700" cap="sq" cmpd="sng" algn="ctr">
              <a:solidFill>
                <a:schemeClr val="tx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9" name="文本框 38"/>
            <p:cNvSpPr txBox="1"/>
            <p:nvPr/>
          </p:nvSpPr>
          <p:spPr>
            <a:xfrm>
              <a:off x="4824010" y="971436"/>
              <a:ext cx="1265184" cy="307777"/>
            </a:xfrm>
            <a:prstGeom prst="rect">
              <a:avLst/>
            </a:prstGeom>
            <a:noFill/>
          </p:spPr>
          <p:txBody>
            <a:bodyPr wrap="square" rtlCol="0">
              <a:spAutoFit/>
            </a:bodyPr>
            <a:lstStyle/>
            <a:p>
              <a:r>
                <a:rPr lang="en-US" sz="1400" i="1" dirty="0" smtClean="0">
                  <a:solidFill>
                    <a:srgbClr val="0066FF"/>
                  </a:solidFill>
                </a:rPr>
                <a:t>Drop </a:t>
              </a:r>
              <a:r>
                <a:rPr lang="en-US" sz="1400" i="1" dirty="0">
                  <a:solidFill>
                    <a:srgbClr val="0066FF"/>
                  </a:solidFill>
                </a:rPr>
                <a:t>P</a:t>
              </a:r>
              <a:r>
                <a:rPr lang="en-US" sz="1400" i="1" dirty="0" smtClean="0">
                  <a:solidFill>
                    <a:srgbClr val="0066FF"/>
                  </a:solidFill>
                </a:rPr>
                <a:t>ackets</a:t>
              </a:r>
              <a:endParaRPr lang="en-US" sz="1400" i="1" dirty="0">
                <a:solidFill>
                  <a:srgbClr val="0066FF"/>
                </a:solidFill>
              </a:endParaRPr>
            </a:p>
          </p:txBody>
        </p:sp>
      </p:grpSp>
      <p:sp>
        <p:nvSpPr>
          <p:cNvPr id="40" name="右大括号 39"/>
          <p:cNvSpPr/>
          <p:nvPr/>
        </p:nvSpPr>
        <p:spPr bwMode="auto">
          <a:xfrm>
            <a:off x="7596336" y="1570173"/>
            <a:ext cx="211238" cy="1404262"/>
          </a:xfrm>
          <a:prstGeom prst="rightBrace">
            <a:avLst/>
          </a:prstGeom>
          <a:noFill/>
          <a:ln w="12700" cap="sq" cmpd="sng" algn="ctr">
            <a:solidFill>
              <a:schemeClr val="tx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1" name="文本框 40"/>
          <p:cNvSpPr txBox="1"/>
          <p:nvPr/>
        </p:nvSpPr>
        <p:spPr>
          <a:xfrm>
            <a:off x="7832029" y="2032102"/>
            <a:ext cx="964677" cy="523220"/>
          </a:xfrm>
          <a:prstGeom prst="rect">
            <a:avLst/>
          </a:prstGeom>
          <a:noFill/>
        </p:spPr>
        <p:txBody>
          <a:bodyPr wrap="square" rtlCol="0">
            <a:spAutoFit/>
          </a:bodyPr>
          <a:lstStyle/>
          <a:p>
            <a:r>
              <a:rPr lang="en-US" sz="1400" i="1" dirty="0" smtClean="0">
                <a:solidFill>
                  <a:srgbClr val="0066FF"/>
                </a:solidFill>
              </a:rPr>
              <a:t>Delay</a:t>
            </a:r>
          </a:p>
          <a:p>
            <a:r>
              <a:rPr lang="en-US" sz="1400" i="1" dirty="0" smtClean="0">
                <a:solidFill>
                  <a:srgbClr val="0066FF"/>
                </a:solidFill>
              </a:rPr>
              <a:t>Packets</a:t>
            </a:r>
            <a:endParaRPr lang="en-US" sz="1400" i="1" dirty="0">
              <a:solidFill>
                <a:srgbClr val="0066FF"/>
              </a:solidFill>
            </a:endParaRPr>
          </a:p>
        </p:txBody>
      </p:sp>
      <p:sp>
        <p:nvSpPr>
          <p:cNvPr id="42" name="右大括号 41"/>
          <p:cNvSpPr/>
          <p:nvPr/>
        </p:nvSpPr>
        <p:spPr bwMode="auto">
          <a:xfrm>
            <a:off x="7596336" y="2996952"/>
            <a:ext cx="211238" cy="1447393"/>
          </a:xfrm>
          <a:prstGeom prst="rightBrace">
            <a:avLst/>
          </a:prstGeom>
          <a:noFill/>
          <a:ln w="12700" cap="sq" cmpd="sng" algn="ctr">
            <a:solidFill>
              <a:schemeClr val="tx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3" name="文本框 42"/>
          <p:cNvSpPr txBox="1"/>
          <p:nvPr/>
        </p:nvSpPr>
        <p:spPr>
          <a:xfrm>
            <a:off x="7832029" y="3470181"/>
            <a:ext cx="964677" cy="523220"/>
          </a:xfrm>
          <a:prstGeom prst="rect">
            <a:avLst/>
          </a:prstGeom>
          <a:noFill/>
        </p:spPr>
        <p:txBody>
          <a:bodyPr wrap="square" rtlCol="0">
            <a:spAutoFit/>
          </a:bodyPr>
          <a:lstStyle/>
          <a:p>
            <a:r>
              <a:rPr lang="en-US" sz="1400" i="1" dirty="0" smtClean="0">
                <a:solidFill>
                  <a:srgbClr val="0066FF"/>
                </a:solidFill>
              </a:rPr>
              <a:t>Push</a:t>
            </a:r>
          </a:p>
          <a:p>
            <a:r>
              <a:rPr lang="en-US" sz="1400" i="1" dirty="0" smtClean="0">
                <a:solidFill>
                  <a:srgbClr val="0066FF"/>
                </a:solidFill>
              </a:rPr>
              <a:t>Packets</a:t>
            </a:r>
            <a:endParaRPr lang="en-US" sz="1400" i="1" dirty="0">
              <a:solidFill>
                <a:srgbClr val="0066FF"/>
              </a:solidFill>
            </a:endParaRPr>
          </a:p>
        </p:txBody>
      </p:sp>
      <p:sp>
        <p:nvSpPr>
          <p:cNvPr id="45" name="左大括号 44"/>
          <p:cNvSpPr/>
          <p:nvPr/>
        </p:nvSpPr>
        <p:spPr bwMode="auto">
          <a:xfrm rot="13897653">
            <a:off x="7225661" y="4334464"/>
            <a:ext cx="221010" cy="998254"/>
          </a:xfrm>
          <a:prstGeom prst="leftBrace">
            <a:avLst/>
          </a:prstGeom>
          <a:noFill/>
          <a:ln w="12700" cap="sq" cmpd="sng" algn="ctr">
            <a:solidFill>
              <a:schemeClr val="tx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6" name="文本框 45"/>
          <p:cNvSpPr txBox="1"/>
          <p:nvPr/>
        </p:nvSpPr>
        <p:spPr>
          <a:xfrm>
            <a:off x="7472092" y="4766139"/>
            <a:ext cx="1239463" cy="523220"/>
          </a:xfrm>
          <a:prstGeom prst="rect">
            <a:avLst/>
          </a:prstGeom>
          <a:noFill/>
        </p:spPr>
        <p:txBody>
          <a:bodyPr wrap="square" rtlCol="0">
            <a:spAutoFit/>
          </a:bodyPr>
          <a:lstStyle/>
          <a:p>
            <a:r>
              <a:rPr lang="en-US" sz="1400" i="1" dirty="0" smtClean="0">
                <a:solidFill>
                  <a:srgbClr val="0066FF"/>
                </a:solidFill>
              </a:rPr>
              <a:t>Reserve Bandwidth</a:t>
            </a:r>
            <a:endParaRPr lang="en-US" sz="1400" i="1" dirty="0">
              <a:solidFill>
                <a:srgbClr val="0066FF"/>
              </a:solidFill>
            </a:endParaRPr>
          </a:p>
        </p:txBody>
      </p:sp>
    </p:spTree>
    <p:extLst>
      <p:ext uri="{BB962C8B-B14F-4D97-AF65-F5344CB8AC3E}">
        <p14:creationId xmlns:p14="http://schemas.microsoft.com/office/powerpoint/2010/main" val="102100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9" grpId="0" animBg="1"/>
      <p:bldP spid="40" grpId="0" animBg="1"/>
      <p:bldP spid="41" grpId="0"/>
      <p:bldP spid="42" grpId="0" animBg="1"/>
      <p:bldP spid="43" grpId="0"/>
      <p:bldP spid="45" grpId="0" animBg="1"/>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1143000" y="44624"/>
            <a:ext cx="7772400" cy="792088"/>
          </a:xfrm>
        </p:spPr>
        <p:txBody>
          <a:bodyPr/>
          <a:lstStyle/>
          <a:p>
            <a:r>
              <a:rPr lang="en-US" dirty="0" smtClean="0"/>
              <a:t>Treatment Based Classification</a:t>
            </a:r>
          </a:p>
        </p:txBody>
      </p:sp>
      <p:sp>
        <p:nvSpPr>
          <p:cNvPr id="3" name="内容占位符 2"/>
          <p:cNvSpPr>
            <a:spLocks noGrp="1"/>
          </p:cNvSpPr>
          <p:nvPr>
            <p:ph idx="1"/>
          </p:nvPr>
        </p:nvSpPr>
        <p:spPr>
          <a:xfrm>
            <a:off x="1115616" y="908720"/>
            <a:ext cx="7772400" cy="5328592"/>
          </a:xfrm>
        </p:spPr>
        <p:txBody>
          <a:bodyPr/>
          <a:lstStyle/>
          <a:p>
            <a:pPr>
              <a:defRPr/>
            </a:pPr>
            <a:r>
              <a:rPr lang="en-US" sz="2000" dirty="0">
                <a:solidFill>
                  <a:srgbClr val="0066FF"/>
                </a:solidFill>
              </a:rPr>
              <a:t>Responsiveness</a:t>
            </a:r>
            <a:r>
              <a:rPr lang="en-US" sz="2000" dirty="0" smtClean="0">
                <a:solidFill>
                  <a:srgbClr val="0066FF"/>
                </a:solidFill>
              </a:rPr>
              <a:t>.</a:t>
            </a:r>
          </a:p>
          <a:p>
            <a:pPr lvl="1">
              <a:defRPr/>
            </a:pPr>
            <a:r>
              <a:rPr lang="en-US" sz="1800" i="1" dirty="0" smtClean="0">
                <a:solidFill>
                  <a:srgbClr val="0066FF"/>
                </a:solidFill>
              </a:rPr>
              <a:t>Response-based:  </a:t>
            </a:r>
            <a:r>
              <a:rPr lang="en-US" sz="1800" dirty="0" smtClean="0"/>
              <a:t>loss sensitive applications.</a:t>
            </a:r>
          </a:p>
          <a:p>
            <a:pPr lvl="2">
              <a:defRPr/>
            </a:pPr>
            <a:r>
              <a:rPr lang="en-US" sz="1600" dirty="0" smtClean="0"/>
              <a:t>Dropping packets triggers retransmission. </a:t>
            </a:r>
          </a:p>
          <a:p>
            <a:pPr lvl="2">
              <a:defRPr/>
            </a:pPr>
            <a:r>
              <a:rPr lang="en-US" sz="1600" dirty="0" smtClean="0"/>
              <a:t>Modify advertised window size to slow down the sender. </a:t>
            </a:r>
          </a:p>
          <a:p>
            <a:pPr lvl="1">
              <a:defRPr/>
            </a:pPr>
            <a:r>
              <a:rPr lang="en-US" sz="1800" i="1" dirty="0" smtClean="0">
                <a:solidFill>
                  <a:srgbClr val="0066FF"/>
                </a:solidFill>
                <a:sym typeface="Wingdings" panose="05000000000000000000" pitchFamily="2" charset="2"/>
              </a:rPr>
              <a:t>Non-r</a:t>
            </a:r>
            <a:r>
              <a:rPr lang="en-US" sz="1800" i="1" dirty="0" smtClean="0">
                <a:solidFill>
                  <a:srgbClr val="0066FF"/>
                </a:solidFill>
              </a:rPr>
              <a:t>esponse-based</a:t>
            </a:r>
            <a:r>
              <a:rPr lang="en-US" sz="1800" dirty="0" smtClean="0"/>
              <a:t>: loss tolerant applications.  </a:t>
            </a:r>
          </a:p>
          <a:p>
            <a:pPr lvl="2">
              <a:defRPr/>
            </a:pPr>
            <a:r>
              <a:rPr lang="en-US" sz="1600" dirty="0"/>
              <a:t>D</a:t>
            </a:r>
            <a:r>
              <a:rPr lang="en-US" sz="1600" dirty="0" smtClean="0"/>
              <a:t>ropping a small fraction of packets would NOT degrade their quality.</a:t>
            </a:r>
          </a:p>
          <a:p>
            <a:pPr>
              <a:defRPr/>
            </a:pPr>
            <a:r>
              <a:rPr lang="en-US" sz="2000" dirty="0" smtClean="0">
                <a:solidFill>
                  <a:srgbClr val="FF0000"/>
                </a:solidFill>
              </a:rPr>
              <a:t>Interactivity</a:t>
            </a:r>
            <a:r>
              <a:rPr lang="en-US" sz="2000" dirty="0" smtClean="0">
                <a:solidFill>
                  <a:srgbClr val="FF0066"/>
                </a:solidFill>
              </a:rPr>
              <a:t>. </a:t>
            </a:r>
          </a:p>
          <a:p>
            <a:pPr lvl="1">
              <a:defRPr/>
            </a:pPr>
            <a:r>
              <a:rPr lang="en-US" sz="1800" i="1" dirty="0" smtClean="0">
                <a:solidFill>
                  <a:srgbClr val="FF0000"/>
                </a:solidFill>
              </a:rPr>
              <a:t>Interactive</a:t>
            </a:r>
            <a:r>
              <a:rPr lang="en-US" sz="1800" dirty="0" smtClean="0"/>
              <a:t>: delay sensitive applications.</a:t>
            </a:r>
          </a:p>
          <a:p>
            <a:pPr lvl="2">
              <a:defRPr/>
            </a:pPr>
            <a:r>
              <a:rPr lang="en-US" sz="1600" dirty="0" smtClean="0"/>
              <a:t>Push, cut-in-line.</a:t>
            </a:r>
          </a:p>
          <a:p>
            <a:pPr lvl="1">
              <a:defRPr/>
            </a:pPr>
            <a:r>
              <a:rPr lang="en-US" sz="1800" i="1" dirty="0" smtClean="0">
                <a:solidFill>
                  <a:srgbClr val="FF0000"/>
                </a:solidFill>
              </a:rPr>
              <a:t>Non-Interactive</a:t>
            </a:r>
            <a:r>
              <a:rPr lang="en-US" sz="1800" dirty="0" smtClean="0"/>
              <a:t>: delay tolerant applications.</a:t>
            </a:r>
          </a:p>
          <a:p>
            <a:pPr lvl="2">
              <a:defRPr/>
            </a:pPr>
            <a:r>
              <a:rPr lang="en-US" sz="1600" dirty="0" smtClean="0"/>
              <a:t>Delay, lower its priority.</a:t>
            </a:r>
          </a:p>
          <a:p>
            <a:pPr>
              <a:defRPr/>
            </a:pPr>
            <a:r>
              <a:rPr lang="en-US" sz="2000" dirty="0" smtClean="0">
                <a:solidFill>
                  <a:srgbClr val="00CC00"/>
                </a:solidFill>
              </a:rPr>
              <a:t>Bandwidth eagerness.</a:t>
            </a:r>
          </a:p>
          <a:p>
            <a:pPr lvl="1">
              <a:defRPr/>
            </a:pPr>
            <a:r>
              <a:rPr lang="en-US" sz="1800" i="1" dirty="0" smtClean="0">
                <a:solidFill>
                  <a:srgbClr val="00CC00"/>
                </a:solidFill>
              </a:rPr>
              <a:t>Greedy:</a:t>
            </a:r>
            <a:r>
              <a:rPr lang="en-US" sz="1800" dirty="0" smtClean="0"/>
              <a:t>  best-effort applications. </a:t>
            </a:r>
          </a:p>
          <a:p>
            <a:pPr lvl="2">
              <a:defRPr/>
            </a:pPr>
            <a:r>
              <a:rPr lang="en-US" sz="1600" dirty="0" smtClean="0"/>
              <a:t>Dropping or limited advertised window size. </a:t>
            </a:r>
          </a:p>
          <a:p>
            <a:pPr lvl="1">
              <a:defRPr/>
            </a:pPr>
            <a:r>
              <a:rPr lang="en-US" sz="1800" i="1" dirty="0" smtClean="0">
                <a:solidFill>
                  <a:srgbClr val="00CC00"/>
                </a:solidFill>
              </a:rPr>
              <a:t>Non-greedy: </a:t>
            </a:r>
            <a:r>
              <a:rPr lang="en-US" sz="1800" dirty="0" smtClean="0"/>
              <a:t>bandwidth requirement limited by itself. </a:t>
            </a:r>
          </a:p>
          <a:p>
            <a:pPr lvl="2">
              <a:defRPr/>
            </a:pPr>
            <a:r>
              <a:rPr lang="en-US" sz="1600" dirty="0" smtClean="0"/>
              <a:t>Reserve bandwidth for them.</a:t>
            </a:r>
          </a:p>
          <a:p>
            <a:pPr marL="457200" lvl="1" indent="0">
              <a:buNone/>
              <a:defRPr/>
            </a:pPr>
            <a:endParaRPr lang="en-US" dirty="0"/>
          </a:p>
          <a:p>
            <a:pPr lvl="1">
              <a:defRPr/>
            </a:pPr>
            <a:endParaRPr lang="en-US" sz="2000" dirty="0" smtClean="0"/>
          </a:p>
          <a:p>
            <a:pPr lvl="1">
              <a:defRPr/>
            </a:pPr>
            <a:endParaRPr lang="en-US" sz="2000" dirty="0" smtClean="0"/>
          </a:p>
          <a:p>
            <a:pPr lvl="1">
              <a:defRPr/>
            </a:pPr>
            <a:endParaRPr lang="en-US" sz="2400" dirty="0" smtClean="0"/>
          </a:p>
          <a:p>
            <a:pPr marL="0" indent="0">
              <a:buFont typeface="Wingdings" panose="05000000000000000000" pitchFamily="2" charset="2"/>
              <a:buNone/>
              <a:defRPr/>
            </a:pPr>
            <a:r>
              <a:rPr lang="en-US" dirty="0" smtClean="0"/>
              <a:t>		</a:t>
            </a:r>
            <a:endParaRPr lang="en-US" dirty="0"/>
          </a:p>
        </p:txBody>
      </p:sp>
      <p:sp>
        <p:nvSpPr>
          <p:cNvPr id="29700" name="页脚占位符 3"/>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t>PhD Dissertation</a:t>
            </a:r>
            <a:r>
              <a:rPr lang="en-US" dirty="0"/>
              <a:t> </a:t>
            </a:r>
            <a:r>
              <a:rPr lang="en-US" dirty="0" smtClean="0"/>
              <a:t> – </a:t>
            </a:r>
            <a:fld id="{09D0C174-A205-44F5-A018-170ECAB5AB97}" type="datetime4">
              <a:rPr lang="en-US" smtClean="0"/>
              <a:pPr/>
              <a:t>April 28, 2014</a:t>
            </a:fld>
            <a:endParaRPr lang="en-US" dirty="0" smtClean="0"/>
          </a:p>
        </p:txBody>
      </p:sp>
      <p:sp>
        <p:nvSpPr>
          <p:cNvPr id="29701" name="灯片编号占位符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AD4F24-8135-4F56-BCE8-9C9E0CAFB84F}" type="slidenum">
              <a:rPr lang="en-US">
                <a:latin typeface="Times New Roman" panose="02020603050405020304" pitchFamily="18" charset="0"/>
              </a:rPr>
              <a:pPr/>
              <a:t>15</a:t>
            </a:fld>
            <a:endParaRPr lang="en-US" dirty="0">
              <a:latin typeface="Times New Roman" panose="02020603050405020304" pitchFamily="18" charset="0"/>
            </a:endParaRPr>
          </a:p>
        </p:txBody>
      </p:sp>
      <p:sp>
        <p:nvSpPr>
          <p:cNvPr id="2" name="矩形 1"/>
          <p:cNvSpPr/>
          <p:nvPr/>
        </p:nvSpPr>
        <p:spPr bwMode="auto">
          <a:xfrm>
            <a:off x="1115616" y="2780928"/>
            <a:ext cx="7488832" cy="1728192"/>
          </a:xfrm>
          <a:prstGeom prst="rect">
            <a:avLst/>
          </a:prstGeom>
          <a:noFill/>
          <a:ln w="28575" cap="sq" cmpd="sng" algn="ctr">
            <a:solidFill>
              <a:srgbClr val="FF0000"/>
            </a:solidFill>
            <a:prstDash val="sysDash"/>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86823" y="908720"/>
            <a:ext cx="7840136" cy="5023539"/>
          </a:xfrm>
          <a:prstGeom prst="rect">
            <a:avLst/>
          </a:prstGeom>
        </p:spPr>
      </p:pic>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16</a:t>
            </a:fld>
            <a:endParaRPr lang="en-US" dirty="0"/>
          </a:p>
        </p:txBody>
      </p:sp>
      <p:sp>
        <p:nvSpPr>
          <p:cNvPr id="6" name="标题 1"/>
          <p:cNvSpPr>
            <a:spLocks noGrp="1"/>
          </p:cNvSpPr>
          <p:nvPr>
            <p:ph type="title"/>
          </p:nvPr>
        </p:nvSpPr>
        <p:spPr>
          <a:xfrm>
            <a:off x="1086823" y="22593"/>
            <a:ext cx="7772400" cy="1039345"/>
          </a:xfrm>
        </p:spPr>
        <p:txBody>
          <a:bodyPr/>
          <a:lstStyle/>
          <a:p>
            <a:r>
              <a:rPr lang="en-US" dirty="0" smtClean="0"/>
              <a:t>CATNAP Architecture</a:t>
            </a:r>
            <a:endParaRPr lang="en-US" dirty="0"/>
          </a:p>
        </p:txBody>
      </p:sp>
      <p:sp>
        <p:nvSpPr>
          <p:cNvPr id="9" name="椭圆 8"/>
          <p:cNvSpPr/>
          <p:nvPr/>
        </p:nvSpPr>
        <p:spPr bwMode="auto">
          <a:xfrm>
            <a:off x="937121" y="1372001"/>
            <a:ext cx="790563" cy="1048887"/>
          </a:xfrm>
          <a:prstGeom prst="ellipse">
            <a:avLst/>
          </a:prstGeom>
          <a:noFill/>
          <a:ln w="38100" cap="sq" cmpd="sng" algn="ctr">
            <a:solidFill>
              <a:srgbClr val="0066FF"/>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椭圆 10"/>
          <p:cNvSpPr/>
          <p:nvPr/>
        </p:nvSpPr>
        <p:spPr bwMode="auto">
          <a:xfrm>
            <a:off x="909921" y="4016888"/>
            <a:ext cx="781760" cy="1716368"/>
          </a:xfrm>
          <a:prstGeom prst="ellipse">
            <a:avLst/>
          </a:prstGeom>
          <a:noFill/>
          <a:ln w="38100" cap="sq" cmpd="sng" algn="ctr">
            <a:solidFill>
              <a:schemeClr val="accent2">
                <a:lumMod val="50000"/>
              </a:schemeClr>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CC33"/>
              </a:solidFill>
              <a:effectLst/>
              <a:latin typeface="Arial" panose="020B0604020202020204" pitchFamily="34" charset="0"/>
            </a:endParaRPr>
          </a:p>
        </p:txBody>
      </p:sp>
      <p:sp>
        <p:nvSpPr>
          <p:cNvPr id="12" name="椭圆 11"/>
          <p:cNvSpPr/>
          <p:nvPr/>
        </p:nvSpPr>
        <p:spPr bwMode="auto">
          <a:xfrm>
            <a:off x="899592" y="2420888"/>
            <a:ext cx="892889" cy="1512168"/>
          </a:xfrm>
          <a:prstGeom prst="ellipse">
            <a:avLst/>
          </a:prstGeom>
          <a:noFill/>
          <a:ln w="38100" cap="sq" cmpd="sng" algn="ctr">
            <a:solidFill>
              <a:srgbClr val="33CC33"/>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CC33"/>
              </a:solidFill>
              <a:effectLst/>
              <a:latin typeface="Arial" panose="020B0604020202020204" pitchFamily="34" charset="0"/>
            </a:endParaRPr>
          </a:p>
        </p:txBody>
      </p:sp>
      <p:sp>
        <p:nvSpPr>
          <p:cNvPr id="14" name="椭圆 13"/>
          <p:cNvSpPr/>
          <p:nvPr/>
        </p:nvSpPr>
        <p:spPr bwMode="auto">
          <a:xfrm>
            <a:off x="2267744" y="1061938"/>
            <a:ext cx="1584176" cy="599921"/>
          </a:xfrm>
          <a:prstGeom prst="ellipse">
            <a:avLst/>
          </a:prstGeom>
          <a:noFill/>
          <a:ln w="38100" cap="sq" cmpd="sng" algn="ctr">
            <a:solidFill>
              <a:srgbClr val="FF0000"/>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CC33"/>
              </a:solidFill>
              <a:effectLst/>
              <a:latin typeface="Arial" panose="020B0604020202020204" pitchFamily="34" charset="0"/>
            </a:endParaRPr>
          </a:p>
        </p:txBody>
      </p:sp>
      <p:sp>
        <p:nvSpPr>
          <p:cNvPr id="15" name="椭圆 14"/>
          <p:cNvSpPr/>
          <p:nvPr/>
        </p:nvSpPr>
        <p:spPr bwMode="auto">
          <a:xfrm>
            <a:off x="6012160" y="1061937"/>
            <a:ext cx="1584176" cy="599921"/>
          </a:xfrm>
          <a:prstGeom prst="ellipse">
            <a:avLst/>
          </a:prstGeom>
          <a:noFill/>
          <a:ln w="38100" cap="sq" cmpd="sng" algn="ctr">
            <a:solidFill>
              <a:srgbClr val="0066FF"/>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CC33"/>
              </a:solidFill>
              <a:effectLst/>
              <a:latin typeface="Arial" panose="020B0604020202020204" pitchFamily="34" charset="0"/>
            </a:endParaRPr>
          </a:p>
        </p:txBody>
      </p:sp>
    </p:spTree>
    <p:extLst>
      <p:ext uri="{BB962C8B-B14F-4D97-AF65-F5344CB8AC3E}">
        <p14:creationId xmlns:p14="http://schemas.microsoft.com/office/powerpoint/2010/main" val="4166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086823" y="958334"/>
            <a:ext cx="7859526" cy="5056632"/>
          </a:xfrm>
          <a:prstGeom prst="rect">
            <a:avLst/>
          </a:prstGeom>
        </p:spPr>
      </p:pic>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17</a:t>
            </a:fld>
            <a:endParaRPr lang="en-US" dirty="0"/>
          </a:p>
        </p:txBody>
      </p:sp>
      <p:sp>
        <p:nvSpPr>
          <p:cNvPr id="13" name="标题 1"/>
          <p:cNvSpPr>
            <a:spLocks noGrp="1"/>
          </p:cNvSpPr>
          <p:nvPr>
            <p:ph type="title"/>
          </p:nvPr>
        </p:nvSpPr>
        <p:spPr>
          <a:xfrm>
            <a:off x="1086823" y="22593"/>
            <a:ext cx="7772400" cy="895931"/>
          </a:xfrm>
        </p:spPr>
        <p:txBody>
          <a:bodyPr/>
          <a:lstStyle/>
          <a:p>
            <a:r>
              <a:rPr lang="en-US" sz="2800" dirty="0" smtClean="0"/>
              <a:t>TCP Based VoIP Flow </a:t>
            </a:r>
            <a:endParaRPr lang="en-US" sz="2800" dirty="0"/>
          </a:p>
        </p:txBody>
      </p:sp>
      <p:sp>
        <p:nvSpPr>
          <p:cNvPr id="9" name="文本框 8"/>
          <p:cNvSpPr txBox="1"/>
          <p:nvPr/>
        </p:nvSpPr>
        <p:spPr>
          <a:xfrm>
            <a:off x="2538412" y="2431307"/>
            <a:ext cx="1601540" cy="307777"/>
          </a:xfrm>
          <a:prstGeom prst="rect">
            <a:avLst/>
          </a:prstGeom>
          <a:solidFill>
            <a:srgbClr val="FFFFFF">
              <a:alpha val="69804"/>
            </a:srgbClr>
          </a:solidFill>
        </p:spPr>
        <p:txBody>
          <a:bodyPr wrap="square" rtlCol="0">
            <a:spAutoFit/>
          </a:bodyPr>
          <a:lstStyle/>
          <a:p>
            <a:r>
              <a:rPr lang="en-US" sz="1400" b="1" dirty="0" smtClean="0">
                <a:solidFill>
                  <a:srgbClr val="0066FF"/>
                </a:solidFill>
                <a:latin typeface="Times New Roman" panose="02020603050405020304" pitchFamily="18" charset="0"/>
                <a:cs typeface="Times New Roman" panose="02020603050405020304" pitchFamily="18" charset="0"/>
              </a:rPr>
              <a:t>Response-Based</a:t>
            </a:r>
            <a:endParaRPr lang="en-US" sz="1200" b="1" dirty="0">
              <a:solidFill>
                <a:srgbClr val="0066FF"/>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835696" y="2852936"/>
            <a:ext cx="288032"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17" name="文本框 16"/>
          <p:cNvSpPr txBox="1"/>
          <p:nvPr/>
        </p:nvSpPr>
        <p:spPr>
          <a:xfrm>
            <a:off x="3347864" y="1606123"/>
            <a:ext cx="288032" cy="369332"/>
          </a:xfrm>
          <a:prstGeom prst="rect">
            <a:avLst/>
          </a:prstGeom>
          <a:noFill/>
        </p:spPr>
        <p:txBody>
          <a:bodyPr wrap="square" rtlCol="0">
            <a:spAutoFit/>
          </a:bodyPr>
          <a:lstStyle/>
          <a:p>
            <a:r>
              <a:rPr lang="en-US" dirty="0">
                <a:solidFill>
                  <a:srgbClr val="FF0000"/>
                </a:solidFill>
              </a:rPr>
              <a:t>2</a:t>
            </a:r>
          </a:p>
        </p:txBody>
      </p:sp>
      <p:sp>
        <p:nvSpPr>
          <p:cNvPr id="20" name="文本框 19"/>
          <p:cNvSpPr txBox="1"/>
          <p:nvPr/>
        </p:nvSpPr>
        <p:spPr>
          <a:xfrm>
            <a:off x="3575746" y="3685273"/>
            <a:ext cx="1241500" cy="307777"/>
          </a:xfrm>
          <a:prstGeom prst="rect">
            <a:avLst/>
          </a:prstGeom>
          <a:solidFill>
            <a:srgbClr val="FFFFFF">
              <a:alpha val="69804"/>
            </a:srgbClr>
          </a:solid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Interactive</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2885636" y="3315941"/>
            <a:ext cx="288032"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23" name="文本框 22"/>
          <p:cNvSpPr txBox="1"/>
          <p:nvPr/>
        </p:nvSpPr>
        <p:spPr>
          <a:xfrm>
            <a:off x="5087520" y="1378623"/>
            <a:ext cx="288032" cy="369332"/>
          </a:xfrm>
          <a:prstGeom prst="rect">
            <a:avLst/>
          </a:prstGeom>
          <a:solidFill>
            <a:schemeClr val="bg1"/>
          </a:solidFill>
        </p:spPr>
        <p:txBody>
          <a:bodyPr wrap="square" rtlCol="0">
            <a:spAutoFit/>
          </a:bodyPr>
          <a:lstStyle/>
          <a:p>
            <a:r>
              <a:rPr lang="en-US" dirty="0">
                <a:solidFill>
                  <a:srgbClr val="0066FF"/>
                </a:solidFill>
              </a:rPr>
              <a:t>1</a:t>
            </a:r>
          </a:p>
        </p:txBody>
      </p:sp>
      <p:sp>
        <p:nvSpPr>
          <p:cNvPr id="24" name="文本框 23"/>
          <p:cNvSpPr txBox="1"/>
          <p:nvPr/>
        </p:nvSpPr>
        <p:spPr>
          <a:xfrm>
            <a:off x="7449003" y="1712549"/>
            <a:ext cx="288032" cy="369332"/>
          </a:xfrm>
          <a:prstGeom prst="rect">
            <a:avLst/>
          </a:prstGeom>
          <a:solidFill>
            <a:srgbClr val="FFFFFF">
              <a:alpha val="69804"/>
            </a:srgbClr>
          </a:solidFill>
        </p:spPr>
        <p:txBody>
          <a:bodyPr wrap="square" rtlCol="0">
            <a:spAutoFit/>
          </a:bodyPr>
          <a:lstStyle/>
          <a:p>
            <a:r>
              <a:rPr lang="en-US" dirty="0" smtClean="0">
                <a:solidFill>
                  <a:srgbClr val="0066FF"/>
                </a:solidFill>
              </a:rPr>
              <a:t>2</a:t>
            </a:r>
            <a:endParaRPr lang="en-US" dirty="0">
              <a:solidFill>
                <a:srgbClr val="0066FF"/>
              </a:solidFill>
            </a:endParaRPr>
          </a:p>
        </p:txBody>
      </p:sp>
      <p:sp>
        <p:nvSpPr>
          <p:cNvPr id="25" name="文本框 24"/>
          <p:cNvSpPr txBox="1"/>
          <p:nvPr/>
        </p:nvSpPr>
        <p:spPr>
          <a:xfrm>
            <a:off x="5087520" y="2363310"/>
            <a:ext cx="288032" cy="369332"/>
          </a:xfrm>
          <a:prstGeom prst="rect">
            <a:avLst/>
          </a:prstGeom>
          <a:solidFill>
            <a:srgbClr val="FFFFFF">
              <a:alpha val="69804"/>
            </a:srgbClr>
          </a:solidFill>
        </p:spPr>
        <p:txBody>
          <a:bodyPr wrap="square" rtlCol="0">
            <a:spAutoFit/>
          </a:bodyPr>
          <a:lstStyle/>
          <a:p>
            <a:r>
              <a:rPr lang="en-US" dirty="0" smtClean="0">
                <a:solidFill>
                  <a:srgbClr val="0066FF"/>
                </a:solidFill>
              </a:rPr>
              <a:t>3</a:t>
            </a:r>
            <a:endParaRPr lang="en-US" dirty="0">
              <a:solidFill>
                <a:srgbClr val="0066FF"/>
              </a:solidFill>
            </a:endParaRPr>
          </a:p>
        </p:txBody>
      </p:sp>
      <p:sp>
        <p:nvSpPr>
          <p:cNvPr id="26" name="文本框 25"/>
          <p:cNvSpPr txBox="1"/>
          <p:nvPr/>
        </p:nvSpPr>
        <p:spPr>
          <a:xfrm>
            <a:off x="5868144" y="3157855"/>
            <a:ext cx="288032" cy="369332"/>
          </a:xfrm>
          <a:prstGeom prst="rect">
            <a:avLst/>
          </a:prstGeom>
          <a:solidFill>
            <a:srgbClr val="FFFFFF">
              <a:alpha val="69804"/>
            </a:srgbClr>
          </a:solidFill>
        </p:spPr>
        <p:txBody>
          <a:bodyPr wrap="square" rtlCol="0">
            <a:spAutoFit/>
          </a:bodyPr>
          <a:lstStyle/>
          <a:p>
            <a:r>
              <a:rPr lang="en-US" dirty="0">
                <a:solidFill>
                  <a:srgbClr val="0066FF"/>
                </a:solidFill>
              </a:rPr>
              <a:t>4</a:t>
            </a:r>
          </a:p>
        </p:txBody>
      </p:sp>
      <p:sp>
        <p:nvSpPr>
          <p:cNvPr id="27" name="文本框 26"/>
          <p:cNvSpPr txBox="1"/>
          <p:nvPr/>
        </p:nvSpPr>
        <p:spPr>
          <a:xfrm>
            <a:off x="7291542" y="3405012"/>
            <a:ext cx="1283328" cy="307777"/>
          </a:xfrm>
          <a:prstGeom prst="rect">
            <a:avLst/>
          </a:prstGeom>
          <a:solidFill>
            <a:srgbClr val="FFFFFF">
              <a:alpha val="69804"/>
            </a:srgbClr>
          </a:solidFill>
        </p:spPr>
        <p:txBody>
          <a:bodyPr wrap="square" rtlCol="0">
            <a:spAutoFit/>
          </a:bodyPr>
          <a:lstStyle/>
          <a:p>
            <a:r>
              <a:rPr lang="en-US" sz="1400" b="1" dirty="0" smtClean="0">
                <a:solidFill>
                  <a:srgbClr val="33CC33"/>
                </a:solidFill>
                <a:latin typeface="Times New Roman" panose="02020603050405020304" pitchFamily="18" charset="0"/>
                <a:cs typeface="Times New Roman" panose="02020603050405020304" pitchFamily="18" charset="0"/>
              </a:rPr>
              <a:t>Non-Greedy</a:t>
            </a:r>
            <a:endParaRPr lang="en-US" sz="1200" b="1" dirty="0">
              <a:solidFill>
                <a:srgbClr val="33CC33"/>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6444208" y="4149080"/>
            <a:ext cx="288032" cy="369332"/>
          </a:xfrm>
          <a:prstGeom prst="rect">
            <a:avLst/>
          </a:prstGeom>
          <a:solidFill>
            <a:srgbClr val="FFFFFF">
              <a:alpha val="69804"/>
            </a:srgbClr>
          </a:solidFill>
        </p:spPr>
        <p:txBody>
          <a:bodyPr wrap="square" rtlCol="0">
            <a:spAutoFit/>
          </a:bodyPr>
          <a:lstStyle/>
          <a:p>
            <a:r>
              <a:rPr lang="en-US" dirty="0" smtClean="0">
                <a:solidFill>
                  <a:srgbClr val="0066FF"/>
                </a:solidFill>
              </a:rPr>
              <a:t>5</a:t>
            </a:r>
            <a:endParaRPr lang="en-US" dirty="0">
              <a:solidFill>
                <a:srgbClr val="0066FF"/>
              </a:solidFill>
            </a:endParaRPr>
          </a:p>
        </p:txBody>
      </p:sp>
      <p:sp>
        <p:nvSpPr>
          <p:cNvPr id="29" name="文本框 28"/>
          <p:cNvSpPr txBox="1"/>
          <p:nvPr/>
        </p:nvSpPr>
        <p:spPr>
          <a:xfrm>
            <a:off x="4305173" y="4991099"/>
            <a:ext cx="1706987" cy="307777"/>
          </a:xfrm>
          <a:prstGeom prst="rect">
            <a:avLst/>
          </a:prstGeom>
          <a:solidFill>
            <a:srgbClr val="F2F2F2"/>
          </a:solidFill>
        </p:spPr>
        <p:txBody>
          <a:bodyPr wrap="square" rtlCol="0">
            <a:spAutoFit/>
          </a:bodyPr>
          <a:lstStyle/>
          <a:p>
            <a:r>
              <a:rPr lang="en-US" sz="1400" b="1" i="1" dirty="0" smtClean="0">
                <a:solidFill>
                  <a:srgbClr val="33CC33"/>
                </a:solidFill>
                <a:latin typeface="Times New Roman" panose="02020603050405020304" pitchFamily="18" charset="0"/>
                <a:cs typeface="Times New Roman" panose="02020603050405020304" pitchFamily="18" charset="0"/>
              </a:rPr>
              <a:t>No Rate limitation </a:t>
            </a:r>
            <a:endParaRPr lang="en-US" sz="1200" b="1" i="1" dirty="0">
              <a:solidFill>
                <a:srgbClr val="33CC33"/>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5302682" y="5370885"/>
            <a:ext cx="1789598" cy="307777"/>
          </a:xfrm>
          <a:prstGeom prst="rect">
            <a:avLst/>
          </a:prstGeom>
          <a:solidFill>
            <a:srgbClr val="F2F2F2"/>
          </a:solidFill>
        </p:spPr>
        <p:txBody>
          <a:bodyPr wrap="square" rtlCol="0">
            <a:spAutoFit/>
          </a:bodyPr>
          <a:lstStyle/>
          <a:p>
            <a:r>
              <a:rPr lang="en-US" sz="1400" b="1" i="1" dirty="0" smtClean="0">
                <a:solidFill>
                  <a:srgbClr val="0066FF"/>
                </a:solidFill>
                <a:latin typeface="Times New Roman" panose="02020603050405020304" pitchFamily="18" charset="0"/>
                <a:cs typeface="Times New Roman" panose="02020603050405020304" pitchFamily="18" charset="0"/>
              </a:rPr>
              <a:t>No Drop</a:t>
            </a:r>
            <a:r>
              <a:rPr lang="en-US" sz="1400" b="1" i="1" dirty="0">
                <a:solidFill>
                  <a:srgbClr val="0066FF"/>
                </a:solidFill>
                <a:latin typeface="Times New Roman" panose="02020603050405020304" pitchFamily="18" charset="0"/>
                <a:cs typeface="Times New Roman" panose="02020603050405020304" pitchFamily="18" charset="0"/>
              </a:rPr>
              <a:t>,</a:t>
            </a:r>
            <a:r>
              <a:rPr lang="en-US" sz="1400" b="1" i="1" dirty="0" smtClean="0">
                <a:solidFill>
                  <a:srgbClr val="33CC33"/>
                </a:solidFill>
                <a:latin typeface="Times New Roman" panose="02020603050405020304" pitchFamily="18" charset="0"/>
                <a:cs typeface="Times New Roman" panose="02020603050405020304" pitchFamily="18" charset="0"/>
              </a:rPr>
              <a:t>    </a:t>
            </a:r>
            <a:r>
              <a:rPr lang="en-US" sz="1400" b="1" i="1" dirty="0" smtClean="0">
                <a:solidFill>
                  <a:srgbClr val="FF0000"/>
                </a:solidFill>
                <a:latin typeface="Times New Roman" panose="02020603050405020304" pitchFamily="18" charset="0"/>
                <a:cs typeface="Times New Roman" panose="02020603050405020304" pitchFamily="18" charset="0"/>
              </a:rPr>
              <a:t>Push</a:t>
            </a:r>
            <a:r>
              <a:rPr lang="en-US" sz="1400" b="1" i="1" dirty="0" smtClean="0">
                <a:solidFill>
                  <a:srgbClr val="33CC33"/>
                </a:solidFill>
                <a:latin typeface="Times New Roman" panose="02020603050405020304" pitchFamily="18" charset="0"/>
                <a:cs typeface="Times New Roman" panose="02020603050405020304" pitchFamily="18" charset="0"/>
              </a:rPr>
              <a:t> </a:t>
            </a:r>
            <a:endParaRPr lang="en-US" sz="1200" b="1" i="1" dirty="0">
              <a:solidFill>
                <a:srgbClr val="33CC33"/>
              </a:solidFill>
              <a:latin typeface="Times New Roman" panose="02020603050405020304" pitchFamily="18" charset="0"/>
              <a:cs typeface="Times New Roman" panose="02020603050405020304" pitchFamily="18" charset="0"/>
            </a:endParaRPr>
          </a:p>
        </p:txBody>
      </p:sp>
      <p:sp>
        <p:nvSpPr>
          <p:cNvPr id="31" name="文本框 30"/>
          <p:cNvSpPr txBox="1"/>
          <p:nvPr/>
        </p:nvSpPr>
        <p:spPr>
          <a:xfrm>
            <a:off x="2492333" y="908720"/>
            <a:ext cx="1935651" cy="400110"/>
          </a:xfrm>
          <a:prstGeom prst="rect">
            <a:avLst/>
          </a:prstGeom>
          <a:solidFill>
            <a:srgbClr val="FFFFFF">
              <a:alpha val="69804"/>
            </a:srgbClr>
          </a:solidFill>
        </p:spPr>
        <p:txBody>
          <a:bodyPr wrap="square" rtlCol="0">
            <a:spAutoFit/>
          </a:bodyPr>
          <a:lstStyle/>
          <a:p>
            <a:r>
              <a:rPr lang="en-US" sz="2000" b="1" dirty="0" smtClean="0">
                <a:solidFill>
                  <a:srgbClr val="0066FF"/>
                </a:solidFill>
                <a:latin typeface="Times New Roman" panose="02020603050405020304" pitchFamily="18" charset="0"/>
                <a:cs typeface="Times New Roman" panose="02020603050405020304" pitchFamily="18" charset="0"/>
              </a:rPr>
              <a:t>Response-Based</a:t>
            </a:r>
            <a:endParaRPr lang="en-US" b="1" dirty="0">
              <a:solidFill>
                <a:srgbClr val="0066FF"/>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4481317" y="914132"/>
            <a:ext cx="1530843" cy="400110"/>
          </a:xfrm>
          <a:prstGeom prst="rect">
            <a:avLst/>
          </a:prstGeom>
          <a:solidFill>
            <a:srgbClr val="FFFFFF">
              <a:alpha val="69804"/>
            </a:srgbClr>
          </a:solidFill>
        </p:spPr>
        <p:txBody>
          <a:bodyPr wrap="square" rtlCol="0">
            <a:spAutoFit/>
          </a:bodyPr>
          <a:lstStyle/>
          <a:p>
            <a:r>
              <a:rPr lang="en-US" sz="2000" b="1" dirty="0">
                <a:solidFill>
                  <a:srgbClr val="0066FF"/>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Interactive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5966818" y="915777"/>
            <a:ext cx="1812086" cy="400110"/>
          </a:xfrm>
          <a:prstGeom prst="rect">
            <a:avLst/>
          </a:prstGeom>
          <a:solidFill>
            <a:srgbClr val="FFFFFF">
              <a:alpha val="69804"/>
            </a:srgbClr>
          </a:solidFill>
        </p:spPr>
        <p:txBody>
          <a:bodyPr wrap="square" rtlCol="0">
            <a:spAutoFit/>
          </a:bodyPr>
          <a:lstStyle/>
          <a:p>
            <a:r>
              <a:rPr lang="en-US" sz="2000" b="1" dirty="0">
                <a:solidFill>
                  <a:srgbClr val="0066FF"/>
                </a:solidFill>
                <a:latin typeface="Times New Roman" panose="02020603050405020304" pitchFamily="18" charset="0"/>
                <a:cs typeface="Times New Roman" panose="02020603050405020304" pitchFamily="18" charset="0"/>
              </a:rPr>
              <a:t> </a:t>
            </a:r>
            <a:r>
              <a:rPr lang="en-US" sz="2000" b="1" dirty="0" smtClean="0">
                <a:solidFill>
                  <a:srgbClr val="33CC33"/>
                </a:solidFill>
                <a:latin typeface="Times New Roman" panose="02020603050405020304" pitchFamily="18" charset="0"/>
                <a:cs typeface="Times New Roman" panose="02020603050405020304" pitchFamily="18" charset="0"/>
              </a:rPr>
              <a:t>Non-Greedy</a:t>
            </a:r>
            <a:endParaRPr lang="en-US" b="1" dirty="0">
              <a:solidFill>
                <a:srgbClr val="33CC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4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7" grpId="0"/>
      <p:bldP spid="20" grpId="0" animBg="1"/>
      <p:bldP spid="2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27298" y="918059"/>
            <a:ext cx="7859527" cy="5056632"/>
          </a:xfrm>
          <a:prstGeom prst="rect">
            <a:avLst/>
          </a:prstGeom>
        </p:spPr>
      </p:pic>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18</a:t>
            </a:fld>
            <a:endParaRPr lang="en-US" dirty="0"/>
          </a:p>
        </p:txBody>
      </p:sp>
      <p:sp>
        <p:nvSpPr>
          <p:cNvPr id="13" name="标题 1"/>
          <p:cNvSpPr>
            <a:spLocks noGrp="1"/>
          </p:cNvSpPr>
          <p:nvPr>
            <p:ph type="title"/>
          </p:nvPr>
        </p:nvSpPr>
        <p:spPr>
          <a:xfrm>
            <a:off x="1086823" y="22593"/>
            <a:ext cx="7772400" cy="895931"/>
          </a:xfrm>
        </p:spPr>
        <p:txBody>
          <a:bodyPr/>
          <a:lstStyle/>
          <a:p>
            <a:r>
              <a:rPr lang="en-US" sz="2800" dirty="0" smtClean="0"/>
              <a:t>UDP Based P2P File Downloading </a:t>
            </a:r>
            <a:endParaRPr lang="en-US" sz="2800" dirty="0"/>
          </a:p>
        </p:txBody>
      </p:sp>
      <p:sp>
        <p:nvSpPr>
          <p:cNvPr id="10" name="文本框 9"/>
          <p:cNvSpPr txBox="1"/>
          <p:nvPr/>
        </p:nvSpPr>
        <p:spPr>
          <a:xfrm>
            <a:off x="1552362" y="2363310"/>
            <a:ext cx="288032"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20" name="文本框 19"/>
          <p:cNvSpPr txBox="1"/>
          <p:nvPr/>
        </p:nvSpPr>
        <p:spPr>
          <a:xfrm>
            <a:off x="3518923" y="3688506"/>
            <a:ext cx="1557901" cy="307777"/>
          </a:xfrm>
          <a:prstGeom prst="rect">
            <a:avLst/>
          </a:prstGeom>
          <a:solidFill>
            <a:srgbClr val="FFFFFF">
              <a:alpha val="69804"/>
            </a:srgbClr>
          </a:solid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Non-Interactive</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2885636" y="3315941"/>
            <a:ext cx="288032"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23" name="文本框 22"/>
          <p:cNvSpPr txBox="1"/>
          <p:nvPr/>
        </p:nvSpPr>
        <p:spPr>
          <a:xfrm>
            <a:off x="5087520" y="1378623"/>
            <a:ext cx="288032" cy="369332"/>
          </a:xfrm>
          <a:prstGeom prst="rect">
            <a:avLst/>
          </a:prstGeom>
          <a:solidFill>
            <a:schemeClr val="bg1"/>
          </a:solidFill>
        </p:spPr>
        <p:txBody>
          <a:bodyPr wrap="square" rtlCol="0">
            <a:spAutoFit/>
          </a:bodyPr>
          <a:lstStyle/>
          <a:p>
            <a:r>
              <a:rPr lang="en-US" dirty="0">
                <a:solidFill>
                  <a:srgbClr val="0066FF"/>
                </a:solidFill>
              </a:rPr>
              <a:t>1</a:t>
            </a:r>
          </a:p>
        </p:txBody>
      </p:sp>
      <p:sp>
        <p:nvSpPr>
          <p:cNvPr id="24" name="文本框 23"/>
          <p:cNvSpPr txBox="1"/>
          <p:nvPr/>
        </p:nvSpPr>
        <p:spPr>
          <a:xfrm>
            <a:off x="7449003" y="1712549"/>
            <a:ext cx="288032" cy="369332"/>
          </a:xfrm>
          <a:prstGeom prst="rect">
            <a:avLst/>
          </a:prstGeom>
          <a:solidFill>
            <a:srgbClr val="FFFFFF">
              <a:alpha val="69804"/>
            </a:srgbClr>
          </a:solidFill>
        </p:spPr>
        <p:txBody>
          <a:bodyPr wrap="square" rtlCol="0">
            <a:spAutoFit/>
          </a:bodyPr>
          <a:lstStyle/>
          <a:p>
            <a:r>
              <a:rPr lang="en-US" dirty="0" smtClean="0">
                <a:solidFill>
                  <a:srgbClr val="0066FF"/>
                </a:solidFill>
              </a:rPr>
              <a:t>2</a:t>
            </a:r>
            <a:endParaRPr lang="en-US" dirty="0">
              <a:solidFill>
                <a:srgbClr val="0066FF"/>
              </a:solidFill>
            </a:endParaRPr>
          </a:p>
        </p:txBody>
      </p:sp>
      <p:sp>
        <p:nvSpPr>
          <p:cNvPr id="25" name="文本框 24"/>
          <p:cNvSpPr txBox="1"/>
          <p:nvPr/>
        </p:nvSpPr>
        <p:spPr>
          <a:xfrm>
            <a:off x="5076824" y="2319855"/>
            <a:ext cx="288032" cy="369332"/>
          </a:xfrm>
          <a:prstGeom prst="rect">
            <a:avLst/>
          </a:prstGeom>
          <a:solidFill>
            <a:srgbClr val="FFFFFF">
              <a:alpha val="69804"/>
            </a:srgbClr>
          </a:solidFill>
        </p:spPr>
        <p:txBody>
          <a:bodyPr wrap="square" rtlCol="0">
            <a:spAutoFit/>
          </a:bodyPr>
          <a:lstStyle/>
          <a:p>
            <a:r>
              <a:rPr lang="en-US" dirty="0" smtClean="0">
                <a:solidFill>
                  <a:srgbClr val="0066FF"/>
                </a:solidFill>
              </a:rPr>
              <a:t>3</a:t>
            </a:r>
            <a:endParaRPr lang="en-US" dirty="0">
              <a:solidFill>
                <a:srgbClr val="0066FF"/>
              </a:solidFill>
            </a:endParaRPr>
          </a:p>
        </p:txBody>
      </p:sp>
      <p:sp>
        <p:nvSpPr>
          <p:cNvPr id="26" name="文本框 25"/>
          <p:cNvSpPr txBox="1"/>
          <p:nvPr/>
        </p:nvSpPr>
        <p:spPr>
          <a:xfrm>
            <a:off x="5868144" y="3157855"/>
            <a:ext cx="288032" cy="369332"/>
          </a:xfrm>
          <a:prstGeom prst="rect">
            <a:avLst/>
          </a:prstGeom>
          <a:solidFill>
            <a:srgbClr val="FFFFFF">
              <a:alpha val="69804"/>
            </a:srgbClr>
          </a:solidFill>
        </p:spPr>
        <p:txBody>
          <a:bodyPr wrap="square" rtlCol="0">
            <a:spAutoFit/>
          </a:bodyPr>
          <a:lstStyle/>
          <a:p>
            <a:r>
              <a:rPr lang="en-US" dirty="0">
                <a:solidFill>
                  <a:srgbClr val="0066FF"/>
                </a:solidFill>
              </a:rPr>
              <a:t>4</a:t>
            </a:r>
          </a:p>
        </p:txBody>
      </p:sp>
      <p:sp>
        <p:nvSpPr>
          <p:cNvPr id="27" name="文本框 26"/>
          <p:cNvSpPr txBox="1"/>
          <p:nvPr/>
        </p:nvSpPr>
        <p:spPr>
          <a:xfrm>
            <a:off x="7291542" y="3405012"/>
            <a:ext cx="1283328" cy="307777"/>
          </a:xfrm>
          <a:prstGeom prst="rect">
            <a:avLst/>
          </a:prstGeom>
          <a:solidFill>
            <a:srgbClr val="FFFFFF">
              <a:alpha val="69804"/>
            </a:srgbClr>
          </a:solidFill>
        </p:spPr>
        <p:txBody>
          <a:bodyPr wrap="square" rtlCol="0">
            <a:spAutoFit/>
          </a:bodyPr>
          <a:lstStyle/>
          <a:p>
            <a:r>
              <a:rPr lang="en-US" sz="1400" b="1" dirty="0" smtClean="0">
                <a:solidFill>
                  <a:srgbClr val="33CC33"/>
                </a:solidFill>
                <a:latin typeface="Times New Roman" panose="02020603050405020304" pitchFamily="18" charset="0"/>
                <a:cs typeface="Times New Roman" panose="02020603050405020304" pitchFamily="18" charset="0"/>
              </a:rPr>
              <a:t>Greedy</a:t>
            </a:r>
            <a:endParaRPr lang="en-US" sz="1200" b="1" dirty="0">
              <a:solidFill>
                <a:srgbClr val="33CC33"/>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6444208" y="4149080"/>
            <a:ext cx="288032" cy="369332"/>
          </a:xfrm>
          <a:prstGeom prst="rect">
            <a:avLst/>
          </a:prstGeom>
          <a:solidFill>
            <a:srgbClr val="FFFFFF">
              <a:alpha val="69804"/>
            </a:srgbClr>
          </a:solidFill>
        </p:spPr>
        <p:txBody>
          <a:bodyPr wrap="square" rtlCol="0">
            <a:spAutoFit/>
          </a:bodyPr>
          <a:lstStyle/>
          <a:p>
            <a:r>
              <a:rPr lang="en-US" dirty="0" smtClean="0">
                <a:solidFill>
                  <a:srgbClr val="0066FF"/>
                </a:solidFill>
              </a:rPr>
              <a:t>5</a:t>
            </a:r>
            <a:endParaRPr lang="en-US" dirty="0">
              <a:solidFill>
                <a:srgbClr val="0066FF"/>
              </a:solidFill>
            </a:endParaRPr>
          </a:p>
        </p:txBody>
      </p:sp>
      <p:sp>
        <p:nvSpPr>
          <p:cNvPr id="29" name="文本框 28"/>
          <p:cNvSpPr txBox="1"/>
          <p:nvPr/>
        </p:nvSpPr>
        <p:spPr>
          <a:xfrm>
            <a:off x="4187887" y="4955044"/>
            <a:ext cx="1570271" cy="307777"/>
          </a:xfrm>
          <a:prstGeom prst="rect">
            <a:avLst/>
          </a:prstGeom>
          <a:solidFill>
            <a:srgbClr val="F2F2F2"/>
          </a:solidFill>
        </p:spPr>
        <p:txBody>
          <a:bodyPr wrap="square" rtlCol="0">
            <a:spAutoFit/>
          </a:bodyPr>
          <a:lstStyle/>
          <a:p>
            <a:r>
              <a:rPr lang="en-US" sz="1400" b="1" i="1" dirty="0" smtClean="0">
                <a:solidFill>
                  <a:srgbClr val="0066FF"/>
                </a:solidFill>
                <a:latin typeface="Times New Roman" panose="02020603050405020304" pitchFamily="18" charset="0"/>
                <a:cs typeface="Times New Roman" panose="02020603050405020304" pitchFamily="18" charset="0"/>
              </a:rPr>
              <a:t>No Treat</a:t>
            </a:r>
            <a:endParaRPr lang="en-US" sz="1100" b="1" i="1" dirty="0">
              <a:solidFill>
                <a:srgbClr val="0066FF"/>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5261377" y="5238859"/>
            <a:ext cx="1789598" cy="738664"/>
          </a:xfrm>
          <a:prstGeom prst="rect">
            <a:avLst/>
          </a:prstGeom>
          <a:solidFill>
            <a:srgbClr val="F2F2F2"/>
          </a:solidFill>
        </p:spPr>
        <p:txBody>
          <a:bodyPr wrap="square" rtlCol="0">
            <a:spAutoFit/>
          </a:bodyPr>
          <a:lstStyle/>
          <a:p>
            <a:r>
              <a:rPr lang="en-US" sz="1400" b="1" i="1" dirty="0" smtClean="0">
                <a:solidFill>
                  <a:srgbClr val="0066FF"/>
                </a:solidFill>
                <a:latin typeface="Times New Roman" panose="02020603050405020304" pitchFamily="18" charset="0"/>
                <a:cs typeface="Times New Roman" panose="02020603050405020304" pitchFamily="18" charset="0"/>
              </a:rPr>
              <a:t>Droppable</a:t>
            </a:r>
            <a:endParaRPr lang="en-US" sz="1400" b="1" i="1" dirty="0" smtClean="0">
              <a:solidFill>
                <a:srgbClr val="33CC33"/>
              </a:solidFill>
              <a:latin typeface="Times New Roman" panose="02020603050405020304" pitchFamily="18" charset="0"/>
              <a:cs typeface="Times New Roman" panose="02020603050405020304" pitchFamily="18" charset="0"/>
            </a:endParaRPr>
          </a:p>
          <a:p>
            <a:r>
              <a:rPr lang="en-US" sz="1400" b="1" i="1" dirty="0" smtClean="0">
                <a:solidFill>
                  <a:srgbClr val="33CC33"/>
                </a:solidFill>
                <a:latin typeface="Times New Roman" panose="02020603050405020304" pitchFamily="18" charset="0"/>
                <a:cs typeface="Times New Roman" panose="02020603050405020304" pitchFamily="18" charset="0"/>
              </a:rPr>
              <a:t>Set Drop Probability, </a:t>
            </a:r>
            <a:r>
              <a:rPr lang="en-US" sz="1400" b="1" i="1" dirty="0" smtClean="0">
                <a:solidFill>
                  <a:srgbClr val="FF0000"/>
                </a:solidFill>
                <a:latin typeface="Times New Roman" panose="02020603050405020304" pitchFamily="18" charset="0"/>
                <a:cs typeface="Times New Roman" panose="02020603050405020304" pitchFamily="18" charset="0"/>
              </a:rPr>
              <a:t>Delay</a:t>
            </a:r>
            <a:r>
              <a:rPr lang="en-US" sz="1400" b="1" i="1" dirty="0" smtClean="0">
                <a:solidFill>
                  <a:srgbClr val="33CC33"/>
                </a:solidFill>
                <a:latin typeface="Times New Roman" panose="02020603050405020304" pitchFamily="18" charset="0"/>
                <a:cs typeface="Times New Roman" panose="02020603050405020304" pitchFamily="18" charset="0"/>
              </a:rPr>
              <a:t> </a:t>
            </a:r>
            <a:endParaRPr lang="en-US" sz="1200" b="1" i="1" dirty="0">
              <a:solidFill>
                <a:srgbClr val="33CC33"/>
              </a:solidFill>
              <a:latin typeface="Times New Roman" panose="02020603050405020304" pitchFamily="18" charset="0"/>
              <a:cs typeface="Times New Roman" panose="02020603050405020304" pitchFamily="18" charset="0"/>
            </a:endParaRPr>
          </a:p>
        </p:txBody>
      </p:sp>
      <p:sp>
        <p:nvSpPr>
          <p:cNvPr id="31" name="文本框 30"/>
          <p:cNvSpPr txBox="1"/>
          <p:nvPr/>
        </p:nvSpPr>
        <p:spPr>
          <a:xfrm>
            <a:off x="2771800" y="868650"/>
            <a:ext cx="2637903" cy="400110"/>
          </a:xfrm>
          <a:prstGeom prst="rect">
            <a:avLst/>
          </a:prstGeom>
          <a:solidFill>
            <a:srgbClr val="FFFFFF">
              <a:alpha val="69804"/>
            </a:srgbClr>
          </a:solidFill>
        </p:spPr>
        <p:txBody>
          <a:bodyPr wrap="square" rtlCol="0">
            <a:spAutoFit/>
          </a:bodyPr>
          <a:lstStyle/>
          <a:p>
            <a:r>
              <a:rPr lang="en-US" sz="2000" b="1" dirty="0" smtClean="0">
                <a:solidFill>
                  <a:srgbClr val="0066FF"/>
                </a:solidFill>
                <a:latin typeface="Times New Roman" panose="02020603050405020304" pitchFamily="18" charset="0"/>
                <a:cs typeface="Times New Roman" panose="02020603050405020304" pitchFamily="18" charset="0"/>
              </a:rPr>
              <a:t>Non-Response-Based</a:t>
            </a:r>
            <a:endParaRPr lang="en-US" b="1" dirty="0">
              <a:solidFill>
                <a:srgbClr val="0066FF"/>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5416531" y="867005"/>
            <a:ext cx="1998125" cy="400110"/>
          </a:xfrm>
          <a:prstGeom prst="rect">
            <a:avLst/>
          </a:prstGeom>
          <a:solidFill>
            <a:srgbClr val="FFFFFF">
              <a:alpha val="69804"/>
            </a:srgbClr>
          </a:solidFill>
        </p:spPr>
        <p:txBody>
          <a:bodyPr wrap="square" rtlCol="0">
            <a:spAutoFit/>
          </a:bodyPr>
          <a:lstStyle/>
          <a:p>
            <a:r>
              <a:rPr lang="en-US" sz="2000" b="1" dirty="0">
                <a:solidFill>
                  <a:srgbClr val="0066FF"/>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Non-Interactive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7414656" y="868650"/>
            <a:ext cx="1299461" cy="400110"/>
          </a:xfrm>
          <a:prstGeom prst="rect">
            <a:avLst/>
          </a:prstGeom>
          <a:solidFill>
            <a:srgbClr val="FFFFFF">
              <a:alpha val="69804"/>
            </a:srgbClr>
          </a:solidFill>
        </p:spPr>
        <p:txBody>
          <a:bodyPr wrap="square" rtlCol="0">
            <a:spAutoFit/>
          </a:bodyPr>
          <a:lstStyle/>
          <a:p>
            <a:r>
              <a:rPr lang="en-US" sz="2000" b="1" dirty="0">
                <a:solidFill>
                  <a:srgbClr val="0066FF"/>
                </a:solidFill>
                <a:latin typeface="Times New Roman" panose="02020603050405020304" pitchFamily="18" charset="0"/>
                <a:cs typeface="Times New Roman" panose="02020603050405020304" pitchFamily="18" charset="0"/>
              </a:rPr>
              <a:t> </a:t>
            </a:r>
            <a:r>
              <a:rPr lang="en-US" sz="2000" b="1" i="1" dirty="0" smtClean="0">
                <a:solidFill>
                  <a:srgbClr val="33CC33"/>
                </a:solidFill>
                <a:latin typeface="Times New Roman" panose="02020603050405020304" pitchFamily="18" charset="0"/>
                <a:cs typeface="Times New Roman" panose="02020603050405020304" pitchFamily="18" charset="0"/>
              </a:rPr>
              <a:t>Greedy</a:t>
            </a:r>
            <a:endParaRPr lang="en-US" b="1" i="1" dirty="0">
              <a:solidFill>
                <a:srgbClr val="33CC33"/>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2538134" y="2209421"/>
            <a:ext cx="1817842" cy="307777"/>
          </a:xfrm>
          <a:prstGeom prst="rect">
            <a:avLst/>
          </a:prstGeom>
          <a:solidFill>
            <a:srgbClr val="FFFFFF">
              <a:alpha val="69804"/>
            </a:srgbClr>
          </a:solidFill>
        </p:spPr>
        <p:txBody>
          <a:bodyPr wrap="square" rtlCol="0">
            <a:spAutoFit/>
          </a:bodyPr>
          <a:lstStyle/>
          <a:p>
            <a:r>
              <a:rPr lang="en-US" sz="1400" b="1" dirty="0" smtClean="0">
                <a:solidFill>
                  <a:srgbClr val="0066FF"/>
                </a:solidFill>
                <a:latin typeface="Times New Roman" panose="02020603050405020304" pitchFamily="18" charset="0"/>
                <a:cs typeface="Times New Roman" panose="02020603050405020304" pitchFamily="18" charset="0"/>
              </a:rPr>
              <a:t>Non-Response-Based</a:t>
            </a:r>
            <a:endParaRPr lang="en-US" sz="1200" b="1" dirty="0">
              <a:solidFill>
                <a:srgbClr val="0066FF"/>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3250025" y="1556090"/>
            <a:ext cx="1321975" cy="276999"/>
          </a:xfrm>
          <a:prstGeom prst="rect">
            <a:avLst/>
          </a:prstGeom>
          <a:solidFill>
            <a:srgbClr val="FFFFFF">
              <a:alpha val="69804"/>
            </a:srgbClr>
          </a:solidFill>
        </p:spPr>
        <p:txBody>
          <a:bodyPr wrap="square" rtlCol="0">
            <a:spAutoFit/>
          </a:bodyPr>
          <a:lstStyle/>
          <a:p>
            <a:r>
              <a:rPr lang="en-US" sz="1200" b="1" i="1" dirty="0" smtClean="0">
                <a:solidFill>
                  <a:srgbClr val="0066FF"/>
                </a:solidFill>
                <a:latin typeface="Times New Roman" panose="02020603050405020304" pitchFamily="18" charset="0"/>
                <a:cs typeface="Times New Roman" panose="02020603050405020304" pitchFamily="18" charset="0"/>
              </a:rPr>
              <a:t>Use Default RTT</a:t>
            </a:r>
            <a:endParaRPr lang="en-US" sz="1200" b="1" i="1"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P spid="2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34" y="1597783"/>
            <a:ext cx="6686550" cy="3120390"/>
          </a:xfrm>
          <a:prstGeom prst="rect">
            <a:avLst/>
          </a:prstGeom>
        </p:spPr>
      </p:pic>
      <p:pic>
        <p:nvPicPr>
          <p:cNvPr id="7" name="图片 6"/>
          <p:cNvPicPr>
            <a:picLocks noChangeAspect="1"/>
          </p:cNvPicPr>
          <p:nvPr/>
        </p:nvPicPr>
        <p:blipFill>
          <a:blip r:embed="rId3"/>
          <a:stretch>
            <a:fillRect/>
          </a:stretch>
        </p:blipFill>
        <p:spPr>
          <a:xfrm>
            <a:off x="1269826" y="1144445"/>
            <a:ext cx="6758558" cy="3614148"/>
          </a:xfrm>
          <a:prstGeom prst="rect">
            <a:avLst/>
          </a:prstGeom>
          <a:solidFill>
            <a:schemeClr val="bg1"/>
          </a:solidFill>
        </p:spPr>
      </p:pic>
      <p:sp>
        <p:nvSpPr>
          <p:cNvPr id="2" name="标题 1"/>
          <p:cNvSpPr>
            <a:spLocks noGrp="1"/>
          </p:cNvSpPr>
          <p:nvPr>
            <p:ph type="title"/>
          </p:nvPr>
        </p:nvSpPr>
        <p:spPr>
          <a:xfrm>
            <a:off x="1109092" y="0"/>
            <a:ext cx="7772400" cy="908720"/>
          </a:xfrm>
        </p:spPr>
        <p:txBody>
          <a:bodyPr/>
          <a:lstStyle/>
          <a:p>
            <a:r>
              <a:rPr lang="en-US" sz="2800" dirty="0" smtClean="0"/>
              <a:t>Example:  A Remote Login Flow</a:t>
            </a:r>
            <a:endParaRPr lang="en-US" sz="2800" dirty="0"/>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19</a:t>
            </a:fld>
            <a:endParaRPr lang="en-US" dirty="0"/>
          </a:p>
        </p:txBody>
      </p:sp>
      <p:sp>
        <p:nvSpPr>
          <p:cNvPr id="6" name="文本框 5"/>
          <p:cNvSpPr txBox="1"/>
          <p:nvPr/>
        </p:nvSpPr>
        <p:spPr>
          <a:xfrm>
            <a:off x="1619672" y="4869160"/>
            <a:ext cx="6408712"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Between 0 – 41th seconds, the user executed directory commands.</a:t>
            </a: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Between 41- 57</a:t>
            </a:r>
            <a:r>
              <a:rPr lang="en-US" sz="1600" b="1" baseline="30000" dirty="0" smtClean="0">
                <a:latin typeface="Times New Roman" panose="02020603050405020304" pitchFamily="18" charset="0"/>
                <a:cs typeface="Times New Roman" panose="02020603050405020304" pitchFamily="18" charset="0"/>
              </a:rPr>
              <a:t>th</a:t>
            </a:r>
            <a:r>
              <a:rPr lang="en-US" sz="1600" b="1" dirty="0" smtClean="0">
                <a:latin typeface="Times New Roman" panose="02020603050405020304" pitchFamily="18" charset="0"/>
                <a:cs typeface="Times New Roman" panose="02020603050405020304" pitchFamily="18" charset="0"/>
              </a:rPr>
              <a:t> seconds, the user opened a 100 MB+  file. </a:t>
            </a: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Between 57</a:t>
            </a:r>
            <a:r>
              <a:rPr lang="en-US" sz="1600" b="1" baseline="30000" dirty="0" smtClean="0">
                <a:latin typeface="Times New Roman" panose="02020603050405020304" pitchFamily="18" charset="0"/>
                <a:cs typeface="Times New Roman" panose="02020603050405020304" pitchFamily="18" charset="0"/>
              </a:rPr>
              <a:t>th</a:t>
            </a:r>
            <a:r>
              <a:rPr lang="en-US" sz="1600" b="1" dirty="0" smtClean="0">
                <a:latin typeface="Times New Roman" panose="02020603050405020304" pitchFamily="18" charset="0"/>
                <a:cs typeface="Times New Roman" panose="02020603050405020304" pitchFamily="18" charset="0"/>
              </a:rPr>
              <a:t>-65</a:t>
            </a:r>
            <a:r>
              <a:rPr lang="en-US" sz="1600" b="1" baseline="30000" dirty="0" smtClean="0">
                <a:latin typeface="Times New Roman" panose="02020603050405020304" pitchFamily="18" charset="0"/>
                <a:cs typeface="Times New Roman" panose="02020603050405020304" pitchFamily="18" charset="0"/>
              </a:rPr>
              <a:t>th</a:t>
            </a:r>
            <a:r>
              <a:rPr lang="en-US" sz="1600" b="1" dirty="0" smtClean="0">
                <a:latin typeface="Times New Roman" panose="02020603050405020304" pitchFamily="18" charset="0"/>
                <a:cs typeface="Times New Roman" panose="02020603050405020304" pitchFamily="18" charset="0"/>
              </a:rPr>
              <a:t> seconds, no activity. </a:t>
            </a: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After 65</a:t>
            </a:r>
            <a:r>
              <a:rPr lang="en-US" sz="1600" b="1" baseline="30000" dirty="0" smtClean="0">
                <a:latin typeface="Times New Roman" panose="02020603050405020304" pitchFamily="18" charset="0"/>
                <a:cs typeface="Times New Roman" panose="02020603050405020304" pitchFamily="18" charset="0"/>
              </a:rPr>
              <a:t>th</a:t>
            </a:r>
            <a:r>
              <a:rPr lang="en-US" sz="1600" b="1" dirty="0" smtClean="0">
                <a:latin typeface="Times New Roman" panose="02020603050405020304" pitchFamily="18" charset="0"/>
                <a:cs typeface="Times New Roman" panose="02020603050405020304" pitchFamily="18" charset="0"/>
              </a:rPr>
              <a:t> seconds, the user resumed directory operations.</a:t>
            </a:r>
          </a:p>
        </p:txBody>
      </p:sp>
      <p:sp>
        <p:nvSpPr>
          <p:cNvPr id="8" name="椭圆 7"/>
          <p:cNvSpPr/>
          <p:nvPr/>
        </p:nvSpPr>
        <p:spPr bwMode="auto">
          <a:xfrm>
            <a:off x="2272841" y="1851647"/>
            <a:ext cx="2448272" cy="1584176"/>
          </a:xfrm>
          <a:prstGeom prst="ellipse">
            <a:avLst/>
          </a:prstGeom>
          <a:noFill/>
          <a:ln w="28575" cap="sq" cmpd="sng" algn="ctr">
            <a:solidFill>
              <a:srgbClr val="C00000"/>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 name="椭圆 8"/>
          <p:cNvSpPr/>
          <p:nvPr/>
        </p:nvSpPr>
        <p:spPr bwMode="auto">
          <a:xfrm>
            <a:off x="6660232" y="2204864"/>
            <a:ext cx="1152128" cy="1008112"/>
          </a:xfrm>
          <a:prstGeom prst="ellipse">
            <a:avLst/>
          </a:prstGeom>
          <a:noFill/>
          <a:ln w="28575" cap="sq" cmpd="sng" algn="ctr">
            <a:solidFill>
              <a:srgbClr val="C00000"/>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椭圆 9"/>
          <p:cNvSpPr/>
          <p:nvPr/>
        </p:nvSpPr>
        <p:spPr bwMode="auto">
          <a:xfrm>
            <a:off x="4572000" y="3933056"/>
            <a:ext cx="648072" cy="579231"/>
          </a:xfrm>
          <a:prstGeom prst="ellipse">
            <a:avLst/>
          </a:prstGeom>
          <a:noFill/>
          <a:ln w="34925" cap="sq" cmpd="sng" algn="ctr">
            <a:solidFill>
              <a:srgbClr val="33CC33"/>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椭圆 10"/>
          <p:cNvSpPr/>
          <p:nvPr/>
        </p:nvSpPr>
        <p:spPr bwMode="auto">
          <a:xfrm>
            <a:off x="6084168" y="3861048"/>
            <a:ext cx="648072" cy="579231"/>
          </a:xfrm>
          <a:prstGeom prst="ellipse">
            <a:avLst/>
          </a:prstGeom>
          <a:noFill/>
          <a:ln w="34925" cap="sq" cmpd="sng" algn="ctr">
            <a:solidFill>
              <a:srgbClr val="33CC33"/>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781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1143000" y="115888"/>
            <a:ext cx="7772400" cy="1143000"/>
          </a:xfrm>
        </p:spPr>
        <p:txBody>
          <a:bodyPr/>
          <a:lstStyle/>
          <a:p>
            <a:r>
              <a:rPr lang="en-US" dirty="0" smtClean="0"/>
              <a:t>Access Point as Central Point in Home</a:t>
            </a:r>
          </a:p>
        </p:txBody>
      </p:sp>
      <p:sp>
        <p:nvSpPr>
          <p:cNvPr id="8195" name="页脚占位符 3"/>
          <p:cNvSpPr>
            <a:spLocks noGrp="1"/>
          </p:cNvSpPr>
          <p:nvPr>
            <p:ph type="ftr" sz="quarter" idx="10"/>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sz="1600" dirty="0" smtClean="0"/>
              <a:t>PhD Dissertation </a:t>
            </a:r>
            <a:r>
              <a:rPr lang="en-US" sz="1600" smtClean="0"/>
              <a:t>– </a:t>
            </a:r>
            <a:fld id="{FFD60AF2-0E7E-4A03-BD1C-0623FFEE9922}" type="datetime4">
              <a:rPr lang="en-US" sz="1600" smtClean="0"/>
              <a:pPr>
                <a:spcBef>
                  <a:spcPct val="0"/>
                </a:spcBef>
                <a:buFontTx/>
                <a:buNone/>
              </a:pPr>
              <a:t>April 28, 2014</a:t>
            </a:fld>
            <a:endParaRPr lang="en-US" sz="1600" dirty="0" smtClean="0"/>
          </a:p>
        </p:txBody>
      </p:sp>
      <p:sp>
        <p:nvSpPr>
          <p:cNvPr id="8196" name="灯片编号占位符 4"/>
          <p:cNvSpPr>
            <a:spLocks noGrp="1"/>
          </p:cNvSpPr>
          <p:nvPr>
            <p:ph type="sldNum" sz="quarter" idx="11"/>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2D97E86E-8BA7-44D7-B1E1-74B70C76E95F}" type="slidenum">
              <a:rPr lang="en-US" sz="2000">
                <a:latin typeface="Times New Roman" panose="02020603050405020304" pitchFamily="18" charset="0"/>
              </a:rPr>
              <a:pPr>
                <a:spcBef>
                  <a:spcPct val="0"/>
                </a:spcBef>
                <a:buFontTx/>
                <a:buNone/>
              </a:pPr>
              <a:t>2</a:t>
            </a:fld>
            <a:endParaRPr lang="en-US" sz="2000">
              <a:latin typeface="Times New Roman" panose="02020603050405020304" pitchFamily="18" charset="0"/>
            </a:endParaRPr>
          </a:p>
        </p:txBody>
      </p:sp>
      <p:pic>
        <p:nvPicPr>
          <p:cNvPr id="819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09182" y="1226102"/>
            <a:ext cx="6679242" cy="479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任意多边形 4"/>
          <p:cNvSpPr/>
          <p:nvPr/>
        </p:nvSpPr>
        <p:spPr bwMode="auto">
          <a:xfrm>
            <a:off x="2913888" y="1957984"/>
            <a:ext cx="2090522" cy="2955392"/>
          </a:xfrm>
          <a:custGeom>
            <a:avLst/>
            <a:gdLst>
              <a:gd name="connsiteX0" fmla="*/ 1243584 w 2090522"/>
              <a:gd name="connsiteY0" fmla="*/ 17120 h 2955392"/>
              <a:gd name="connsiteX1" fmla="*/ 1962912 w 2090522"/>
              <a:gd name="connsiteY1" fmla="*/ 102464 h 2955392"/>
              <a:gd name="connsiteX2" fmla="*/ 1889760 w 2090522"/>
              <a:gd name="connsiteY2" fmla="*/ 797408 h 2955392"/>
              <a:gd name="connsiteX3" fmla="*/ 0 w 2090522"/>
              <a:gd name="connsiteY3" fmla="*/ 2955392 h 2955392"/>
              <a:gd name="connsiteX4" fmla="*/ 0 w 2090522"/>
              <a:gd name="connsiteY4" fmla="*/ 2955392 h 2955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522" h="2955392">
                <a:moveTo>
                  <a:pt x="1243584" y="17120"/>
                </a:moveTo>
                <a:cubicBezTo>
                  <a:pt x="1549400" y="-5232"/>
                  <a:pt x="1855216" y="-27584"/>
                  <a:pt x="1962912" y="102464"/>
                </a:cubicBezTo>
                <a:cubicBezTo>
                  <a:pt x="2070608" y="232512"/>
                  <a:pt x="2216912" y="321920"/>
                  <a:pt x="1889760" y="797408"/>
                </a:cubicBezTo>
                <a:cubicBezTo>
                  <a:pt x="1562608" y="1272896"/>
                  <a:pt x="0" y="2955392"/>
                  <a:pt x="0" y="2955392"/>
                </a:cubicBezTo>
                <a:lnTo>
                  <a:pt x="0" y="2955392"/>
                </a:lnTo>
              </a:path>
            </a:pathLst>
          </a:custGeom>
          <a:ln w="28575">
            <a:solidFill>
              <a:srgbClr val="33CC33"/>
            </a:solidFill>
            <a:prstDash val="dash"/>
            <a:headEnd type="none" w="med" len="med"/>
            <a:tailEnd type="triangle"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任意多边形 6"/>
          <p:cNvSpPr/>
          <p:nvPr/>
        </p:nvSpPr>
        <p:spPr bwMode="auto">
          <a:xfrm>
            <a:off x="4213654" y="2619632"/>
            <a:ext cx="3818238" cy="2434282"/>
          </a:xfrm>
          <a:custGeom>
            <a:avLst/>
            <a:gdLst>
              <a:gd name="connsiteX0" fmla="*/ 3818238 w 3818238"/>
              <a:gd name="connsiteY0" fmla="*/ 0 h 2434282"/>
              <a:gd name="connsiteX1" fmla="*/ 3299254 w 3818238"/>
              <a:gd name="connsiteY1" fmla="*/ 716692 h 2434282"/>
              <a:gd name="connsiteX2" fmla="*/ 1223319 w 3818238"/>
              <a:gd name="connsiteY2" fmla="*/ 753763 h 2434282"/>
              <a:gd name="connsiteX3" fmla="*/ 0 w 3818238"/>
              <a:gd name="connsiteY3" fmla="*/ 2434282 h 2434282"/>
              <a:gd name="connsiteX4" fmla="*/ 0 w 3818238"/>
              <a:gd name="connsiteY4" fmla="*/ 2434282 h 2434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38" h="2434282">
                <a:moveTo>
                  <a:pt x="3818238" y="0"/>
                </a:moveTo>
                <a:cubicBezTo>
                  <a:pt x="3774989" y="295532"/>
                  <a:pt x="3731740" y="591065"/>
                  <a:pt x="3299254" y="716692"/>
                </a:cubicBezTo>
                <a:cubicBezTo>
                  <a:pt x="2866768" y="842319"/>
                  <a:pt x="1773195" y="467498"/>
                  <a:pt x="1223319" y="753763"/>
                </a:cubicBezTo>
                <a:cubicBezTo>
                  <a:pt x="673443" y="1040028"/>
                  <a:pt x="0" y="2434282"/>
                  <a:pt x="0" y="2434282"/>
                </a:cubicBezTo>
                <a:lnTo>
                  <a:pt x="0" y="2434282"/>
                </a:lnTo>
              </a:path>
            </a:pathLst>
          </a:custGeom>
          <a:noFill/>
          <a:ln w="25400" cap="sq" cmpd="sng" algn="ctr">
            <a:solidFill>
              <a:srgbClr val="FF0000"/>
            </a:solidFill>
            <a:prstDash val="dashDot"/>
            <a:miter lim="800000"/>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000000"/>
              </a:clrFrom>
              <a:clrTo>
                <a:srgbClr val="000000">
                  <a:alpha val="0"/>
                </a:srgbClr>
              </a:clrTo>
            </a:clrChange>
          </a:blip>
          <a:stretch>
            <a:fillRect/>
          </a:stretch>
        </p:blipFill>
        <p:spPr>
          <a:xfrm>
            <a:off x="1403648" y="1412776"/>
            <a:ext cx="6872288" cy="3900108"/>
          </a:xfrm>
          <a:prstGeom prst="rect">
            <a:avLst/>
          </a:prstGeom>
        </p:spPr>
      </p:pic>
      <p:sp>
        <p:nvSpPr>
          <p:cNvPr id="2" name="标题 1"/>
          <p:cNvSpPr>
            <a:spLocks noGrp="1"/>
          </p:cNvSpPr>
          <p:nvPr>
            <p:ph type="title"/>
          </p:nvPr>
        </p:nvSpPr>
        <p:spPr>
          <a:xfrm>
            <a:off x="1114425" y="163370"/>
            <a:ext cx="7772400" cy="1143000"/>
          </a:xfrm>
        </p:spPr>
        <p:txBody>
          <a:bodyPr/>
          <a:lstStyle/>
          <a:p>
            <a:r>
              <a:rPr lang="en-US" sz="2800" dirty="0" smtClean="0"/>
              <a:t>Example:  Interactive Classifier w/ a Remote Login Flow</a:t>
            </a:r>
            <a:endParaRPr lang="en-US" sz="2800" dirty="0"/>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20</a:t>
            </a:fld>
            <a:endParaRPr lang="en-US" dirty="0"/>
          </a:p>
        </p:txBody>
      </p:sp>
    </p:spTree>
    <p:extLst>
      <p:ext uri="{BB962C8B-B14F-4D97-AF65-F5344CB8AC3E}">
        <p14:creationId xmlns:p14="http://schemas.microsoft.com/office/powerpoint/2010/main" val="3036998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21</a:t>
            </a:fld>
            <a:endParaRPr lang="en-US" dirty="0"/>
          </a:p>
        </p:txBody>
      </p:sp>
      <p:sp>
        <p:nvSpPr>
          <p:cNvPr id="7" name="文本框 6"/>
          <p:cNvSpPr txBox="1"/>
          <p:nvPr/>
        </p:nvSpPr>
        <p:spPr>
          <a:xfrm>
            <a:off x="7452321" y="1340768"/>
            <a:ext cx="1584176"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CATNAP</a:t>
            </a:r>
          </a:p>
          <a:p>
            <a:r>
              <a:rPr lang="en-US" b="1" dirty="0" smtClean="0">
                <a:latin typeface="Times New Roman" panose="02020603050405020304" pitchFamily="18" charset="0"/>
                <a:cs typeface="Times New Roman" panose="02020603050405020304" pitchFamily="18" charset="0"/>
              </a:rPr>
              <a:t>Classification</a:t>
            </a:r>
            <a:endParaRPr lang="en-US"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7452321" y="4437112"/>
            <a:ext cx="1447159"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CATNAP</a:t>
            </a:r>
          </a:p>
          <a:p>
            <a:r>
              <a:rPr lang="en-US" b="1" dirty="0" smtClean="0">
                <a:latin typeface="Times New Roman" panose="02020603050405020304" pitchFamily="18" charset="0"/>
                <a:cs typeface="Times New Roman" panose="02020603050405020304" pitchFamily="18" charset="0"/>
              </a:rPr>
              <a:t>Treatment</a:t>
            </a:r>
          </a:p>
        </p:txBody>
      </p:sp>
      <p:pic>
        <p:nvPicPr>
          <p:cNvPr id="3" name="图片 2"/>
          <p:cNvPicPr>
            <a:picLocks noChangeAspect="1"/>
          </p:cNvPicPr>
          <p:nvPr/>
        </p:nvPicPr>
        <p:blipFill>
          <a:blip r:embed="rId3"/>
          <a:stretch>
            <a:fillRect/>
          </a:stretch>
        </p:blipFill>
        <p:spPr>
          <a:xfrm>
            <a:off x="899592" y="17533"/>
            <a:ext cx="6628607" cy="3051427"/>
          </a:xfrm>
          <a:prstGeom prst="rect">
            <a:avLst/>
          </a:prstGeom>
        </p:spPr>
      </p:pic>
      <p:pic>
        <p:nvPicPr>
          <p:cNvPr id="11" name="图片 10"/>
          <p:cNvPicPr>
            <a:picLocks noChangeAspect="1"/>
          </p:cNvPicPr>
          <p:nvPr/>
        </p:nvPicPr>
        <p:blipFill>
          <a:blip r:embed="rId4"/>
          <a:stretch>
            <a:fillRect/>
          </a:stretch>
        </p:blipFill>
        <p:spPr>
          <a:xfrm>
            <a:off x="868699" y="3068960"/>
            <a:ext cx="6659500" cy="3134209"/>
          </a:xfrm>
          <a:prstGeom prst="rect">
            <a:avLst/>
          </a:prstGeom>
        </p:spPr>
      </p:pic>
      <p:pic>
        <p:nvPicPr>
          <p:cNvPr id="12" name="图片 11"/>
          <p:cNvPicPr>
            <a:picLocks noChangeAspect="1"/>
          </p:cNvPicPr>
          <p:nvPr/>
        </p:nvPicPr>
        <p:blipFill>
          <a:blip r:embed="rId5"/>
          <a:stretch>
            <a:fillRect/>
          </a:stretch>
        </p:blipFill>
        <p:spPr>
          <a:xfrm>
            <a:off x="1823566" y="3607000"/>
            <a:ext cx="5484738" cy="1988263"/>
          </a:xfrm>
          <a:prstGeom prst="rect">
            <a:avLst/>
          </a:prstGeom>
        </p:spPr>
      </p:pic>
      <p:pic>
        <p:nvPicPr>
          <p:cNvPr id="9" name="图片 8"/>
          <p:cNvPicPr>
            <a:picLocks noChangeAspect="1"/>
          </p:cNvPicPr>
          <p:nvPr/>
        </p:nvPicPr>
        <p:blipFill>
          <a:blip r:embed="rId6"/>
          <a:stretch>
            <a:fillRect/>
          </a:stretch>
        </p:blipFill>
        <p:spPr>
          <a:xfrm>
            <a:off x="1823566" y="478015"/>
            <a:ext cx="5484738" cy="1942873"/>
          </a:xfrm>
          <a:prstGeom prst="rect">
            <a:avLst/>
          </a:prstGeom>
        </p:spPr>
      </p:pic>
    </p:spTree>
    <p:extLst>
      <p:ext uri="{BB962C8B-B14F-4D97-AF65-F5344CB8AC3E}">
        <p14:creationId xmlns:p14="http://schemas.microsoft.com/office/powerpoint/2010/main" val="21325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页脚占位符 3"/>
          <p:cNvSpPr>
            <a:spLocks noGrp="1"/>
          </p:cNvSpPr>
          <p:nvPr>
            <p:ph type="ftr" sz="quarter" idx="10"/>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sz="1600" dirty="0" smtClean="0"/>
              <a:t>PhD Dissertation – </a:t>
            </a:r>
            <a:fld id="{58069724-0487-4BA1-BA62-2F7DFDF8DF55}" type="datetime4">
              <a:rPr lang="en-US" sz="1600" smtClean="0"/>
              <a:pPr>
                <a:spcBef>
                  <a:spcPct val="0"/>
                </a:spcBef>
                <a:buFontTx/>
                <a:buNone/>
              </a:pPr>
              <a:t>April 28, 2014</a:t>
            </a:fld>
            <a:endParaRPr lang="en-US" sz="1600" dirty="0" smtClean="0"/>
          </a:p>
        </p:txBody>
      </p:sp>
      <p:sp>
        <p:nvSpPr>
          <p:cNvPr id="14339" name="灯片编号占位符 4"/>
          <p:cNvSpPr>
            <a:spLocks noGrp="1"/>
          </p:cNvSpPr>
          <p:nvPr>
            <p:ph type="sldNum" sz="quarter" idx="11"/>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1D215C2-AC39-42AE-95A1-D2BA7681254E}" type="slidenum">
              <a:rPr lang="en-US" sz="2000" smtClean="0">
                <a:latin typeface="Times New Roman" panose="02020603050405020304" pitchFamily="18" charset="0"/>
              </a:rPr>
              <a:pPr>
                <a:spcBef>
                  <a:spcPct val="0"/>
                </a:spcBef>
                <a:buFontTx/>
                <a:buNone/>
              </a:pPr>
              <a:t>22</a:t>
            </a:fld>
            <a:endParaRPr lang="en-US" sz="2000" dirty="0">
              <a:latin typeface="Times New Roman" panose="02020603050405020304" pitchFamily="18" charset="0"/>
            </a:endParaRPr>
          </a:p>
        </p:txBody>
      </p:sp>
      <p:sp>
        <p:nvSpPr>
          <p:cNvPr id="14340" name="Rectangle 2"/>
          <p:cNvSpPr>
            <a:spLocks noGrp="1" noChangeArrowheads="1"/>
          </p:cNvSpPr>
          <p:nvPr>
            <p:ph type="title"/>
          </p:nvPr>
        </p:nvSpPr>
        <p:spPr>
          <a:xfrm>
            <a:off x="1143000" y="44624"/>
            <a:ext cx="7772400" cy="1143000"/>
          </a:xfrm>
        </p:spPr>
        <p:txBody>
          <a:bodyPr/>
          <a:lstStyle/>
          <a:p>
            <a:pPr eaLnBrk="1" hangingPunct="1"/>
            <a:r>
              <a:rPr lang="en-US" dirty="0" smtClean="0"/>
              <a:t>Outline</a:t>
            </a:r>
          </a:p>
        </p:txBody>
      </p:sp>
      <p:sp>
        <p:nvSpPr>
          <p:cNvPr id="14341" name="Rectangle 3"/>
          <p:cNvSpPr>
            <a:spLocks noGrp="1" noChangeArrowheads="1"/>
          </p:cNvSpPr>
          <p:nvPr>
            <p:ph type="body" idx="1"/>
          </p:nvPr>
        </p:nvSpPr>
        <p:spPr>
          <a:xfrm>
            <a:off x="1091977" y="1340793"/>
            <a:ext cx="7772400" cy="4536033"/>
          </a:xfrm>
        </p:spPr>
        <p:txBody>
          <a:bodyPr/>
          <a:lstStyle/>
          <a:p>
            <a:pPr eaLnBrk="1" hangingPunct="1">
              <a:lnSpc>
                <a:spcPct val="80000"/>
              </a:lnSpc>
            </a:pPr>
            <a:r>
              <a:rPr lang="en-US" dirty="0" smtClean="0"/>
              <a:t>Introduction</a:t>
            </a:r>
          </a:p>
          <a:p>
            <a:pPr eaLnBrk="1" hangingPunct="1">
              <a:lnSpc>
                <a:spcPct val="80000"/>
              </a:lnSpc>
            </a:pPr>
            <a:r>
              <a:rPr lang="en-US" dirty="0" smtClean="0"/>
              <a:t>Related Work</a:t>
            </a:r>
            <a:endParaRPr lang="en-US" dirty="0"/>
          </a:p>
          <a:p>
            <a:pPr eaLnBrk="1" hangingPunct="1">
              <a:lnSpc>
                <a:spcPct val="80000"/>
              </a:lnSpc>
            </a:pPr>
            <a:r>
              <a:rPr lang="en-US" dirty="0" smtClean="0"/>
              <a:t>Classification And Treatment </a:t>
            </a:r>
            <a:r>
              <a:rPr lang="en-US" dirty="0" err="1" smtClean="0"/>
              <a:t>iN</a:t>
            </a:r>
            <a:r>
              <a:rPr lang="en-US" dirty="0" smtClean="0"/>
              <a:t> AP (CATNAP)</a:t>
            </a:r>
          </a:p>
          <a:p>
            <a:pPr eaLnBrk="1" hangingPunct="1">
              <a:lnSpc>
                <a:spcPct val="80000"/>
              </a:lnSpc>
            </a:pPr>
            <a:r>
              <a:rPr lang="en-US" dirty="0" smtClean="0">
                <a:solidFill>
                  <a:srgbClr val="3366FF"/>
                </a:solidFill>
              </a:rPr>
              <a:t>Experiment</a:t>
            </a:r>
            <a:r>
              <a:rPr lang="en-US" dirty="0" smtClean="0"/>
              <a:t> </a:t>
            </a:r>
          </a:p>
          <a:p>
            <a:pPr lvl="1" eaLnBrk="1" hangingPunct="1">
              <a:lnSpc>
                <a:spcPct val="80000"/>
              </a:lnSpc>
            </a:pPr>
            <a:r>
              <a:rPr lang="en-US" dirty="0" smtClean="0"/>
              <a:t>Validation</a:t>
            </a:r>
          </a:p>
          <a:p>
            <a:pPr lvl="1" eaLnBrk="1" hangingPunct="1">
              <a:lnSpc>
                <a:spcPct val="80000"/>
              </a:lnSpc>
            </a:pPr>
            <a:r>
              <a:rPr lang="en-US" dirty="0" smtClean="0"/>
              <a:t>Evaluation</a:t>
            </a:r>
          </a:p>
          <a:p>
            <a:pPr eaLnBrk="1" hangingPunct="1">
              <a:lnSpc>
                <a:spcPct val="80000"/>
              </a:lnSpc>
            </a:pPr>
            <a:r>
              <a:rPr lang="en-US" dirty="0" smtClean="0"/>
              <a:t>Future work</a:t>
            </a:r>
          </a:p>
          <a:p>
            <a:pPr eaLnBrk="1" hangingPunct="1">
              <a:lnSpc>
                <a:spcPct val="80000"/>
              </a:lnSpc>
            </a:pPr>
            <a:r>
              <a:rPr lang="en-US" dirty="0" smtClean="0"/>
              <a:t>Conclusions</a:t>
            </a:r>
          </a:p>
        </p:txBody>
      </p:sp>
    </p:spTree>
    <p:extLst>
      <p:ext uri="{BB962C8B-B14F-4D97-AF65-F5344CB8AC3E}">
        <p14:creationId xmlns:p14="http://schemas.microsoft.com/office/powerpoint/2010/main" val="4085995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425" y="-9483"/>
            <a:ext cx="7772400" cy="1143000"/>
          </a:xfrm>
        </p:spPr>
        <p:txBody>
          <a:bodyPr/>
          <a:lstStyle/>
          <a:p>
            <a:r>
              <a:rPr lang="en-US" dirty="0" smtClean="0"/>
              <a:t>Simulation Setup </a:t>
            </a:r>
            <a:endParaRPr lang="en-US" dirty="0"/>
          </a:p>
        </p:txBody>
      </p:sp>
      <p:sp>
        <p:nvSpPr>
          <p:cNvPr id="4" name="页脚占位符 3"/>
          <p:cNvSpPr>
            <a:spLocks noGrp="1"/>
          </p:cNvSpPr>
          <p:nvPr>
            <p:ph type="ftr" sz="quarter" idx="10"/>
          </p:nvPr>
        </p:nvSpPr>
        <p:spPr/>
        <p:txBody>
          <a:bodyPr/>
          <a:lstStyle/>
          <a:p>
            <a:pPr>
              <a:defRPr/>
            </a:pPr>
            <a:r>
              <a:rPr lang="en-US" dirty="0" smtClean="0"/>
              <a:t>PhD </a:t>
            </a:r>
            <a:r>
              <a:rPr lang="en-US" dirty="0" smtClean="0"/>
              <a:t>Dissertation </a:t>
            </a:r>
            <a:r>
              <a:rPr lang="en-US" dirty="0" smtClean="0"/>
              <a:t>–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23</a:t>
            </a:fld>
            <a:endParaRPr lang="en-US" dirty="0"/>
          </a:p>
        </p:txBody>
      </p:sp>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061" y="1133517"/>
            <a:ext cx="7412892" cy="4781146"/>
          </a:xfrm>
          <a:prstGeom prst="rect">
            <a:avLst/>
          </a:prstGeom>
        </p:spPr>
      </p:pic>
    </p:spTree>
    <p:extLst>
      <p:ext uri="{BB962C8B-B14F-4D97-AF65-F5344CB8AC3E}">
        <p14:creationId xmlns:p14="http://schemas.microsoft.com/office/powerpoint/2010/main" val="2223764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34737"/>
            <a:ext cx="7772400" cy="922114"/>
          </a:xfrm>
        </p:spPr>
        <p:txBody>
          <a:bodyPr/>
          <a:lstStyle/>
          <a:p>
            <a:r>
              <a:rPr lang="en-US" dirty="0"/>
              <a:t>Simulation Setup Validation</a:t>
            </a:r>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24</a:t>
            </a:fld>
            <a:endParaRPr lang="en-US" dirty="0"/>
          </a:p>
        </p:txBody>
      </p:sp>
      <p:sp>
        <p:nvSpPr>
          <p:cNvPr id="7" name="文本框 6"/>
          <p:cNvSpPr txBox="1"/>
          <p:nvPr/>
        </p:nvSpPr>
        <p:spPr>
          <a:xfrm>
            <a:off x="5580113" y="2783289"/>
            <a:ext cx="3384376"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b</a:t>
            </a:r>
            <a:r>
              <a:rPr lang="en-US" sz="1200" b="1" dirty="0" smtClean="0">
                <a:latin typeface="Times New Roman" panose="02020603050405020304" pitchFamily="18" charset="0"/>
                <a:cs typeface="Times New Roman" panose="02020603050405020304" pitchFamily="18" charset="0"/>
              </a:rPr>
              <a:t>) Simulated FTP downloading w/o  background traffic</a:t>
            </a:r>
            <a:endParaRPr lang="en-US" sz="1200" b="1"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933" y="954489"/>
            <a:ext cx="3930555" cy="1828800"/>
          </a:xfrm>
          <a:prstGeom prst="rect">
            <a:avLst/>
          </a:prstGeom>
        </p:spPr>
      </p:pic>
      <p:grpSp>
        <p:nvGrpSpPr>
          <p:cNvPr id="14" name="组合 13"/>
          <p:cNvGrpSpPr/>
          <p:nvPr/>
        </p:nvGrpSpPr>
        <p:grpSpPr>
          <a:xfrm>
            <a:off x="934877" y="954489"/>
            <a:ext cx="3997163" cy="2290465"/>
            <a:chOff x="934877" y="954489"/>
            <a:chExt cx="3997163" cy="2290465"/>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77" y="954489"/>
              <a:ext cx="3930554" cy="1828800"/>
            </a:xfrm>
            <a:prstGeom prst="rect">
              <a:avLst/>
            </a:prstGeom>
          </p:spPr>
        </p:pic>
        <p:sp>
          <p:nvSpPr>
            <p:cNvPr id="9" name="文本框 8"/>
            <p:cNvSpPr txBox="1"/>
            <p:nvPr/>
          </p:nvSpPr>
          <p:spPr>
            <a:xfrm>
              <a:off x="1214487" y="2783289"/>
              <a:ext cx="3717553"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a) FTP downloading w/ insignificant background traffic</a:t>
              </a:r>
              <a:endParaRPr lang="en-US" sz="1200" b="1" dirty="0">
                <a:latin typeface="Times New Roman" panose="02020603050405020304" pitchFamily="18" charset="0"/>
                <a:cs typeface="Times New Roman" panose="02020603050405020304" pitchFamily="18" charset="0"/>
              </a:endParaRPr>
            </a:p>
          </p:txBody>
        </p:sp>
      </p:gr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77" y="3366780"/>
            <a:ext cx="3930555" cy="1828800"/>
          </a:xfrm>
          <a:prstGeom prst="rect">
            <a:avLst/>
          </a:prstGeom>
        </p:spPr>
      </p:pic>
      <p:sp>
        <p:nvSpPr>
          <p:cNvPr id="11" name="文本框 10"/>
          <p:cNvSpPr txBox="1"/>
          <p:nvPr/>
        </p:nvSpPr>
        <p:spPr>
          <a:xfrm>
            <a:off x="1143000" y="5268367"/>
            <a:ext cx="3717553"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c</a:t>
            </a:r>
            <a:r>
              <a:rPr lang="en-US" sz="1200" b="1" dirty="0" smtClean="0">
                <a:latin typeface="Times New Roman" panose="02020603050405020304" pitchFamily="18" charset="0"/>
                <a:cs typeface="Times New Roman" panose="02020603050405020304" pitchFamily="18" charset="0"/>
              </a:rPr>
              <a:t>) FTP downloading w/ background traffic</a:t>
            </a:r>
            <a:endParaRPr lang="en-US" sz="1200" b="1" dirty="0">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317" y="3311646"/>
            <a:ext cx="3930555" cy="1828800"/>
          </a:xfrm>
          <a:prstGeom prst="rect">
            <a:avLst/>
          </a:prstGeom>
        </p:spPr>
      </p:pic>
      <p:sp>
        <p:nvSpPr>
          <p:cNvPr id="13" name="文本框 12"/>
          <p:cNvSpPr txBox="1"/>
          <p:nvPr/>
        </p:nvSpPr>
        <p:spPr>
          <a:xfrm>
            <a:off x="5628496" y="5195580"/>
            <a:ext cx="3384376"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d) Simulated FTP downloading w/  background traffic</a:t>
            </a:r>
            <a:endParaRPr lang="en-US" sz="1200" b="1"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1440173" y="5794573"/>
            <a:ext cx="6840760" cy="307777"/>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Note: left column figures are from home wireless measurement study (Worcester #4)</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8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049" y="188640"/>
            <a:ext cx="7772400" cy="908720"/>
          </a:xfrm>
        </p:spPr>
        <p:txBody>
          <a:bodyPr/>
          <a:lstStyle/>
          <a:p>
            <a:r>
              <a:rPr lang="en-US" sz="2800" dirty="0"/>
              <a:t>Core Simulation Settings</a:t>
            </a:r>
          </a:p>
        </p:txBody>
      </p:sp>
      <p:graphicFrame>
        <p:nvGraphicFramePr>
          <p:cNvPr id="7" name="内容占位符 6"/>
          <p:cNvGraphicFramePr>
            <a:graphicFrameLocks noGrp="1"/>
          </p:cNvGraphicFramePr>
          <p:nvPr>
            <p:ph idx="1"/>
            <p:extLst>
              <p:ext uri="{D42A27DB-BD31-4B8C-83A1-F6EECF244321}">
                <p14:modId xmlns:p14="http://schemas.microsoft.com/office/powerpoint/2010/main" val="1498431571"/>
              </p:ext>
            </p:extLst>
          </p:nvPr>
        </p:nvGraphicFramePr>
        <p:xfrm>
          <a:off x="1190625" y="1394999"/>
          <a:ext cx="7772400" cy="4157536"/>
        </p:xfrm>
        <a:graphic>
          <a:graphicData uri="http://schemas.openxmlformats.org/drawingml/2006/table">
            <a:tbl>
              <a:tblPr firstRow="1" bandRow="1">
                <a:tableStyleId>{5C22544A-7EE6-4342-B048-85BDC9FD1C3A}</a:tableStyleId>
              </a:tblPr>
              <a:tblGrid>
                <a:gridCol w="2233439"/>
                <a:gridCol w="5538961"/>
              </a:tblGrid>
              <a:tr h="535707">
                <a:tc>
                  <a:txBody>
                    <a:bodyPr/>
                    <a:lstStyle/>
                    <a:p>
                      <a:r>
                        <a:rPr lang="en-US" sz="2000" dirty="0" smtClean="0">
                          <a:latin typeface="Times New Roman" panose="02020603050405020304" pitchFamily="18" charset="0"/>
                          <a:cs typeface="Times New Roman" panose="02020603050405020304" pitchFamily="18" charset="0"/>
                        </a:rPr>
                        <a:t>Settings</a:t>
                      </a:r>
                      <a:endParaRPr lang="en-US" sz="2000" dirty="0">
                        <a:latin typeface="Times New Roman" panose="02020603050405020304" pitchFamily="18" charset="0"/>
                        <a:cs typeface="Times New Roman" panose="02020603050405020304" pitchFamily="18" charset="0"/>
                      </a:endParaRPr>
                    </a:p>
                  </a:txBody>
                  <a:tcPr>
                    <a:lnR w="28575" cap="flat" cmpd="sng" algn="ctr">
                      <a:noFill/>
                      <a:prstDash val="solid"/>
                      <a:round/>
                      <a:headEnd type="none" w="med" len="med"/>
                      <a:tailEnd type="none" w="med" len="med"/>
                    </a:lnR>
                    <a:solidFill>
                      <a:srgbClr val="C00000">
                        <a:alpha val="69804"/>
                      </a:srgbClr>
                    </a:solidFill>
                  </a:tcPr>
                </a:tc>
                <a:tc>
                  <a:txBody>
                    <a:bodyPr/>
                    <a:lstStyle/>
                    <a:p>
                      <a:r>
                        <a:rPr lang="en-US" sz="2000" dirty="0" smtClean="0">
                          <a:latin typeface="Times New Roman" panose="02020603050405020304" pitchFamily="18" charset="0"/>
                          <a:cs typeface="Times New Roman" panose="02020603050405020304" pitchFamily="18" charset="0"/>
                        </a:rPr>
                        <a:t>Variables</a:t>
                      </a:r>
                      <a:endParaRPr lang="en-US" sz="2000" dirty="0">
                        <a:latin typeface="Times New Roman" panose="02020603050405020304" pitchFamily="18" charset="0"/>
                        <a:cs typeface="Times New Roman" panose="02020603050405020304" pitchFamily="18" charset="0"/>
                      </a:endParaRPr>
                    </a:p>
                  </a:txBody>
                  <a:tcPr>
                    <a:lnL w="28575" cap="flat" cmpd="sng" algn="ctr">
                      <a:noFill/>
                      <a:prstDash val="solid"/>
                      <a:round/>
                      <a:headEnd type="none" w="med" len="med"/>
                      <a:tailEnd type="none" w="med" len="med"/>
                    </a:lnL>
                    <a:solidFill>
                      <a:srgbClr val="C00000">
                        <a:alpha val="69804"/>
                      </a:srgbClr>
                    </a:solidFill>
                  </a:tcPr>
                </a:tc>
              </a:tr>
              <a:tr h="425115">
                <a:tc>
                  <a:txBody>
                    <a:bodyPr/>
                    <a:lstStyle/>
                    <a:p>
                      <a:r>
                        <a:rPr lang="en-US" sz="1600" b="1" dirty="0" smtClean="0">
                          <a:latin typeface="Times New Roman" panose="02020603050405020304" pitchFamily="18" charset="0"/>
                          <a:cs typeface="Times New Roman" panose="02020603050405020304" pitchFamily="18" charset="0"/>
                        </a:rPr>
                        <a:t>Queue Controller</a:t>
                      </a:r>
                      <a:endParaRPr lang="en-US" sz="1600" b="1" dirty="0">
                        <a:latin typeface="Times New Roman" panose="02020603050405020304" pitchFamily="18" charset="0"/>
                        <a:cs typeface="Times New Roman" panose="02020603050405020304" pitchFamily="18" charset="0"/>
                      </a:endParaRPr>
                    </a:p>
                  </a:txBody>
                  <a:tcPr>
                    <a:lnR w="28575" cap="flat" cmpd="sng" algn="ctr">
                      <a:solidFill>
                        <a:srgbClr val="C00000"/>
                      </a:solidFill>
                      <a:prstDash val="solid"/>
                      <a:round/>
                      <a:headEnd type="none" w="med" len="med"/>
                      <a:tailEnd type="none" w="med" len="med"/>
                    </a:lnR>
                    <a:solidFill>
                      <a:srgbClr val="ECB2B2">
                        <a:alpha val="30196"/>
                      </a:srgbClr>
                    </a:solidFill>
                  </a:tcPr>
                </a:tc>
                <a:tc>
                  <a:txBody>
                    <a:bodyPr/>
                    <a:lstStyle/>
                    <a:p>
                      <a:r>
                        <a:rPr lang="en-US" sz="1600" b="1" dirty="0" err="1" smtClean="0">
                          <a:latin typeface="Times New Roman" panose="02020603050405020304" pitchFamily="18" charset="0"/>
                          <a:cs typeface="Times New Roman" panose="02020603050405020304" pitchFamily="18" charset="0"/>
                        </a:rPr>
                        <a:t>DropTail</a:t>
                      </a:r>
                      <a:r>
                        <a:rPr lang="en-US" sz="1600" b="1" dirty="0" smtClean="0">
                          <a:latin typeface="Times New Roman" panose="02020603050405020304" pitchFamily="18" charset="0"/>
                          <a:cs typeface="Times New Roman" panose="02020603050405020304" pitchFamily="18" charset="0"/>
                        </a:rPr>
                        <a:t>,</a:t>
                      </a:r>
                      <a:r>
                        <a:rPr lang="en-US" sz="1600" b="1" baseline="0" dirty="0" smtClean="0">
                          <a:latin typeface="Times New Roman" panose="02020603050405020304" pitchFamily="18" charset="0"/>
                          <a:cs typeface="Times New Roman" panose="02020603050405020304" pitchFamily="18" charset="0"/>
                        </a:rPr>
                        <a:t> Strict Priority Queue (SPQ), CATNAP.</a:t>
                      </a:r>
                      <a:endParaRPr lang="en-US" sz="1600" b="1"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solidFill>
                      <a:srgbClr val="ECB2B2">
                        <a:alpha val="30196"/>
                      </a:srgbClr>
                    </a:solidFill>
                  </a:tcPr>
                </a:tc>
              </a:tr>
              <a:tr h="589930">
                <a:tc>
                  <a:txBody>
                    <a:bodyPr/>
                    <a:lstStyle/>
                    <a:p>
                      <a:r>
                        <a:rPr lang="en-US" sz="1600" b="1" dirty="0" smtClean="0">
                          <a:latin typeface="Times New Roman" panose="02020603050405020304" pitchFamily="18" charset="0"/>
                          <a:cs typeface="Times New Roman" panose="02020603050405020304" pitchFamily="18" charset="0"/>
                        </a:rPr>
                        <a:t>Queue</a:t>
                      </a:r>
                      <a:r>
                        <a:rPr lang="en-US" sz="1600" b="1" baseline="0" dirty="0" smtClean="0">
                          <a:latin typeface="Times New Roman" panose="02020603050405020304" pitchFamily="18" charset="0"/>
                          <a:cs typeface="Times New Roman" panose="02020603050405020304" pitchFamily="18" charset="0"/>
                        </a:rPr>
                        <a:t> Capacity</a:t>
                      </a:r>
                      <a:endParaRPr lang="en-US" sz="1600" b="1" dirty="0">
                        <a:latin typeface="Times New Roman" panose="02020603050405020304" pitchFamily="18" charset="0"/>
                        <a:cs typeface="Times New Roman" panose="02020603050405020304" pitchFamily="18" charset="0"/>
                      </a:endParaRPr>
                    </a:p>
                  </a:txBody>
                  <a:tcPr>
                    <a:lnR w="28575" cap="flat" cmpd="sng" algn="ctr">
                      <a:solidFill>
                        <a:srgbClr val="C00000"/>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CATNAP:1000 Packets.</a:t>
                      </a:r>
                    </a:p>
                    <a:p>
                      <a:pPr marL="285750" indent="-285750">
                        <a:buFont typeface="Arial" panose="020B0604020202020204" pitchFamily="34" charset="0"/>
                        <a:buChar char="•"/>
                      </a:pPr>
                      <a:r>
                        <a:rPr lang="en-US" sz="1600" b="1" dirty="0" err="1" smtClean="0">
                          <a:latin typeface="Times New Roman" panose="02020603050405020304" pitchFamily="18" charset="0"/>
                          <a:cs typeface="Times New Roman" panose="02020603050405020304" pitchFamily="18" charset="0"/>
                        </a:rPr>
                        <a:t>DropTail</a:t>
                      </a:r>
                      <a:r>
                        <a:rPr lang="en-US" sz="1600" b="1" dirty="0" smtClean="0">
                          <a:latin typeface="Times New Roman" panose="02020603050405020304" pitchFamily="18" charset="0"/>
                          <a:cs typeface="Times New Roman" panose="02020603050405020304" pitchFamily="18" charset="0"/>
                        </a:rPr>
                        <a:t>/SPQ:</a:t>
                      </a:r>
                      <a:r>
                        <a:rPr lang="en-US" sz="1600" b="1" baseline="0" dirty="0" smtClean="0">
                          <a:latin typeface="Times New Roman" panose="02020603050405020304" pitchFamily="18" charset="0"/>
                          <a:cs typeface="Times New Roman" panose="02020603050405020304" pitchFamily="18" charset="0"/>
                        </a:rPr>
                        <a:t> based on bandwidth delay products.</a:t>
                      </a:r>
                      <a:endParaRPr lang="en-US" sz="1600" b="1"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tcPr>
                </a:tc>
              </a:tr>
              <a:tr h="425115">
                <a:tc>
                  <a:txBody>
                    <a:bodyPr/>
                    <a:lstStyle/>
                    <a:p>
                      <a:r>
                        <a:rPr lang="en-US" sz="1600" b="1" dirty="0" smtClean="0">
                          <a:latin typeface="Times New Roman" panose="02020603050405020304" pitchFamily="18" charset="0"/>
                          <a:cs typeface="Times New Roman" panose="02020603050405020304" pitchFamily="18" charset="0"/>
                        </a:rPr>
                        <a:t>IEEE 802.11</a:t>
                      </a:r>
                      <a:r>
                        <a:rPr lang="en-US" sz="1600" b="1" baseline="0" dirty="0" smtClean="0">
                          <a:latin typeface="Times New Roman" panose="02020603050405020304" pitchFamily="18" charset="0"/>
                          <a:cs typeface="Times New Roman" panose="02020603050405020304" pitchFamily="18" charset="0"/>
                        </a:rPr>
                        <a:t> standard</a:t>
                      </a:r>
                      <a:endParaRPr lang="en-US" sz="1600" b="1" dirty="0">
                        <a:latin typeface="Times New Roman" panose="02020603050405020304" pitchFamily="18" charset="0"/>
                        <a:cs typeface="Times New Roman" panose="02020603050405020304" pitchFamily="18" charset="0"/>
                      </a:endParaRPr>
                    </a:p>
                  </a:txBody>
                  <a:tcPr>
                    <a:lnR w="28575" cap="flat" cmpd="sng" algn="ctr">
                      <a:solidFill>
                        <a:srgbClr val="C00000"/>
                      </a:solidFill>
                      <a:prstDash val="solid"/>
                      <a:round/>
                      <a:headEnd type="none" w="med" len="med"/>
                      <a:tailEnd type="none" w="med" len="med"/>
                    </a:lnR>
                    <a:solidFill>
                      <a:srgbClr val="ECB2B2">
                        <a:alpha val="30196"/>
                      </a:srgbClr>
                    </a:solidFill>
                  </a:tcPr>
                </a:tc>
                <a:tc>
                  <a:txBody>
                    <a:bodyPr/>
                    <a:lstStyle/>
                    <a:p>
                      <a:r>
                        <a:rPr lang="en-US" sz="1600" b="1" dirty="0" smtClean="0">
                          <a:latin typeface="Times New Roman" panose="02020603050405020304" pitchFamily="18" charset="0"/>
                          <a:cs typeface="Times New Roman" panose="02020603050405020304" pitchFamily="18" charset="0"/>
                        </a:rPr>
                        <a:t>IEEE 802.11b, IEEE 802.11g</a:t>
                      </a:r>
                      <a:endParaRPr lang="en-US" sz="1600" b="1"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solidFill>
                      <a:srgbClr val="ECB2B2">
                        <a:alpha val="30196"/>
                      </a:srgbClr>
                    </a:solidFill>
                  </a:tcPr>
                </a:tc>
              </a:tr>
              <a:tr h="871029">
                <a:tc>
                  <a:txBody>
                    <a:bodyPr/>
                    <a:lstStyle/>
                    <a:p>
                      <a:r>
                        <a:rPr lang="en-US" sz="1600" b="1" dirty="0" smtClean="0">
                          <a:latin typeface="Times New Roman" panose="02020603050405020304" pitchFamily="18" charset="0"/>
                          <a:cs typeface="Times New Roman" panose="02020603050405020304" pitchFamily="18" charset="0"/>
                        </a:rPr>
                        <a:t>Latency</a:t>
                      </a:r>
                      <a:r>
                        <a:rPr lang="en-US" sz="1600" b="1" baseline="0" dirty="0" smtClean="0">
                          <a:latin typeface="Times New Roman" panose="02020603050405020304" pitchFamily="18" charset="0"/>
                          <a:cs typeface="Times New Roman" panose="02020603050405020304" pitchFamily="18" charset="0"/>
                        </a:rPr>
                        <a:t> Setting</a:t>
                      </a:r>
                      <a:endParaRPr lang="en-US" sz="1600" b="1" dirty="0">
                        <a:latin typeface="Times New Roman" panose="02020603050405020304" pitchFamily="18" charset="0"/>
                        <a:cs typeface="Times New Roman" panose="02020603050405020304" pitchFamily="18" charset="0"/>
                      </a:endParaRPr>
                    </a:p>
                  </a:txBody>
                  <a:tcPr>
                    <a:lnR w="28575" cap="flat" cmpd="sng" algn="ctr">
                      <a:solidFill>
                        <a:srgbClr val="C00000"/>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1600" b="1" i="0" dirty="0" smtClean="0">
                          <a:latin typeface="Times New Roman" panose="02020603050405020304" pitchFamily="18" charset="0"/>
                          <a:cs typeface="Times New Roman" panose="02020603050405020304" pitchFamily="18" charset="0"/>
                        </a:rPr>
                        <a:t>Short </a:t>
                      </a:r>
                      <a:r>
                        <a:rPr lang="en-US" sz="1600" b="1" dirty="0" smtClean="0">
                          <a:latin typeface="Times New Roman" panose="02020603050405020304" pitchFamily="18" charset="0"/>
                          <a:cs typeface="Times New Roman" panose="02020603050405020304" pitchFamily="18" charset="0"/>
                        </a:rPr>
                        <a:t>(both 10</a:t>
                      </a:r>
                      <a:r>
                        <a:rPr lang="en-US" sz="1600" b="1" baseline="0" dirty="0" smtClean="0">
                          <a:latin typeface="Times New Roman" panose="02020603050405020304" pitchFamily="18" charset="0"/>
                          <a:cs typeface="Times New Roman" panose="02020603050405020304" pitchFamily="18" charset="0"/>
                        </a:rPr>
                        <a:t> </a:t>
                      </a:r>
                      <a:r>
                        <a:rPr lang="en-US" sz="1600" b="1" baseline="0" dirty="0" err="1" smtClean="0">
                          <a:latin typeface="Times New Roman" panose="02020603050405020304" pitchFamily="18" charset="0"/>
                          <a:cs typeface="Times New Roman" panose="02020603050405020304" pitchFamily="18" charset="0"/>
                        </a:rPr>
                        <a:t>ms</a:t>
                      </a:r>
                      <a:r>
                        <a:rPr lang="en-US" sz="1600" b="1" baseline="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b="1" baseline="0" dirty="0" smtClean="0">
                          <a:latin typeface="Times New Roman" panose="02020603050405020304" pitchFamily="18" charset="0"/>
                          <a:cs typeface="Times New Roman" panose="02020603050405020304" pitchFamily="18" charset="0"/>
                        </a:rPr>
                        <a:t>Mixed (</a:t>
                      </a:r>
                      <a:r>
                        <a:rPr lang="en-US" sz="1600" b="1" baseline="0" dirty="0" smtClean="0">
                          <a:solidFill>
                            <a:srgbClr val="00CC00"/>
                          </a:solidFill>
                          <a:latin typeface="Times New Roman" panose="02020603050405020304" pitchFamily="18" charset="0"/>
                          <a:cs typeface="Times New Roman" panose="02020603050405020304" pitchFamily="18" charset="0"/>
                        </a:rPr>
                        <a:t>foreground</a:t>
                      </a:r>
                      <a:r>
                        <a:rPr lang="en-US" sz="1600" b="1" baseline="0" dirty="0" smtClean="0">
                          <a:latin typeface="Times New Roman" panose="02020603050405020304" pitchFamily="18" charset="0"/>
                          <a:cs typeface="Times New Roman" panose="02020603050405020304" pitchFamily="18" charset="0"/>
                        </a:rPr>
                        <a:t>: 102.5 </a:t>
                      </a:r>
                      <a:r>
                        <a:rPr lang="en-US" sz="1600" b="1" baseline="0" dirty="0" err="1" smtClean="0">
                          <a:latin typeface="Times New Roman" panose="02020603050405020304" pitchFamily="18" charset="0"/>
                          <a:cs typeface="Times New Roman" panose="02020603050405020304" pitchFamily="18" charset="0"/>
                        </a:rPr>
                        <a:t>ms</a:t>
                      </a:r>
                      <a:r>
                        <a:rPr lang="en-US" sz="1600" b="1" baseline="0" dirty="0" smtClean="0">
                          <a:latin typeface="Times New Roman" panose="02020603050405020304" pitchFamily="18" charset="0"/>
                          <a:cs typeface="Times New Roman" panose="02020603050405020304" pitchFamily="18" charset="0"/>
                        </a:rPr>
                        <a:t>, </a:t>
                      </a:r>
                      <a:r>
                        <a:rPr lang="en-US" sz="1600" b="1" baseline="0" dirty="0" smtClean="0">
                          <a:solidFill>
                            <a:srgbClr val="FF0000"/>
                          </a:solidFill>
                          <a:latin typeface="Times New Roman" panose="02020603050405020304" pitchFamily="18" charset="0"/>
                          <a:cs typeface="Times New Roman" panose="02020603050405020304" pitchFamily="18" charset="0"/>
                        </a:rPr>
                        <a:t>background: </a:t>
                      </a:r>
                      <a:r>
                        <a:rPr lang="en-US" sz="1600" b="1" baseline="0" dirty="0" smtClean="0">
                          <a:latin typeface="Times New Roman" panose="02020603050405020304" pitchFamily="18" charset="0"/>
                          <a:cs typeface="Times New Roman" panose="02020603050405020304" pitchFamily="18" charset="0"/>
                        </a:rPr>
                        <a:t>10 </a:t>
                      </a:r>
                      <a:r>
                        <a:rPr lang="en-US" sz="1600" b="1" baseline="0" dirty="0" err="1" smtClean="0">
                          <a:latin typeface="Times New Roman" panose="02020603050405020304" pitchFamily="18" charset="0"/>
                          <a:cs typeface="Times New Roman" panose="02020603050405020304" pitchFamily="18" charset="0"/>
                        </a:rPr>
                        <a:t>ms</a:t>
                      </a:r>
                      <a:r>
                        <a:rPr lang="en-US" sz="1600" b="1" baseline="0"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1600" b="1" baseline="0" dirty="0" smtClean="0">
                          <a:latin typeface="Times New Roman" panose="02020603050405020304" pitchFamily="18" charset="0"/>
                          <a:cs typeface="Times New Roman" panose="02020603050405020304" pitchFamily="18" charset="0"/>
                        </a:rPr>
                        <a:t>Long (both 102.5 </a:t>
                      </a:r>
                      <a:r>
                        <a:rPr lang="en-US" sz="1600" b="1" baseline="0" dirty="0" err="1" smtClean="0">
                          <a:latin typeface="Times New Roman" panose="02020603050405020304" pitchFamily="18" charset="0"/>
                          <a:cs typeface="Times New Roman" panose="02020603050405020304" pitchFamily="18" charset="0"/>
                        </a:rPr>
                        <a:t>ms</a:t>
                      </a:r>
                      <a:r>
                        <a:rPr lang="en-US" sz="1600" b="1" baseline="0"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tcPr>
                </a:tc>
              </a:tr>
              <a:tr h="4251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latin typeface="Times New Roman" panose="02020603050405020304" pitchFamily="18" charset="0"/>
                          <a:cs typeface="Times New Roman" panose="02020603050405020304" pitchFamily="18" charset="0"/>
                        </a:rPr>
                        <a:t>QoS</a:t>
                      </a:r>
                      <a:r>
                        <a:rPr lang="en-US" sz="1600" b="1" dirty="0" smtClean="0">
                          <a:latin typeface="Times New Roman" panose="02020603050405020304" pitchFamily="18" charset="0"/>
                          <a:cs typeface="Times New Roman" panose="02020603050405020304" pitchFamily="18" charset="0"/>
                        </a:rPr>
                        <a:t> Metrics</a:t>
                      </a:r>
                      <a:endParaRPr lang="en-US" sz="1600" b="1" dirty="0">
                        <a:latin typeface="Times New Roman" panose="02020603050405020304" pitchFamily="18" charset="0"/>
                        <a:cs typeface="Times New Roman" panose="02020603050405020304" pitchFamily="18" charset="0"/>
                      </a:endParaRPr>
                    </a:p>
                  </a:txBody>
                  <a:tcPr>
                    <a:lnR w="28575" cap="flat" cmpd="sng" algn="ctr">
                      <a:solidFill>
                        <a:srgbClr val="C00000"/>
                      </a:solidFill>
                      <a:prstDash val="solid"/>
                      <a:round/>
                      <a:headEnd type="none" w="med" len="med"/>
                      <a:tailEnd type="none" w="med" len="med"/>
                    </a:lnR>
                    <a:solidFill>
                      <a:srgbClr val="ECB2B2">
                        <a:alpha val="30196"/>
                      </a:srgbClr>
                    </a:solidFill>
                  </a:tcPr>
                </a:tc>
                <a:tc>
                  <a:txBody>
                    <a:bodyPr/>
                    <a:lstStyle/>
                    <a:p>
                      <a:pPr marL="285750" lvl="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Throughput, and queue size.</a:t>
                      </a:r>
                      <a:r>
                        <a:rPr lang="en-US" sz="1600" b="1" dirty="0" smtClean="0">
                          <a:solidFill>
                            <a:srgbClr val="0033CC"/>
                          </a:solidFill>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US" sz="1600" b="1" dirty="0" smtClean="0">
                          <a:solidFill>
                            <a:schemeClr val="tx1"/>
                          </a:solidFill>
                          <a:latin typeface="Times New Roman" panose="02020603050405020304" pitchFamily="18" charset="0"/>
                          <a:cs typeface="Times New Roman" panose="02020603050405020304" pitchFamily="18" charset="0"/>
                        </a:rPr>
                        <a:t>Mean Opinion Score (MOS)</a:t>
                      </a:r>
                      <a:r>
                        <a:rPr lang="en-US" sz="1600" b="1" dirty="0" smtClean="0">
                          <a:solidFill>
                            <a:srgbClr val="0033CC"/>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for game, VoIP flows.</a:t>
                      </a:r>
                    </a:p>
                    <a:p>
                      <a:pPr marL="285750" lvl="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Video frame rate for video streaming. ( &gt; 15 fps as </a:t>
                      </a:r>
                      <a:r>
                        <a:rPr lang="en-US" sz="1600" b="1" dirty="0" smtClean="0">
                          <a:solidFill>
                            <a:srgbClr val="00CC00"/>
                          </a:solidFill>
                          <a:latin typeface="Times New Roman" panose="02020603050405020304" pitchFamily="18" charset="0"/>
                          <a:cs typeface="Times New Roman" panose="02020603050405020304" pitchFamily="18" charset="0"/>
                        </a:rPr>
                        <a:t>good</a:t>
                      </a:r>
                      <a:r>
                        <a:rPr lang="en-US" sz="1600" b="1" dirty="0" smtClean="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Response time for Web flows.</a:t>
                      </a:r>
                    </a:p>
                    <a:p>
                      <a:pPr marL="285750" lvl="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Jain’s fairness</a:t>
                      </a:r>
                      <a:r>
                        <a:rPr lang="en-US" sz="1600" b="1" baseline="0" dirty="0" smtClean="0">
                          <a:latin typeface="Times New Roman" panose="02020603050405020304" pitchFamily="18" charset="0"/>
                          <a:cs typeface="Times New Roman" panose="02020603050405020304" pitchFamily="18" charset="0"/>
                        </a:rPr>
                        <a:t> index for the fairness of FTP flows.</a:t>
                      </a:r>
                      <a:r>
                        <a:rPr lang="en-US" sz="1600" b="1" dirty="0" smtClean="0">
                          <a:latin typeface="Times New Roman" panose="02020603050405020304" pitchFamily="18" charset="0"/>
                          <a:cs typeface="Times New Roman" panose="02020603050405020304" pitchFamily="18" charset="0"/>
                        </a:rPr>
                        <a:t> </a:t>
                      </a:r>
                    </a:p>
                  </a:txBody>
                  <a:tcPr>
                    <a:lnL w="28575" cap="flat" cmpd="sng" algn="ctr">
                      <a:solidFill>
                        <a:srgbClr val="C00000"/>
                      </a:solidFill>
                      <a:prstDash val="solid"/>
                      <a:round/>
                      <a:headEnd type="none" w="med" len="med"/>
                      <a:tailEnd type="none" w="med" len="med"/>
                    </a:lnL>
                    <a:solidFill>
                      <a:srgbClr val="ECB2B2">
                        <a:alpha val="30196"/>
                      </a:srgbClr>
                    </a:solidFill>
                  </a:tcPr>
                </a:tc>
              </a:tr>
            </a:tbl>
          </a:graphicData>
        </a:graphic>
      </p:graphicFrame>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25</a:t>
            </a:fld>
            <a:endParaRPr lang="en-US" dirty="0"/>
          </a:p>
        </p:txBody>
      </p:sp>
    </p:spTree>
    <p:extLst>
      <p:ext uri="{BB962C8B-B14F-4D97-AF65-F5344CB8AC3E}">
        <p14:creationId xmlns:p14="http://schemas.microsoft.com/office/powerpoint/2010/main" val="792538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5772" y="118864"/>
            <a:ext cx="7772400" cy="1143000"/>
          </a:xfrm>
        </p:spPr>
        <p:txBody>
          <a:bodyPr/>
          <a:lstStyle/>
          <a:p>
            <a:r>
              <a:rPr lang="en-US" sz="3200" dirty="0" smtClean="0">
                <a:latin typeface="Times New Roman" panose="02020603050405020304" pitchFamily="18" charset="0"/>
                <a:cs typeface="Times New Roman" panose="02020603050405020304" pitchFamily="18" charset="0"/>
              </a:rPr>
              <a:t>Applications in Simulation</a:t>
            </a:r>
            <a:endParaRPr lang="en-US"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1"/>
          </p:nvPr>
        </p:nvSpPr>
        <p:spPr>
          <a:xfrm>
            <a:off x="1096643" y="1453219"/>
            <a:ext cx="3810000" cy="4525963"/>
          </a:xfrm>
        </p:spPr>
        <p:txBody>
          <a:bodyPr/>
          <a:lstStyle/>
          <a:p>
            <a:r>
              <a:rPr lang="en-US" sz="2400" dirty="0" smtClean="0">
                <a:latin typeface="Times New Roman" panose="02020603050405020304" pitchFamily="18" charset="0"/>
                <a:cs typeface="Times New Roman" panose="02020603050405020304" pitchFamily="18" charset="0"/>
              </a:rPr>
              <a:t>Background</a:t>
            </a:r>
          </a:p>
          <a:p>
            <a:pPr marL="0" indent="0">
              <a:buNone/>
            </a:pPr>
            <a:r>
              <a:rPr lang="en-US" sz="1800" dirty="0" smtClean="0">
                <a:solidFill>
                  <a:srgbClr val="C00000"/>
                </a:solidFill>
                <a:latin typeface="Times New Roman" panose="02020603050405020304" pitchFamily="18" charset="0"/>
                <a:cs typeface="Times New Roman" panose="02020603050405020304" pitchFamily="18" charset="0"/>
              </a:rPr>
              <a:t>Stress</a:t>
            </a:r>
            <a:r>
              <a:rPr lang="en-US" sz="1800" dirty="0" smtClean="0">
                <a:latin typeface="Times New Roman" panose="02020603050405020304" pitchFamily="18" charset="0"/>
                <a:cs typeface="Times New Roman" panose="02020603050405020304" pitchFamily="18" charset="0"/>
              </a:rPr>
              <a:t> wireless link and build up the queue. </a:t>
            </a:r>
          </a:p>
          <a:p>
            <a:pPr lvl="1"/>
            <a:r>
              <a:rPr lang="en-US" sz="1600" dirty="0" smtClean="0">
                <a:latin typeface="Times New Roman" panose="02020603050405020304" pitchFamily="18" charset="0"/>
                <a:cs typeface="Times New Roman" panose="02020603050405020304" pitchFamily="18" charset="0"/>
              </a:rPr>
              <a:t>FTP</a:t>
            </a:r>
          </a:p>
          <a:p>
            <a:pPr lvl="1"/>
            <a:r>
              <a:rPr lang="en-US" sz="1600" dirty="0" smtClean="0">
                <a:latin typeface="Times New Roman" panose="02020603050405020304" pitchFamily="18" charset="0"/>
                <a:cs typeface="Times New Roman" panose="02020603050405020304" pitchFamily="18" charset="0"/>
              </a:rPr>
              <a:t>NFS w/ UDP </a:t>
            </a:r>
          </a:p>
        </p:txBody>
      </p:sp>
      <p:sp>
        <p:nvSpPr>
          <p:cNvPr id="7" name="Content Placeholder 6"/>
          <p:cNvSpPr>
            <a:spLocks noGrp="1"/>
          </p:cNvSpPr>
          <p:nvPr>
            <p:ph sz="half" idx="2"/>
          </p:nvPr>
        </p:nvSpPr>
        <p:spPr>
          <a:xfrm>
            <a:off x="5076825" y="1453219"/>
            <a:ext cx="3810000" cy="4525963"/>
          </a:xfrm>
        </p:spPr>
        <p:txBody>
          <a:bodyPr/>
          <a:lstStyle/>
          <a:p>
            <a:r>
              <a:rPr lang="en-US" sz="2400" dirty="0" smtClean="0">
                <a:latin typeface="Times New Roman" panose="02020603050405020304" pitchFamily="18" charset="0"/>
                <a:cs typeface="Times New Roman" panose="02020603050405020304" pitchFamily="18" charset="0"/>
              </a:rPr>
              <a:t>Foreground</a:t>
            </a:r>
            <a:endParaRPr lang="en-US" sz="2000" dirty="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Evaluate their </a:t>
            </a:r>
            <a:r>
              <a:rPr lang="en-US" sz="1600" dirty="0" err="1" smtClean="0">
                <a:latin typeface="Times New Roman" panose="02020603050405020304" pitchFamily="18" charset="0"/>
                <a:cs typeface="Times New Roman" panose="02020603050405020304" pitchFamily="18" charset="0"/>
              </a:rPr>
              <a:t>QoS</a:t>
            </a:r>
            <a:r>
              <a:rPr lang="en-US"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improvements. </a:t>
            </a:r>
            <a:endParaRPr lang="en-US" sz="1600" dirty="0" smtClean="0">
              <a:latin typeface="Times New Roman" panose="02020603050405020304" pitchFamily="18" charset="0"/>
              <a:cs typeface="Times New Roman" panose="02020603050405020304" pitchFamily="18" charset="0"/>
            </a:endParaRPr>
          </a:p>
          <a:p>
            <a:pPr lvl="1"/>
            <a:r>
              <a:rPr lang="en-US" sz="1600" dirty="0" smtClean="0">
                <a:latin typeface="Times New Roman" panose="02020603050405020304" pitchFamily="18" charset="0"/>
                <a:cs typeface="Times New Roman" panose="02020603050405020304" pitchFamily="18" charset="0"/>
              </a:rPr>
              <a:t>FTP </a:t>
            </a:r>
          </a:p>
          <a:p>
            <a:pPr lvl="1"/>
            <a:r>
              <a:rPr lang="en-US" sz="1600" dirty="0" smtClean="0">
                <a:latin typeface="Times New Roman" panose="02020603050405020304" pitchFamily="18" charset="0"/>
                <a:cs typeface="Times New Roman" panose="02020603050405020304" pitchFamily="18" charset="0"/>
              </a:rPr>
              <a:t>NFS w/UDP </a:t>
            </a:r>
          </a:p>
          <a:p>
            <a:pPr lvl="1"/>
            <a:r>
              <a:rPr lang="en-US" sz="1600" dirty="0" smtClean="0">
                <a:latin typeface="Times New Roman" panose="02020603050405020304" pitchFamily="18" charset="0"/>
                <a:cs typeface="Times New Roman" panose="02020603050405020304" pitchFamily="18" charset="0"/>
              </a:rPr>
              <a:t>Game w/UDP </a:t>
            </a:r>
          </a:p>
          <a:p>
            <a:pPr lvl="1"/>
            <a:r>
              <a:rPr lang="en-US" sz="1600" dirty="0" smtClean="0">
                <a:latin typeface="Times New Roman" panose="02020603050405020304" pitchFamily="18" charset="0"/>
                <a:cs typeface="Times New Roman" panose="02020603050405020304" pitchFamily="18" charset="0"/>
              </a:rPr>
              <a:t>Game w/TCP </a:t>
            </a:r>
          </a:p>
          <a:p>
            <a:pPr lvl="1"/>
            <a:r>
              <a:rPr lang="en-US" sz="1600" dirty="0" smtClean="0">
                <a:latin typeface="Times New Roman" panose="02020603050405020304" pitchFamily="18" charset="0"/>
                <a:cs typeface="Times New Roman" panose="02020603050405020304" pitchFamily="18" charset="0"/>
              </a:rPr>
              <a:t>VoIP w/UDP </a:t>
            </a:r>
          </a:p>
          <a:p>
            <a:pPr lvl="1"/>
            <a:r>
              <a:rPr lang="en-US" sz="1600" dirty="0" smtClean="0">
                <a:latin typeface="Times New Roman" panose="02020603050405020304" pitchFamily="18" charset="0"/>
                <a:cs typeface="Times New Roman" panose="02020603050405020304" pitchFamily="18" charset="0"/>
              </a:rPr>
              <a:t>VoIP w/TCP </a:t>
            </a:r>
          </a:p>
          <a:p>
            <a:pPr lvl="1"/>
            <a:r>
              <a:rPr lang="en-US" sz="1600" dirty="0" smtClean="0">
                <a:latin typeface="Times New Roman" panose="02020603050405020304" pitchFamily="18" charset="0"/>
                <a:cs typeface="Times New Roman" panose="02020603050405020304" pitchFamily="18" charset="0"/>
              </a:rPr>
              <a:t>Video w/TCP </a:t>
            </a:r>
          </a:p>
          <a:p>
            <a:pPr lvl="1"/>
            <a:r>
              <a:rPr lang="en-US" sz="1600" dirty="0" smtClean="0">
                <a:latin typeface="Times New Roman" panose="02020603050405020304" pitchFamily="18" charset="0"/>
                <a:cs typeface="Times New Roman" panose="02020603050405020304" pitchFamily="18" charset="0"/>
              </a:rPr>
              <a:t>Video w/UDP </a:t>
            </a:r>
          </a:p>
          <a:p>
            <a:pPr lvl="1"/>
            <a:r>
              <a:rPr lang="en-US" sz="1600" dirty="0" smtClean="0">
                <a:latin typeface="Times New Roman" panose="02020603050405020304" pitchFamily="18" charset="0"/>
                <a:cs typeface="Times New Roman" panose="02020603050405020304" pitchFamily="18" charset="0"/>
              </a:rPr>
              <a:t>Web </a:t>
            </a:r>
            <a:endParaRPr lang="en-US" sz="16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Verified all possible combinations in the </a:t>
            </a:r>
            <a:r>
              <a:rPr lang="en-US" sz="2000" i="1" dirty="0" smtClean="0">
                <a:latin typeface="Times New Roman" panose="02020603050405020304" pitchFamily="18" charset="0"/>
                <a:cs typeface="Times New Roman" panose="02020603050405020304" pitchFamily="18" charset="0"/>
              </a:rPr>
              <a:t>cube. </a:t>
            </a:r>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26</a:t>
            </a:fld>
            <a:endParaRPr lang="en-US" dirty="0"/>
          </a:p>
        </p:txBody>
      </p:sp>
      <p:pic>
        <p:nvPicPr>
          <p:cNvPr id="3" name="图片 2"/>
          <p:cNvPicPr>
            <a:picLocks noChangeAspect="1"/>
          </p:cNvPicPr>
          <p:nvPr/>
        </p:nvPicPr>
        <p:blipFill>
          <a:blip r:embed="rId2"/>
          <a:stretch>
            <a:fillRect/>
          </a:stretch>
        </p:blipFill>
        <p:spPr>
          <a:xfrm>
            <a:off x="1322008" y="3505113"/>
            <a:ext cx="2752360" cy="2296046"/>
          </a:xfrm>
          <a:prstGeom prst="rect">
            <a:avLst/>
          </a:prstGeom>
        </p:spPr>
      </p:pic>
      <p:sp>
        <p:nvSpPr>
          <p:cNvPr id="8" name="矩形 7"/>
          <p:cNvSpPr/>
          <p:nvPr/>
        </p:nvSpPr>
        <p:spPr bwMode="auto">
          <a:xfrm>
            <a:off x="5436096" y="2204864"/>
            <a:ext cx="2448272" cy="288032"/>
          </a:xfrm>
          <a:prstGeom prst="rect">
            <a:avLst/>
          </a:prstGeom>
          <a:noFill/>
          <a:ln w="28575" cap="sq" cmpd="sng" algn="ctr">
            <a:solidFill>
              <a:srgbClr val="FF0000"/>
            </a:solidFill>
            <a:prstDash val="sysDash"/>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 name="矩形 8"/>
          <p:cNvSpPr/>
          <p:nvPr/>
        </p:nvSpPr>
        <p:spPr bwMode="auto">
          <a:xfrm>
            <a:off x="5420816" y="2780928"/>
            <a:ext cx="2448272" cy="288032"/>
          </a:xfrm>
          <a:prstGeom prst="rect">
            <a:avLst/>
          </a:prstGeom>
          <a:noFill/>
          <a:ln w="28575" cap="sq" cmpd="sng" algn="ctr">
            <a:solidFill>
              <a:srgbClr val="0066FF"/>
            </a:solidFill>
            <a:prstDash val="sysDash"/>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矩形 9"/>
          <p:cNvSpPr/>
          <p:nvPr/>
        </p:nvSpPr>
        <p:spPr bwMode="auto">
          <a:xfrm>
            <a:off x="5436096" y="4509120"/>
            <a:ext cx="2448272" cy="288032"/>
          </a:xfrm>
          <a:prstGeom prst="rect">
            <a:avLst/>
          </a:prstGeom>
          <a:noFill/>
          <a:ln w="28575" cap="sq" cmpd="sng" algn="ctr">
            <a:solidFill>
              <a:schemeClr val="accent2">
                <a:lumMod val="50000"/>
              </a:schemeClr>
            </a:solidFill>
            <a:prstDash val="sysDash"/>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矩形 11"/>
          <p:cNvSpPr/>
          <p:nvPr/>
        </p:nvSpPr>
        <p:spPr bwMode="auto">
          <a:xfrm>
            <a:off x="1232422" y="2492896"/>
            <a:ext cx="2448272" cy="288032"/>
          </a:xfrm>
          <a:prstGeom prst="rect">
            <a:avLst/>
          </a:prstGeom>
          <a:noFill/>
          <a:ln w="28575" cap="sq" cmpd="sng" algn="ctr">
            <a:solidFill>
              <a:srgbClr val="00CC00"/>
            </a:solidFill>
            <a:prstDash val="sysDash"/>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084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0625" y="116632"/>
            <a:ext cx="7772400" cy="706090"/>
          </a:xfrm>
        </p:spPr>
        <p:txBody>
          <a:bodyPr/>
          <a:lstStyle/>
          <a:p>
            <a:r>
              <a:rPr lang="en-US" sz="2400" dirty="0" smtClean="0"/>
              <a:t>Application Performance Improvements  (802.11g)</a:t>
            </a:r>
            <a:endParaRPr lang="en-US" dirty="0"/>
          </a:p>
        </p:txBody>
      </p:sp>
      <p:graphicFrame>
        <p:nvGraphicFramePr>
          <p:cNvPr id="12" name="内容占位符 11"/>
          <p:cNvGraphicFramePr>
            <a:graphicFrameLocks noGrp="1"/>
          </p:cNvGraphicFramePr>
          <p:nvPr>
            <p:ph idx="1"/>
            <p:extLst>
              <p:ext uri="{D42A27DB-BD31-4B8C-83A1-F6EECF244321}">
                <p14:modId xmlns:p14="http://schemas.microsoft.com/office/powerpoint/2010/main" val="408987319"/>
              </p:ext>
            </p:extLst>
          </p:nvPr>
        </p:nvGraphicFramePr>
        <p:xfrm>
          <a:off x="1629292" y="942286"/>
          <a:ext cx="6759132" cy="5256132"/>
        </p:xfrm>
        <a:graphic>
          <a:graphicData uri="http://schemas.openxmlformats.org/drawingml/2006/table">
            <a:tbl>
              <a:tblPr firstRow="1" bandRow="1">
                <a:tableStyleId>{5C22544A-7EE6-4342-B048-85BDC9FD1C3A}</a:tableStyleId>
              </a:tblPr>
              <a:tblGrid>
                <a:gridCol w="1201571"/>
                <a:gridCol w="1913552"/>
                <a:gridCol w="1124445"/>
                <a:gridCol w="1259782"/>
                <a:gridCol w="1259782"/>
              </a:tblGrid>
              <a:tr h="258794">
                <a:tc rowSpan="2">
                  <a:txBody>
                    <a:bodyPr/>
                    <a:lstStyle/>
                    <a:p>
                      <a:pPr algn="ctr"/>
                      <a:r>
                        <a:rPr lang="en-US" sz="1400" dirty="0" smtClean="0">
                          <a:solidFill>
                            <a:schemeClr val="bg1"/>
                          </a:solidFill>
                          <a:latin typeface="Times New Roman" panose="02020603050405020304" pitchFamily="18" charset="0"/>
                          <a:cs typeface="Times New Roman" panose="02020603050405020304" pitchFamily="18" charset="0"/>
                        </a:rPr>
                        <a:t>Application</a:t>
                      </a:r>
                      <a:endParaRPr lang="en-US" sz="1400" dirty="0">
                        <a:solidFill>
                          <a:schemeClr val="bg1"/>
                        </a:solidFill>
                        <a:latin typeface="Times New Roman" panose="02020603050405020304" pitchFamily="18" charset="0"/>
                        <a:cs typeface="Times New Roman" panose="02020603050405020304" pitchFamily="18" charset="0"/>
                      </a:endParaRPr>
                    </a:p>
                  </a:txBody>
                  <a:tcPr marL="0" marR="0" marT="18288" anchor="ctr">
                    <a:solidFill>
                      <a:srgbClr val="C00000">
                        <a:alpha val="69804"/>
                      </a:srgbClr>
                    </a:solidFill>
                  </a:tcPr>
                </a:tc>
                <a:tc rowSpan="2">
                  <a:txBody>
                    <a:bodyPr/>
                    <a:lstStyle/>
                    <a:p>
                      <a:pPr algn="ctr"/>
                      <a:r>
                        <a:rPr lang="en-US" sz="1400" dirty="0" smtClean="0">
                          <a:solidFill>
                            <a:schemeClr val="bg1"/>
                          </a:solidFill>
                          <a:latin typeface="Times New Roman" panose="02020603050405020304" pitchFamily="18" charset="0"/>
                          <a:cs typeface="Times New Roman" panose="02020603050405020304" pitchFamily="18" charset="0"/>
                        </a:rPr>
                        <a:t>Quality Metric</a:t>
                      </a:r>
                      <a:endParaRPr lang="en-US" sz="1400" dirty="0">
                        <a:solidFill>
                          <a:schemeClr val="bg1"/>
                        </a:solidFill>
                        <a:latin typeface="Times New Roman" panose="02020603050405020304" pitchFamily="18" charset="0"/>
                        <a:cs typeface="Times New Roman" panose="02020603050405020304" pitchFamily="18" charset="0"/>
                      </a:endParaRPr>
                    </a:p>
                  </a:txBody>
                  <a:tcPr marL="0" marR="0" marT="18288" anchor="ctr">
                    <a:solidFill>
                      <a:srgbClr val="D34D4D"/>
                    </a:solidFill>
                  </a:tcPr>
                </a:tc>
                <a:tc gridSpan="3">
                  <a:txBody>
                    <a:bodyPr/>
                    <a:lstStyle/>
                    <a:p>
                      <a:pPr algn="ctr"/>
                      <a:r>
                        <a:rPr lang="en-US" sz="1400" dirty="0" smtClean="0">
                          <a:solidFill>
                            <a:schemeClr val="bg1"/>
                          </a:solidFill>
                          <a:latin typeface="Times New Roman" panose="02020603050405020304" pitchFamily="18" charset="0"/>
                          <a:cs typeface="Times New Roman" panose="02020603050405020304" pitchFamily="18" charset="0"/>
                        </a:rPr>
                        <a:t>Latency Settings</a:t>
                      </a:r>
                      <a:endParaRPr lang="en-US" sz="1400" dirty="0">
                        <a:solidFill>
                          <a:schemeClr val="bg1"/>
                        </a:solidFill>
                        <a:latin typeface="Times New Roman" panose="02020603050405020304" pitchFamily="18" charset="0"/>
                        <a:cs typeface="Times New Roman" panose="02020603050405020304" pitchFamily="18" charset="0"/>
                      </a:endParaRPr>
                    </a:p>
                  </a:txBody>
                  <a:tcPr marL="0" marR="0" marT="18288">
                    <a:solidFill>
                      <a:srgbClr val="C00000">
                        <a:alpha val="69804"/>
                      </a:srgbClr>
                    </a:solidFill>
                  </a:tcPr>
                </a:tc>
                <a:tc hMerge="1">
                  <a:txBody>
                    <a:bodyPr/>
                    <a:lstStyle/>
                    <a:p>
                      <a:endParaRPr lang="en-US" sz="1200" dirty="0"/>
                    </a:p>
                  </a:txBody>
                  <a:tcPr>
                    <a:solidFill>
                      <a:srgbClr val="00B0F0"/>
                    </a:solidFill>
                  </a:tcPr>
                </a:tc>
                <a:tc hMerge="1">
                  <a:txBody>
                    <a:bodyPr/>
                    <a:lstStyle/>
                    <a:p>
                      <a:endParaRPr lang="en-US" sz="1200" dirty="0"/>
                    </a:p>
                  </a:txBody>
                  <a:tcPr>
                    <a:solidFill>
                      <a:srgbClr val="00B0F0"/>
                    </a:solidFill>
                  </a:tcPr>
                </a:tc>
              </a:tr>
              <a:tr h="258794">
                <a:tc vMerge="1">
                  <a:txBody>
                    <a:bodyPr/>
                    <a:lstStyle/>
                    <a:p>
                      <a:endParaRPr lang="en-US" sz="1200" dirty="0"/>
                    </a:p>
                  </a:txBody>
                  <a:tcPr/>
                </a:tc>
                <a:tc vMerge="1">
                  <a:txBody>
                    <a:bodyPr/>
                    <a:lstStyle/>
                    <a:p>
                      <a:endParaRPr lang="en-US" sz="1200" dirty="0"/>
                    </a:p>
                  </a:txBody>
                  <a:tcPr/>
                </a:tc>
                <a:tc>
                  <a:txBody>
                    <a:bodyPr/>
                    <a:lstStyle/>
                    <a:p>
                      <a:pPr algn="ctr"/>
                      <a:r>
                        <a:rPr lang="en-US" sz="1400" b="1" dirty="0" smtClean="0">
                          <a:solidFill>
                            <a:schemeClr val="bg1"/>
                          </a:solidFill>
                          <a:latin typeface="Times New Roman" panose="02020603050405020304" pitchFamily="18" charset="0"/>
                          <a:cs typeface="Times New Roman" panose="02020603050405020304" pitchFamily="18" charset="0"/>
                        </a:rPr>
                        <a:t> short</a:t>
                      </a:r>
                      <a:endParaRPr lang="en-US" sz="1400" b="1" dirty="0">
                        <a:solidFill>
                          <a:schemeClr val="bg1"/>
                        </a:solidFill>
                        <a:latin typeface="Times New Roman" panose="02020603050405020304" pitchFamily="18" charset="0"/>
                        <a:cs typeface="Times New Roman" panose="02020603050405020304" pitchFamily="18" charset="0"/>
                      </a:endParaRPr>
                    </a:p>
                  </a:txBody>
                  <a:tcPr marL="0" marR="0" marT="18288">
                    <a:solidFill>
                      <a:srgbClr val="C00000">
                        <a:alpha val="69804"/>
                      </a:srgbClr>
                    </a:solidFill>
                  </a:tcPr>
                </a:tc>
                <a:tc>
                  <a:txBody>
                    <a:bodyPr/>
                    <a:lstStyle/>
                    <a:p>
                      <a:pPr algn="ctr"/>
                      <a:r>
                        <a:rPr lang="en-US" sz="1400" b="1" dirty="0" smtClean="0">
                          <a:solidFill>
                            <a:schemeClr val="bg1"/>
                          </a:solidFill>
                          <a:latin typeface="Times New Roman" panose="02020603050405020304" pitchFamily="18" charset="0"/>
                          <a:cs typeface="Times New Roman" panose="02020603050405020304" pitchFamily="18" charset="0"/>
                        </a:rPr>
                        <a:t>mixed</a:t>
                      </a:r>
                      <a:endParaRPr lang="en-US" sz="1400" b="1" dirty="0">
                        <a:solidFill>
                          <a:schemeClr val="bg1"/>
                        </a:solidFill>
                        <a:latin typeface="Times New Roman" panose="02020603050405020304" pitchFamily="18" charset="0"/>
                        <a:cs typeface="Times New Roman" panose="02020603050405020304" pitchFamily="18" charset="0"/>
                      </a:endParaRPr>
                    </a:p>
                  </a:txBody>
                  <a:tcPr marL="0" marR="0" marT="18288">
                    <a:solidFill>
                      <a:srgbClr val="C00000">
                        <a:alpha val="69804"/>
                      </a:srgbClr>
                    </a:solidFill>
                  </a:tcPr>
                </a:tc>
                <a:tc>
                  <a:txBody>
                    <a:bodyPr/>
                    <a:lstStyle/>
                    <a:p>
                      <a:pPr algn="ctr"/>
                      <a:r>
                        <a:rPr lang="en-US" sz="1400" b="1" dirty="0" smtClean="0">
                          <a:solidFill>
                            <a:schemeClr val="bg1"/>
                          </a:solidFill>
                          <a:latin typeface="Times New Roman" panose="02020603050405020304" pitchFamily="18" charset="0"/>
                          <a:cs typeface="Times New Roman" panose="02020603050405020304" pitchFamily="18" charset="0"/>
                        </a:rPr>
                        <a:t>long</a:t>
                      </a:r>
                      <a:endParaRPr lang="en-US" sz="1400" b="1" dirty="0">
                        <a:solidFill>
                          <a:schemeClr val="bg1"/>
                        </a:solidFill>
                        <a:latin typeface="Times New Roman" panose="02020603050405020304" pitchFamily="18" charset="0"/>
                        <a:cs typeface="Times New Roman" panose="02020603050405020304" pitchFamily="18" charset="0"/>
                      </a:endParaRPr>
                    </a:p>
                  </a:txBody>
                  <a:tcPr marL="0" marR="0" marT="18288">
                    <a:solidFill>
                      <a:srgbClr val="C00000">
                        <a:alpha val="69804"/>
                      </a:srgbClr>
                    </a:solidFill>
                  </a:tcPr>
                </a:tc>
              </a:tr>
              <a:tr h="258794">
                <a:tc rowSpan="2">
                  <a:txBody>
                    <a:bodyPr/>
                    <a:lstStyle/>
                    <a:p>
                      <a:pPr algn="ctr"/>
                      <a:r>
                        <a:rPr lang="en-US" sz="1400" b="1" dirty="0" smtClean="0">
                          <a:latin typeface="Times New Roman" panose="02020603050405020304" pitchFamily="18" charset="0"/>
                          <a:cs typeface="Times New Roman" panose="02020603050405020304" pitchFamily="18" charset="0"/>
                        </a:rPr>
                        <a:t> FTP</a:t>
                      </a:r>
                      <a:endParaRPr lang="en-US" sz="14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Throughput</a:t>
                      </a:r>
                      <a:r>
                        <a:rPr lang="en-US" sz="1200" b="1" baseline="0" dirty="0" smtClean="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1.3 %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104.4</a:t>
                      </a:r>
                      <a:r>
                        <a:rPr lang="en-US" sz="1200" b="1" baseline="0" dirty="0" smtClean="0">
                          <a:solidFill>
                            <a:srgbClr val="00CC00"/>
                          </a:solidFill>
                          <a:latin typeface="Times New Roman" panose="02020603050405020304" pitchFamily="18" charset="0"/>
                          <a:cs typeface="Times New Roman" panose="02020603050405020304" pitchFamily="18" charset="0"/>
                        </a:rPr>
                        <a:t> %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18.4%</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tc>
              </a:tr>
              <a:tr h="301898">
                <a:tc vMerge="1">
                  <a:txBody>
                    <a:bodyPr/>
                    <a:lstStyle/>
                    <a:p>
                      <a:endParaRPr lang="en-US" sz="1200" dirty="0">
                        <a:latin typeface="Times New Roman" panose="02020603050405020304" pitchFamily="18" charset="0"/>
                        <a:cs typeface="Times New Roman" panose="02020603050405020304" pitchFamily="18" charset="0"/>
                      </a:endParaRPr>
                    </a:p>
                  </a:txBody>
                  <a:tcPr marL="0" marR="0" marT="18288"/>
                </a:tc>
                <a:tc>
                  <a:txBody>
                    <a:bodyPr/>
                    <a:lstStyle/>
                    <a:p>
                      <a:pPr algn="ctr"/>
                      <a:r>
                        <a:rPr lang="en-US" sz="1200" b="1" dirty="0" smtClean="0">
                          <a:latin typeface="Times New Roman" panose="02020603050405020304" pitchFamily="18" charset="0"/>
                          <a:cs typeface="Times New Roman" panose="02020603050405020304" pitchFamily="18" charset="0"/>
                        </a:rPr>
                        <a:t>Jain’s Fairness Index</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1.0 %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23.8 %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F9E8E8"/>
                    </a:solidFill>
                  </a:tcPr>
                </a:tc>
                <a:tc>
                  <a:txBody>
                    <a:bodyPr/>
                    <a:lstStyle/>
                    <a:p>
                      <a:pPr algn="ctr"/>
                      <a:r>
                        <a:rPr lang="en-US" sz="1200" b="1" dirty="0" smtClean="0">
                          <a:latin typeface="Times New Roman" panose="02020603050405020304" pitchFamily="18" charset="0"/>
                          <a:cs typeface="Times New Roman" panose="02020603050405020304" pitchFamily="18" charset="0"/>
                        </a:rPr>
                        <a:t>6.4 %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r h="258794">
                <a:tc rowSpan="2">
                  <a:txBody>
                    <a:bodyPr/>
                    <a:lstStyle/>
                    <a:p>
                      <a:pPr algn="ctr"/>
                      <a:r>
                        <a:rPr lang="en-US" sz="1400" b="1" dirty="0" smtClean="0">
                          <a:latin typeface="Times New Roman" panose="02020603050405020304" pitchFamily="18" charset="0"/>
                          <a:cs typeface="Times New Roman" panose="02020603050405020304" pitchFamily="18" charset="0"/>
                        </a:rPr>
                        <a:t>Game w/UDP</a:t>
                      </a:r>
                      <a:endParaRPr lang="en-US" sz="14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Throughput</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 </a:t>
                      </a:r>
                      <a:endParaRPr lang="en-US" sz="1200" b="1" dirty="0">
                        <a:latin typeface="Times New Roman" panose="02020603050405020304" pitchFamily="18" charset="0"/>
                        <a:cs typeface="Times New Roman" panose="02020603050405020304" pitchFamily="18" charset="0"/>
                      </a:endParaRPr>
                    </a:p>
                  </a:txBody>
                  <a:tcPr marL="0" marR="0" marT="18288" anchor="ctr"/>
                </a:tc>
              </a:tr>
              <a:tr h="258794">
                <a:tc vMerge="1">
                  <a:txBody>
                    <a:bodyPr/>
                    <a:lstStyle/>
                    <a:p>
                      <a:pPr algn="ctr"/>
                      <a:endParaRPr lang="en-US" sz="1200"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MOS</a:t>
                      </a:r>
                      <a:r>
                        <a:rPr lang="en-US" sz="1200" b="1" baseline="0" dirty="0" smtClean="0">
                          <a:latin typeface="Times New Roman" panose="02020603050405020304" pitchFamily="18" charset="0"/>
                          <a:cs typeface="Times New Roman" panose="02020603050405020304" pitchFamily="18" charset="0"/>
                        </a:rPr>
                        <a:t>  (10% tail)</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58.1 %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52.4 %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15.7 %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r h="258794">
                <a:tc rowSpan="2">
                  <a:txBody>
                    <a:bodyPr/>
                    <a:lstStyle/>
                    <a:p>
                      <a:pPr algn="ctr"/>
                      <a:r>
                        <a:rPr lang="en-US" sz="1400" b="1" dirty="0" smtClean="0">
                          <a:latin typeface="Times New Roman" panose="02020603050405020304" pitchFamily="18" charset="0"/>
                          <a:cs typeface="Times New Roman" panose="02020603050405020304" pitchFamily="18" charset="0"/>
                        </a:rPr>
                        <a:t>Game w/TCP</a:t>
                      </a:r>
                      <a:endParaRPr lang="en-US" sz="14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Throughput</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r>
              <a:tr h="258794">
                <a:tc vMerge="1">
                  <a:txBody>
                    <a:bodyPr/>
                    <a:lstStyle/>
                    <a:p>
                      <a:pPr algn="ctr"/>
                      <a:endParaRPr lang="en-US" sz="1200"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MOS</a:t>
                      </a:r>
                      <a:r>
                        <a:rPr lang="en-US" sz="1200" b="1" baseline="0" dirty="0" smtClean="0">
                          <a:latin typeface="Times New Roman" panose="02020603050405020304" pitchFamily="18" charset="0"/>
                          <a:cs typeface="Times New Roman" panose="02020603050405020304" pitchFamily="18" charset="0"/>
                        </a:rPr>
                        <a:t> (10% tail)</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54.5 %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55.6 %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53.7 %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r h="258794">
                <a:tc rowSpan="2">
                  <a:txBody>
                    <a:bodyPr/>
                    <a:lstStyle/>
                    <a:p>
                      <a:pPr algn="ctr"/>
                      <a:r>
                        <a:rPr lang="en-US" sz="1400" b="1" dirty="0" smtClean="0">
                          <a:latin typeface="Times New Roman" panose="02020603050405020304" pitchFamily="18" charset="0"/>
                          <a:cs typeface="Times New Roman" panose="02020603050405020304" pitchFamily="18" charset="0"/>
                        </a:rPr>
                        <a:t>VoIP w/UDP</a:t>
                      </a:r>
                      <a:endParaRPr lang="en-US" sz="14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Throughput</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r>
              <a:tr h="258794">
                <a:tc vMerge="1">
                  <a:txBody>
                    <a:bodyPr/>
                    <a:lstStyle/>
                    <a:p>
                      <a:pPr algn="ctr"/>
                      <a:endParaRPr lang="en-US" sz="1200"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MOS (10% tail)</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1.1 %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1.8 %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1.6 %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r h="258794">
                <a:tc rowSpan="2">
                  <a:txBody>
                    <a:bodyPr/>
                    <a:lstStyle/>
                    <a:p>
                      <a:pPr algn="ctr"/>
                      <a:r>
                        <a:rPr lang="en-US" sz="1400" b="1" dirty="0" smtClean="0">
                          <a:latin typeface="Times New Roman" panose="02020603050405020304" pitchFamily="18" charset="0"/>
                          <a:cs typeface="Times New Roman" panose="02020603050405020304" pitchFamily="18" charset="0"/>
                        </a:rPr>
                        <a:t>VoIP w/TCP</a:t>
                      </a:r>
                      <a:endParaRPr lang="en-US" sz="1400" b="1" dirty="0">
                        <a:latin typeface="Times New Roman" panose="02020603050405020304" pitchFamily="18" charset="0"/>
                        <a:cs typeface="Times New Roman" panose="02020603050405020304" pitchFamily="18" charset="0"/>
                      </a:endParaRPr>
                    </a:p>
                  </a:txBody>
                  <a:tcPr marL="0" marR="0" marT="18288" anchor="ctr">
                    <a:solidFill>
                      <a:schemeClr val="bg1"/>
                    </a:solidFill>
                  </a:tcPr>
                </a:tc>
                <a:tc>
                  <a:txBody>
                    <a:bodyPr/>
                    <a:lstStyle/>
                    <a:p>
                      <a:pPr algn="ctr"/>
                      <a:r>
                        <a:rPr lang="en-US" sz="1200" b="1" dirty="0" smtClean="0">
                          <a:latin typeface="Times New Roman" panose="02020603050405020304" pitchFamily="18" charset="0"/>
                          <a:cs typeface="Times New Roman" panose="02020603050405020304" pitchFamily="18" charset="0"/>
                        </a:rPr>
                        <a:t>Throughput</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a:t>
                      </a:r>
                      <a:r>
                        <a:rPr lang="en-US" sz="1200" b="1" baseline="0" dirty="0" smtClean="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r>
              <a:tr h="258794">
                <a:tc vMerge="1">
                  <a:txBody>
                    <a:bodyPr/>
                    <a:lstStyle/>
                    <a:p>
                      <a:pPr algn="ctr"/>
                      <a:endParaRPr lang="en-US" sz="1200" dirty="0">
                        <a:latin typeface="Times New Roman" panose="02020603050405020304" pitchFamily="18" charset="0"/>
                        <a:cs typeface="Times New Roman" panose="02020603050405020304" pitchFamily="18" charset="0"/>
                      </a:endParaRPr>
                    </a:p>
                  </a:txBody>
                  <a:tcPr marL="0" marR="0" marT="18288" anchor="ctr">
                    <a:solidFill>
                      <a:schemeClr val="bg1"/>
                    </a:solidFill>
                  </a:tcPr>
                </a:tc>
                <a:tc>
                  <a:txBody>
                    <a:bodyPr/>
                    <a:lstStyle/>
                    <a:p>
                      <a:pPr algn="ctr"/>
                      <a:r>
                        <a:rPr lang="en-US" sz="1200" b="1" dirty="0" smtClean="0">
                          <a:latin typeface="Times New Roman" panose="02020603050405020304" pitchFamily="18" charset="0"/>
                          <a:cs typeface="Times New Roman" panose="02020603050405020304" pitchFamily="18" charset="0"/>
                        </a:rPr>
                        <a:t>MOS (10% tail)</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0.2 %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0.6 %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0.8 %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r h="258794">
                <a:tc rowSpan="3">
                  <a:txBody>
                    <a:bodyPr/>
                    <a:lstStyle/>
                    <a:p>
                      <a:pPr algn="ctr"/>
                      <a:r>
                        <a:rPr lang="en-US" sz="1400" b="1" dirty="0" smtClean="0">
                          <a:latin typeface="Times New Roman" panose="02020603050405020304" pitchFamily="18" charset="0"/>
                          <a:cs typeface="Times New Roman" panose="02020603050405020304" pitchFamily="18" charset="0"/>
                        </a:rPr>
                        <a:t>Video w/UDP</a:t>
                      </a:r>
                      <a:endParaRPr lang="en-US" sz="14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Throughput</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a:t>
                      </a:r>
                      <a:r>
                        <a:rPr lang="en-US" sz="1200" b="1" baseline="0" dirty="0" smtClean="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tc>
              </a:tr>
              <a:tr h="258794">
                <a:tc vMerge="1">
                  <a:txBody>
                    <a:bodyPr/>
                    <a:lstStyle/>
                    <a:p>
                      <a:pPr algn="ctr"/>
                      <a:endParaRPr lang="en-US" sz="1200" dirty="0">
                        <a:latin typeface="Times New Roman" panose="02020603050405020304" pitchFamily="18" charset="0"/>
                        <a:cs typeface="Times New Roman" panose="02020603050405020304" pitchFamily="18" charset="0"/>
                      </a:endParaRPr>
                    </a:p>
                  </a:txBody>
                  <a:tcPr marL="0" marR="0" marT="18288" anchor="ctr">
                    <a:solidFill>
                      <a:schemeClr val="bg2">
                        <a:lumMod val="20000"/>
                        <a:lumOff val="80000"/>
                      </a:scheme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Fr Rate (10</a:t>
                      </a:r>
                      <a:r>
                        <a:rPr lang="en-US" sz="1200" b="1" baseline="0" dirty="0" smtClean="0">
                          <a:latin typeface="Times New Roman" panose="02020603050405020304" pitchFamily="18" charset="0"/>
                          <a:cs typeface="Times New Roman" panose="02020603050405020304" pitchFamily="18" charset="0"/>
                        </a:rPr>
                        <a:t> % tail)</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0.0%</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r h="258794">
                <a:tc vMerge="1">
                  <a:txBody>
                    <a:bodyPr/>
                    <a:lstStyle/>
                    <a:p>
                      <a:pPr algn="ctr"/>
                      <a:endParaRPr lang="en-US" sz="14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Video Fr</a:t>
                      </a:r>
                      <a:r>
                        <a:rPr lang="en-US" sz="1200" b="1" baseline="0" dirty="0" smtClean="0">
                          <a:latin typeface="Times New Roman" panose="02020603050405020304" pitchFamily="18" charset="0"/>
                          <a:cs typeface="Times New Roman" panose="02020603050405020304" pitchFamily="18" charset="0"/>
                        </a:rPr>
                        <a:t> Delay (10% tail)</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89.5 %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97.6 %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75.0%</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tc>
              </a:tr>
              <a:tr h="258794">
                <a:tc rowSpan="3">
                  <a:txBody>
                    <a:bodyPr/>
                    <a:lstStyle/>
                    <a:p>
                      <a:pPr algn="ctr"/>
                      <a:r>
                        <a:rPr lang="en-US" sz="1400" b="1" dirty="0" smtClean="0">
                          <a:latin typeface="Times New Roman" panose="02020603050405020304" pitchFamily="18" charset="0"/>
                          <a:cs typeface="Times New Roman" panose="02020603050405020304" pitchFamily="18" charset="0"/>
                        </a:rPr>
                        <a:t>Video w/TCP</a:t>
                      </a:r>
                      <a:endParaRPr lang="en-US" sz="1400" b="1" dirty="0">
                        <a:latin typeface="Times New Roman" panose="02020603050405020304" pitchFamily="18" charset="0"/>
                        <a:cs typeface="Times New Roman" panose="02020603050405020304" pitchFamily="18" charset="0"/>
                      </a:endParaRPr>
                    </a:p>
                  </a:txBody>
                  <a:tcPr marL="0" marR="0" marT="18288" anchor="ctr">
                    <a:solidFill>
                      <a:schemeClr val="bg1"/>
                    </a:solidFill>
                  </a:tcPr>
                </a:tc>
                <a:tc>
                  <a:txBody>
                    <a:bodyPr/>
                    <a:lstStyle/>
                    <a:p>
                      <a:pPr algn="ctr"/>
                      <a:r>
                        <a:rPr lang="en-US" sz="1200" b="1" dirty="0" smtClean="0">
                          <a:latin typeface="Times New Roman" panose="02020603050405020304" pitchFamily="18" charset="0"/>
                          <a:cs typeface="Times New Roman" panose="02020603050405020304" pitchFamily="18" charset="0"/>
                        </a:rPr>
                        <a:t>Throughput</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0.0</a:t>
                      </a:r>
                      <a:r>
                        <a:rPr lang="en-US" sz="1200" b="1" baseline="0" dirty="0" smtClean="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0.0 %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r h="258794">
                <a:tc vMerge="1">
                  <a:txBody>
                    <a:bodyPr/>
                    <a:lstStyle/>
                    <a:p>
                      <a:pPr algn="ctr"/>
                      <a:endParaRPr lang="en-US" sz="1200"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  Fr Rate (10%</a:t>
                      </a:r>
                      <a:r>
                        <a:rPr lang="en-US" sz="1200" b="1" baseline="0" dirty="0" smtClean="0">
                          <a:latin typeface="Times New Roman" panose="02020603050405020304" pitchFamily="18" charset="0"/>
                          <a:cs typeface="Times New Roman" panose="02020603050405020304" pitchFamily="18" charset="0"/>
                        </a:rPr>
                        <a:t> tail)</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3.4 %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3.4 %</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0.0%</a:t>
                      </a:r>
                      <a:endParaRPr lang="en-US" sz="1200" b="1" dirty="0">
                        <a:latin typeface="Times New Roman" panose="02020603050405020304" pitchFamily="18" charset="0"/>
                        <a:cs typeface="Times New Roman" panose="02020603050405020304" pitchFamily="18" charset="0"/>
                      </a:endParaRPr>
                    </a:p>
                  </a:txBody>
                  <a:tcPr marL="0" marR="0" marT="18288" anchor="ctr"/>
                </a:tc>
              </a:tr>
              <a:tr h="258794">
                <a:tc vMerge="1">
                  <a:txBody>
                    <a:bodyPr/>
                    <a:lstStyle/>
                    <a:p>
                      <a:pPr algn="ctr"/>
                      <a:endParaRPr lang="en-US" sz="14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baseline="0" dirty="0" smtClean="0">
                          <a:latin typeface="Times New Roman" panose="02020603050405020304" pitchFamily="18" charset="0"/>
                          <a:cs typeface="Times New Roman" panose="02020603050405020304" pitchFamily="18" charset="0"/>
                        </a:rPr>
                        <a:t>Video Fr Delay (10% tail)</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80.9 %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95.6 %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77.8%</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r h="258794">
                <a:tc rowSpan="2">
                  <a:txBody>
                    <a:bodyPr/>
                    <a:lstStyle/>
                    <a:p>
                      <a:pPr algn="ctr"/>
                      <a:r>
                        <a:rPr lang="en-US" sz="1400" b="1" dirty="0" smtClean="0">
                          <a:latin typeface="Times New Roman" panose="02020603050405020304" pitchFamily="18" charset="0"/>
                          <a:cs typeface="Times New Roman" panose="02020603050405020304" pitchFamily="18" charset="0"/>
                        </a:rPr>
                        <a:t>Web</a:t>
                      </a:r>
                      <a:endParaRPr lang="en-US" sz="14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latin typeface="Times New Roman" panose="02020603050405020304" pitchFamily="18" charset="0"/>
                          <a:cs typeface="Times New Roman" panose="02020603050405020304" pitchFamily="18" charset="0"/>
                        </a:rPr>
                        <a:t>Throughput</a:t>
                      </a:r>
                      <a:endParaRPr lang="en-US" sz="12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23.5 %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41.3 %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75.7%</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tc>
              </a:tr>
              <a:tr h="258794">
                <a:tc vMerge="1">
                  <a:txBody>
                    <a:bodyPr/>
                    <a:lstStyle/>
                    <a:p>
                      <a:pPr algn="ctr"/>
                      <a:endParaRPr lang="en-US" sz="1400" b="1" dirty="0">
                        <a:latin typeface="Times New Roman" panose="02020603050405020304" pitchFamily="18" charset="0"/>
                        <a:cs typeface="Times New Roman" panose="02020603050405020304" pitchFamily="18" charset="0"/>
                      </a:endParaRPr>
                    </a:p>
                  </a:txBody>
                  <a:tcPr marL="0" marR="0" marT="18288" anchor="ctr"/>
                </a:tc>
                <a:tc>
                  <a:txBody>
                    <a:bodyPr/>
                    <a:lstStyle/>
                    <a:p>
                      <a:pPr algn="ctr"/>
                      <a:r>
                        <a:rPr lang="en-US" sz="1200" b="1" dirty="0" smtClean="0">
                          <a:latin typeface="Times New Roman" panose="02020603050405020304" pitchFamily="18" charset="0"/>
                          <a:cs typeface="Times New Roman" panose="02020603050405020304" pitchFamily="18" charset="0"/>
                        </a:rPr>
                        <a:t>Response Time </a:t>
                      </a:r>
                      <a:endParaRPr lang="en-US" sz="1200" b="1" dirty="0">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13.6 %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48.1 %</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c>
                  <a:txBody>
                    <a:bodyPr/>
                    <a:lstStyle/>
                    <a:p>
                      <a:pPr algn="ctr"/>
                      <a:r>
                        <a:rPr lang="en-US" sz="1200" b="1" dirty="0" smtClean="0">
                          <a:solidFill>
                            <a:srgbClr val="00CC00"/>
                          </a:solidFill>
                          <a:latin typeface="Times New Roman" panose="02020603050405020304" pitchFamily="18" charset="0"/>
                          <a:cs typeface="Times New Roman" panose="02020603050405020304" pitchFamily="18" charset="0"/>
                        </a:rPr>
                        <a:t>56.4%</a:t>
                      </a:r>
                      <a:endParaRPr lang="en-US" sz="1200" b="1" dirty="0">
                        <a:solidFill>
                          <a:srgbClr val="00CC00"/>
                        </a:solidFill>
                        <a:latin typeface="Times New Roman" panose="02020603050405020304" pitchFamily="18" charset="0"/>
                        <a:cs typeface="Times New Roman" panose="02020603050405020304" pitchFamily="18" charset="0"/>
                      </a:endParaRPr>
                    </a:p>
                  </a:txBody>
                  <a:tcPr marL="0" marR="0" marT="18288" anchor="ctr">
                    <a:solidFill>
                      <a:srgbClr val="ECB2B2">
                        <a:alpha val="30196"/>
                      </a:srgbClr>
                    </a:solidFill>
                  </a:tcPr>
                </a:tc>
              </a:tr>
            </a:tbl>
          </a:graphicData>
        </a:graphic>
      </p:graphicFrame>
      <p:sp>
        <p:nvSpPr>
          <p:cNvPr id="4" name="页脚占位符 3"/>
          <p:cNvSpPr>
            <a:spLocks noGrp="1"/>
          </p:cNvSpPr>
          <p:nvPr>
            <p:ph type="ftr" sz="quarter" idx="10"/>
          </p:nvPr>
        </p:nvSpPr>
        <p:spPr/>
        <p:txBody>
          <a:bodyPr/>
          <a:lstStyle/>
          <a:p>
            <a:pPr>
              <a:defRPr/>
            </a:pPr>
            <a:r>
              <a:rPr lang="en-US" dirty="0" smtClean="0">
                <a:solidFill>
                  <a:srgbClr val="000000"/>
                </a:solidFill>
              </a:rPr>
              <a:t>PhD Dissertation  – </a:t>
            </a:r>
            <a:fld id="{E5043E85-FEF5-4866-9E91-31A1114F1502}" type="datetime4">
              <a:rPr lang="en-US" smtClean="0">
                <a:solidFill>
                  <a:srgbClr val="000000"/>
                </a:solidFill>
              </a:rPr>
              <a:pPr>
                <a:defRPr/>
              </a:pPr>
              <a:t>April 28, 2014</a:t>
            </a:fld>
            <a:endParaRPr lang="en-US" dirty="0">
              <a:solidFill>
                <a:srgbClr val="000000"/>
              </a:solidFill>
            </a:endParaRPr>
          </a:p>
        </p:txBody>
      </p:sp>
      <p:sp>
        <p:nvSpPr>
          <p:cNvPr id="5" name="灯片编号占位符 4"/>
          <p:cNvSpPr>
            <a:spLocks noGrp="1"/>
          </p:cNvSpPr>
          <p:nvPr>
            <p:ph type="sldNum" sz="quarter" idx="11"/>
          </p:nvPr>
        </p:nvSpPr>
        <p:spPr>
          <a:xfrm>
            <a:off x="8092003" y="5589240"/>
            <a:ext cx="900112" cy="476250"/>
          </a:xfrm>
        </p:spPr>
        <p:txBody>
          <a:bodyPr/>
          <a:lstStyle/>
          <a:p>
            <a:pPr>
              <a:defRPr/>
            </a:pPr>
            <a:fld id="{12A67534-E104-4E78-B070-7E52CA66679E}" type="slidenum">
              <a:rPr lang="en-US">
                <a:solidFill>
                  <a:srgbClr val="000000"/>
                </a:solidFill>
              </a:rPr>
              <a:pPr>
                <a:defRPr/>
              </a:pPr>
              <a:t>27</a:t>
            </a:fld>
            <a:endParaRPr lang="en-US" dirty="0">
              <a:solidFill>
                <a:srgbClr val="000000"/>
              </a:solidFill>
            </a:endParaRPr>
          </a:p>
        </p:txBody>
      </p:sp>
      <p:sp>
        <p:nvSpPr>
          <p:cNvPr id="13" name="矩形 12"/>
          <p:cNvSpPr/>
          <p:nvPr/>
        </p:nvSpPr>
        <p:spPr bwMode="auto">
          <a:xfrm>
            <a:off x="1547664" y="2060848"/>
            <a:ext cx="6840760" cy="504056"/>
          </a:xfrm>
          <a:prstGeom prst="rect">
            <a:avLst/>
          </a:prstGeom>
          <a:noFill/>
          <a:ln w="47625" cap="sq" cmpd="sng" algn="ctr">
            <a:solidFill>
              <a:srgbClr val="3366FF"/>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矩形 13"/>
          <p:cNvSpPr/>
          <p:nvPr/>
        </p:nvSpPr>
        <p:spPr bwMode="auto">
          <a:xfrm>
            <a:off x="1551491" y="1484784"/>
            <a:ext cx="6840760" cy="576064"/>
          </a:xfrm>
          <a:prstGeom prst="rect">
            <a:avLst/>
          </a:prstGeom>
          <a:noFill/>
          <a:ln w="47625" cap="sq" cmpd="sng" algn="ctr">
            <a:solidFill>
              <a:srgbClr val="FF0000"/>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矩形 14"/>
          <p:cNvSpPr/>
          <p:nvPr/>
        </p:nvSpPr>
        <p:spPr bwMode="auto">
          <a:xfrm>
            <a:off x="1547664" y="5661248"/>
            <a:ext cx="6840760" cy="504056"/>
          </a:xfrm>
          <a:prstGeom prst="rect">
            <a:avLst/>
          </a:prstGeom>
          <a:noFill/>
          <a:ln w="47625" cap="sq" cmpd="sng" algn="ctr">
            <a:solidFill>
              <a:schemeClr val="accent2">
                <a:lumMod val="50000"/>
              </a:schemeClr>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52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71990" y="116632"/>
            <a:ext cx="2379560" cy="792088"/>
          </a:xfrm>
        </p:spPr>
        <p:txBody>
          <a:bodyPr/>
          <a:lstStyle/>
          <a:p>
            <a:pPr algn="l"/>
            <a:r>
              <a:rPr lang="en-US" sz="2800" dirty="0" smtClean="0"/>
              <a:t>Result #1:</a:t>
            </a:r>
            <a:br>
              <a:rPr lang="en-US" sz="2800" dirty="0" smtClean="0"/>
            </a:br>
            <a:r>
              <a:rPr lang="en-US" sz="2800" dirty="0" smtClean="0"/>
              <a:t>Game</a:t>
            </a:r>
            <a:endParaRPr lang="en-US" sz="2800" dirty="0"/>
          </a:p>
        </p:txBody>
      </p:sp>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28</a:t>
            </a:fld>
            <a:endParaRPr lang="en-US" dirty="0"/>
          </a:p>
        </p:txBody>
      </p:sp>
      <p:pic>
        <p:nvPicPr>
          <p:cNvPr id="10" name="内容占位符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0764" y="253433"/>
            <a:ext cx="5040560" cy="2940326"/>
          </a:xfrm>
        </p:spPr>
      </p:pic>
      <p:pic>
        <p:nvPicPr>
          <p:cNvPr id="6" name="内容占位符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563888" y="3193759"/>
            <a:ext cx="5142905" cy="300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p:cNvSpPr txBox="1"/>
          <p:nvPr/>
        </p:nvSpPr>
        <p:spPr>
          <a:xfrm>
            <a:off x="950764" y="3708917"/>
            <a:ext cx="3189188"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CATNAP provides better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support by reducing queuing delay.</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CATNAP achieves same performance as SPQ.</a:t>
            </a:r>
          </a:p>
          <a:p>
            <a:endParaRPr lang="en-US" b="1" dirty="0" smtClean="0"/>
          </a:p>
          <a:p>
            <a:endParaRPr lang="en-US" dirty="0"/>
          </a:p>
        </p:txBody>
      </p:sp>
      <p:sp>
        <p:nvSpPr>
          <p:cNvPr id="8" name="文本框 7"/>
          <p:cNvSpPr txBox="1"/>
          <p:nvPr/>
        </p:nvSpPr>
        <p:spPr>
          <a:xfrm>
            <a:off x="5991324" y="1245025"/>
            <a:ext cx="3081684"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Games are time sensitive. </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b="1" dirty="0" smtClean="0"/>
          </a:p>
          <a:p>
            <a:endParaRPr lang="en-US" dirty="0"/>
          </a:p>
        </p:txBody>
      </p:sp>
    </p:spTree>
    <p:extLst>
      <p:ext uri="{BB962C8B-B14F-4D97-AF65-F5344CB8AC3E}">
        <p14:creationId xmlns:p14="http://schemas.microsoft.com/office/powerpoint/2010/main" val="251136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6325" y="119708"/>
            <a:ext cx="8001000" cy="1143000"/>
          </a:xfrm>
        </p:spPr>
        <p:txBody>
          <a:bodyPr/>
          <a:lstStyle/>
          <a:p>
            <a:r>
              <a:rPr lang="en-US" sz="2800" dirty="0" smtClean="0"/>
              <a:t>Result #2: Cumulative Throughput (FTP)</a:t>
            </a:r>
            <a:endParaRPr lang="en-US" sz="2800" dirty="0"/>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29</a:t>
            </a:fld>
            <a:endParaRPr 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457" y="3887576"/>
            <a:ext cx="4443627" cy="2067521"/>
          </a:xfrm>
          <a:prstGeom prst="rect">
            <a:avLst/>
          </a:prstGeom>
        </p:spPr>
      </p:pic>
      <p:sp>
        <p:nvSpPr>
          <p:cNvPr id="8" name="椭圆 7"/>
          <p:cNvSpPr/>
          <p:nvPr/>
        </p:nvSpPr>
        <p:spPr bwMode="auto">
          <a:xfrm>
            <a:off x="8235602" y="4518307"/>
            <a:ext cx="432047" cy="360041"/>
          </a:xfrm>
          <a:prstGeom prst="ellipse">
            <a:avLst/>
          </a:prstGeom>
          <a:noFill/>
          <a:ln w="34925" cap="sq" cmpd="sng" algn="ctr">
            <a:solidFill>
              <a:srgbClr val="FF0000"/>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 name="椭圆 8"/>
          <p:cNvSpPr/>
          <p:nvPr/>
        </p:nvSpPr>
        <p:spPr bwMode="auto">
          <a:xfrm>
            <a:off x="5942584" y="4463108"/>
            <a:ext cx="504056" cy="504056"/>
          </a:xfrm>
          <a:prstGeom prst="ellipse">
            <a:avLst/>
          </a:prstGeom>
          <a:noFill/>
          <a:ln w="34925" cap="sq" cmpd="sng" algn="ctr">
            <a:solidFill>
              <a:srgbClr val="FF0000"/>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椭圆 11"/>
          <p:cNvSpPr/>
          <p:nvPr/>
        </p:nvSpPr>
        <p:spPr bwMode="auto">
          <a:xfrm>
            <a:off x="6780713" y="4446300"/>
            <a:ext cx="504056" cy="504056"/>
          </a:xfrm>
          <a:prstGeom prst="ellipse">
            <a:avLst/>
          </a:prstGeom>
          <a:noFill/>
          <a:ln w="34925" cap="sq" cmpd="sng" algn="ctr">
            <a:solidFill>
              <a:schemeClr val="accent2">
                <a:lumMod val="50000"/>
              </a:schemeClr>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325" y="1328901"/>
            <a:ext cx="5371885" cy="2499419"/>
          </a:xfrm>
          <a:prstGeom prst="rect">
            <a:avLst/>
          </a:prstGeom>
        </p:spPr>
      </p:pic>
      <p:sp>
        <p:nvSpPr>
          <p:cNvPr id="6" name="椭圆 5"/>
          <p:cNvSpPr/>
          <p:nvPr/>
        </p:nvSpPr>
        <p:spPr bwMode="auto">
          <a:xfrm>
            <a:off x="3563888" y="2420888"/>
            <a:ext cx="504056" cy="504056"/>
          </a:xfrm>
          <a:prstGeom prst="ellipse">
            <a:avLst/>
          </a:prstGeom>
          <a:noFill/>
          <a:ln w="34925" cap="sq" cmpd="sng" algn="ctr">
            <a:solidFill>
              <a:schemeClr val="accent2">
                <a:lumMod val="50000"/>
              </a:schemeClr>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椭圆 9"/>
          <p:cNvSpPr/>
          <p:nvPr/>
        </p:nvSpPr>
        <p:spPr bwMode="auto">
          <a:xfrm>
            <a:off x="2563811" y="1922617"/>
            <a:ext cx="504056" cy="504056"/>
          </a:xfrm>
          <a:prstGeom prst="ellipse">
            <a:avLst/>
          </a:prstGeom>
          <a:noFill/>
          <a:ln w="34925" cap="sq" cmpd="sng" algn="ctr">
            <a:solidFill>
              <a:srgbClr val="FF0000"/>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椭圆 12"/>
          <p:cNvSpPr/>
          <p:nvPr/>
        </p:nvSpPr>
        <p:spPr bwMode="auto">
          <a:xfrm>
            <a:off x="5292080" y="1972100"/>
            <a:ext cx="504056" cy="504056"/>
          </a:xfrm>
          <a:prstGeom prst="ellipse">
            <a:avLst/>
          </a:prstGeom>
          <a:noFill/>
          <a:ln w="34925" cap="sq" cmpd="sng" algn="ctr">
            <a:solidFill>
              <a:srgbClr val="FF0000"/>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文本框 14"/>
          <p:cNvSpPr txBox="1"/>
          <p:nvPr/>
        </p:nvSpPr>
        <p:spPr>
          <a:xfrm>
            <a:off x="1032533" y="4136345"/>
            <a:ext cx="36004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err="1" smtClean="0">
                <a:latin typeface="Times New Roman" panose="02020603050405020304" pitchFamily="18" charset="0"/>
                <a:cs typeface="Times New Roman" panose="02020603050405020304" pitchFamily="18" charset="0"/>
              </a:rPr>
              <a:t>DropTail</a:t>
            </a:r>
            <a:r>
              <a:rPr lang="en-US" b="1" dirty="0" smtClean="0">
                <a:latin typeface="Times New Roman" panose="02020603050405020304" pitchFamily="18" charset="0"/>
                <a:cs typeface="Times New Roman" panose="02020603050405020304" pitchFamily="18" charset="0"/>
              </a:rPr>
              <a:t> acts not </a:t>
            </a:r>
            <a:r>
              <a:rPr lang="en-US" b="1" i="1" dirty="0" smtClean="0">
                <a:solidFill>
                  <a:srgbClr val="FF0000"/>
                </a:solidFill>
                <a:latin typeface="Times New Roman" panose="02020603050405020304" pitchFamily="18" charset="0"/>
                <a:cs typeface="Times New Roman" panose="02020603050405020304" pitchFamily="18" charset="0"/>
              </a:rPr>
              <a:t>fair</a:t>
            </a:r>
            <a:r>
              <a:rPr lang="en-US" b="1" i="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when </a:t>
            </a:r>
            <a:r>
              <a:rPr lang="en-US" b="1" smtClean="0">
                <a:latin typeface="Times New Roman" panose="02020603050405020304" pitchFamily="18" charset="0"/>
                <a:cs typeface="Times New Roman" panose="02020603050405020304" pitchFamily="18" charset="0"/>
              </a:rPr>
              <a:t>two FTPs </a:t>
            </a:r>
            <a:r>
              <a:rPr lang="en-US" b="1" dirty="0" smtClean="0">
                <a:latin typeface="Times New Roman" panose="02020603050405020304" pitchFamily="18" charset="0"/>
                <a:cs typeface="Times New Roman" panose="02020603050405020304" pitchFamily="18" charset="0"/>
              </a:rPr>
              <a:t>have different RTTs</a:t>
            </a:r>
            <a:r>
              <a:rPr lang="en-US" b="1" dirty="0" smtClean="0"/>
              <a:t>.</a:t>
            </a:r>
          </a:p>
          <a:p>
            <a:endParaRPr lang="en-US" b="1" dirty="0" smtClean="0"/>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SPQ shows the </a:t>
            </a:r>
            <a:r>
              <a:rPr lang="en-US" b="1" dirty="0" smtClean="0">
                <a:solidFill>
                  <a:srgbClr val="FF0000"/>
                </a:solidFill>
                <a:latin typeface="Times New Roman" panose="02020603050405020304" pitchFamily="18" charset="0"/>
                <a:cs typeface="Times New Roman" panose="02020603050405020304" pitchFamily="18" charset="0"/>
              </a:rPr>
              <a:t>risk</a:t>
            </a:r>
            <a:r>
              <a:rPr lang="en-US" b="1" dirty="0" smtClean="0">
                <a:latin typeface="Times New Roman" panose="02020603050405020304" pitchFamily="18" charset="0"/>
                <a:cs typeface="Times New Roman" panose="02020603050405020304" pitchFamily="18" charset="0"/>
              </a:rPr>
              <a:t> when manual configuration is wrong.</a:t>
            </a:r>
          </a:p>
          <a:p>
            <a:endParaRPr lang="en-US" dirty="0"/>
          </a:p>
        </p:txBody>
      </p:sp>
    </p:spTree>
    <p:extLst>
      <p:ext uri="{BB962C8B-B14F-4D97-AF65-F5344CB8AC3E}">
        <p14:creationId xmlns:p14="http://schemas.microsoft.com/office/powerpoint/2010/main" val="28076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6"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971600" y="1385212"/>
            <a:ext cx="4050273" cy="3483948"/>
          </a:xfrm>
          <a:prstGeom prst="rect">
            <a:avLst/>
          </a:prstGeom>
        </p:spPr>
      </p:pic>
      <p:sp>
        <p:nvSpPr>
          <p:cNvPr id="2" name="标题 1"/>
          <p:cNvSpPr>
            <a:spLocks noGrp="1"/>
          </p:cNvSpPr>
          <p:nvPr>
            <p:ph type="title"/>
          </p:nvPr>
        </p:nvSpPr>
        <p:spPr>
          <a:xfrm>
            <a:off x="1190625" y="11179"/>
            <a:ext cx="7772400" cy="1143000"/>
          </a:xfrm>
        </p:spPr>
        <p:txBody>
          <a:bodyPr/>
          <a:lstStyle/>
          <a:p>
            <a:r>
              <a:rPr lang="en-US" sz="3200" dirty="0" smtClean="0">
                <a:latin typeface="Times New Roman" panose="02020603050405020304" pitchFamily="18" charset="0"/>
                <a:cs typeface="Times New Roman" panose="02020603050405020304" pitchFamily="18" charset="0"/>
              </a:rPr>
              <a:t>IEEE 802.11 Wireless Network Review</a:t>
            </a:r>
            <a:endParaRPr lang="en-US" sz="3200" dirty="0">
              <a:latin typeface="Times New Roman" panose="02020603050405020304" pitchFamily="18" charset="0"/>
              <a:cs typeface="Times New Roman" panose="02020603050405020304" pitchFamily="18" charset="0"/>
            </a:endParaRPr>
          </a:p>
        </p:txBody>
      </p:sp>
      <p:sp>
        <p:nvSpPr>
          <p:cNvPr id="9" name="内容占位符 8"/>
          <p:cNvSpPr>
            <a:spLocks noGrp="1"/>
          </p:cNvSpPr>
          <p:nvPr>
            <p:ph sz="half" idx="2"/>
          </p:nvPr>
        </p:nvSpPr>
        <p:spPr>
          <a:xfrm>
            <a:off x="4910861" y="1214970"/>
            <a:ext cx="4211754" cy="4734310"/>
          </a:xfrm>
        </p:spPr>
        <p:txBody>
          <a:bodyPr/>
          <a:lstStyle/>
          <a:p>
            <a:pPr marL="0" indent="0">
              <a:buNone/>
            </a:pPr>
            <a:r>
              <a:rPr lang="en-US" sz="2400" dirty="0" smtClean="0">
                <a:latin typeface="Times New Roman" panose="02020603050405020304" pitchFamily="18" charset="0"/>
                <a:cs typeface="Times New Roman" panose="02020603050405020304" pitchFamily="18" charset="0"/>
              </a:rPr>
              <a:t>Why not reach claimed speed? </a:t>
            </a:r>
          </a:p>
          <a:p>
            <a:r>
              <a:rPr lang="en-US" sz="1800" dirty="0" smtClean="0">
                <a:solidFill>
                  <a:srgbClr val="FF0000"/>
                </a:solidFill>
                <a:latin typeface="Times New Roman" panose="02020603050405020304" pitchFamily="18" charset="0"/>
                <a:cs typeface="Times New Roman" panose="02020603050405020304" pitchFamily="18" charset="0"/>
              </a:rPr>
              <a:t>3 non-overlapping </a:t>
            </a:r>
            <a:r>
              <a:rPr lang="en-US" sz="1800" dirty="0" smtClean="0">
                <a:latin typeface="Times New Roman" panose="02020603050405020304" pitchFamily="18" charset="0"/>
                <a:cs typeface="Times New Roman" panose="02020603050405020304" pitchFamily="18" charset="0"/>
              </a:rPr>
              <a:t>20 MHz channels</a:t>
            </a:r>
            <a:r>
              <a:rPr lang="en-US" sz="2000" dirty="0" smtClean="0">
                <a:latin typeface="Times New Roman" panose="02020603050405020304" pitchFamily="18" charset="0"/>
                <a:cs typeface="Times New Roman" panose="02020603050405020304" pitchFamily="18" charset="0"/>
              </a:rPr>
              <a:t>.</a:t>
            </a:r>
          </a:p>
          <a:p>
            <a:pPr lvl="1"/>
            <a:r>
              <a:rPr lang="en-US" sz="1600" dirty="0" smtClean="0">
                <a:latin typeface="Times New Roman" panose="02020603050405020304" pitchFamily="18" charset="0"/>
                <a:cs typeface="Times New Roman" panose="02020603050405020304" pitchFamily="18" charset="0"/>
              </a:rPr>
              <a:t>802.11n using 40 MHz channel.</a:t>
            </a:r>
          </a:p>
          <a:p>
            <a:pPr lvl="1"/>
            <a:r>
              <a:rPr lang="en-US" sz="1600" dirty="0" smtClean="0">
                <a:latin typeface="Times New Roman" panose="02020603050405020304" pitchFamily="18" charset="0"/>
                <a:cs typeface="Times New Roman" panose="02020603050405020304" pitchFamily="18" charset="0"/>
              </a:rPr>
              <a:t>MIMO needs separate channels.</a:t>
            </a:r>
          </a:p>
          <a:p>
            <a:r>
              <a:rPr lang="en-US" sz="1800" dirty="0" smtClean="0">
                <a:solidFill>
                  <a:srgbClr val="FF0000"/>
                </a:solidFill>
                <a:latin typeface="Times New Roman" panose="02020603050405020304" pitchFamily="18" charset="0"/>
                <a:cs typeface="Times New Roman" panose="02020603050405020304" pitchFamily="18" charset="0"/>
              </a:rPr>
              <a:t>Crowded</a:t>
            </a:r>
            <a:r>
              <a:rPr lang="en-US" sz="1800" dirty="0" smtClean="0">
                <a:latin typeface="Times New Roman" panose="02020603050405020304" pitchFamily="18" charset="0"/>
                <a:cs typeface="Times New Roman" panose="02020603050405020304" pitchFamily="18" charset="0"/>
              </a:rPr>
              <a:t> air space. </a:t>
            </a:r>
          </a:p>
          <a:p>
            <a:pPr lvl="1"/>
            <a:r>
              <a:rPr lang="en-US" sz="1600" dirty="0" smtClean="0">
                <a:latin typeface="Times New Roman" panose="02020603050405020304" pitchFamily="18" charset="0"/>
                <a:cs typeface="Times New Roman" panose="02020603050405020304" pitchFamily="18" charset="0"/>
              </a:rPr>
              <a:t>Neighbor APs as </a:t>
            </a:r>
            <a:r>
              <a:rPr lang="en-US" sz="1600" dirty="0" smtClean="0">
                <a:solidFill>
                  <a:srgbClr val="FF0000"/>
                </a:solidFill>
                <a:latin typeface="Times New Roman" panose="02020603050405020304" pitchFamily="18" charset="0"/>
                <a:cs typeface="Times New Roman" panose="02020603050405020304" pitchFamily="18" charset="0"/>
              </a:rPr>
              <a:t>hidden terminal</a:t>
            </a:r>
            <a:r>
              <a:rPr lang="en-US" sz="1600" dirty="0" smtClean="0">
                <a:latin typeface="Times New Roman" panose="02020603050405020304" pitchFamily="18" charset="0"/>
                <a:cs typeface="Times New Roman" panose="02020603050405020304" pitchFamily="18" charset="0"/>
              </a:rPr>
              <a:t>. </a:t>
            </a:r>
          </a:p>
          <a:p>
            <a:pPr lvl="1"/>
            <a:r>
              <a:rPr lang="en-US" sz="1600" dirty="0" smtClean="0">
                <a:solidFill>
                  <a:srgbClr val="FF0000"/>
                </a:solidFill>
                <a:latin typeface="Times New Roman" panose="02020603050405020304" pitchFamily="18" charset="0"/>
                <a:cs typeface="Times New Roman" panose="02020603050405020304" pitchFamily="18" charset="0"/>
              </a:rPr>
              <a:t>Interference</a:t>
            </a:r>
            <a:r>
              <a:rPr lang="en-US" sz="1600" dirty="0" smtClean="0">
                <a:latin typeface="Times New Roman" panose="02020603050405020304" pitchFamily="18" charset="0"/>
                <a:cs typeface="Times New Roman" panose="02020603050405020304" pitchFamily="18" charset="0"/>
              </a:rPr>
              <a:t> from non-</a:t>
            </a:r>
            <a:r>
              <a:rPr lang="en-US" sz="1600" dirty="0" err="1" smtClean="0">
                <a:latin typeface="Times New Roman" panose="02020603050405020304" pitchFamily="18" charset="0"/>
                <a:cs typeface="Times New Roman" panose="02020603050405020304" pitchFamily="18" charset="0"/>
              </a:rPr>
              <a:t>wifi</a:t>
            </a:r>
            <a:r>
              <a:rPr lang="en-US" sz="1600" dirty="0" smtClean="0">
                <a:latin typeface="Times New Roman" panose="02020603050405020304" pitchFamily="18" charset="0"/>
                <a:cs typeface="Times New Roman" panose="02020603050405020304" pitchFamily="18" charset="0"/>
              </a:rPr>
              <a:t> devices.</a:t>
            </a:r>
          </a:p>
          <a:p>
            <a:r>
              <a:rPr lang="en-US" sz="1800" dirty="0" smtClean="0">
                <a:solidFill>
                  <a:srgbClr val="FF0000"/>
                </a:solidFill>
                <a:latin typeface="Times New Roman" panose="02020603050405020304" pitchFamily="18" charset="0"/>
                <a:cs typeface="Times New Roman" panose="02020603050405020304" pitchFamily="18" charset="0"/>
              </a:rPr>
              <a:t>Mixed</a:t>
            </a:r>
            <a:r>
              <a:rPr lang="en-US" sz="1800" dirty="0" smtClean="0">
                <a:latin typeface="Times New Roman" panose="02020603050405020304" pitchFamily="18" charset="0"/>
                <a:cs typeface="Times New Roman" panose="02020603050405020304" pitchFamily="18" charset="0"/>
              </a:rPr>
              <a:t> wireless environment.</a:t>
            </a:r>
          </a:p>
          <a:p>
            <a:pPr lvl="1"/>
            <a:r>
              <a:rPr lang="en-US" sz="1600" dirty="0" smtClean="0">
                <a:solidFill>
                  <a:srgbClr val="FF0000"/>
                </a:solidFill>
                <a:latin typeface="Times New Roman" panose="02020603050405020304" pitchFamily="18" charset="0"/>
                <a:cs typeface="Times New Roman" panose="02020603050405020304" pitchFamily="18" charset="0"/>
              </a:rPr>
              <a:t>802.11 b/g</a:t>
            </a:r>
            <a:r>
              <a:rPr lang="en-US" sz="1600" dirty="0" smtClean="0">
                <a:latin typeface="Times New Roman" panose="02020603050405020304" pitchFamily="18" charset="0"/>
                <a:cs typeface="Times New Roman" panose="02020603050405020304" pitchFamily="18" charset="0"/>
              </a:rPr>
              <a:t> devices in use (cheaper!).</a:t>
            </a:r>
          </a:p>
          <a:p>
            <a:pPr lvl="1"/>
            <a:r>
              <a:rPr lang="en-US" sz="1600" dirty="0" smtClean="0">
                <a:solidFill>
                  <a:srgbClr val="0066FF"/>
                </a:solidFill>
                <a:latin typeface="Times New Roman" panose="02020603050405020304" pitchFamily="18" charset="0"/>
                <a:cs typeface="Times New Roman" panose="02020603050405020304" pitchFamily="18" charset="0"/>
              </a:rPr>
              <a:t>Lower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datarate</a:t>
            </a:r>
            <a:r>
              <a:rPr lang="en-US" sz="1600" dirty="0" smtClean="0">
                <a:latin typeface="Times New Roman" panose="02020603050405020304" pitchFamily="18" charset="0"/>
                <a:cs typeface="Times New Roman" panose="02020603050405020304" pitchFamily="18" charset="0"/>
              </a:rPr>
              <a:t> </a:t>
            </a:r>
            <a:r>
              <a:rPr lang="en-US" sz="1600" dirty="0" smtClean="0">
                <a:solidFill>
                  <a:srgbClr val="33CC33"/>
                </a:solidFill>
                <a:latin typeface="Times New Roman" panose="02020603050405020304" pitchFamily="18" charset="0"/>
                <a:cs typeface="Times New Roman" panose="02020603050405020304" pitchFamily="18" charset="0"/>
              </a:rPr>
              <a:t>larger</a:t>
            </a:r>
            <a:r>
              <a:rPr lang="en-US" sz="1600" dirty="0" smtClean="0">
                <a:latin typeface="Times New Roman" panose="02020603050405020304" pitchFamily="18" charset="0"/>
                <a:cs typeface="Times New Roman" panose="02020603050405020304" pitchFamily="18" charset="0"/>
              </a:rPr>
              <a:t> range.</a:t>
            </a:r>
          </a:p>
          <a:p>
            <a:pPr lvl="1"/>
            <a:r>
              <a:rPr lang="en-US" sz="1600" dirty="0" smtClean="0">
                <a:latin typeface="Times New Roman" panose="02020603050405020304" pitchFamily="18" charset="0"/>
                <a:cs typeface="Times New Roman" panose="02020603050405020304" pitchFamily="18" charset="0"/>
              </a:rPr>
              <a:t>802.11n performs </a:t>
            </a:r>
            <a:r>
              <a:rPr lang="en-US" sz="1600" dirty="0" smtClean="0">
                <a:solidFill>
                  <a:srgbClr val="FF0000"/>
                </a:solidFill>
                <a:latin typeface="Times New Roman" panose="02020603050405020304" pitchFamily="18" charset="0"/>
                <a:cs typeface="Times New Roman" panose="02020603050405020304" pitchFamily="18" charset="0"/>
              </a:rPr>
              <a:t>bad</a:t>
            </a:r>
            <a:r>
              <a:rPr lang="en-US" sz="1600" dirty="0" smtClean="0">
                <a:latin typeface="Times New Roman" panose="02020603050405020304" pitchFamily="18" charset="0"/>
                <a:cs typeface="Times New Roman" panose="02020603050405020304" pitchFamily="18" charset="0"/>
              </a:rPr>
              <a:t> in mixed environments.</a:t>
            </a:r>
          </a:p>
          <a:p>
            <a:r>
              <a:rPr lang="en-US" sz="1800" dirty="0" smtClean="0">
                <a:latin typeface="Times New Roman" panose="02020603050405020304" pitchFamily="18" charset="0"/>
                <a:cs typeface="Times New Roman" panose="02020603050405020304" pitchFamily="18" charset="0"/>
              </a:rPr>
              <a:t>5GHz </a:t>
            </a:r>
            <a:r>
              <a:rPr lang="en-US" sz="1800" dirty="0">
                <a:latin typeface="Times New Roman" panose="02020603050405020304" pitchFamily="18" charset="0"/>
                <a:cs typeface="Times New Roman" panose="02020603050405020304" pitchFamily="18" charset="0"/>
              </a:rPr>
              <a:t>has </a:t>
            </a:r>
            <a:r>
              <a:rPr lang="en-US" sz="1800" dirty="0">
                <a:solidFill>
                  <a:srgbClr val="FF0000"/>
                </a:solidFill>
                <a:latin typeface="Times New Roman" panose="02020603050405020304" pitchFamily="18" charset="0"/>
                <a:cs typeface="Times New Roman" panose="02020603050405020304" pitchFamily="18" charset="0"/>
              </a:rPr>
              <a:t>more trouble </a:t>
            </a:r>
            <a:r>
              <a:rPr lang="en-US" sz="1800" dirty="0">
                <a:latin typeface="Times New Roman" panose="02020603050405020304" pitchFamily="18" charset="0"/>
                <a:cs typeface="Times New Roman" panose="02020603050405020304" pitchFamily="18" charset="0"/>
              </a:rPr>
              <a:t>penetrating </a:t>
            </a:r>
            <a:r>
              <a:rPr lang="en-US" sz="1800" i="1" dirty="0">
                <a:solidFill>
                  <a:srgbClr val="0066FF"/>
                </a:solidFill>
                <a:latin typeface="Times New Roman" panose="02020603050405020304" pitchFamily="18" charset="0"/>
                <a:cs typeface="Times New Roman" panose="02020603050405020304" pitchFamily="18" charset="0"/>
              </a:rPr>
              <a:t>solid</a:t>
            </a:r>
            <a:r>
              <a:rPr lang="en-US" sz="1800" i="1"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objects. </a:t>
            </a:r>
            <a:endParaRPr lang="en-US" sz="1800"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3</a:t>
            </a:fld>
            <a:endParaRPr lang="en-US" dirty="0"/>
          </a:p>
        </p:txBody>
      </p:sp>
      <p:sp>
        <p:nvSpPr>
          <p:cNvPr id="16" name="文本框 15"/>
          <p:cNvSpPr txBox="1"/>
          <p:nvPr/>
        </p:nvSpPr>
        <p:spPr>
          <a:xfrm>
            <a:off x="1372100" y="4913604"/>
            <a:ext cx="3024336" cy="523220"/>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Throughput Comparison between 802.11 Standards [</a:t>
            </a:r>
            <a:r>
              <a:rPr lang="en-US" sz="1400" b="1" dirty="0" err="1" smtClean="0">
                <a:latin typeface="Times New Roman" panose="02020603050405020304" pitchFamily="18" charset="0"/>
                <a:cs typeface="Times New Roman" panose="02020603050405020304" pitchFamily="18" charset="0"/>
              </a:rPr>
              <a:t>Singha</a:t>
            </a:r>
            <a:r>
              <a:rPr lang="en-US" sz="1400" b="1" dirty="0" smtClean="0">
                <a:latin typeface="Times New Roman" panose="02020603050405020304" pitchFamily="18" charset="0"/>
                <a:cs typeface="Times New Roman" panose="02020603050405020304" pitchFamily="18" charset="0"/>
              </a:rPr>
              <a:t>, 2012]</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571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2800" dirty="0" smtClean="0"/>
              <a:t>Result #3: Web </a:t>
            </a:r>
            <a:r>
              <a:rPr lang="en-US" sz="2800" smtClean="0"/>
              <a:t>Response Time</a:t>
            </a:r>
            <a:endParaRPr lang="en-US" sz="2800" dirty="0"/>
          </a:p>
        </p:txBody>
      </p:sp>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30</a:t>
            </a:fld>
            <a:endParaRPr lang="en-US" dirty="0"/>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5579" y="1844824"/>
            <a:ext cx="6147242" cy="2860175"/>
          </a:xfrm>
        </p:spPr>
      </p:pic>
    </p:spTree>
    <p:extLst>
      <p:ext uri="{BB962C8B-B14F-4D97-AF65-F5344CB8AC3E}">
        <p14:creationId xmlns:p14="http://schemas.microsoft.com/office/powerpoint/2010/main" val="548073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425" y="404664"/>
            <a:ext cx="7772400" cy="792088"/>
          </a:xfrm>
        </p:spPr>
        <p:txBody>
          <a:bodyPr/>
          <a:lstStyle/>
          <a:p>
            <a:pPr algn="l"/>
            <a:r>
              <a:rPr lang="en-US" sz="2800" dirty="0" smtClean="0"/>
              <a:t>Result #4: Multiple Flows</a:t>
            </a:r>
            <a:endParaRPr lang="en-US" sz="2800" dirty="0"/>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31</a:t>
            </a:fld>
            <a:endParaRPr lang="en-US" dirty="0"/>
          </a:p>
        </p:txBody>
      </p:sp>
      <p:sp>
        <p:nvSpPr>
          <p:cNvPr id="3" name="文本框 2"/>
          <p:cNvSpPr txBox="1"/>
          <p:nvPr/>
        </p:nvSpPr>
        <p:spPr>
          <a:xfrm>
            <a:off x="1853457" y="1556792"/>
            <a:ext cx="6120680"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QoS</a:t>
            </a:r>
            <a:r>
              <a:rPr lang="en-US" sz="2000" b="1" dirty="0" smtClean="0">
                <a:latin typeface="Times New Roman" panose="02020603050405020304" pitchFamily="18" charset="0"/>
                <a:cs typeface="Times New Roman" panose="02020603050405020304" pitchFamily="18" charset="0"/>
              </a:rPr>
              <a:t> Comparison Between </a:t>
            </a:r>
            <a:r>
              <a:rPr lang="en-US" sz="2000" b="1" dirty="0" err="1" smtClean="0">
                <a:latin typeface="Times New Roman" panose="02020603050405020304" pitchFamily="18" charset="0"/>
                <a:cs typeface="Times New Roman" panose="02020603050405020304" pitchFamily="18" charset="0"/>
              </a:rPr>
              <a:t>DropTail</a:t>
            </a:r>
            <a:r>
              <a:rPr lang="en-US" sz="2000" b="1" dirty="0" smtClean="0">
                <a:latin typeface="Times New Roman" panose="02020603050405020304" pitchFamily="18" charset="0"/>
                <a:cs typeface="Times New Roman" panose="02020603050405020304" pitchFamily="18" charset="0"/>
              </a:rPr>
              <a:t> and CATNAP </a:t>
            </a:r>
            <a:endParaRPr lang="en-US" sz="2000" b="1" dirty="0">
              <a:latin typeface="Times New Roman" panose="02020603050405020304" pitchFamily="18" charset="0"/>
              <a:cs typeface="Times New Roman" panose="02020603050405020304" pitchFamily="18" charset="0"/>
            </a:endParaRPr>
          </a:p>
        </p:txBody>
      </p:sp>
      <p:graphicFrame>
        <p:nvGraphicFramePr>
          <p:cNvPr id="7" name="内容占位符 5"/>
          <p:cNvGraphicFramePr>
            <a:graphicFrameLocks noGrp="1"/>
          </p:cNvGraphicFramePr>
          <p:nvPr>
            <p:ph idx="1"/>
            <p:extLst>
              <p:ext uri="{D42A27DB-BD31-4B8C-83A1-F6EECF244321}">
                <p14:modId xmlns:p14="http://schemas.microsoft.com/office/powerpoint/2010/main" val="888289740"/>
              </p:ext>
            </p:extLst>
          </p:nvPr>
        </p:nvGraphicFramePr>
        <p:xfrm>
          <a:off x="1619672" y="2276872"/>
          <a:ext cx="6624735" cy="2123440"/>
        </p:xfrm>
        <a:graphic>
          <a:graphicData uri="http://schemas.openxmlformats.org/drawingml/2006/table">
            <a:tbl>
              <a:tblPr firstRow="1" bandRow="1">
                <a:tableStyleId>{5C22544A-7EE6-4342-B048-85BDC9FD1C3A}</a:tableStyleId>
              </a:tblPr>
              <a:tblGrid>
                <a:gridCol w="2415267"/>
                <a:gridCol w="1380153"/>
                <a:gridCol w="1172492"/>
                <a:gridCol w="1656823"/>
              </a:tblGrid>
              <a:tr h="370840">
                <a:tc>
                  <a:txBody>
                    <a:bodyPr/>
                    <a:lstStyle/>
                    <a:p>
                      <a:endParaRPr lang="en-US" dirty="0">
                        <a:latin typeface="Times New Roman" panose="02020603050405020304" pitchFamily="18" charset="0"/>
                        <a:cs typeface="Times New Roman" panose="02020603050405020304" pitchFamily="18" charset="0"/>
                      </a:endParaRPr>
                    </a:p>
                  </a:txBody>
                  <a:tcPr>
                    <a:solidFill>
                      <a:srgbClr val="D34D4D"/>
                    </a:solidFill>
                  </a:tcPr>
                </a:tc>
                <a:tc>
                  <a:txBody>
                    <a:bodyPr/>
                    <a:lstStyle/>
                    <a:p>
                      <a:pPr algn="ctr"/>
                      <a:r>
                        <a:rPr lang="en-US" dirty="0" err="1" smtClean="0">
                          <a:latin typeface="Times New Roman" panose="02020603050405020304" pitchFamily="18" charset="0"/>
                          <a:cs typeface="Times New Roman" panose="02020603050405020304" pitchFamily="18" charset="0"/>
                        </a:rPr>
                        <a:t>DropTail</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solidFill>
                      <a:srgbClr val="D34D4D"/>
                    </a:solidFill>
                  </a:tcPr>
                </a:tc>
                <a:tc>
                  <a:txBody>
                    <a:bodyPr/>
                    <a:lstStyle/>
                    <a:p>
                      <a:pPr algn="ctr"/>
                      <a:r>
                        <a:rPr lang="en-US" dirty="0" smtClean="0">
                          <a:latin typeface="Times New Roman" panose="02020603050405020304" pitchFamily="18" charset="0"/>
                          <a:cs typeface="Times New Roman" panose="02020603050405020304" pitchFamily="18" charset="0"/>
                        </a:rPr>
                        <a:t>CATNAP</a:t>
                      </a:r>
                      <a:endParaRPr lang="en-US" dirty="0">
                        <a:latin typeface="Times New Roman" panose="02020603050405020304" pitchFamily="18" charset="0"/>
                        <a:cs typeface="Times New Roman" panose="02020603050405020304" pitchFamily="18" charset="0"/>
                      </a:endParaRPr>
                    </a:p>
                  </a:txBody>
                  <a:tcPr>
                    <a:solidFill>
                      <a:srgbClr val="D34D4D"/>
                    </a:solidFill>
                  </a:tcPr>
                </a:tc>
                <a:tc>
                  <a:txBody>
                    <a:bodyPr/>
                    <a:lstStyle/>
                    <a:p>
                      <a:pPr algn="ctr"/>
                      <a:r>
                        <a:rPr lang="en-US" dirty="0" smtClean="0">
                          <a:latin typeface="Times New Roman" panose="02020603050405020304" pitchFamily="18" charset="0"/>
                          <a:cs typeface="Times New Roman" panose="02020603050405020304" pitchFamily="18" charset="0"/>
                        </a:rPr>
                        <a:t>Improvements</a:t>
                      </a:r>
                      <a:endParaRPr lang="en-US" dirty="0">
                        <a:latin typeface="Times New Roman" panose="02020603050405020304" pitchFamily="18" charset="0"/>
                        <a:cs typeface="Times New Roman" panose="02020603050405020304" pitchFamily="18" charset="0"/>
                      </a:endParaRPr>
                    </a:p>
                  </a:txBody>
                  <a:tcPr>
                    <a:solidFill>
                      <a:srgbClr val="D34D4D"/>
                    </a:solidFill>
                  </a:tcPr>
                </a:tc>
              </a:tr>
              <a:tr h="370840">
                <a:tc>
                  <a:txBody>
                    <a:bodyPr/>
                    <a:lstStyle/>
                    <a:p>
                      <a:r>
                        <a:rPr lang="en-US" dirty="0" smtClean="0">
                          <a:latin typeface="Times New Roman" panose="02020603050405020304" pitchFamily="18" charset="0"/>
                          <a:cs typeface="Times New Roman" panose="02020603050405020304" pitchFamily="18" charset="0"/>
                        </a:rPr>
                        <a:t>Background FTP (Mbps)</a:t>
                      </a:r>
                      <a:endParaRPr lang="en-US" dirty="0">
                        <a:latin typeface="Times New Roman" panose="02020603050405020304" pitchFamily="18" charset="0"/>
                        <a:cs typeface="Times New Roman" panose="02020603050405020304" pitchFamily="18" charset="0"/>
                      </a:endParaRPr>
                    </a:p>
                  </a:txBody>
                  <a:tcPr>
                    <a:solidFill>
                      <a:srgbClr val="F9E8E8"/>
                    </a:solidFill>
                  </a:tcPr>
                </a:tc>
                <a:tc>
                  <a:txBody>
                    <a:bodyPr/>
                    <a:lstStyle/>
                    <a:p>
                      <a:pPr algn="ctr"/>
                      <a:r>
                        <a:rPr lang="en-US" dirty="0" smtClean="0">
                          <a:latin typeface="Times New Roman" panose="02020603050405020304" pitchFamily="18" charset="0"/>
                          <a:cs typeface="Times New Roman" panose="02020603050405020304" pitchFamily="18" charset="0"/>
                        </a:rPr>
                        <a:t>17.20</a:t>
                      </a:r>
                      <a:endParaRPr lang="en-US" dirty="0">
                        <a:latin typeface="Times New Roman" panose="02020603050405020304" pitchFamily="18" charset="0"/>
                        <a:cs typeface="Times New Roman" panose="02020603050405020304" pitchFamily="18" charset="0"/>
                      </a:endParaRPr>
                    </a:p>
                  </a:txBody>
                  <a:tcPr>
                    <a:solidFill>
                      <a:srgbClr val="F9E8E8"/>
                    </a:solidFill>
                  </a:tcPr>
                </a:tc>
                <a:tc>
                  <a:txBody>
                    <a:bodyPr/>
                    <a:lstStyle/>
                    <a:p>
                      <a:pPr algn="ctr"/>
                      <a:r>
                        <a:rPr lang="en-US" dirty="0" smtClean="0">
                          <a:latin typeface="Times New Roman" panose="02020603050405020304" pitchFamily="18" charset="0"/>
                          <a:cs typeface="Times New Roman" panose="02020603050405020304" pitchFamily="18" charset="0"/>
                        </a:rPr>
                        <a:t>18.48</a:t>
                      </a:r>
                      <a:endParaRPr lang="en-US" dirty="0">
                        <a:latin typeface="Times New Roman" panose="02020603050405020304" pitchFamily="18" charset="0"/>
                        <a:cs typeface="Times New Roman" panose="02020603050405020304" pitchFamily="18" charset="0"/>
                      </a:endParaRPr>
                    </a:p>
                  </a:txBody>
                  <a:tcPr>
                    <a:solidFill>
                      <a:srgbClr val="F9E8E8"/>
                    </a:solidFill>
                  </a:tcPr>
                </a:tc>
                <a:tc>
                  <a:txBody>
                    <a:bodyPr/>
                    <a:lstStyle/>
                    <a:p>
                      <a:pPr algn="ctr"/>
                      <a:r>
                        <a:rPr lang="en-US" dirty="0" smtClean="0">
                          <a:latin typeface="Times New Roman" panose="02020603050405020304" pitchFamily="18" charset="0"/>
                          <a:cs typeface="Times New Roman" panose="02020603050405020304" pitchFamily="18" charset="0"/>
                        </a:rPr>
                        <a:t>7.4%</a:t>
                      </a:r>
                      <a:endParaRPr lang="en-US" dirty="0">
                        <a:latin typeface="Times New Roman" panose="02020603050405020304" pitchFamily="18" charset="0"/>
                        <a:cs typeface="Times New Roman" panose="02020603050405020304" pitchFamily="18" charset="0"/>
                      </a:endParaRPr>
                    </a:p>
                  </a:txBody>
                  <a:tcPr>
                    <a:solidFill>
                      <a:srgbClr val="F9E8E8"/>
                    </a:solidFill>
                  </a:tcPr>
                </a:tc>
              </a:tr>
              <a:tr h="370840">
                <a:tc>
                  <a:txBody>
                    <a:bodyPr/>
                    <a:lstStyle/>
                    <a:p>
                      <a:r>
                        <a:rPr lang="en-US" dirty="0" smtClean="0">
                          <a:latin typeface="Times New Roman" panose="02020603050405020304" pitchFamily="18" charset="0"/>
                          <a:cs typeface="Times New Roman" panose="02020603050405020304" pitchFamily="18" charset="0"/>
                        </a:rPr>
                        <a:t>VoIP w/UDP</a:t>
                      </a:r>
                      <a:r>
                        <a:rPr lang="en-US" baseline="0" dirty="0" smtClean="0">
                          <a:latin typeface="Times New Roman" panose="02020603050405020304" pitchFamily="18" charset="0"/>
                          <a:cs typeface="Times New Roman" panose="02020603050405020304" pitchFamily="18" charset="0"/>
                        </a:rPr>
                        <a:t> (MOS)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4.36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4.37</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Game w/UDP (MOS)</a:t>
                      </a:r>
                      <a:endParaRPr lang="en-US" dirty="0">
                        <a:latin typeface="Times New Roman" panose="02020603050405020304" pitchFamily="18" charset="0"/>
                        <a:cs typeface="Times New Roman" panose="02020603050405020304" pitchFamily="18" charset="0"/>
                      </a:endParaRPr>
                    </a:p>
                  </a:txBody>
                  <a:tcPr>
                    <a:solidFill>
                      <a:srgbClr val="F9E8E8"/>
                    </a:solidFill>
                  </a:tcPr>
                </a:tc>
                <a:tc>
                  <a:txBody>
                    <a:bodyPr/>
                    <a:lstStyle/>
                    <a:p>
                      <a:pPr algn="ctr"/>
                      <a:r>
                        <a:rPr lang="en-US" dirty="0" smtClean="0">
                          <a:latin typeface="Times New Roman" panose="02020603050405020304" pitchFamily="18" charset="0"/>
                          <a:cs typeface="Times New Roman" panose="02020603050405020304" pitchFamily="18" charset="0"/>
                        </a:rPr>
                        <a:t>2.52</a:t>
                      </a:r>
                      <a:endParaRPr lang="en-US" dirty="0">
                        <a:latin typeface="Times New Roman" panose="02020603050405020304" pitchFamily="18" charset="0"/>
                        <a:cs typeface="Times New Roman" panose="02020603050405020304" pitchFamily="18" charset="0"/>
                      </a:endParaRPr>
                    </a:p>
                  </a:txBody>
                  <a:tcPr>
                    <a:solidFill>
                      <a:srgbClr val="F9E8E8"/>
                    </a:solidFill>
                  </a:tcPr>
                </a:tc>
                <a:tc>
                  <a:txBody>
                    <a:bodyPr/>
                    <a:lstStyle/>
                    <a:p>
                      <a:pPr algn="ctr"/>
                      <a:r>
                        <a:rPr lang="en-US" dirty="0" smtClean="0">
                          <a:latin typeface="Times New Roman" panose="02020603050405020304" pitchFamily="18" charset="0"/>
                          <a:cs typeface="Times New Roman" panose="02020603050405020304" pitchFamily="18" charset="0"/>
                        </a:rPr>
                        <a:t>3.28</a:t>
                      </a:r>
                      <a:endParaRPr lang="en-US" dirty="0">
                        <a:latin typeface="Times New Roman" panose="02020603050405020304" pitchFamily="18" charset="0"/>
                        <a:cs typeface="Times New Roman" panose="02020603050405020304" pitchFamily="18" charset="0"/>
                      </a:endParaRPr>
                    </a:p>
                  </a:txBody>
                  <a:tcPr>
                    <a:solidFill>
                      <a:srgbClr val="F9E8E8"/>
                    </a:solidFill>
                  </a:tcPr>
                </a:tc>
                <a:tc>
                  <a:txBody>
                    <a:bodyPr/>
                    <a:lstStyle/>
                    <a:p>
                      <a:pPr algn="ctr"/>
                      <a:r>
                        <a:rPr lang="en-US" b="1" dirty="0" smtClean="0">
                          <a:solidFill>
                            <a:srgbClr val="00CC00"/>
                          </a:solidFill>
                          <a:latin typeface="Times New Roman" panose="02020603050405020304" pitchFamily="18" charset="0"/>
                          <a:cs typeface="Times New Roman" panose="02020603050405020304" pitchFamily="18" charset="0"/>
                        </a:rPr>
                        <a:t>30.2%</a:t>
                      </a:r>
                      <a:endParaRPr lang="en-US" b="1" dirty="0">
                        <a:solidFill>
                          <a:srgbClr val="00CC00"/>
                        </a:solidFill>
                        <a:latin typeface="Times New Roman" panose="02020603050405020304" pitchFamily="18" charset="0"/>
                        <a:cs typeface="Times New Roman" panose="02020603050405020304" pitchFamily="18" charset="0"/>
                      </a:endParaRPr>
                    </a:p>
                  </a:txBody>
                  <a:tcPr>
                    <a:solidFill>
                      <a:srgbClr val="F9E8E8"/>
                    </a:solidFill>
                  </a:tcPr>
                </a:tc>
              </a:tr>
              <a:tr h="370840">
                <a:tc>
                  <a:txBody>
                    <a:bodyPr/>
                    <a:lstStyle/>
                    <a:p>
                      <a:r>
                        <a:rPr lang="en-US" dirty="0" smtClean="0">
                          <a:latin typeface="Times New Roman" panose="02020603050405020304" pitchFamily="18" charset="0"/>
                          <a:cs typeface="Times New Roman" panose="02020603050405020304" pitchFamily="18" charset="0"/>
                        </a:rPr>
                        <a:t>Video</a:t>
                      </a:r>
                      <a:r>
                        <a:rPr lang="en-US" baseline="0" dirty="0" smtClean="0">
                          <a:latin typeface="Times New Roman" panose="02020603050405020304" pitchFamily="18" charset="0"/>
                          <a:cs typeface="Times New Roman" panose="02020603050405020304" pitchFamily="18" charset="0"/>
                        </a:rPr>
                        <a:t> w/TCP (fps)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30.00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b="1" dirty="0" smtClean="0">
                          <a:solidFill>
                            <a:srgbClr val="00CC00"/>
                          </a:solidFill>
                          <a:latin typeface="Times New Roman" panose="02020603050405020304" pitchFamily="18" charset="0"/>
                          <a:cs typeface="Times New Roman" panose="02020603050405020304" pitchFamily="18" charset="0"/>
                        </a:rPr>
                        <a:t>87.5%</a:t>
                      </a:r>
                      <a:endParaRPr lang="en-US" b="1" dirty="0">
                        <a:solidFill>
                          <a:srgbClr val="00CC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952669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页脚占位符 3"/>
          <p:cNvSpPr>
            <a:spLocks noGrp="1"/>
          </p:cNvSpPr>
          <p:nvPr>
            <p:ph type="ftr" sz="quarter" idx="10"/>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sz="1600" dirty="0" smtClean="0"/>
              <a:t>PhD Dissertation – </a:t>
            </a:r>
            <a:fld id="{58069724-0487-4BA1-BA62-2F7DFDF8DF55}" type="datetime4">
              <a:rPr lang="en-US" sz="1600" smtClean="0"/>
              <a:pPr>
                <a:spcBef>
                  <a:spcPct val="0"/>
                </a:spcBef>
                <a:buFontTx/>
                <a:buNone/>
              </a:pPr>
              <a:t>April 28, 2014</a:t>
            </a:fld>
            <a:endParaRPr lang="en-US" sz="1600" dirty="0" smtClean="0"/>
          </a:p>
        </p:txBody>
      </p:sp>
      <p:sp>
        <p:nvSpPr>
          <p:cNvPr id="14339" name="灯片编号占位符 4"/>
          <p:cNvSpPr>
            <a:spLocks noGrp="1"/>
          </p:cNvSpPr>
          <p:nvPr>
            <p:ph type="sldNum" sz="quarter" idx="11"/>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1D215C2-AC39-42AE-95A1-D2BA7681254E}" type="slidenum">
              <a:rPr lang="en-US" sz="2000" smtClean="0">
                <a:latin typeface="Times New Roman" panose="02020603050405020304" pitchFamily="18" charset="0"/>
              </a:rPr>
              <a:pPr>
                <a:spcBef>
                  <a:spcPct val="0"/>
                </a:spcBef>
                <a:buFontTx/>
                <a:buNone/>
              </a:pPr>
              <a:t>32</a:t>
            </a:fld>
            <a:endParaRPr lang="en-US" sz="2000" dirty="0">
              <a:latin typeface="Times New Roman" panose="02020603050405020304" pitchFamily="18" charset="0"/>
            </a:endParaRPr>
          </a:p>
        </p:txBody>
      </p:sp>
      <p:sp>
        <p:nvSpPr>
          <p:cNvPr id="14340" name="Rectangle 2"/>
          <p:cNvSpPr>
            <a:spLocks noGrp="1" noChangeArrowheads="1"/>
          </p:cNvSpPr>
          <p:nvPr>
            <p:ph type="title"/>
          </p:nvPr>
        </p:nvSpPr>
        <p:spPr>
          <a:xfrm>
            <a:off x="1143000" y="44624"/>
            <a:ext cx="7772400" cy="1143000"/>
          </a:xfrm>
        </p:spPr>
        <p:txBody>
          <a:bodyPr/>
          <a:lstStyle/>
          <a:p>
            <a:pPr eaLnBrk="1" hangingPunct="1"/>
            <a:r>
              <a:rPr lang="en-US" dirty="0" smtClean="0"/>
              <a:t>Outline</a:t>
            </a:r>
          </a:p>
        </p:txBody>
      </p:sp>
      <p:sp>
        <p:nvSpPr>
          <p:cNvPr id="14341" name="Rectangle 3"/>
          <p:cNvSpPr>
            <a:spLocks noGrp="1" noChangeArrowheads="1"/>
          </p:cNvSpPr>
          <p:nvPr>
            <p:ph type="body" idx="1"/>
          </p:nvPr>
        </p:nvSpPr>
        <p:spPr>
          <a:xfrm>
            <a:off x="1091977" y="1340793"/>
            <a:ext cx="7772400" cy="4536033"/>
          </a:xfrm>
        </p:spPr>
        <p:txBody>
          <a:bodyPr/>
          <a:lstStyle/>
          <a:p>
            <a:pPr eaLnBrk="1" hangingPunct="1">
              <a:lnSpc>
                <a:spcPct val="80000"/>
              </a:lnSpc>
            </a:pPr>
            <a:r>
              <a:rPr lang="en-US" dirty="0" smtClean="0"/>
              <a:t>Introduction</a:t>
            </a:r>
          </a:p>
          <a:p>
            <a:pPr eaLnBrk="1" hangingPunct="1">
              <a:lnSpc>
                <a:spcPct val="80000"/>
              </a:lnSpc>
            </a:pPr>
            <a:r>
              <a:rPr lang="en-US" dirty="0" smtClean="0"/>
              <a:t>Related Work</a:t>
            </a:r>
            <a:endParaRPr lang="en-US" dirty="0"/>
          </a:p>
          <a:p>
            <a:pPr eaLnBrk="1" hangingPunct="1">
              <a:lnSpc>
                <a:spcPct val="80000"/>
              </a:lnSpc>
            </a:pPr>
            <a:r>
              <a:rPr lang="en-US" dirty="0" smtClean="0"/>
              <a:t>Classification And Treatment </a:t>
            </a:r>
            <a:r>
              <a:rPr lang="en-US" dirty="0" err="1" smtClean="0"/>
              <a:t>iN</a:t>
            </a:r>
            <a:r>
              <a:rPr lang="en-US" dirty="0" smtClean="0"/>
              <a:t> AP (CATNAP)</a:t>
            </a:r>
          </a:p>
          <a:p>
            <a:pPr eaLnBrk="1" hangingPunct="1">
              <a:lnSpc>
                <a:spcPct val="80000"/>
              </a:lnSpc>
            </a:pPr>
            <a:r>
              <a:rPr lang="en-US" dirty="0" smtClean="0"/>
              <a:t>Experiment </a:t>
            </a:r>
          </a:p>
          <a:p>
            <a:pPr lvl="1" eaLnBrk="1" hangingPunct="1">
              <a:lnSpc>
                <a:spcPct val="80000"/>
              </a:lnSpc>
            </a:pPr>
            <a:r>
              <a:rPr lang="en-US" dirty="0" smtClean="0"/>
              <a:t>Validation</a:t>
            </a:r>
          </a:p>
          <a:p>
            <a:pPr lvl="1" eaLnBrk="1" hangingPunct="1">
              <a:lnSpc>
                <a:spcPct val="80000"/>
              </a:lnSpc>
            </a:pPr>
            <a:r>
              <a:rPr lang="en-US" dirty="0" smtClean="0"/>
              <a:t>Evaluation</a:t>
            </a:r>
          </a:p>
          <a:p>
            <a:pPr eaLnBrk="1" hangingPunct="1">
              <a:lnSpc>
                <a:spcPct val="80000"/>
              </a:lnSpc>
            </a:pPr>
            <a:r>
              <a:rPr lang="en-US" dirty="0" smtClean="0">
                <a:solidFill>
                  <a:srgbClr val="3366FF"/>
                </a:solidFill>
              </a:rPr>
              <a:t>Future work</a:t>
            </a:r>
          </a:p>
          <a:p>
            <a:pPr eaLnBrk="1" hangingPunct="1">
              <a:lnSpc>
                <a:spcPct val="80000"/>
              </a:lnSpc>
            </a:pPr>
            <a:r>
              <a:rPr lang="en-US" dirty="0" smtClean="0"/>
              <a:t>Conclusions</a:t>
            </a:r>
          </a:p>
        </p:txBody>
      </p:sp>
    </p:spTree>
    <p:extLst>
      <p:ext uri="{BB962C8B-B14F-4D97-AF65-F5344CB8AC3E}">
        <p14:creationId xmlns:p14="http://schemas.microsoft.com/office/powerpoint/2010/main" val="2498038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1143000" y="116632"/>
            <a:ext cx="7772400" cy="1143000"/>
          </a:xfrm>
        </p:spPr>
        <p:txBody>
          <a:bodyPr/>
          <a:lstStyle/>
          <a:p>
            <a:pPr eaLnBrk="1" hangingPunct="1"/>
            <a:r>
              <a:rPr lang="en-US" dirty="0" smtClean="0"/>
              <a:t>Future Work</a:t>
            </a:r>
          </a:p>
        </p:txBody>
      </p:sp>
      <p:sp>
        <p:nvSpPr>
          <p:cNvPr id="3" name="内容占位符 2"/>
          <p:cNvSpPr>
            <a:spLocks noGrp="1"/>
          </p:cNvSpPr>
          <p:nvPr>
            <p:ph idx="1"/>
          </p:nvPr>
        </p:nvSpPr>
        <p:spPr>
          <a:xfrm>
            <a:off x="1143000" y="1412775"/>
            <a:ext cx="7772400" cy="4312567"/>
          </a:xfrm>
        </p:spPr>
        <p:txBody>
          <a:bodyPr/>
          <a:lstStyle/>
          <a:p>
            <a:r>
              <a:rPr lang="en-US" sz="2400" dirty="0" smtClean="0"/>
              <a:t>Improve </a:t>
            </a:r>
            <a:r>
              <a:rPr lang="en-US" sz="2400" dirty="0"/>
              <a:t>RTT Estimator</a:t>
            </a:r>
            <a:r>
              <a:rPr lang="en-US" sz="2400" dirty="0" smtClean="0"/>
              <a:t>.</a:t>
            </a:r>
          </a:p>
          <a:p>
            <a:pPr lvl="1"/>
            <a:r>
              <a:rPr lang="en-US" sz="2000" dirty="0" smtClean="0"/>
              <a:t>Measure RTT during the life cycle of TCP flows. </a:t>
            </a:r>
          </a:p>
          <a:p>
            <a:pPr lvl="1"/>
            <a:r>
              <a:rPr lang="en-US" sz="2000" dirty="0" smtClean="0"/>
              <a:t>Estimated RTT for UDP flows based on paired TCP flows</a:t>
            </a:r>
            <a:endParaRPr lang="en-US" sz="2000" dirty="0"/>
          </a:p>
          <a:p>
            <a:r>
              <a:rPr lang="en-US" sz="2400" dirty="0"/>
              <a:t>Self-tuning Epoch</a:t>
            </a:r>
            <a:r>
              <a:rPr lang="en-US" sz="2400" dirty="0" smtClean="0"/>
              <a:t>.</a:t>
            </a:r>
          </a:p>
          <a:p>
            <a:pPr lvl="1"/>
            <a:r>
              <a:rPr lang="en-US" sz="2000" dirty="0" smtClean="0"/>
              <a:t>Dynamically epoch selection can save more CPU resources</a:t>
            </a:r>
            <a:r>
              <a:rPr lang="en-US" sz="2400" dirty="0" smtClean="0"/>
              <a:t>. </a:t>
            </a:r>
          </a:p>
          <a:p>
            <a:r>
              <a:rPr lang="en-US" sz="2400" dirty="0"/>
              <a:t>Identify and treat </a:t>
            </a:r>
            <a:r>
              <a:rPr lang="en-US" sz="2400" i="1" dirty="0"/>
              <a:t>paced</a:t>
            </a:r>
            <a:r>
              <a:rPr lang="en-US" sz="2400" dirty="0"/>
              <a:t> traffic.	</a:t>
            </a:r>
          </a:p>
          <a:p>
            <a:pPr lvl="1"/>
            <a:r>
              <a:rPr lang="en-US" sz="2000" dirty="0"/>
              <a:t>Video and audio flows are “paced”.</a:t>
            </a:r>
          </a:p>
          <a:p>
            <a:pPr lvl="1"/>
            <a:r>
              <a:rPr lang="en-US" sz="2000" dirty="0"/>
              <a:t>Better scheduling to improve bandwidth utilization</a:t>
            </a:r>
            <a:r>
              <a:rPr lang="en-US" sz="2000" dirty="0" smtClean="0"/>
              <a:t>.</a:t>
            </a:r>
            <a:endParaRPr lang="en-US" sz="2400" dirty="0"/>
          </a:p>
          <a:p>
            <a:pPr marL="0" indent="0">
              <a:buNone/>
            </a:pPr>
            <a:endParaRPr lang="en-US" dirty="0"/>
          </a:p>
        </p:txBody>
      </p:sp>
      <p:sp>
        <p:nvSpPr>
          <p:cNvPr id="34818" name="页脚占位符 3"/>
          <p:cNvSpPr>
            <a:spLocks noGrp="1"/>
          </p:cNvSpPr>
          <p:nvPr>
            <p:ph type="ftr" sz="quarter" idx="10"/>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sz="1600" dirty="0" smtClean="0"/>
              <a:t>PhD </a:t>
            </a:r>
            <a:r>
              <a:rPr lang="en-US" sz="1600"/>
              <a:t>Dissertation </a:t>
            </a:r>
            <a:r>
              <a:rPr lang="en-US" sz="1600" smtClean="0"/>
              <a:t> </a:t>
            </a:r>
            <a:r>
              <a:rPr lang="en-US" sz="1600" dirty="0" smtClean="0"/>
              <a:t>– </a:t>
            </a:r>
            <a:fld id="{A8F8B6EA-06F0-45EE-A23B-089A6258563B}" type="datetime4">
              <a:rPr lang="en-US" sz="1600" smtClean="0"/>
              <a:pPr>
                <a:spcBef>
                  <a:spcPct val="0"/>
                </a:spcBef>
                <a:buFontTx/>
                <a:buNone/>
              </a:pPr>
              <a:t>April 28, 2014</a:t>
            </a:fld>
            <a:endParaRPr lang="en-US" sz="1600" dirty="0" smtClean="0"/>
          </a:p>
        </p:txBody>
      </p:sp>
      <p:sp>
        <p:nvSpPr>
          <p:cNvPr id="34819" name="灯片编号占位符 4"/>
          <p:cNvSpPr>
            <a:spLocks noGrp="1"/>
          </p:cNvSpPr>
          <p:nvPr>
            <p:ph type="sldNum" sz="quarter" idx="11"/>
          </p:nvPr>
        </p:nvSpPr>
        <p:spPr>
          <a:noFill/>
        </p:spPr>
        <p:txBody>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219E8826-6B92-41A0-9B44-2E21B1A91530}" type="slidenum">
              <a:rPr lang="en-US" sz="2000" smtClean="0">
                <a:latin typeface="Times New Roman" panose="02020603050405020304" pitchFamily="18" charset="0"/>
              </a:rPr>
              <a:pPr>
                <a:spcBef>
                  <a:spcPct val="0"/>
                </a:spcBef>
                <a:buFontTx/>
                <a:buNone/>
              </a:pPr>
              <a:t>33</a:t>
            </a:fld>
            <a:endParaRPr 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685" y="56033"/>
            <a:ext cx="7772400" cy="1143000"/>
          </a:xfrm>
        </p:spPr>
        <p:txBody>
          <a:bodyPr/>
          <a:lstStyle/>
          <a:p>
            <a:r>
              <a:rPr lang="en-US" dirty="0" smtClean="0"/>
              <a:t>Conclusions (1/2)</a:t>
            </a:r>
            <a:endParaRPr lang="en-US" dirty="0"/>
          </a:p>
        </p:txBody>
      </p:sp>
      <p:sp>
        <p:nvSpPr>
          <p:cNvPr id="3" name="Content Placeholder 2"/>
          <p:cNvSpPr>
            <a:spLocks noGrp="1"/>
          </p:cNvSpPr>
          <p:nvPr>
            <p:ph idx="1"/>
          </p:nvPr>
        </p:nvSpPr>
        <p:spPr>
          <a:xfrm>
            <a:off x="1143000" y="1374775"/>
            <a:ext cx="7772400" cy="4525963"/>
          </a:xfrm>
        </p:spPr>
        <p:txBody>
          <a:bodyPr/>
          <a:lstStyle/>
          <a:p>
            <a:r>
              <a:rPr lang="en-US" dirty="0" smtClean="0"/>
              <a:t>Home AP is important. </a:t>
            </a:r>
          </a:p>
          <a:p>
            <a:pPr lvl="1"/>
            <a:r>
              <a:rPr lang="en-US" dirty="0"/>
              <a:t>S</a:t>
            </a:r>
            <a:r>
              <a:rPr lang="en-US" dirty="0" smtClean="0"/>
              <a:t>upporting many applications.</a:t>
            </a:r>
          </a:p>
          <a:p>
            <a:pPr lvl="1"/>
            <a:r>
              <a:rPr lang="en-US" dirty="0" smtClean="0"/>
              <a:t>Can be a </a:t>
            </a:r>
            <a:r>
              <a:rPr lang="en-US" i="1" dirty="0" smtClean="0">
                <a:solidFill>
                  <a:srgbClr val="C00000"/>
                </a:solidFill>
              </a:rPr>
              <a:t>bottleneck</a:t>
            </a:r>
            <a:r>
              <a:rPr lang="en-US" dirty="0" smtClean="0"/>
              <a:t> to application qualities.</a:t>
            </a:r>
          </a:p>
          <a:p>
            <a:pPr lvl="1"/>
            <a:endParaRPr lang="en-US" dirty="0" smtClean="0"/>
          </a:p>
          <a:p>
            <a:r>
              <a:rPr lang="en-US" dirty="0" smtClean="0"/>
              <a:t>CATNAP provides </a:t>
            </a:r>
          </a:p>
          <a:p>
            <a:pPr lvl="1"/>
            <a:r>
              <a:rPr lang="en-US" dirty="0"/>
              <a:t> </a:t>
            </a:r>
            <a:r>
              <a:rPr lang="en-US" i="1" dirty="0" smtClean="0">
                <a:solidFill>
                  <a:srgbClr val="00CC00"/>
                </a:solidFill>
              </a:rPr>
              <a:t>Plug-&amp;-play</a:t>
            </a:r>
            <a:r>
              <a:rPr lang="en-US" dirty="0" smtClean="0">
                <a:solidFill>
                  <a:srgbClr val="00CC00"/>
                </a:solidFill>
              </a:rPr>
              <a:t> </a:t>
            </a:r>
            <a:r>
              <a:rPr lang="en-US" dirty="0" smtClean="0"/>
              <a:t>solution.</a:t>
            </a:r>
          </a:p>
          <a:p>
            <a:pPr lvl="1"/>
            <a:r>
              <a:rPr lang="en-US" dirty="0" smtClean="0"/>
              <a:t>Classify and treat home applications.</a:t>
            </a:r>
            <a:endParaRPr lang="en-US" dirty="0"/>
          </a:p>
        </p:txBody>
      </p:sp>
      <p:sp>
        <p:nvSpPr>
          <p:cNvPr id="4" name="Footer Placeholder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Slide Number Placeholder 4"/>
          <p:cNvSpPr>
            <a:spLocks noGrp="1"/>
          </p:cNvSpPr>
          <p:nvPr>
            <p:ph type="sldNum" sz="quarter" idx="11"/>
          </p:nvPr>
        </p:nvSpPr>
        <p:spPr/>
        <p:txBody>
          <a:bodyPr/>
          <a:lstStyle/>
          <a:p>
            <a:pPr>
              <a:defRPr/>
            </a:pPr>
            <a:fld id="{12A67534-E104-4E78-B070-7E52CA66679E}" type="slidenum">
              <a:rPr lang="en-US" smtClean="0"/>
              <a:pPr>
                <a:defRPr/>
              </a:pPr>
              <a:t>34</a:t>
            </a:fld>
            <a:endParaRPr lang="en-US" dirty="0"/>
          </a:p>
        </p:txBody>
      </p:sp>
    </p:spTree>
    <p:extLst>
      <p:ext uri="{BB962C8B-B14F-4D97-AF65-F5344CB8AC3E}">
        <p14:creationId xmlns:p14="http://schemas.microsoft.com/office/powerpoint/2010/main" val="2860101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44624"/>
            <a:ext cx="7772400" cy="1143000"/>
          </a:xfrm>
        </p:spPr>
        <p:txBody>
          <a:bodyPr/>
          <a:lstStyle/>
          <a:p>
            <a:r>
              <a:rPr lang="en-US" sz="3600" dirty="0" smtClean="0"/>
              <a:t>Conclusions</a:t>
            </a:r>
            <a:r>
              <a:rPr lang="en-US" dirty="0" smtClean="0"/>
              <a:t> (2 of 2)</a:t>
            </a:r>
            <a:endParaRPr lang="en-US" dirty="0"/>
          </a:p>
        </p:txBody>
      </p:sp>
      <p:sp>
        <p:nvSpPr>
          <p:cNvPr id="3" name="内容占位符 2"/>
          <p:cNvSpPr>
            <a:spLocks noGrp="1"/>
          </p:cNvSpPr>
          <p:nvPr>
            <p:ph idx="1"/>
          </p:nvPr>
        </p:nvSpPr>
        <p:spPr>
          <a:xfrm>
            <a:off x="1143000" y="1395661"/>
            <a:ext cx="7772400" cy="4501356"/>
          </a:xfrm>
        </p:spPr>
        <p:txBody>
          <a:bodyPr/>
          <a:lstStyle/>
          <a:p>
            <a:r>
              <a:rPr lang="en-US" sz="2400" dirty="0" smtClean="0"/>
              <a:t>CATNAP lowers the queuing delay for time sensitive applications by effectively controlling queue length. </a:t>
            </a:r>
            <a:endParaRPr lang="en-US" sz="2400" dirty="0"/>
          </a:p>
          <a:p>
            <a:pPr lvl="1"/>
            <a:r>
              <a:rPr lang="en-US" sz="2000" dirty="0" smtClean="0"/>
              <a:t>Improve </a:t>
            </a:r>
            <a:r>
              <a:rPr lang="en-US" sz="2000" dirty="0" err="1" smtClean="0"/>
              <a:t>QoS</a:t>
            </a:r>
            <a:r>
              <a:rPr lang="en-US" sz="2000" dirty="0" smtClean="0"/>
              <a:t> for interactive applications, VoIP and game.</a:t>
            </a:r>
          </a:p>
          <a:p>
            <a:pPr lvl="1"/>
            <a:r>
              <a:rPr lang="en-US" sz="2000" dirty="0"/>
              <a:t>Reducing the response time for Web traffic</a:t>
            </a:r>
            <a:r>
              <a:rPr lang="en-US" sz="2000" dirty="0" smtClean="0"/>
              <a:t>.</a:t>
            </a:r>
          </a:p>
          <a:p>
            <a:r>
              <a:rPr lang="en-US" sz="2400" dirty="0" smtClean="0"/>
              <a:t>CATNAP </a:t>
            </a:r>
            <a:r>
              <a:rPr lang="en-US" sz="2400" dirty="0"/>
              <a:t>provides a better </a:t>
            </a:r>
            <a:r>
              <a:rPr lang="en-US" sz="2400" dirty="0" err="1" smtClean="0"/>
              <a:t>QoS</a:t>
            </a:r>
            <a:r>
              <a:rPr lang="en-US" sz="2400" dirty="0" smtClean="0"/>
              <a:t>.</a:t>
            </a:r>
          </a:p>
          <a:p>
            <a:pPr lvl="1"/>
            <a:r>
              <a:rPr lang="en-US" sz="2000" dirty="0" smtClean="0"/>
              <a:t>Automatically classify flows for treatment purposes.</a:t>
            </a:r>
          </a:p>
          <a:p>
            <a:pPr lvl="1"/>
            <a:r>
              <a:rPr lang="en-US" sz="2000" dirty="0" smtClean="0"/>
              <a:t>Taming greedy high-bandwidth traffic, especially misbehaved UDP flows.</a:t>
            </a:r>
          </a:p>
          <a:p>
            <a:r>
              <a:rPr lang="en-US" sz="2400" dirty="0" smtClean="0"/>
              <a:t>CATNAP can </a:t>
            </a:r>
            <a:r>
              <a:rPr lang="en-US" sz="2400" dirty="0"/>
              <a:t>be implemented in a </a:t>
            </a:r>
            <a:r>
              <a:rPr lang="en-US" sz="2400" dirty="0" smtClean="0"/>
              <a:t>real AP router. </a:t>
            </a:r>
          </a:p>
          <a:p>
            <a:pPr lvl="1"/>
            <a:r>
              <a:rPr lang="en-US" sz="2000" dirty="0" smtClean="0"/>
              <a:t>Without modification on end-host, applications or network standards.</a:t>
            </a:r>
          </a:p>
          <a:p>
            <a:pPr lvl="1"/>
            <a:r>
              <a:rPr lang="en-US" sz="2000" dirty="0" smtClean="0"/>
              <a:t>Possible design guideline for future APs. </a:t>
            </a:r>
          </a:p>
          <a:p>
            <a:pPr lvl="1"/>
            <a:endParaRPr lang="en-US" sz="1800" dirty="0" smtClean="0"/>
          </a:p>
          <a:p>
            <a:pPr lvl="1"/>
            <a:endParaRPr lang="en-US" dirty="0"/>
          </a:p>
          <a:p>
            <a:endParaRPr lang="en-US" dirty="0"/>
          </a:p>
          <a:p>
            <a:endParaRPr lang="en-US" dirty="0" smtClean="0"/>
          </a:p>
          <a:p>
            <a:endParaRPr lang="en-US" dirty="0" smtClean="0"/>
          </a:p>
          <a:p>
            <a:endParaRPr lang="en-US" dirty="0"/>
          </a:p>
        </p:txBody>
      </p:sp>
      <p:sp>
        <p:nvSpPr>
          <p:cNvPr id="4" name="页脚占位符 3"/>
          <p:cNvSpPr>
            <a:spLocks noGrp="1"/>
          </p:cNvSpPr>
          <p:nvPr>
            <p:ph type="ftr" sz="quarter" idx="10"/>
          </p:nvPr>
        </p:nvSpPr>
        <p:spPr/>
        <p:txBody>
          <a:bodyPr/>
          <a:lstStyle/>
          <a:p>
            <a:pPr>
              <a:defRPr/>
            </a:pPr>
            <a:r>
              <a:rPr lang="en-US" dirty="0" smtClean="0"/>
              <a:t>PhD </a:t>
            </a:r>
            <a:r>
              <a:rPr lang="en-US" smtClean="0"/>
              <a:t>Dissertation  </a:t>
            </a:r>
            <a:r>
              <a:rPr lang="en-US" dirty="0" smtClean="0"/>
              <a:t>–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35</a:t>
            </a:fld>
            <a:endParaRPr lang="en-US" dirty="0"/>
          </a:p>
        </p:txBody>
      </p:sp>
    </p:spTree>
    <p:extLst>
      <p:ext uri="{BB962C8B-B14F-4D97-AF65-F5344CB8AC3E}">
        <p14:creationId xmlns:p14="http://schemas.microsoft.com/office/powerpoint/2010/main" val="1303700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11188" y="1238250"/>
            <a:ext cx="8424862" cy="1470025"/>
          </a:xfrm>
        </p:spPr>
        <p:txBody>
          <a:bodyPr/>
          <a:lstStyle/>
          <a:p>
            <a:pPr eaLnBrk="1" hangingPunct="1"/>
            <a:r>
              <a:rPr lang="en-US" sz="2800" dirty="0" smtClean="0">
                <a:latin typeface="Times New Roman" panose="02020603050405020304" pitchFamily="18" charset="0"/>
                <a:cs typeface="Times New Roman" panose="02020603050405020304" pitchFamily="18" charset="0"/>
              </a:rPr>
              <a:t>Treatment-Based Classification in Residential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Wireless Access Points</a:t>
            </a:r>
          </a:p>
        </p:txBody>
      </p:sp>
      <p:sp>
        <p:nvSpPr>
          <p:cNvPr id="6147" name="Rectangle 5"/>
          <p:cNvSpPr>
            <a:spLocks noGrp="1" noChangeArrowheads="1"/>
          </p:cNvSpPr>
          <p:nvPr>
            <p:ph type="subTitle" idx="1"/>
          </p:nvPr>
        </p:nvSpPr>
        <p:spPr>
          <a:xfrm>
            <a:off x="1112838" y="5876925"/>
            <a:ext cx="5167312" cy="800100"/>
          </a:xfrm>
        </p:spPr>
        <p:txBody>
          <a:bodyPr/>
          <a:lstStyle/>
          <a:p>
            <a:pPr algn="l" eaLnBrk="1" hangingPunct="1">
              <a:lnSpc>
                <a:spcPct val="70000"/>
              </a:lnSpc>
            </a:pPr>
            <a:r>
              <a:rPr lang="en-US" sz="1400" dirty="0" smtClean="0">
                <a:latin typeface="Times New Roman" panose="02020603050405020304" pitchFamily="18" charset="0"/>
                <a:cs typeface="Times New Roman" panose="02020603050405020304" pitchFamily="18" charset="0"/>
              </a:rPr>
              <a:t>PhD Dissertation </a:t>
            </a:r>
            <a:r>
              <a:rPr lang="en-US" sz="1400" dirty="0"/>
              <a:t>(practice) </a:t>
            </a:r>
            <a:endParaRPr lang="en-US" sz="1400" dirty="0" smtClean="0">
              <a:latin typeface="Times New Roman" panose="02020603050405020304" pitchFamily="18" charset="0"/>
              <a:cs typeface="Times New Roman" panose="02020603050405020304" pitchFamily="18" charset="0"/>
            </a:endParaRPr>
          </a:p>
          <a:p>
            <a:pPr algn="l" eaLnBrk="1" hangingPunct="1">
              <a:lnSpc>
                <a:spcPct val="70000"/>
              </a:lnSpc>
            </a:pPr>
            <a:r>
              <a:rPr lang="en-US" sz="1400" dirty="0" smtClean="0">
                <a:latin typeface="Times New Roman" panose="02020603050405020304" pitchFamily="18" charset="0"/>
                <a:cs typeface="Times New Roman" panose="02020603050405020304" pitchFamily="18" charset="0"/>
              </a:rPr>
              <a:t>Computer Science Dept. </a:t>
            </a:r>
          </a:p>
          <a:p>
            <a:pPr algn="l" eaLnBrk="1" hangingPunct="1">
              <a:lnSpc>
                <a:spcPct val="70000"/>
              </a:lnSpc>
            </a:pPr>
            <a:r>
              <a:rPr lang="en-US" sz="1400" dirty="0" smtClean="0">
                <a:latin typeface="Times New Roman" panose="02020603050405020304" pitchFamily="18" charset="0"/>
                <a:cs typeface="Times New Roman" panose="02020603050405020304" pitchFamily="18" charset="0"/>
              </a:rPr>
              <a:t>Worcester Polytechnic Institute</a:t>
            </a:r>
          </a:p>
          <a:p>
            <a:pPr algn="l" eaLnBrk="1" hangingPunct="1">
              <a:lnSpc>
                <a:spcPct val="70000"/>
              </a:lnSpc>
            </a:pPr>
            <a:fld id="{39D27891-E670-4271-88DC-2FF15E4EB120}" type="datetime4">
              <a:rPr lang="en-US" sz="1400" smtClean="0">
                <a:latin typeface="Times New Roman" panose="02020603050405020304" pitchFamily="18" charset="0"/>
                <a:cs typeface="Times New Roman" panose="02020603050405020304" pitchFamily="18" charset="0"/>
              </a:rPr>
              <a:pPr algn="l" eaLnBrk="1" hangingPunct="1">
                <a:lnSpc>
                  <a:spcPct val="70000"/>
                </a:lnSpc>
              </a:pPr>
              <a:t>April 28, 2014</a:t>
            </a:fld>
            <a:endParaRPr lang="en-US" sz="1400" dirty="0" smtClean="0">
              <a:latin typeface="Times New Roman" panose="02020603050405020304" pitchFamily="18" charset="0"/>
              <a:cs typeface="Times New Roman" panose="02020603050405020304" pitchFamily="18" charset="0"/>
            </a:endParaRPr>
          </a:p>
        </p:txBody>
      </p:sp>
      <p:sp>
        <p:nvSpPr>
          <p:cNvPr id="6148" name="Rectangle 6"/>
          <p:cNvSpPr>
            <a:spLocks noChangeArrowheads="1"/>
          </p:cNvSpPr>
          <p:nvPr/>
        </p:nvSpPr>
        <p:spPr bwMode="auto">
          <a:xfrm>
            <a:off x="1620838" y="2852738"/>
            <a:ext cx="6911975"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10000"/>
              </a:lnSpc>
              <a:spcBef>
                <a:spcPct val="0"/>
              </a:spcBef>
              <a:buFontTx/>
              <a:buNone/>
            </a:pPr>
            <a:r>
              <a:rPr lang="en-US" sz="1800" dirty="0">
                <a:latin typeface="Times New Roman" panose="02020603050405020304" pitchFamily="18" charset="0"/>
                <a:cs typeface="Times New Roman" panose="02020603050405020304" pitchFamily="18" charset="0"/>
              </a:rPr>
              <a:t>Feng Li (</a:t>
            </a:r>
            <a:r>
              <a:rPr lang="en-US" sz="1800" dirty="0" err="1" smtClean="0">
                <a:latin typeface="Times New Roman" panose="02020603050405020304" pitchFamily="18" charset="0"/>
                <a:cs typeface="Times New Roman" panose="02020603050405020304" pitchFamily="18" charset="0"/>
              </a:rPr>
              <a:t>lif@cs</a:t>
            </a:r>
            <a:r>
              <a:rPr lang="en-US" sz="1800" dirty="0" smtClean="0">
                <a:latin typeface="Times New Roman" panose="02020603050405020304" pitchFamily="18" charset="0"/>
                <a:cs typeface="Times New Roman" panose="02020603050405020304" pitchFamily="18" charset="0"/>
              </a:rPr>
              <a:t>, EMC)</a:t>
            </a:r>
            <a:endParaRPr lang="en-US" sz="1800" dirty="0">
              <a:latin typeface="Times New Roman" panose="02020603050405020304" pitchFamily="18" charset="0"/>
              <a:cs typeface="Times New Roman" panose="02020603050405020304" pitchFamily="18" charset="0"/>
            </a:endParaRPr>
          </a:p>
        </p:txBody>
      </p:sp>
      <p:sp>
        <p:nvSpPr>
          <p:cNvPr id="6149" name="Rectangle 7"/>
          <p:cNvSpPr>
            <a:spLocks noChangeArrowheads="1"/>
          </p:cNvSpPr>
          <p:nvPr/>
        </p:nvSpPr>
        <p:spPr bwMode="auto">
          <a:xfrm>
            <a:off x="1763713" y="3500438"/>
            <a:ext cx="662463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sz="1600" dirty="0">
                <a:latin typeface="Times New Roman" panose="02020603050405020304" pitchFamily="18" charset="0"/>
                <a:cs typeface="Times New Roman" panose="02020603050405020304" pitchFamily="18" charset="0"/>
              </a:rPr>
              <a:t>Committee:</a:t>
            </a:r>
          </a:p>
          <a:p>
            <a:pPr algn="ctr" eaLnBrk="1" hangingPunct="1">
              <a:spcBef>
                <a:spcPct val="0"/>
              </a:spcBef>
              <a:buFontTx/>
              <a:buNone/>
            </a:pPr>
            <a:endParaRPr lang="en-US" sz="16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sz="1600" dirty="0">
                <a:latin typeface="Times New Roman" panose="02020603050405020304" pitchFamily="18" charset="0"/>
                <a:cs typeface="Times New Roman" panose="02020603050405020304" pitchFamily="18" charset="0"/>
              </a:rPr>
              <a:t>Prof. Mark Claypool – CS, Worcester Polytechnic Institute</a:t>
            </a:r>
            <a:r>
              <a:rPr lang="en-US" sz="1600" b="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sz="1600" dirty="0">
                <a:latin typeface="Times New Roman" panose="02020603050405020304" pitchFamily="18" charset="0"/>
                <a:cs typeface="Times New Roman" panose="02020603050405020304" pitchFamily="18" charset="0"/>
              </a:rPr>
              <a:t>Prof. Robert </a:t>
            </a:r>
            <a:r>
              <a:rPr lang="en-US" sz="1600" dirty="0" err="1">
                <a:latin typeface="Times New Roman" panose="02020603050405020304" pitchFamily="18" charset="0"/>
                <a:cs typeface="Times New Roman" panose="02020603050405020304" pitchFamily="18" charset="0"/>
              </a:rPr>
              <a:t>Kinicki</a:t>
            </a:r>
            <a:r>
              <a:rPr lang="en-US" sz="1600" dirty="0">
                <a:latin typeface="Times New Roman" panose="02020603050405020304" pitchFamily="18" charset="0"/>
                <a:cs typeface="Times New Roman" panose="02020603050405020304" pitchFamily="18" charset="0"/>
              </a:rPr>
              <a:t> – CS, Worcester Polytechnic Institute</a:t>
            </a:r>
            <a:r>
              <a:rPr lang="en-US" sz="1600" b="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sz="1600" dirty="0">
                <a:latin typeface="Times New Roman" panose="02020603050405020304" pitchFamily="18" charset="0"/>
                <a:cs typeface="Times New Roman" panose="02020603050405020304" pitchFamily="18" charset="0"/>
              </a:rPr>
              <a:t>Prof. </a:t>
            </a:r>
            <a:r>
              <a:rPr lang="en-US" sz="1600" dirty="0" err="1">
                <a:latin typeface="Times New Roman" panose="02020603050405020304" pitchFamily="18" charset="0"/>
                <a:cs typeface="Times New Roman" panose="02020603050405020304" pitchFamily="18" charset="0"/>
              </a:rPr>
              <a:t>CraigWills</a:t>
            </a:r>
            <a:r>
              <a:rPr lang="en-US" sz="1600" dirty="0">
                <a:latin typeface="Times New Roman" panose="02020603050405020304" pitchFamily="18" charset="0"/>
                <a:cs typeface="Times New Roman" panose="02020603050405020304" pitchFamily="18" charset="0"/>
              </a:rPr>
              <a:t> – CS, Worcester Polytechnic Institute</a:t>
            </a:r>
            <a:r>
              <a:rPr lang="en-US" sz="1600" b="0"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sz="1600" dirty="0">
                <a:latin typeface="Times New Roman" panose="02020603050405020304" pitchFamily="18" charset="0"/>
                <a:cs typeface="Times New Roman" panose="02020603050405020304" pitchFamily="18" charset="0"/>
              </a:rPr>
              <a:t>Dr. Timothy </a:t>
            </a:r>
            <a:r>
              <a:rPr lang="en-US" sz="1600" dirty="0" err="1">
                <a:latin typeface="Times New Roman" panose="02020603050405020304" pitchFamily="18" charset="0"/>
                <a:cs typeface="Times New Roman" panose="02020603050405020304" pitchFamily="18" charset="0"/>
              </a:rPr>
              <a:t>Strayer</a:t>
            </a:r>
            <a:r>
              <a:rPr lang="en-US" sz="1600" dirty="0">
                <a:latin typeface="Times New Roman" panose="02020603050405020304" pitchFamily="18" charset="0"/>
                <a:cs typeface="Times New Roman" panose="02020603050405020304" pitchFamily="18" charset="0"/>
              </a:rPr>
              <a:t> – BBN Technologies </a:t>
            </a:r>
          </a:p>
        </p:txBody>
      </p:sp>
      <p:sp>
        <p:nvSpPr>
          <p:cNvPr id="6150" name="Rectangle 8"/>
          <p:cNvSpPr>
            <a:spLocks noChangeArrowheads="1"/>
          </p:cNvSpPr>
          <p:nvPr/>
        </p:nvSpPr>
        <p:spPr bwMode="auto">
          <a:xfrm>
            <a:off x="3203848" y="632122"/>
            <a:ext cx="34134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sz="2400" dirty="0" smtClean="0">
                <a:latin typeface="Times New Roman" panose="02020603050405020304" pitchFamily="18" charset="0"/>
                <a:cs typeface="Times New Roman" panose="02020603050405020304" pitchFamily="18" charset="0"/>
              </a:rPr>
              <a:t>Question</a:t>
            </a:r>
            <a:r>
              <a:rPr lang="en-US" sz="1800" dirty="0" smtClean="0">
                <a:latin typeface="Times New Roman" panose="02020603050405020304" pitchFamily="18" charset="0"/>
                <a:cs typeface="Times New Roman" panose="02020603050405020304" pitchFamily="18" charset="0"/>
              </a:rPr>
              <a:t> ?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307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53752"/>
            <a:ext cx="7772400" cy="1143000"/>
          </a:xfrm>
        </p:spPr>
        <p:txBody>
          <a:bodyPr/>
          <a:lstStyle/>
          <a:p>
            <a:r>
              <a:rPr lang="en-US" dirty="0" smtClean="0"/>
              <a:t>References (1/3)</a:t>
            </a:r>
            <a:endParaRPr lang="en-US" dirty="0"/>
          </a:p>
        </p:txBody>
      </p:sp>
      <p:sp>
        <p:nvSpPr>
          <p:cNvPr id="3" name="内容占位符 2"/>
          <p:cNvSpPr>
            <a:spLocks noGrp="1"/>
          </p:cNvSpPr>
          <p:nvPr>
            <p:ph idx="1"/>
          </p:nvPr>
        </p:nvSpPr>
        <p:spPr>
          <a:xfrm>
            <a:off x="1143000" y="1268760"/>
            <a:ext cx="7772400" cy="4857403"/>
          </a:xfrm>
        </p:spPr>
        <p:txBody>
          <a:bodyPr/>
          <a:lstStyle/>
          <a:p>
            <a:r>
              <a:rPr lang="en-US" sz="1600" dirty="0">
                <a:cs typeface="Times New Roman" panose="02020603050405020304" pitchFamily="18" charset="0"/>
              </a:rPr>
              <a:t>[</a:t>
            </a:r>
            <a:r>
              <a:rPr lang="en-US" sz="1600" dirty="0" err="1">
                <a:cs typeface="Times New Roman" panose="02020603050405020304" pitchFamily="18" charset="0"/>
              </a:rPr>
              <a:t>Singha</a:t>
            </a:r>
            <a:r>
              <a:rPr lang="en-US" sz="1600" dirty="0">
                <a:cs typeface="Times New Roman" panose="02020603050405020304" pitchFamily="18" charset="0"/>
              </a:rPr>
              <a:t>, </a:t>
            </a:r>
            <a:r>
              <a:rPr lang="en-US" sz="1600" dirty="0" smtClean="0">
                <a:cs typeface="Times New Roman" panose="02020603050405020304" pitchFamily="18" charset="0"/>
              </a:rPr>
              <a:t>2012</a:t>
            </a:r>
            <a:r>
              <a:rPr lang="en-US" sz="1600" dirty="0">
                <a:cs typeface="Times New Roman" panose="02020603050405020304" pitchFamily="18" charset="0"/>
              </a:rPr>
              <a:t>] </a:t>
            </a:r>
            <a:r>
              <a:rPr lang="en-US" sz="1600" dirty="0" smtClean="0">
                <a:cs typeface="Times New Roman" panose="02020603050405020304" pitchFamily="18" charset="0"/>
              </a:rPr>
              <a:t>A. Singh </a:t>
            </a:r>
            <a:r>
              <a:rPr lang="en-US" sz="1600" dirty="0">
                <a:cs typeface="Times New Roman" panose="02020603050405020304" pitchFamily="18" charset="0"/>
              </a:rPr>
              <a:t>and </a:t>
            </a:r>
            <a:r>
              <a:rPr lang="en-US" sz="1600" dirty="0" smtClean="0">
                <a:cs typeface="Times New Roman" panose="02020603050405020304" pitchFamily="18" charset="0"/>
              </a:rPr>
              <a:t>B. </a:t>
            </a:r>
            <a:r>
              <a:rPr lang="en-US" sz="1600" dirty="0">
                <a:cs typeface="Times New Roman" panose="02020603050405020304" pitchFamily="18" charset="0"/>
              </a:rPr>
              <a:t>Mishra, </a:t>
            </a:r>
            <a:r>
              <a:rPr lang="en-US" sz="1600" dirty="0" smtClean="0">
                <a:cs typeface="Times New Roman" panose="02020603050405020304" pitchFamily="18" charset="0"/>
              </a:rPr>
              <a:t> “Comparative Study on Wireless Local Area Network Standards</a:t>
            </a:r>
            <a:r>
              <a:rPr lang="en-US" sz="1600" i="1" dirty="0" smtClean="0">
                <a:cs typeface="Times New Roman" panose="02020603050405020304" pitchFamily="18" charset="0"/>
              </a:rPr>
              <a:t>”, </a:t>
            </a:r>
            <a:r>
              <a:rPr lang="en-US" sz="1600" dirty="0" smtClean="0"/>
              <a:t> </a:t>
            </a:r>
            <a:r>
              <a:rPr lang="en-US" sz="1600" i="1" dirty="0"/>
              <a:t>International Journal of Applied Engineering and Technology </a:t>
            </a:r>
            <a:r>
              <a:rPr lang="en-US" sz="1600" dirty="0" smtClean="0"/>
              <a:t>2012.</a:t>
            </a:r>
          </a:p>
          <a:p>
            <a:r>
              <a:rPr lang="en-US" sz="1600" dirty="0" smtClean="0"/>
              <a:t>[Akamai, 2014] Akamai </a:t>
            </a:r>
            <a:r>
              <a:rPr lang="en-US" sz="1600" dirty="0" err="1" smtClean="0"/>
              <a:t>Inc</a:t>
            </a:r>
            <a:r>
              <a:rPr lang="en-US" sz="1600" i="1" dirty="0" smtClean="0"/>
              <a:t>, “</a:t>
            </a:r>
            <a:r>
              <a:rPr lang="en-US" sz="1600" dirty="0" smtClean="0"/>
              <a:t> The State of  the Internet: Q3, 2013 Report</a:t>
            </a:r>
            <a:r>
              <a:rPr lang="en-US" sz="1600" i="1" dirty="0" smtClean="0"/>
              <a:t>”,  </a:t>
            </a:r>
            <a:r>
              <a:rPr lang="en-US" sz="1600" dirty="0" smtClean="0"/>
              <a:t>2014.</a:t>
            </a:r>
          </a:p>
          <a:p>
            <a:r>
              <a:rPr lang="en-US" sz="1600" dirty="0" smtClean="0"/>
              <a:t>[</a:t>
            </a:r>
            <a:r>
              <a:rPr lang="en-US" sz="1600" dirty="0" err="1" smtClean="0"/>
              <a:t>NetIndex</a:t>
            </a:r>
            <a:r>
              <a:rPr lang="en-US" sz="1600" dirty="0" smtClean="0"/>
              <a:t>, 2014] </a:t>
            </a:r>
            <a:r>
              <a:rPr lang="en-US" sz="1600" dirty="0" err="1" smtClean="0"/>
              <a:t>Ookla</a:t>
            </a:r>
            <a:r>
              <a:rPr lang="en-US" sz="1600" dirty="0"/>
              <a:t>,  </a:t>
            </a:r>
            <a:r>
              <a:rPr lang="en-US" sz="1600" dirty="0" smtClean="0">
                <a:hlinkClick r:id="rId3"/>
              </a:rPr>
              <a:t>http</a:t>
            </a:r>
            <a:r>
              <a:rPr lang="en-US" sz="1600" dirty="0">
                <a:hlinkClick r:id="rId3"/>
              </a:rPr>
              <a:t>://www.netindex.com</a:t>
            </a:r>
            <a:r>
              <a:rPr lang="en-US" sz="1600" dirty="0" smtClean="0">
                <a:hlinkClick r:id="rId3"/>
              </a:rPr>
              <a:t>/</a:t>
            </a:r>
            <a:r>
              <a:rPr lang="en-US" sz="1600" dirty="0" smtClean="0"/>
              <a:t>, 2014.</a:t>
            </a:r>
          </a:p>
          <a:p>
            <a:r>
              <a:rPr lang="en-US" sz="1600" dirty="0" smtClean="0"/>
              <a:t>[IANA, 2014] Internet </a:t>
            </a:r>
            <a:r>
              <a:rPr lang="en-US" sz="1600" dirty="0"/>
              <a:t>Assigned Numbers Authority (IANA</a:t>
            </a:r>
            <a:r>
              <a:rPr lang="en-US" sz="1600" dirty="0" smtClean="0"/>
              <a:t>), </a:t>
            </a:r>
            <a:r>
              <a:rPr lang="en-US" sz="1600" dirty="0">
                <a:hlinkClick r:id="rId4"/>
              </a:rPr>
              <a:t>http://</a:t>
            </a:r>
            <a:r>
              <a:rPr lang="en-US" sz="1600" dirty="0" smtClean="0">
                <a:hlinkClick r:id="rId4"/>
              </a:rPr>
              <a:t>www.iana.org/assignments/port-numbers</a:t>
            </a:r>
            <a:r>
              <a:rPr lang="en-US" sz="1600" dirty="0" smtClean="0"/>
              <a:t>, last updated on 2014-02-21.</a:t>
            </a:r>
          </a:p>
          <a:p>
            <a:r>
              <a:rPr lang="en-US" sz="1600" dirty="0" smtClean="0"/>
              <a:t>[CORSARO, 2013] </a:t>
            </a:r>
            <a:r>
              <a:rPr lang="en-US" sz="1600" dirty="0" err="1" smtClean="0"/>
              <a:t>Corsaro</a:t>
            </a:r>
            <a:r>
              <a:rPr lang="en-US" sz="1600" dirty="0"/>
              <a:t>. Online </a:t>
            </a:r>
            <a:r>
              <a:rPr lang="en-US" sz="1600" dirty="0" smtClean="0"/>
              <a:t>at http</a:t>
            </a:r>
            <a:r>
              <a:rPr lang="en-US" sz="1600" dirty="0"/>
              <a:t>://www.caida.org/tools/measurement/corsaro/, Last Access on October 30th, 2013</a:t>
            </a:r>
            <a:r>
              <a:rPr lang="en-US" sz="1600" dirty="0" smtClean="0"/>
              <a:t>.</a:t>
            </a:r>
          </a:p>
          <a:p>
            <a:r>
              <a:rPr lang="en-US" sz="1600" dirty="0" smtClean="0"/>
              <a:t>[</a:t>
            </a:r>
            <a:r>
              <a:rPr lang="en-US" sz="1600" dirty="0" err="1" smtClean="0"/>
              <a:t>Khalife</a:t>
            </a:r>
            <a:r>
              <a:rPr lang="en-US" sz="1600" dirty="0" smtClean="0"/>
              <a:t>, 2013] </a:t>
            </a:r>
            <a:r>
              <a:rPr lang="en-US" sz="1600" dirty="0" err="1" smtClean="0"/>
              <a:t>Jawad</a:t>
            </a:r>
            <a:r>
              <a:rPr lang="en-US" sz="1600" dirty="0" smtClean="0"/>
              <a:t> </a:t>
            </a:r>
            <a:r>
              <a:rPr lang="en-US" sz="1600" dirty="0" err="1" smtClean="0"/>
              <a:t>Khalife</a:t>
            </a:r>
            <a:r>
              <a:rPr lang="en-US" sz="1600" dirty="0" smtClean="0"/>
              <a:t>, et al.  “Performance </a:t>
            </a:r>
            <a:r>
              <a:rPr lang="en-US" sz="1600" dirty="0"/>
              <a:t>of </a:t>
            </a:r>
            <a:r>
              <a:rPr lang="en-US" sz="1600" dirty="0" err="1"/>
              <a:t>OpenDPI</a:t>
            </a:r>
            <a:r>
              <a:rPr lang="en-US" sz="1600" dirty="0"/>
              <a:t> in </a:t>
            </a:r>
            <a:r>
              <a:rPr lang="en-US" sz="1600" dirty="0" smtClean="0"/>
              <a:t>Identifying Sampled </a:t>
            </a:r>
            <a:r>
              <a:rPr lang="en-US" sz="1600" dirty="0"/>
              <a:t>Network </a:t>
            </a:r>
            <a:r>
              <a:rPr lang="en-US" sz="1600" dirty="0" smtClean="0"/>
              <a:t>Trace”. </a:t>
            </a:r>
            <a:r>
              <a:rPr lang="en-US" sz="1600" i="1" dirty="0"/>
              <a:t>Journal of Networks, </a:t>
            </a:r>
            <a:r>
              <a:rPr lang="en-US" sz="1600" i="1" dirty="0" smtClean="0"/>
              <a:t>8(1)</a:t>
            </a:r>
            <a:r>
              <a:rPr lang="en-US" sz="1600" dirty="0" smtClean="0"/>
              <a:t>, </a:t>
            </a:r>
            <a:r>
              <a:rPr lang="en-US" sz="1600" dirty="0"/>
              <a:t>January 2013</a:t>
            </a:r>
            <a:r>
              <a:rPr lang="en-US" sz="1600" dirty="0" smtClean="0"/>
              <a:t>.</a:t>
            </a:r>
          </a:p>
          <a:p>
            <a:r>
              <a:rPr lang="en-US" sz="1600" dirty="0" smtClean="0"/>
              <a:t>[</a:t>
            </a:r>
            <a:r>
              <a:rPr lang="en-US" sz="1600" dirty="0" err="1" smtClean="0"/>
              <a:t>Xie</a:t>
            </a:r>
            <a:r>
              <a:rPr lang="en-US" sz="1600" dirty="0" smtClean="0"/>
              <a:t>, 2013] </a:t>
            </a:r>
            <a:r>
              <a:rPr lang="en-US" sz="1600" dirty="0" err="1" smtClean="0"/>
              <a:t>Guowu</a:t>
            </a:r>
            <a:r>
              <a:rPr lang="en-US" sz="1600" dirty="0" smtClean="0"/>
              <a:t> </a:t>
            </a:r>
            <a:r>
              <a:rPr lang="en-US" sz="1600" dirty="0" err="1"/>
              <a:t>Xie</a:t>
            </a:r>
            <a:r>
              <a:rPr lang="en-US" sz="1600" dirty="0" smtClean="0"/>
              <a:t>, et al., “</a:t>
            </a:r>
            <a:r>
              <a:rPr lang="en-US" sz="1600" dirty="0" err="1" smtClean="0"/>
              <a:t>ReSurf</a:t>
            </a:r>
            <a:r>
              <a:rPr lang="en-US" sz="1600" dirty="0"/>
              <a:t>: Reconstructing web-</a:t>
            </a:r>
            <a:r>
              <a:rPr lang="en-US" sz="1600" dirty="0" err="1"/>
              <a:t>surng</a:t>
            </a:r>
            <a:r>
              <a:rPr lang="en-US" sz="1600" dirty="0"/>
              <a:t> activity </a:t>
            </a:r>
            <a:r>
              <a:rPr lang="en-US" sz="1600" dirty="0" smtClean="0"/>
              <a:t>from network </a:t>
            </a:r>
            <a:r>
              <a:rPr lang="en-US" sz="1600" dirty="0" err="1" smtClean="0"/>
              <a:t>tracffic</a:t>
            </a:r>
            <a:r>
              <a:rPr lang="en-US" sz="1600" dirty="0" smtClean="0"/>
              <a:t>”. In Proceedings of  </a:t>
            </a:r>
            <a:r>
              <a:rPr lang="en-US" sz="1600" dirty="0"/>
              <a:t>IFIP Networking </a:t>
            </a:r>
            <a:r>
              <a:rPr lang="en-US" sz="1600" dirty="0" smtClean="0"/>
              <a:t>Conference</a:t>
            </a:r>
            <a:r>
              <a:rPr lang="en-US" sz="1600" dirty="0"/>
              <a:t>, 2013</a:t>
            </a:r>
            <a:r>
              <a:rPr lang="en-US" sz="1600" dirty="0" smtClean="0"/>
              <a:t>, May </a:t>
            </a:r>
            <a:r>
              <a:rPr lang="en-US" sz="1600" dirty="0"/>
              <a:t>2013.</a:t>
            </a:r>
            <a:endParaRPr lang="en-US" sz="1600" dirty="0" smtClean="0"/>
          </a:p>
          <a:p>
            <a:r>
              <a:rPr lang="en-US" sz="1600" dirty="0" smtClean="0"/>
              <a:t>[Nguyen, 2012] </a:t>
            </a:r>
            <a:r>
              <a:rPr lang="en-US" sz="1600" dirty="0" err="1" smtClean="0"/>
              <a:t>Thuy</a:t>
            </a:r>
            <a:r>
              <a:rPr lang="en-US" sz="1600" dirty="0" smtClean="0"/>
              <a:t> Nguyen, et al., “Timely and </a:t>
            </a:r>
            <a:r>
              <a:rPr lang="en-US" sz="1600" dirty="0"/>
              <a:t>Continuous Machine-learning-based </a:t>
            </a:r>
            <a:r>
              <a:rPr lang="en-US" sz="1600" dirty="0" err="1"/>
              <a:t>Classication</a:t>
            </a:r>
            <a:r>
              <a:rPr lang="en-US" sz="1600" dirty="0"/>
              <a:t> for Interactive IP </a:t>
            </a:r>
            <a:r>
              <a:rPr lang="en-US" sz="1600" dirty="0" smtClean="0"/>
              <a:t>Traffic”. </a:t>
            </a:r>
            <a:r>
              <a:rPr lang="en-US" sz="1600" dirty="0"/>
              <a:t>Journal </a:t>
            </a:r>
            <a:r>
              <a:rPr lang="en-US" sz="1600" dirty="0" smtClean="0"/>
              <a:t>of IEEE/ACM </a:t>
            </a:r>
            <a:r>
              <a:rPr lang="en-US" sz="1600" dirty="0"/>
              <a:t>Transactions on Networking (TON), 20(6</a:t>
            </a:r>
            <a:r>
              <a:rPr lang="en-US" sz="1600" dirty="0" smtClean="0"/>
              <a:t>), </a:t>
            </a:r>
            <a:r>
              <a:rPr lang="en-US" sz="1600" dirty="0"/>
              <a:t>December 2012.</a:t>
            </a:r>
            <a:endParaRPr lang="en-US" sz="1600" dirty="0" smtClean="0"/>
          </a:p>
          <a:p>
            <a:endParaRPr lang="en-US" sz="1600" dirty="0" smtClean="0"/>
          </a:p>
          <a:p>
            <a:endParaRPr lang="en-US" sz="1600" dirty="0" smtClean="0"/>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37</a:t>
            </a:fld>
            <a:endParaRPr lang="en-US" dirty="0"/>
          </a:p>
        </p:txBody>
      </p:sp>
    </p:spTree>
    <p:extLst>
      <p:ext uri="{BB962C8B-B14F-4D97-AF65-F5344CB8AC3E}">
        <p14:creationId xmlns:p14="http://schemas.microsoft.com/office/powerpoint/2010/main" val="1351521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53752"/>
            <a:ext cx="7772400" cy="1143000"/>
          </a:xfrm>
        </p:spPr>
        <p:txBody>
          <a:bodyPr/>
          <a:lstStyle/>
          <a:p>
            <a:r>
              <a:rPr lang="en-US" dirty="0" smtClean="0"/>
              <a:t>References (2/3)</a:t>
            </a:r>
            <a:endParaRPr lang="en-US" dirty="0"/>
          </a:p>
        </p:txBody>
      </p:sp>
      <p:sp>
        <p:nvSpPr>
          <p:cNvPr id="3" name="内容占位符 2"/>
          <p:cNvSpPr>
            <a:spLocks noGrp="1"/>
          </p:cNvSpPr>
          <p:nvPr>
            <p:ph idx="1"/>
          </p:nvPr>
        </p:nvSpPr>
        <p:spPr>
          <a:xfrm>
            <a:off x="1143000" y="1268760"/>
            <a:ext cx="7772400" cy="4857403"/>
          </a:xfrm>
        </p:spPr>
        <p:txBody>
          <a:bodyPr/>
          <a:lstStyle/>
          <a:p>
            <a:r>
              <a:rPr lang="en-US" sz="1600" dirty="0" smtClean="0">
                <a:cs typeface="Times New Roman" panose="02020603050405020304" pitchFamily="18" charset="0"/>
              </a:rPr>
              <a:t>[</a:t>
            </a:r>
            <a:r>
              <a:rPr lang="en-US" sz="1600" dirty="0" err="1" smtClean="0">
                <a:cs typeface="Times New Roman" panose="02020603050405020304" pitchFamily="18" charset="0"/>
              </a:rPr>
              <a:t>Roughan</a:t>
            </a:r>
            <a:r>
              <a:rPr lang="en-US" sz="1600" dirty="0" smtClean="0">
                <a:cs typeface="Times New Roman" panose="02020603050405020304" pitchFamily="18" charset="0"/>
              </a:rPr>
              <a:t>, 2004] M. </a:t>
            </a:r>
            <a:r>
              <a:rPr lang="en-US" sz="1600" dirty="0" err="1" smtClean="0">
                <a:cs typeface="Times New Roman" panose="02020603050405020304" pitchFamily="18" charset="0"/>
              </a:rPr>
              <a:t>Roughan</a:t>
            </a:r>
            <a:r>
              <a:rPr lang="en-US" sz="1600" dirty="0" smtClean="0">
                <a:cs typeface="Times New Roman" panose="02020603050405020304" pitchFamily="18" charset="0"/>
              </a:rPr>
              <a:t>, et al., “</a:t>
            </a:r>
            <a:r>
              <a:rPr lang="en-US" sz="1600" i="1" dirty="0" smtClean="0">
                <a:cs typeface="Times New Roman" panose="02020603050405020304" pitchFamily="18" charset="0"/>
              </a:rPr>
              <a:t>Class-of-service Mapping </a:t>
            </a:r>
            <a:r>
              <a:rPr lang="en-US" sz="1600" i="1" dirty="0">
                <a:cs typeface="Times New Roman" panose="02020603050405020304" pitchFamily="18" charset="0"/>
              </a:rPr>
              <a:t>for </a:t>
            </a:r>
            <a:r>
              <a:rPr lang="en-US" sz="1600" i="1" dirty="0" err="1">
                <a:cs typeface="Times New Roman" panose="02020603050405020304" pitchFamily="18" charset="0"/>
              </a:rPr>
              <a:t>QoS</a:t>
            </a:r>
            <a:r>
              <a:rPr lang="en-US" sz="1600" i="1" dirty="0">
                <a:cs typeface="Times New Roman" panose="02020603050405020304" pitchFamily="18" charset="0"/>
              </a:rPr>
              <a:t>: a Statistical Signature-based Approach to IP </a:t>
            </a:r>
            <a:r>
              <a:rPr lang="en-US" sz="1600" i="1" dirty="0" smtClean="0">
                <a:cs typeface="Times New Roman" panose="02020603050405020304" pitchFamily="18" charset="0"/>
              </a:rPr>
              <a:t>Traffic Classification</a:t>
            </a:r>
            <a:r>
              <a:rPr lang="en-US" sz="1600" dirty="0" smtClean="0">
                <a:cs typeface="Times New Roman" panose="02020603050405020304" pitchFamily="18" charset="0"/>
              </a:rPr>
              <a:t>”, the </a:t>
            </a:r>
            <a:r>
              <a:rPr lang="en-US" sz="1600" dirty="0">
                <a:cs typeface="Times New Roman" panose="02020603050405020304" pitchFamily="18" charset="0"/>
              </a:rPr>
              <a:t>ACM SIGCOMM Internet Measurement Conference (IMC), </a:t>
            </a:r>
            <a:r>
              <a:rPr lang="en-US" sz="1600" dirty="0" smtClean="0">
                <a:cs typeface="Times New Roman" panose="02020603050405020304" pitchFamily="18" charset="0"/>
              </a:rPr>
              <a:t>2004.</a:t>
            </a:r>
          </a:p>
          <a:p>
            <a:r>
              <a:rPr lang="en-US" sz="1600" dirty="0" smtClean="0">
                <a:cs typeface="Times New Roman" panose="02020603050405020304" pitchFamily="18" charset="0"/>
              </a:rPr>
              <a:t>[</a:t>
            </a:r>
            <a:r>
              <a:rPr lang="sv-SE" sz="1600" dirty="0" smtClean="0">
                <a:cs typeface="Times New Roman" panose="02020603050405020304" pitchFamily="18" charset="0"/>
              </a:rPr>
              <a:t>Karagiannis, 2005] K. Papagiannaki and M. </a:t>
            </a:r>
            <a:r>
              <a:rPr lang="sv-SE" sz="1600" dirty="0">
                <a:cs typeface="Times New Roman" panose="02020603050405020304" pitchFamily="18" charset="0"/>
              </a:rPr>
              <a:t>Faloutsos, </a:t>
            </a:r>
            <a:r>
              <a:rPr lang="en-US" altLang="zh-CN" sz="1600" dirty="0" smtClean="0">
                <a:cs typeface="Times New Roman" panose="02020603050405020304" pitchFamily="18" charset="0"/>
              </a:rPr>
              <a:t>“</a:t>
            </a:r>
            <a:r>
              <a:rPr lang="sv-SE" sz="1600" dirty="0" smtClean="0">
                <a:cs typeface="Times New Roman" panose="02020603050405020304" pitchFamily="18" charset="0"/>
              </a:rPr>
              <a:t>BLINC</a:t>
            </a:r>
            <a:r>
              <a:rPr lang="sv-SE" sz="1600" dirty="0">
                <a:cs typeface="Times New Roman" panose="02020603050405020304" pitchFamily="18" charset="0"/>
              </a:rPr>
              <a:t>: </a:t>
            </a:r>
            <a:r>
              <a:rPr lang="sv-SE" sz="1600" dirty="0" smtClean="0">
                <a:cs typeface="Times New Roman" panose="02020603050405020304" pitchFamily="18" charset="0"/>
              </a:rPr>
              <a:t>Multilevel</a:t>
            </a:r>
            <a:r>
              <a:rPr lang="zh-CN" altLang="en-US" sz="1600" dirty="0" smtClean="0">
                <a:cs typeface="Times New Roman" panose="02020603050405020304" pitchFamily="18" charset="0"/>
              </a:rPr>
              <a:t> </a:t>
            </a:r>
            <a:r>
              <a:rPr lang="en-US" sz="1600" dirty="0" smtClean="0">
                <a:cs typeface="Times New Roman" panose="02020603050405020304" pitchFamily="18" charset="0"/>
              </a:rPr>
              <a:t>Traffic </a:t>
            </a:r>
            <a:r>
              <a:rPr lang="en-US" sz="1600" dirty="0" err="1" smtClean="0">
                <a:cs typeface="Times New Roman" panose="02020603050405020304" pitchFamily="18" charset="0"/>
              </a:rPr>
              <a:t>Classication</a:t>
            </a:r>
            <a:r>
              <a:rPr lang="en-US" sz="1600" dirty="0" smtClean="0">
                <a:cs typeface="Times New Roman" panose="02020603050405020304" pitchFamily="18" charset="0"/>
              </a:rPr>
              <a:t> </a:t>
            </a:r>
            <a:r>
              <a:rPr lang="en-US" sz="1600" dirty="0">
                <a:cs typeface="Times New Roman" panose="02020603050405020304" pitchFamily="18" charset="0"/>
              </a:rPr>
              <a:t>in the </a:t>
            </a:r>
            <a:r>
              <a:rPr lang="en-US" sz="1600" dirty="0" smtClean="0">
                <a:cs typeface="Times New Roman" panose="02020603050405020304" pitchFamily="18" charset="0"/>
              </a:rPr>
              <a:t>Dark</a:t>
            </a:r>
            <a:r>
              <a:rPr lang="en-US" altLang="zh-CN" sz="1600" dirty="0" smtClean="0">
                <a:cs typeface="Times New Roman" panose="02020603050405020304" pitchFamily="18" charset="0"/>
              </a:rPr>
              <a:t>”</a:t>
            </a:r>
            <a:r>
              <a:rPr lang="en-US" sz="1600" dirty="0" smtClean="0">
                <a:cs typeface="Times New Roman" panose="02020603050405020304" pitchFamily="18" charset="0"/>
              </a:rPr>
              <a:t>, </a:t>
            </a:r>
            <a:r>
              <a:rPr lang="en-US" sz="1600" i="1" dirty="0" smtClean="0">
                <a:cs typeface="Times New Roman" panose="02020603050405020304" pitchFamily="18" charset="0"/>
              </a:rPr>
              <a:t>SIGCOMM</a:t>
            </a:r>
            <a:r>
              <a:rPr lang="en-US" sz="1600" dirty="0" smtClean="0">
                <a:cs typeface="Times New Roman" panose="02020603050405020304" pitchFamily="18" charset="0"/>
              </a:rPr>
              <a:t>, 2005</a:t>
            </a:r>
            <a:r>
              <a:rPr lang="en-US" altLang="zh-CN" sz="1600" dirty="0" smtClean="0">
                <a:cs typeface="Times New Roman" panose="02020603050405020304" pitchFamily="18" charset="0"/>
              </a:rPr>
              <a:t>.</a:t>
            </a:r>
          </a:p>
          <a:p>
            <a:r>
              <a:rPr lang="en-US" sz="1600" dirty="0" smtClean="0"/>
              <a:t>[Zhang, 2013] Jun </a:t>
            </a:r>
            <a:r>
              <a:rPr lang="en-US" sz="1600" dirty="0"/>
              <a:t>Zhang, </a:t>
            </a:r>
            <a:r>
              <a:rPr lang="en-US" sz="1600" dirty="0" smtClean="0"/>
              <a:t>et al., “Internet Traffic Classification by </a:t>
            </a:r>
            <a:r>
              <a:rPr lang="en-US" sz="1600" dirty="0"/>
              <a:t>Aggregating Correlated Naive Bayes </a:t>
            </a:r>
            <a:r>
              <a:rPr lang="en-US" sz="1600" dirty="0" smtClean="0"/>
              <a:t>Predictions”. </a:t>
            </a:r>
            <a:r>
              <a:rPr lang="en-US" sz="1600" dirty="0"/>
              <a:t>Journal of IEEE </a:t>
            </a:r>
            <a:r>
              <a:rPr lang="en-US" sz="1600" dirty="0" smtClean="0"/>
              <a:t>Transactions on </a:t>
            </a:r>
            <a:r>
              <a:rPr lang="en-US" sz="1600" dirty="0"/>
              <a:t>Information Forensics and Security, </a:t>
            </a:r>
            <a:r>
              <a:rPr lang="en-US" sz="1600" dirty="0" smtClean="0"/>
              <a:t>8(1), </a:t>
            </a:r>
            <a:r>
              <a:rPr lang="en-US" sz="1600" dirty="0"/>
              <a:t>January 2013.</a:t>
            </a:r>
            <a:endParaRPr lang="en-US" altLang="zh-CN" sz="1600" dirty="0" smtClean="0">
              <a:cs typeface="Times New Roman" panose="02020603050405020304" pitchFamily="18" charset="0"/>
            </a:endParaRPr>
          </a:p>
          <a:p>
            <a:r>
              <a:rPr lang="en-US" sz="1600" dirty="0" smtClean="0">
                <a:cs typeface="Times New Roman" panose="02020603050405020304" pitchFamily="18" charset="0"/>
              </a:rPr>
              <a:t>[</a:t>
            </a:r>
            <a:r>
              <a:rPr lang="en-US" sz="1600" dirty="0" err="1" smtClean="0">
                <a:cs typeface="Times New Roman" panose="02020603050405020304" pitchFamily="18" charset="0"/>
              </a:rPr>
              <a:t>Rawat</a:t>
            </a:r>
            <a:r>
              <a:rPr lang="en-US" sz="1600" dirty="0" smtClean="0">
                <a:cs typeface="Times New Roman" panose="02020603050405020304" pitchFamily="18" charset="0"/>
              </a:rPr>
              <a:t>, 2007] M. </a:t>
            </a:r>
            <a:r>
              <a:rPr lang="en-US" sz="1600" dirty="0" err="1" smtClean="0">
                <a:cs typeface="Times New Roman" panose="02020603050405020304" pitchFamily="18" charset="0"/>
              </a:rPr>
              <a:t>Rawat</a:t>
            </a:r>
            <a:r>
              <a:rPr lang="en-US" sz="1600" dirty="0">
                <a:cs typeface="Times New Roman" panose="02020603050405020304" pitchFamily="18" charset="0"/>
              </a:rPr>
              <a:t>,</a:t>
            </a:r>
            <a:r>
              <a:rPr lang="en-US" sz="1600" dirty="0" smtClean="0">
                <a:cs typeface="Times New Roman" panose="02020603050405020304" pitchFamily="18" charset="0"/>
              </a:rPr>
              <a:t> “</a:t>
            </a:r>
            <a:r>
              <a:rPr lang="en-US" sz="1600" dirty="0">
                <a:cs typeface="Times New Roman" panose="02020603050405020304" pitchFamily="18" charset="0"/>
              </a:rPr>
              <a:t>Interoperability of 802.11 with </a:t>
            </a:r>
            <a:r>
              <a:rPr lang="en-US" sz="1600" dirty="0" smtClean="0">
                <a:cs typeface="Times New Roman" panose="02020603050405020304" pitchFamily="18" charset="0"/>
              </a:rPr>
              <a:t>802.11e”, MS Thesis, IIT India, 2007.</a:t>
            </a:r>
          </a:p>
          <a:p>
            <a:r>
              <a:rPr lang="en-US" sz="1600" dirty="0" smtClean="0"/>
              <a:t>[Li, 2011] </a:t>
            </a:r>
            <a:r>
              <a:rPr lang="en-US" sz="1600" dirty="0" err="1" smtClean="0"/>
              <a:t>Maodong</a:t>
            </a:r>
            <a:r>
              <a:rPr lang="en-US" sz="1600" dirty="0" smtClean="0"/>
              <a:t> Li, et al., “Cross-layer </a:t>
            </a:r>
            <a:r>
              <a:rPr lang="en-US" sz="1600" dirty="0"/>
              <a:t>optimization for SVC </a:t>
            </a:r>
            <a:r>
              <a:rPr lang="en-US" sz="1600" dirty="0" smtClean="0"/>
              <a:t>video delivery </a:t>
            </a:r>
            <a:r>
              <a:rPr lang="en-US" sz="1600" dirty="0"/>
              <a:t>over the IEEE 802.11e wireless </a:t>
            </a:r>
            <a:r>
              <a:rPr lang="en-US" sz="1600" dirty="0" smtClean="0"/>
              <a:t>networks”. </a:t>
            </a:r>
            <a:r>
              <a:rPr lang="en-US" sz="1600" dirty="0"/>
              <a:t>Journal of Visual Communication </a:t>
            </a:r>
            <a:r>
              <a:rPr lang="en-US" sz="1600" dirty="0" smtClean="0"/>
              <a:t>and </a:t>
            </a:r>
            <a:r>
              <a:rPr lang="fr-FR" sz="1600" dirty="0" smtClean="0"/>
              <a:t>Image </a:t>
            </a:r>
            <a:r>
              <a:rPr lang="fr-FR" sz="1600" dirty="0"/>
              <a:t>Representation, </a:t>
            </a:r>
            <a:r>
              <a:rPr lang="fr-FR" sz="1600" dirty="0" smtClean="0"/>
              <a:t>Vol(22):3, </a:t>
            </a:r>
            <a:r>
              <a:rPr lang="fr-FR" sz="1600" dirty="0"/>
              <a:t>2011</a:t>
            </a:r>
            <a:r>
              <a:rPr lang="fr-FR" sz="1600" dirty="0" smtClean="0"/>
              <a:t>.</a:t>
            </a:r>
          </a:p>
          <a:p>
            <a:r>
              <a:rPr lang="en-US" sz="1600" dirty="0" smtClean="0"/>
              <a:t>[Lee, 2013] Kang </a:t>
            </a:r>
            <a:r>
              <a:rPr lang="en-US" sz="1600" dirty="0"/>
              <a:t>Yong </a:t>
            </a:r>
            <a:r>
              <a:rPr lang="en-US" sz="1600" dirty="0" smtClean="0"/>
              <a:t>Lee, et al., Traffic </a:t>
            </a:r>
            <a:r>
              <a:rPr lang="en-US" sz="1600" dirty="0"/>
              <a:t>Aware </a:t>
            </a:r>
            <a:r>
              <a:rPr lang="en-US" sz="1600" dirty="0" err="1"/>
              <a:t>QoS</a:t>
            </a:r>
            <a:r>
              <a:rPr lang="en-US" sz="1600" dirty="0"/>
              <a:t> </a:t>
            </a:r>
            <a:r>
              <a:rPr lang="en-US" sz="1600" dirty="0" smtClean="0"/>
              <a:t>Scheduling for </a:t>
            </a:r>
            <a:r>
              <a:rPr lang="en-US" sz="1600" dirty="0"/>
              <a:t>IEEE 802.11 e HCCA WLAN. IEICE Transactions on Communications, 96(2</a:t>
            </a:r>
            <a:r>
              <a:rPr lang="en-US" sz="1600" dirty="0" smtClean="0"/>
              <a:t>),  2013</a:t>
            </a:r>
            <a:r>
              <a:rPr lang="en-US" sz="1600" dirty="0"/>
              <a:t>.</a:t>
            </a:r>
            <a:endParaRPr lang="en-US" sz="1600" dirty="0" smtClean="0">
              <a:cs typeface="Times New Roman" panose="02020603050405020304" pitchFamily="18" charset="0"/>
            </a:endParaRPr>
          </a:p>
          <a:p>
            <a:r>
              <a:rPr lang="en-US" sz="1600" dirty="0" smtClean="0"/>
              <a:t>[</a:t>
            </a:r>
            <a:r>
              <a:rPr lang="en-US" sz="1600" dirty="0" err="1" smtClean="0"/>
              <a:t>Siemon</a:t>
            </a:r>
            <a:r>
              <a:rPr lang="en-US" sz="1600" dirty="0" smtClean="0"/>
              <a:t>, 2013] Dan </a:t>
            </a:r>
            <a:r>
              <a:rPr lang="en-US" sz="1600" dirty="0" err="1"/>
              <a:t>Siemon</a:t>
            </a:r>
            <a:r>
              <a:rPr lang="en-US" sz="1600" dirty="0"/>
              <a:t>. </a:t>
            </a:r>
            <a:r>
              <a:rPr lang="en-US" sz="1600" dirty="0" smtClean="0"/>
              <a:t>“</a:t>
            </a:r>
            <a:r>
              <a:rPr lang="en-US" sz="1600" dirty="0" err="1" smtClean="0"/>
              <a:t>Queueing</a:t>
            </a:r>
            <a:r>
              <a:rPr lang="en-US" sz="1600" dirty="0" smtClean="0"/>
              <a:t> </a:t>
            </a:r>
            <a:r>
              <a:rPr lang="en-US" sz="1600" dirty="0"/>
              <a:t>in the Linux Network </a:t>
            </a:r>
            <a:r>
              <a:rPr lang="en-US" sz="1600" dirty="0" smtClean="0"/>
              <a:t>Stack”. </a:t>
            </a:r>
            <a:r>
              <a:rPr lang="en-US" sz="1600" dirty="0"/>
              <a:t>Linux Journal., 2013, July </a:t>
            </a:r>
            <a:r>
              <a:rPr lang="en-US" sz="1600" dirty="0" smtClean="0"/>
              <a:t>2013.</a:t>
            </a:r>
            <a:endParaRPr lang="en-US" sz="1600" dirty="0">
              <a:cs typeface="Times New Roman" panose="02020603050405020304" pitchFamily="18" charset="0"/>
            </a:endParaRPr>
          </a:p>
          <a:p>
            <a:r>
              <a:rPr lang="en-US" sz="1600" dirty="0" smtClean="0">
                <a:cs typeface="Times New Roman" panose="02020603050405020304" pitchFamily="18" charset="0"/>
              </a:rPr>
              <a:t> [Chung, 2005], J </a:t>
            </a:r>
            <a:r>
              <a:rPr lang="en-US" sz="1600" dirty="0">
                <a:cs typeface="Times New Roman" panose="02020603050405020304" pitchFamily="18" charset="0"/>
              </a:rPr>
              <a:t>Chung, </a:t>
            </a:r>
            <a:r>
              <a:rPr lang="en-US" sz="1600" dirty="0" smtClean="0">
                <a:cs typeface="Times New Roman" panose="02020603050405020304" pitchFamily="18" charset="0"/>
              </a:rPr>
              <a:t>“Congestion </a:t>
            </a:r>
            <a:r>
              <a:rPr lang="en-US" sz="1600" dirty="0">
                <a:cs typeface="Times New Roman" panose="02020603050405020304" pitchFamily="18" charset="0"/>
              </a:rPr>
              <a:t>Control for Streaming </a:t>
            </a:r>
            <a:r>
              <a:rPr lang="en-US" sz="1600" dirty="0" smtClean="0">
                <a:cs typeface="Times New Roman" panose="02020603050405020304" pitchFamily="18" charset="0"/>
              </a:rPr>
              <a:t>Media”, </a:t>
            </a:r>
            <a:r>
              <a:rPr lang="en-US" sz="1600" i="1" dirty="0">
                <a:cs typeface="Times New Roman" panose="02020603050405020304" pitchFamily="18" charset="0"/>
              </a:rPr>
              <a:t>Ph.D. </a:t>
            </a:r>
            <a:r>
              <a:rPr lang="en-US" sz="1600" i="1" dirty="0" smtClean="0">
                <a:cs typeface="Times New Roman" panose="02020603050405020304" pitchFamily="18" charset="0"/>
              </a:rPr>
              <a:t>thesis</a:t>
            </a:r>
            <a:r>
              <a:rPr lang="en-US" sz="1600" dirty="0" smtClean="0">
                <a:cs typeface="Times New Roman" panose="02020603050405020304" pitchFamily="18" charset="0"/>
              </a:rPr>
              <a:t>, 2005</a:t>
            </a:r>
            <a:r>
              <a:rPr lang="en-US" sz="1600" dirty="0">
                <a:cs typeface="Times New Roman" panose="02020603050405020304" pitchFamily="18" charset="0"/>
              </a:rPr>
              <a:t>.</a:t>
            </a:r>
            <a:endParaRPr lang="en-US" sz="1600" dirty="0" smtClean="0">
              <a:cs typeface="Times New Roman" panose="02020603050405020304" pitchFamily="18" charset="0"/>
            </a:endParaRPr>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38</a:t>
            </a:fld>
            <a:endParaRPr lang="en-US" dirty="0"/>
          </a:p>
        </p:txBody>
      </p:sp>
    </p:spTree>
    <p:extLst>
      <p:ext uri="{BB962C8B-B14F-4D97-AF65-F5344CB8AC3E}">
        <p14:creationId xmlns:p14="http://schemas.microsoft.com/office/powerpoint/2010/main" val="2245269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References </a:t>
            </a:r>
            <a:r>
              <a:rPr lang="en-US" dirty="0" smtClean="0"/>
              <a:t>(3/3</a:t>
            </a:r>
            <a:r>
              <a:rPr lang="en-US" dirty="0"/>
              <a:t>)</a:t>
            </a:r>
          </a:p>
        </p:txBody>
      </p:sp>
      <p:sp>
        <p:nvSpPr>
          <p:cNvPr id="3" name="内容占位符 2"/>
          <p:cNvSpPr>
            <a:spLocks noGrp="1"/>
          </p:cNvSpPr>
          <p:nvPr>
            <p:ph idx="1"/>
          </p:nvPr>
        </p:nvSpPr>
        <p:spPr>
          <a:xfrm>
            <a:off x="1143000" y="1417638"/>
            <a:ext cx="7772400" cy="4708525"/>
          </a:xfrm>
        </p:spPr>
        <p:txBody>
          <a:bodyPr/>
          <a:lstStyle/>
          <a:p>
            <a:r>
              <a:rPr lang="en-US" sz="1600" dirty="0" smtClean="0"/>
              <a:t>[Wu, 2005] H. </a:t>
            </a:r>
            <a:r>
              <a:rPr lang="en-US" sz="1600" dirty="0"/>
              <a:t>Wu, </a:t>
            </a:r>
            <a:r>
              <a:rPr lang="en-US" sz="1600" i="1" dirty="0" smtClean="0"/>
              <a:t>“</a:t>
            </a:r>
            <a:r>
              <a:rPr lang="en-US" sz="1600" dirty="0" smtClean="0"/>
              <a:t>ARMOR </a:t>
            </a:r>
            <a:r>
              <a:rPr lang="en-US" sz="1600" dirty="0"/>
              <a:t>- Adjusting Repair and Media Scaling with Operations Research </a:t>
            </a:r>
            <a:r>
              <a:rPr lang="en-US" sz="1600" dirty="0" smtClean="0"/>
              <a:t>for Streaming Video</a:t>
            </a:r>
            <a:r>
              <a:rPr lang="en-US" sz="1600" i="1" dirty="0" smtClean="0"/>
              <a:t>”</a:t>
            </a:r>
            <a:r>
              <a:rPr lang="en-US" sz="1600" dirty="0" smtClean="0"/>
              <a:t>, </a:t>
            </a:r>
            <a:r>
              <a:rPr lang="en-US" sz="1600" i="1" dirty="0"/>
              <a:t>Ph.D. thesis, </a:t>
            </a:r>
            <a:r>
              <a:rPr lang="en-US" sz="1600" i="1" dirty="0" smtClean="0"/>
              <a:t>WPI</a:t>
            </a:r>
            <a:r>
              <a:rPr lang="en-US" sz="1600" dirty="0" smtClean="0"/>
              <a:t>, 2006.</a:t>
            </a:r>
          </a:p>
          <a:p>
            <a:r>
              <a:rPr lang="it-IT" sz="1600" dirty="0"/>
              <a:t>[</a:t>
            </a:r>
            <a:r>
              <a:rPr lang="it-IT" sz="1600" dirty="0" smtClean="0"/>
              <a:t>Pau, 2007] G. </a:t>
            </a:r>
            <a:r>
              <a:rPr lang="it-IT" sz="1600" dirty="0"/>
              <a:t>Pau, </a:t>
            </a:r>
            <a:r>
              <a:rPr lang="it-IT" sz="1600" dirty="0" smtClean="0"/>
              <a:t>et al., </a:t>
            </a:r>
            <a:r>
              <a:rPr lang="en-US" altLang="zh-CN" sz="1600" i="1" dirty="0" smtClean="0"/>
              <a:t>“</a:t>
            </a:r>
            <a:r>
              <a:rPr lang="it-IT" sz="1600" dirty="0" smtClean="0"/>
              <a:t>Wireless</a:t>
            </a:r>
            <a:r>
              <a:rPr lang="zh-CN" altLang="en-US" sz="1600" dirty="0" smtClean="0"/>
              <a:t> </a:t>
            </a:r>
            <a:r>
              <a:rPr lang="en-US" sz="1600" dirty="0" smtClean="0"/>
              <a:t>Home </a:t>
            </a:r>
            <a:r>
              <a:rPr lang="en-US" sz="1600" dirty="0"/>
              <a:t>Entertainment Center: Reducing Last Hop Delays for Real-Time </a:t>
            </a:r>
            <a:r>
              <a:rPr lang="en-US" sz="1600" dirty="0" smtClean="0"/>
              <a:t>Applications</a:t>
            </a:r>
            <a:r>
              <a:rPr lang="en-US" altLang="zh-CN" sz="1600" dirty="0" smtClean="0"/>
              <a:t>”,</a:t>
            </a:r>
            <a:r>
              <a:rPr lang="en-US" sz="1600" dirty="0" smtClean="0"/>
              <a:t> </a:t>
            </a:r>
            <a:r>
              <a:rPr lang="zh-CN" altLang="en-US" sz="1600" dirty="0" smtClean="0"/>
              <a:t> </a:t>
            </a:r>
            <a:r>
              <a:rPr lang="en-US" sz="1600" i="1" dirty="0" smtClean="0"/>
              <a:t>ACM </a:t>
            </a:r>
            <a:r>
              <a:rPr lang="en-US" sz="1600" i="1" dirty="0"/>
              <a:t>SIGCHI International Conference on Advances in Computer </a:t>
            </a:r>
            <a:r>
              <a:rPr lang="en-US" sz="1600" i="1" dirty="0" smtClean="0"/>
              <a:t>Enter-</a:t>
            </a:r>
            <a:r>
              <a:rPr lang="en-US" sz="1600" i="1" dirty="0" err="1" smtClean="0"/>
              <a:t>tainment</a:t>
            </a:r>
            <a:r>
              <a:rPr lang="en-US" sz="1600" i="1" dirty="0" smtClean="0"/>
              <a:t> </a:t>
            </a:r>
            <a:r>
              <a:rPr lang="en-US" sz="1600" i="1" dirty="0"/>
              <a:t>Technology (ACE</a:t>
            </a:r>
            <a:r>
              <a:rPr lang="en-US" sz="1600" i="1" dirty="0" smtClean="0"/>
              <a:t>)</a:t>
            </a:r>
            <a:r>
              <a:rPr lang="en-US" sz="1600" dirty="0" smtClean="0"/>
              <a:t>,</a:t>
            </a:r>
            <a:r>
              <a:rPr lang="zh-CN" altLang="en-US" sz="1600" dirty="0"/>
              <a:t> </a:t>
            </a:r>
            <a:r>
              <a:rPr lang="en-US" altLang="zh-CN" sz="1600" dirty="0" smtClean="0"/>
              <a:t>2006</a:t>
            </a:r>
            <a:r>
              <a:rPr lang="en-US" sz="1600" dirty="0" smtClean="0"/>
              <a:t>.</a:t>
            </a:r>
          </a:p>
          <a:p>
            <a:r>
              <a:rPr lang="en-US" sz="1600" dirty="0" smtClean="0"/>
              <a:t>[Sharma, 2013] Vishal Sharma, et al.,  “Quality </a:t>
            </a:r>
            <a:r>
              <a:rPr lang="en-US" sz="1600" dirty="0"/>
              <a:t>of Service (</a:t>
            </a:r>
            <a:r>
              <a:rPr lang="en-US" sz="1600" dirty="0" err="1"/>
              <a:t>QoS</a:t>
            </a:r>
            <a:r>
              <a:rPr lang="en-US" sz="1600" dirty="0"/>
              <a:t>) </a:t>
            </a:r>
            <a:r>
              <a:rPr lang="en-US" sz="1600" dirty="0" smtClean="0"/>
              <a:t>evaluation of </a:t>
            </a:r>
            <a:r>
              <a:rPr lang="en-US" sz="1600" dirty="0"/>
              <a:t>IEEE 802.11 WLAN using </a:t>
            </a:r>
            <a:r>
              <a:rPr lang="en-US" sz="1600" dirty="0" smtClean="0"/>
              <a:t>different </a:t>
            </a:r>
            <a:r>
              <a:rPr lang="en-US" sz="1600" dirty="0"/>
              <a:t>PHY-Layer </a:t>
            </a:r>
            <a:r>
              <a:rPr lang="en-US" sz="1600" dirty="0" smtClean="0"/>
              <a:t>Standards”. </a:t>
            </a:r>
            <a:r>
              <a:rPr lang="en-US" sz="1600" i="1" dirty="0" err="1"/>
              <a:t>Optik</a:t>
            </a:r>
            <a:r>
              <a:rPr lang="en-US" sz="1600" i="1" dirty="0"/>
              <a:t>-International </a:t>
            </a:r>
            <a:r>
              <a:rPr lang="en-US" sz="1600" i="1" dirty="0" smtClean="0"/>
              <a:t>Journal for </a:t>
            </a:r>
            <a:r>
              <a:rPr lang="en-US" sz="1600" i="1" dirty="0"/>
              <a:t>Light and Electron Optics</a:t>
            </a:r>
            <a:r>
              <a:rPr lang="en-US" sz="1600" dirty="0"/>
              <a:t>, 124(4</a:t>
            </a:r>
            <a:r>
              <a:rPr lang="en-US" sz="1600" dirty="0" smtClean="0"/>
              <a:t>):2013</a:t>
            </a:r>
            <a:r>
              <a:rPr lang="en-US" sz="1600" dirty="0"/>
              <a:t>.</a:t>
            </a:r>
            <a:endParaRPr lang="en-US" sz="1600" dirty="0" smtClean="0"/>
          </a:p>
          <a:p>
            <a:r>
              <a:rPr lang="en-US" sz="1600" dirty="0" smtClean="0"/>
              <a:t>[Claypool</a:t>
            </a:r>
            <a:r>
              <a:rPr lang="en-US" sz="1600" dirty="0"/>
              <a:t>, </a:t>
            </a:r>
            <a:r>
              <a:rPr lang="en-US" sz="1600" dirty="0" smtClean="0"/>
              <a:t>2007] M. Claypool, et al., “Treatment-Based </a:t>
            </a:r>
            <a:r>
              <a:rPr lang="en-US" sz="1600" dirty="0" err="1"/>
              <a:t>Trac</a:t>
            </a:r>
            <a:r>
              <a:rPr lang="en-US" sz="1600" dirty="0"/>
              <a:t> </a:t>
            </a:r>
            <a:r>
              <a:rPr lang="en-US" sz="1600" dirty="0" smtClean="0"/>
              <a:t>Signatures”, </a:t>
            </a:r>
            <a:r>
              <a:rPr lang="en-US" sz="1600" i="1" dirty="0" smtClean="0"/>
              <a:t>IETF </a:t>
            </a:r>
            <a:r>
              <a:rPr lang="en-US" sz="1600" i="1" dirty="0"/>
              <a:t>Internet Measurement Research </a:t>
            </a:r>
            <a:r>
              <a:rPr lang="en-US" sz="1600" i="1" dirty="0" smtClean="0"/>
              <a:t>Group </a:t>
            </a:r>
            <a:r>
              <a:rPr lang="en-US" sz="1600" i="1" dirty="0"/>
              <a:t>Workshop on </a:t>
            </a:r>
            <a:r>
              <a:rPr lang="en-US" sz="1600" i="1" dirty="0" smtClean="0"/>
              <a:t>Application Classification </a:t>
            </a:r>
            <a:r>
              <a:rPr lang="en-US" sz="1600" i="1" dirty="0"/>
              <a:t>and </a:t>
            </a:r>
            <a:r>
              <a:rPr lang="en-US" sz="1600" i="1" dirty="0" smtClean="0"/>
              <a:t>Identification</a:t>
            </a:r>
            <a:r>
              <a:rPr lang="en-US" sz="1600" dirty="0" smtClean="0"/>
              <a:t>, 2007.</a:t>
            </a:r>
          </a:p>
          <a:p>
            <a:r>
              <a:rPr lang="en-US" sz="1600" dirty="0" smtClean="0"/>
              <a:t>[</a:t>
            </a:r>
            <a:r>
              <a:rPr lang="en-US" sz="1600" dirty="0" err="1" smtClean="0"/>
              <a:t>Patro</a:t>
            </a:r>
            <a:r>
              <a:rPr lang="en-US" sz="1600" dirty="0" smtClean="0"/>
              <a:t>, 2013] A. </a:t>
            </a:r>
            <a:r>
              <a:rPr lang="en-US" sz="1600" dirty="0" err="1" smtClean="0"/>
              <a:t>Patro</a:t>
            </a:r>
            <a:r>
              <a:rPr lang="en-US" sz="1600" dirty="0" smtClean="0"/>
              <a:t>, et al., “Observing </a:t>
            </a:r>
            <a:r>
              <a:rPr lang="en-US" sz="1600" dirty="0"/>
              <a:t>Home Wireless Experience through </a:t>
            </a:r>
            <a:r>
              <a:rPr lang="en-US" sz="1600" dirty="0" err="1"/>
              <a:t>WiFi</a:t>
            </a:r>
            <a:r>
              <a:rPr lang="en-US" sz="1600" dirty="0"/>
              <a:t> </a:t>
            </a:r>
            <a:r>
              <a:rPr lang="en-US" sz="1600" dirty="0" smtClean="0"/>
              <a:t>APs”,  </a:t>
            </a:r>
            <a:r>
              <a:rPr lang="en-US" sz="1600" b="0" dirty="0" smtClean="0"/>
              <a:t> </a:t>
            </a:r>
            <a:r>
              <a:rPr lang="en-US" sz="1600" i="1" dirty="0" err="1" smtClean="0"/>
              <a:t>MobiCom</a:t>
            </a:r>
            <a:r>
              <a:rPr lang="en-US" sz="1600" dirty="0" smtClean="0"/>
              <a:t>, 2013.</a:t>
            </a:r>
          </a:p>
          <a:p>
            <a:r>
              <a:rPr lang="en-US" sz="1600" dirty="0" smtClean="0"/>
              <a:t>[Maier, 2009] G. Maier, et al.,  “On </a:t>
            </a:r>
            <a:r>
              <a:rPr lang="en-US" sz="1600" dirty="0"/>
              <a:t>Dominant </a:t>
            </a:r>
            <a:r>
              <a:rPr lang="en-US" sz="1600" dirty="0" smtClean="0"/>
              <a:t>Characteristics of </a:t>
            </a:r>
            <a:r>
              <a:rPr lang="en-US" sz="1600" dirty="0"/>
              <a:t>Residential Broadband Internet </a:t>
            </a:r>
            <a:r>
              <a:rPr lang="en-US" sz="1600" dirty="0" smtClean="0"/>
              <a:t>Traffic”,  </a:t>
            </a:r>
            <a:r>
              <a:rPr lang="en-US" sz="1600" i="1" dirty="0" smtClean="0"/>
              <a:t>IMC</a:t>
            </a:r>
            <a:r>
              <a:rPr lang="en-US" sz="1600" dirty="0" smtClean="0"/>
              <a:t>,2009</a:t>
            </a:r>
            <a:r>
              <a:rPr lang="en-US" sz="1600" dirty="0"/>
              <a:t>.</a:t>
            </a:r>
            <a:endParaRPr lang="en-US" sz="1600" dirty="0" smtClean="0"/>
          </a:p>
          <a:p>
            <a:endParaRPr lang="en-US" sz="1600" dirty="0" smtClean="0"/>
          </a:p>
        </p:txBody>
      </p:sp>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39</a:t>
            </a:fld>
            <a:endParaRPr lang="en-US" dirty="0"/>
          </a:p>
        </p:txBody>
      </p:sp>
    </p:spTree>
    <p:extLst>
      <p:ext uri="{BB962C8B-B14F-4D97-AF65-F5344CB8AC3E}">
        <p14:creationId xmlns:p14="http://schemas.microsoft.com/office/powerpoint/2010/main" val="325724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0625" y="0"/>
            <a:ext cx="7772400" cy="1143000"/>
          </a:xfrm>
        </p:spPr>
        <p:txBody>
          <a:bodyPr/>
          <a:lstStyle/>
          <a:p>
            <a:r>
              <a:rPr lang="en-US" sz="3200" smtClean="0">
                <a:latin typeface="Times New Roman" panose="02020603050405020304" pitchFamily="18" charset="0"/>
                <a:cs typeface="Times New Roman" panose="02020603050405020304" pitchFamily="18" charset="0"/>
              </a:rPr>
              <a:t>Broadband Connectivity</a:t>
            </a:r>
            <a:endParaRPr lang="en-US" sz="3200"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4</a:t>
            </a:fld>
            <a:endParaRPr lang="en-US" dirty="0"/>
          </a:p>
        </p:txBody>
      </p:sp>
      <p:graphicFrame>
        <p:nvGraphicFramePr>
          <p:cNvPr id="14" name="内容占位符 13"/>
          <p:cNvGraphicFramePr>
            <a:graphicFrameLocks noGrp="1"/>
          </p:cNvGraphicFramePr>
          <p:nvPr>
            <p:ph sz="half" idx="1"/>
            <p:extLst>
              <p:ext uri="{D42A27DB-BD31-4B8C-83A1-F6EECF244321}">
                <p14:modId xmlns:p14="http://schemas.microsoft.com/office/powerpoint/2010/main" val="1629045390"/>
              </p:ext>
            </p:extLst>
          </p:nvPr>
        </p:nvGraphicFramePr>
        <p:xfrm>
          <a:off x="971600" y="1441380"/>
          <a:ext cx="3900767" cy="3703320"/>
        </p:xfrm>
        <a:graphic>
          <a:graphicData uri="http://schemas.openxmlformats.org/drawingml/2006/table">
            <a:tbl>
              <a:tblPr firstRow="1" bandRow="1">
                <a:tableStyleId>{93296810-A885-4BE3-A3E7-6D5BEEA58F35}</a:tableStyleId>
              </a:tblPr>
              <a:tblGrid>
                <a:gridCol w="1422238"/>
                <a:gridCol w="947673"/>
                <a:gridCol w="801877"/>
                <a:gridCol w="728979"/>
              </a:tblGrid>
              <a:tr h="403578">
                <a:tc>
                  <a:txBody>
                    <a:bodyPr/>
                    <a:lstStyle/>
                    <a:p>
                      <a:pPr algn="ctr"/>
                      <a:r>
                        <a:rPr lang="en-US" sz="1200" dirty="0" smtClean="0"/>
                        <a:t>Country</a:t>
                      </a:r>
                      <a:r>
                        <a:rPr lang="en-US" sz="1200" baseline="0" dirty="0" smtClean="0"/>
                        <a:t>/Region</a:t>
                      </a:r>
                      <a:endParaRPr lang="en-US" sz="1200" dirty="0"/>
                    </a:p>
                  </a:txBody>
                  <a:tcPr>
                    <a:solidFill>
                      <a:srgbClr val="0070C0"/>
                    </a:solidFill>
                  </a:tcPr>
                </a:tc>
                <a:tc>
                  <a:txBody>
                    <a:bodyPr/>
                    <a:lstStyle/>
                    <a:p>
                      <a:pPr algn="ctr"/>
                      <a:r>
                        <a:rPr lang="en-US" sz="1050" dirty="0" smtClean="0"/>
                        <a:t>Q3/13</a:t>
                      </a:r>
                    </a:p>
                    <a:p>
                      <a:pPr algn="ctr"/>
                      <a:r>
                        <a:rPr lang="en-US" sz="1050" dirty="0" smtClean="0"/>
                        <a:t>peak Mbps</a:t>
                      </a:r>
                      <a:endParaRPr lang="en-US" sz="1050" dirty="0"/>
                    </a:p>
                  </a:txBody>
                  <a:tcPr>
                    <a:solidFill>
                      <a:srgbClr val="0070C0"/>
                    </a:solidFill>
                  </a:tcPr>
                </a:tc>
                <a:tc>
                  <a:txBody>
                    <a:bodyPr/>
                    <a:lstStyle/>
                    <a:p>
                      <a:pPr algn="ctr"/>
                      <a:r>
                        <a:rPr lang="en-US" sz="1050" dirty="0" err="1" smtClean="0"/>
                        <a:t>QoQ</a:t>
                      </a:r>
                      <a:endParaRPr lang="en-US" sz="1050" dirty="0" smtClean="0"/>
                    </a:p>
                    <a:p>
                      <a:pPr algn="ctr"/>
                      <a:r>
                        <a:rPr lang="en-US" sz="1050" dirty="0" smtClean="0"/>
                        <a:t>Change</a:t>
                      </a:r>
                      <a:endParaRPr lang="en-US" sz="1050" dirty="0"/>
                    </a:p>
                  </a:txBody>
                  <a:tcPr>
                    <a:solidFill>
                      <a:srgbClr val="0070C0"/>
                    </a:solidFill>
                  </a:tcPr>
                </a:tc>
                <a:tc>
                  <a:txBody>
                    <a:bodyPr/>
                    <a:lstStyle/>
                    <a:p>
                      <a:pPr algn="ctr"/>
                      <a:r>
                        <a:rPr lang="en-US" sz="1050" dirty="0" err="1" smtClean="0"/>
                        <a:t>YoY</a:t>
                      </a:r>
                      <a:endParaRPr lang="en-US" sz="1050" dirty="0" smtClean="0"/>
                    </a:p>
                    <a:p>
                      <a:pPr algn="ctr"/>
                      <a:r>
                        <a:rPr lang="en-US" sz="1050" dirty="0" smtClean="0"/>
                        <a:t>Change</a:t>
                      </a:r>
                      <a:endParaRPr lang="en-US" sz="1050" dirty="0"/>
                    </a:p>
                  </a:txBody>
                  <a:tcPr>
                    <a:solidFill>
                      <a:srgbClr val="0070C0"/>
                    </a:solidFill>
                  </a:tcPr>
                </a:tc>
              </a:tr>
              <a:tr h="269052">
                <a:tc>
                  <a:txBody>
                    <a:bodyPr/>
                    <a:lstStyle/>
                    <a:p>
                      <a:pPr marL="228600" indent="-228600">
                        <a:buAutoNum type="arabicPlain"/>
                      </a:pPr>
                      <a:r>
                        <a:rPr lang="en-US" sz="1200" b="1" dirty="0" smtClean="0"/>
                        <a:t>Hong Kong</a:t>
                      </a:r>
                      <a:endParaRPr lang="en-US" sz="1200" b="1" dirty="0"/>
                    </a:p>
                  </a:txBody>
                  <a:tcPr>
                    <a:solidFill>
                      <a:srgbClr val="00B0F0">
                        <a:alpha val="75000"/>
                      </a:srgbClr>
                    </a:solidFill>
                  </a:tcPr>
                </a:tc>
                <a:tc>
                  <a:txBody>
                    <a:bodyPr/>
                    <a:lstStyle/>
                    <a:p>
                      <a:pPr algn="ctr"/>
                      <a:r>
                        <a:rPr lang="en-US" sz="1200" dirty="0" smtClean="0"/>
                        <a:t>65.4</a:t>
                      </a:r>
                      <a:endParaRPr lang="en-US" sz="1200" dirty="0"/>
                    </a:p>
                  </a:txBody>
                  <a:tcPr>
                    <a:solidFill>
                      <a:srgbClr val="00B0F0">
                        <a:alpha val="75000"/>
                      </a:srgbClr>
                    </a:solidFill>
                  </a:tcPr>
                </a:tc>
                <a:tc>
                  <a:txBody>
                    <a:bodyPr/>
                    <a:lstStyle/>
                    <a:p>
                      <a:pPr algn="ctr"/>
                      <a:r>
                        <a:rPr lang="en-US" sz="1200" dirty="0" smtClean="0"/>
                        <a:t>0.5 %</a:t>
                      </a:r>
                      <a:endParaRPr lang="en-US" sz="1200" dirty="0"/>
                    </a:p>
                  </a:txBody>
                  <a:tcPr>
                    <a:solidFill>
                      <a:srgbClr val="00B0F0">
                        <a:alpha val="75000"/>
                      </a:srgbClr>
                    </a:solidFill>
                  </a:tcPr>
                </a:tc>
                <a:tc>
                  <a:txBody>
                    <a:bodyPr/>
                    <a:lstStyle/>
                    <a:p>
                      <a:pPr algn="ctr"/>
                      <a:r>
                        <a:rPr lang="en-US" sz="1200" dirty="0" smtClean="0"/>
                        <a:t>21</a:t>
                      </a:r>
                      <a:r>
                        <a:rPr lang="en-US" sz="1200" baseline="0" dirty="0" smtClean="0"/>
                        <a:t> %</a:t>
                      </a:r>
                      <a:endParaRPr lang="en-US" sz="1200" dirty="0"/>
                    </a:p>
                  </a:txBody>
                  <a:tcPr>
                    <a:solidFill>
                      <a:srgbClr val="00B0F0">
                        <a:alpha val="75000"/>
                      </a:srgbClr>
                    </a:solidFill>
                  </a:tcPr>
                </a:tc>
              </a:tr>
              <a:tr h="269052">
                <a:tc>
                  <a:txBody>
                    <a:bodyPr/>
                    <a:lstStyle/>
                    <a:p>
                      <a:r>
                        <a:rPr lang="en-US" sz="1200" dirty="0" smtClean="0"/>
                        <a:t>2   South Korea</a:t>
                      </a:r>
                      <a:endParaRPr lang="en-US" sz="1200" dirty="0"/>
                    </a:p>
                  </a:txBody>
                  <a:tcPr/>
                </a:tc>
                <a:tc>
                  <a:txBody>
                    <a:bodyPr/>
                    <a:lstStyle/>
                    <a:p>
                      <a:pPr algn="ctr"/>
                      <a:r>
                        <a:rPr lang="en-US" sz="1200" dirty="0" smtClean="0"/>
                        <a:t>63.6</a:t>
                      </a:r>
                      <a:endParaRPr lang="en-US" sz="1200" dirty="0"/>
                    </a:p>
                  </a:txBody>
                  <a:tcPr/>
                </a:tc>
                <a:tc>
                  <a:txBody>
                    <a:bodyPr/>
                    <a:lstStyle/>
                    <a:p>
                      <a:pPr algn="ctr"/>
                      <a:r>
                        <a:rPr lang="en-US" sz="1200" dirty="0" smtClean="0"/>
                        <a:t>19 % </a:t>
                      </a:r>
                      <a:endParaRPr lang="en-US" sz="1200" dirty="0"/>
                    </a:p>
                  </a:txBody>
                  <a:tcPr/>
                </a:tc>
                <a:tc>
                  <a:txBody>
                    <a:bodyPr/>
                    <a:lstStyle/>
                    <a:p>
                      <a:pPr algn="ctr"/>
                      <a:r>
                        <a:rPr lang="en-US" sz="1200" dirty="0" smtClean="0"/>
                        <a:t>30 %</a:t>
                      </a:r>
                      <a:endParaRPr lang="en-US" sz="1200" dirty="0"/>
                    </a:p>
                  </a:txBody>
                  <a:tcPr/>
                </a:tc>
              </a:tr>
              <a:tr h="269052">
                <a:tc>
                  <a:txBody>
                    <a:bodyPr/>
                    <a:lstStyle/>
                    <a:p>
                      <a:pPr marL="228600" indent="-228600">
                        <a:buAutoNum type="arabicPlain" startAt="3"/>
                      </a:pPr>
                      <a:r>
                        <a:rPr lang="en-US" sz="1200" dirty="0" smtClean="0"/>
                        <a:t>Japan</a:t>
                      </a:r>
                      <a:endParaRPr lang="en-US" sz="1200" dirty="0"/>
                    </a:p>
                  </a:txBody>
                  <a:tcPr>
                    <a:solidFill>
                      <a:srgbClr val="00B0F0">
                        <a:alpha val="75000"/>
                      </a:srgbClr>
                    </a:solidFill>
                  </a:tcPr>
                </a:tc>
                <a:tc>
                  <a:txBody>
                    <a:bodyPr/>
                    <a:lstStyle/>
                    <a:p>
                      <a:pPr algn="ctr"/>
                      <a:r>
                        <a:rPr lang="en-US" sz="1200" dirty="0" smtClean="0"/>
                        <a:t>52.0 </a:t>
                      </a:r>
                      <a:endParaRPr lang="en-US" sz="1200" dirty="0"/>
                    </a:p>
                  </a:txBody>
                  <a:tcPr>
                    <a:solidFill>
                      <a:srgbClr val="00B0F0">
                        <a:alpha val="75000"/>
                      </a:srgbClr>
                    </a:solidFill>
                  </a:tcPr>
                </a:tc>
                <a:tc>
                  <a:txBody>
                    <a:bodyPr/>
                    <a:lstStyle/>
                    <a:p>
                      <a:pPr algn="ctr"/>
                      <a:r>
                        <a:rPr lang="en-US" sz="1200" dirty="0" smtClean="0"/>
                        <a:t>6.4 %</a:t>
                      </a:r>
                      <a:endParaRPr lang="en-US" sz="1200" dirty="0"/>
                    </a:p>
                  </a:txBody>
                  <a:tcPr>
                    <a:solidFill>
                      <a:srgbClr val="00B0F0">
                        <a:alpha val="75000"/>
                      </a:srgbClr>
                    </a:solidFill>
                  </a:tcPr>
                </a:tc>
                <a:tc>
                  <a:txBody>
                    <a:bodyPr/>
                    <a:lstStyle/>
                    <a:p>
                      <a:pPr algn="ctr"/>
                      <a:r>
                        <a:rPr lang="en-US" sz="1200" dirty="0" smtClean="0"/>
                        <a:t>23 %</a:t>
                      </a:r>
                      <a:endParaRPr lang="en-US" sz="1200" dirty="0"/>
                    </a:p>
                  </a:txBody>
                  <a:tcPr>
                    <a:solidFill>
                      <a:srgbClr val="00B0F0">
                        <a:alpha val="75000"/>
                      </a:srgbClr>
                    </a:solidFill>
                  </a:tcPr>
                </a:tc>
              </a:tr>
              <a:tr h="269052">
                <a:tc>
                  <a:txBody>
                    <a:bodyPr/>
                    <a:lstStyle/>
                    <a:p>
                      <a:pPr marL="228600" indent="-228600">
                        <a:buAutoNum type="arabicPlain" startAt="4"/>
                      </a:pPr>
                      <a:r>
                        <a:rPr lang="en-US" sz="1200" baseline="0" dirty="0" smtClean="0"/>
                        <a:t>Singapore</a:t>
                      </a:r>
                      <a:endParaRPr lang="en-US" sz="1200" dirty="0"/>
                    </a:p>
                  </a:txBody>
                  <a:tcPr/>
                </a:tc>
                <a:tc>
                  <a:txBody>
                    <a:bodyPr/>
                    <a:lstStyle/>
                    <a:p>
                      <a:pPr algn="ctr"/>
                      <a:r>
                        <a:rPr lang="en-US" sz="1200" dirty="0" smtClean="0"/>
                        <a:t>50.1</a:t>
                      </a:r>
                      <a:endParaRPr lang="en-US" sz="1200" dirty="0"/>
                    </a:p>
                  </a:txBody>
                  <a:tcPr/>
                </a:tc>
                <a:tc>
                  <a:txBody>
                    <a:bodyPr/>
                    <a:lstStyle/>
                    <a:p>
                      <a:pPr algn="ctr"/>
                      <a:r>
                        <a:rPr lang="en-US" sz="1200" dirty="0" smtClean="0"/>
                        <a:t>9.9 %</a:t>
                      </a:r>
                      <a:endParaRPr lang="en-US" sz="1200" dirty="0"/>
                    </a:p>
                  </a:txBody>
                  <a:tcPr/>
                </a:tc>
                <a:tc>
                  <a:txBody>
                    <a:bodyPr/>
                    <a:lstStyle/>
                    <a:p>
                      <a:pPr algn="ctr"/>
                      <a:r>
                        <a:rPr lang="en-US" sz="1200" dirty="0" smtClean="0"/>
                        <a:t>63 %</a:t>
                      </a:r>
                      <a:endParaRPr lang="en-US" sz="1200" dirty="0"/>
                    </a:p>
                  </a:txBody>
                  <a:tcPr/>
                </a:tc>
              </a:tr>
              <a:tr h="269052">
                <a:tc>
                  <a:txBody>
                    <a:bodyPr/>
                    <a:lstStyle/>
                    <a:p>
                      <a:pPr marL="228600" indent="-228600">
                        <a:buFont typeface="+mj-lt"/>
                        <a:buAutoNum type="arabicPlain" startAt="5"/>
                      </a:pPr>
                      <a:r>
                        <a:rPr lang="en-US" sz="1200" dirty="0" smtClean="0"/>
                        <a:t>Israel</a:t>
                      </a:r>
                      <a:endParaRPr lang="en-US" sz="1200" dirty="0"/>
                    </a:p>
                  </a:txBody>
                  <a:tcPr>
                    <a:solidFill>
                      <a:srgbClr val="00B0F0">
                        <a:alpha val="75000"/>
                      </a:srgbClr>
                    </a:solidFill>
                  </a:tcPr>
                </a:tc>
                <a:tc>
                  <a:txBody>
                    <a:bodyPr/>
                    <a:lstStyle/>
                    <a:p>
                      <a:pPr algn="ctr"/>
                      <a:r>
                        <a:rPr lang="en-US" sz="1200" dirty="0" smtClean="0"/>
                        <a:t>47.7 </a:t>
                      </a:r>
                      <a:endParaRPr lang="en-US" sz="1200" dirty="0"/>
                    </a:p>
                  </a:txBody>
                  <a:tcPr>
                    <a:solidFill>
                      <a:srgbClr val="00B0F0">
                        <a:alpha val="75000"/>
                      </a:srgbClr>
                    </a:solidFill>
                  </a:tcPr>
                </a:tc>
                <a:tc>
                  <a:txBody>
                    <a:bodyPr/>
                    <a:lstStyle/>
                    <a:p>
                      <a:pPr algn="ctr"/>
                      <a:r>
                        <a:rPr lang="en-US" sz="1200" dirty="0" smtClean="0"/>
                        <a:t>19 % </a:t>
                      </a:r>
                      <a:endParaRPr lang="en-US" sz="1200" dirty="0"/>
                    </a:p>
                  </a:txBody>
                  <a:tcPr>
                    <a:solidFill>
                      <a:srgbClr val="00B0F0">
                        <a:alpha val="75000"/>
                      </a:srgbClr>
                    </a:solidFill>
                  </a:tcPr>
                </a:tc>
                <a:tc>
                  <a:txBody>
                    <a:bodyPr/>
                    <a:lstStyle/>
                    <a:p>
                      <a:pPr algn="ctr"/>
                      <a:r>
                        <a:rPr lang="en-US" sz="1200" dirty="0" smtClean="0"/>
                        <a:t>55 %</a:t>
                      </a:r>
                      <a:endParaRPr lang="en-US" sz="1200" dirty="0"/>
                    </a:p>
                  </a:txBody>
                  <a:tcPr>
                    <a:solidFill>
                      <a:srgbClr val="00B0F0">
                        <a:alpha val="75000"/>
                      </a:srgbClr>
                    </a:solidFill>
                  </a:tcPr>
                </a:tc>
              </a:tr>
              <a:tr h="269052">
                <a:tc>
                  <a:txBody>
                    <a:bodyPr/>
                    <a:lstStyle/>
                    <a:p>
                      <a:pPr marL="0" indent="0">
                        <a:buFont typeface="+mj-lt"/>
                        <a:buNone/>
                      </a:pPr>
                      <a:r>
                        <a:rPr lang="en-US" sz="1200" dirty="0" smtClean="0"/>
                        <a:t>6   Romania</a:t>
                      </a:r>
                      <a:r>
                        <a:rPr lang="en-US" sz="1200" baseline="0" dirty="0" smtClean="0"/>
                        <a:t> </a:t>
                      </a:r>
                      <a:endParaRPr lang="en-US" sz="1200" dirty="0"/>
                    </a:p>
                  </a:txBody>
                  <a:tcPr/>
                </a:tc>
                <a:tc>
                  <a:txBody>
                    <a:bodyPr/>
                    <a:lstStyle/>
                    <a:p>
                      <a:pPr algn="ctr"/>
                      <a:r>
                        <a:rPr lang="en-US" sz="1200" dirty="0" smtClean="0"/>
                        <a:t>45.5</a:t>
                      </a:r>
                      <a:endParaRPr lang="en-US" sz="1200" dirty="0"/>
                    </a:p>
                  </a:txBody>
                  <a:tcPr/>
                </a:tc>
                <a:tc>
                  <a:txBody>
                    <a:bodyPr/>
                    <a:lstStyle/>
                    <a:p>
                      <a:pPr algn="ctr"/>
                      <a:r>
                        <a:rPr lang="en-US" sz="1200" dirty="0" smtClean="0"/>
                        <a:t>-4.4 %</a:t>
                      </a:r>
                      <a:endParaRPr lang="en-US" sz="1200" dirty="0"/>
                    </a:p>
                  </a:txBody>
                  <a:tcPr/>
                </a:tc>
                <a:tc>
                  <a:txBody>
                    <a:bodyPr/>
                    <a:lstStyle/>
                    <a:p>
                      <a:pPr algn="ctr"/>
                      <a:r>
                        <a:rPr lang="en-US" sz="1200" dirty="0" smtClean="0"/>
                        <a:t>22 %</a:t>
                      </a:r>
                      <a:endParaRPr lang="en-US" sz="1200" dirty="0"/>
                    </a:p>
                  </a:txBody>
                  <a:tcPr/>
                </a:tc>
              </a:tr>
              <a:tr h="269052">
                <a:tc>
                  <a:txBody>
                    <a:bodyPr/>
                    <a:lstStyle/>
                    <a:p>
                      <a:pPr marL="228600" indent="-228600">
                        <a:buAutoNum type="arabicPlain" startAt="7"/>
                      </a:pPr>
                      <a:r>
                        <a:rPr lang="en-US" sz="1200" dirty="0" smtClean="0"/>
                        <a:t>Latvia</a:t>
                      </a:r>
                      <a:endParaRPr lang="en-US" sz="1200" dirty="0"/>
                    </a:p>
                  </a:txBody>
                  <a:tcPr>
                    <a:solidFill>
                      <a:srgbClr val="00B0F0">
                        <a:alpha val="75000"/>
                      </a:srgbClr>
                    </a:solidFill>
                  </a:tcPr>
                </a:tc>
                <a:tc>
                  <a:txBody>
                    <a:bodyPr/>
                    <a:lstStyle/>
                    <a:p>
                      <a:pPr algn="ctr"/>
                      <a:r>
                        <a:rPr lang="en-US" sz="1200" dirty="0" smtClean="0"/>
                        <a:t>43.1</a:t>
                      </a:r>
                      <a:endParaRPr lang="en-US" sz="1200" dirty="0"/>
                    </a:p>
                  </a:txBody>
                  <a:tcPr>
                    <a:solidFill>
                      <a:srgbClr val="00B0F0">
                        <a:alpha val="75000"/>
                      </a:srgbClr>
                    </a:solidFill>
                  </a:tcPr>
                </a:tc>
                <a:tc>
                  <a:txBody>
                    <a:bodyPr/>
                    <a:lstStyle/>
                    <a:p>
                      <a:pPr algn="ctr"/>
                      <a:r>
                        <a:rPr lang="en-US" sz="1200" dirty="0" smtClean="0"/>
                        <a:t>-3.3 %</a:t>
                      </a:r>
                      <a:endParaRPr lang="en-US" sz="1200" dirty="0"/>
                    </a:p>
                  </a:txBody>
                  <a:tcPr>
                    <a:solidFill>
                      <a:srgbClr val="00B0F0">
                        <a:alpha val="75000"/>
                      </a:srgbClr>
                    </a:solidFill>
                  </a:tcPr>
                </a:tc>
                <a:tc>
                  <a:txBody>
                    <a:bodyPr/>
                    <a:lstStyle/>
                    <a:p>
                      <a:pPr algn="ctr"/>
                      <a:r>
                        <a:rPr lang="en-US" sz="1200" dirty="0" smtClean="0"/>
                        <a:t>15 %</a:t>
                      </a:r>
                      <a:endParaRPr lang="en-US" sz="1200" dirty="0"/>
                    </a:p>
                  </a:txBody>
                  <a:tcPr>
                    <a:solidFill>
                      <a:srgbClr val="00B0F0">
                        <a:alpha val="75000"/>
                      </a:srgbClr>
                    </a:solidFill>
                  </a:tcPr>
                </a:tc>
              </a:tr>
              <a:tr h="269052">
                <a:tc>
                  <a:txBody>
                    <a:bodyPr/>
                    <a:lstStyle/>
                    <a:p>
                      <a:pPr marL="228600" indent="-228600">
                        <a:buAutoNum type="arabicPlain" startAt="8"/>
                      </a:pPr>
                      <a:r>
                        <a:rPr lang="en-US" sz="1200" dirty="0" smtClean="0"/>
                        <a:t>Taiwan</a:t>
                      </a:r>
                      <a:endParaRPr lang="en-US" sz="1200" dirty="0"/>
                    </a:p>
                  </a:txBody>
                  <a:tcPr/>
                </a:tc>
                <a:tc>
                  <a:txBody>
                    <a:bodyPr/>
                    <a:lstStyle/>
                    <a:p>
                      <a:pPr algn="ctr"/>
                      <a:r>
                        <a:rPr lang="en-US" sz="1200" dirty="0" smtClean="0"/>
                        <a:t>42.7</a:t>
                      </a:r>
                      <a:endParaRPr lang="en-US" sz="1200" dirty="0"/>
                    </a:p>
                  </a:txBody>
                  <a:tcPr/>
                </a:tc>
                <a:tc>
                  <a:txBody>
                    <a:bodyPr/>
                    <a:lstStyle/>
                    <a:p>
                      <a:pPr algn="ctr"/>
                      <a:r>
                        <a:rPr lang="en-US" sz="1200" dirty="0" smtClean="0"/>
                        <a:t>8.2 %</a:t>
                      </a:r>
                      <a:endParaRPr lang="en-US" sz="1200" dirty="0"/>
                    </a:p>
                  </a:txBody>
                  <a:tcPr/>
                </a:tc>
                <a:tc>
                  <a:txBody>
                    <a:bodyPr/>
                    <a:lstStyle/>
                    <a:p>
                      <a:pPr algn="ctr"/>
                      <a:r>
                        <a:rPr lang="en-US" sz="1200" dirty="0" smtClean="0"/>
                        <a:t>50 %</a:t>
                      </a:r>
                      <a:endParaRPr lang="en-US" sz="1200" dirty="0"/>
                    </a:p>
                  </a:txBody>
                  <a:tcPr/>
                </a:tc>
              </a:tr>
              <a:tr h="269052">
                <a:tc>
                  <a:txBody>
                    <a:bodyPr/>
                    <a:lstStyle/>
                    <a:p>
                      <a:pPr marL="228600" indent="-228600">
                        <a:buAutoNum type="arabicPlain" startAt="9"/>
                      </a:pPr>
                      <a:r>
                        <a:rPr lang="en-US" sz="1200" dirty="0" smtClean="0"/>
                        <a:t>Netherlands</a:t>
                      </a:r>
                      <a:endParaRPr lang="en-US" sz="1200" dirty="0"/>
                    </a:p>
                  </a:txBody>
                  <a:tcPr>
                    <a:solidFill>
                      <a:srgbClr val="00B0F0">
                        <a:alpha val="75000"/>
                      </a:srgbClr>
                    </a:solidFill>
                  </a:tcPr>
                </a:tc>
                <a:tc>
                  <a:txBody>
                    <a:bodyPr/>
                    <a:lstStyle/>
                    <a:p>
                      <a:pPr algn="ctr"/>
                      <a:r>
                        <a:rPr lang="en-US" sz="1200" dirty="0" smtClean="0"/>
                        <a:t>39.6</a:t>
                      </a:r>
                      <a:endParaRPr lang="en-US" sz="1200" dirty="0"/>
                    </a:p>
                  </a:txBody>
                  <a:tcPr>
                    <a:solidFill>
                      <a:srgbClr val="00B0F0">
                        <a:alpha val="75000"/>
                      </a:srgbClr>
                    </a:solidFill>
                  </a:tcPr>
                </a:tc>
                <a:tc>
                  <a:txBody>
                    <a:bodyPr/>
                    <a:lstStyle/>
                    <a:p>
                      <a:pPr algn="ctr"/>
                      <a:r>
                        <a:rPr lang="en-US" sz="1200" dirty="0" smtClean="0"/>
                        <a:t>1.9 %</a:t>
                      </a:r>
                      <a:endParaRPr lang="en-US" sz="1200" dirty="0"/>
                    </a:p>
                  </a:txBody>
                  <a:tcPr>
                    <a:solidFill>
                      <a:srgbClr val="00B0F0">
                        <a:alpha val="75000"/>
                      </a:srgbClr>
                    </a:solidFill>
                  </a:tcPr>
                </a:tc>
                <a:tc>
                  <a:txBody>
                    <a:bodyPr/>
                    <a:lstStyle/>
                    <a:p>
                      <a:pPr algn="ctr"/>
                      <a:r>
                        <a:rPr lang="en-US" sz="1200" dirty="0" smtClean="0"/>
                        <a:t>29 %</a:t>
                      </a:r>
                      <a:endParaRPr lang="en-US" sz="1200" dirty="0"/>
                    </a:p>
                  </a:txBody>
                  <a:tcPr>
                    <a:solidFill>
                      <a:srgbClr val="00B0F0">
                        <a:alpha val="75000"/>
                      </a:srgbClr>
                    </a:solidFill>
                  </a:tcPr>
                </a:tc>
              </a:tr>
              <a:tr h="269052">
                <a:tc>
                  <a:txBody>
                    <a:bodyPr/>
                    <a:lstStyle/>
                    <a:p>
                      <a:r>
                        <a:rPr lang="en-US" sz="1200" dirty="0" smtClean="0"/>
                        <a:t>10 Belgium</a:t>
                      </a:r>
                      <a:endParaRPr lang="en-US" sz="1200" dirty="0"/>
                    </a:p>
                  </a:txBody>
                  <a:tcPr/>
                </a:tc>
                <a:tc>
                  <a:txBody>
                    <a:bodyPr/>
                    <a:lstStyle/>
                    <a:p>
                      <a:pPr algn="ctr"/>
                      <a:r>
                        <a:rPr lang="en-US" sz="1200" dirty="0" smtClean="0"/>
                        <a:t>38.5</a:t>
                      </a:r>
                      <a:endParaRPr lang="en-US" sz="1200" dirty="0"/>
                    </a:p>
                  </a:txBody>
                  <a:tcPr/>
                </a:tc>
                <a:tc>
                  <a:txBody>
                    <a:bodyPr/>
                    <a:lstStyle/>
                    <a:p>
                      <a:pPr algn="ctr"/>
                      <a:r>
                        <a:rPr lang="en-US" sz="1200" dirty="0" smtClean="0"/>
                        <a:t>-3.6</a:t>
                      </a:r>
                      <a:r>
                        <a:rPr lang="en-US" sz="1200" baseline="0" dirty="0" smtClean="0"/>
                        <a:t> %</a:t>
                      </a:r>
                      <a:endParaRPr lang="en-US" sz="1200" dirty="0"/>
                    </a:p>
                  </a:txBody>
                  <a:tcPr/>
                </a:tc>
                <a:tc>
                  <a:txBody>
                    <a:bodyPr/>
                    <a:lstStyle/>
                    <a:p>
                      <a:pPr algn="ctr"/>
                      <a:r>
                        <a:rPr lang="en-US" sz="1200" dirty="0" smtClean="0"/>
                        <a:t>18 %</a:t>
                      </a:r>
                      <a:endParaRPr lang="en-US" sz="1200" dirty="0"/>
                    </a:p>
                  </a:txBody>
                  <a:tcPr/>
                </a:tc>
              </a:tr>
              <a:tr h="269052">
                <a:tc>
                  <a:txBody>
                    <a:bodyPr/>
                    <a:lstStyle/>
                    <a:p>
                      <a:r>
                        <a:rPr lang="en-US" sz="1200" dirty="0" smtClean="0"/>
                        <a:t>…………..</a:t>
                      </a:r>
                      <a:endParaRPr lang="en-US" sz="1200" dirty="0"/>
                    </a:p>
                  </a:txBody>
                  <a:tcPr>
                    <a:solidFill>
                      <a:srgbClr val="00B0F0">
                        <a:alpha val="75000"/>
                      </a:srgbClr>
                    </a:solidFill>
                  </a:tcPr>
                </a:tc>
                <a:tc>
                  <a:txBody>
                    <a:bodyPr/>
                    <a:lstStyle/>
                    <a:p>
                      <a:pPr algn="ctr"/>
                      <a:r>
                        <a:rPr lang="en-US" sz="1200" dirty="0" smtClean="0"/>
                        <a:t>…….</a:t>
                      </a:r>
                      <a:endParaRPr lang="en-US" sz="1200" dirty="0"/>
                    </a:p>
                  </a:txBody>
                  <a:tcPr>
                    <a:solidFill>
                      <a:srgbClr val="00B0F0">
                        <a:alpha val="75000"/>
                      </a:srgbClr>
                    </a:solidFill>
                  </a:tcPr>
                </a:tc>
                <a:tc>
                  <a:txBody>
                    <a:bodyPr/>
                    <a:lstStyle/>
                    <a:p>
                      <a:pPr algn="ctr"/>
                      <a:r>
                        <a:rPr lang="en-US" sz="1200" dirty="0" smtClean="0"/>
                        <a:t>…..</a:t>
                      </a:r>
                      <a:endParaRPr lang="en-US" sz="1200" dirty="0"/>
                    </a:p>
                  </a:txBody>
                  <a:tcPr>
                    <a:solidFill>
                      <a:srgbClr val="00B0F0">
                        <a:alpha val="75000"/>
                      </a:srgbClr>
                    </a:solidFill>
                  </a:tcPr>
                </a:tc>
                <a:tc>
                  <a:txBody>
                    <a:bodyPr/>
                    <a:lstStyle/>
                    <a:p>
                      <a:pPr algn="ctr"/>
                      <a:r>
                        <a:rPr lang="en-US" sz="1200" dirty="0" smtClean="0"/>
                        <a:t>……</a:t>
                      </a:r>
                      <a:endParaRPr lang="en-US" sz="1200" dirty="0"/>
                    </a:p>
                  </a:txBody>
                  <a:tcPr>
                    <a:solidFill>
                      <a:srgbClr val="00B0F0">
                        <a:alpha val="75000"/>
                      </a:srgbClr>
                    </a:solidFill>
                  </a:tcPr>
                </a:tc>
              </a:tr>
              <a:tr h="274320">
                <a:tc>
                  <a:txBody>
                    <a:bodyPr/>
                    <a:lstStyle/>
                    <a:p>
                      <a:r>
                        <a:rPr lang="en-US" sz="1200" dirty="0" smtClean="0"/>
                        <a:t>16 United States*</a:t>
                      </a:r>
                      <a:endParaRPr lang="en-US" sz="1200" dirty="0"/>
                    </a:p>
                  </a:txBody>
                  <a:tcPr/>
                </a:tc>
                <a:tc>
                  <a:txBody>
                    <a:bodyPr/>
                    <a:lstStyle/>
                    <a:p>
                      <a:pPr algn="ctr"/>
                      <a:r>
                        <a:rPr lang="en-US" sz="1200" dirty="0" smtClean="0"/>
                        <a:t>36.3</a:t>
                      </a:r>
                      <a:endParaRPr lang="en-US" sz="1200" dirty="0"/>
                    </a:p>
                  </a:txBody>
                  <a:tcPr/>
                </a:tc>
                <a:tc>
                  <a:txBody>
                    <a:bodyPr/>
                    <a:lstStyle/>
                    <a:p>
                      <a:pPr algn="ctr"/>
                      <a:r>
                        <a:rPr lang="en-US" sz="1200" dirty="0" smtClean="0"/>
                        <a:t>1.2 %</a:t>
                      </a:r>
                      <a:endParaRPr lang="en-US" sz="1200" dirty="0"/>
                    </a:p>
                  </a:txBody>
                  <a:tcPr/>
                </a:tc>
                <a:tc>
                  <a:txBody>
                    <a:bodyPr/>
                    <a:lstStyle/>
                    <a:p>
                      <a:pPr algn="ctr"/>
                      <a:r>
                        <a:rPr lang="en-US" sz="1200" dirty="0" smtClean="0"/>
                        <a:t>25 %</a:t>
                      </a:r>
                      <a:endParaRPr lang="en-US" sz="1200" dirty="0"/>
                    </a:p>
                  </a:txBody>
                  <a:tcPr/>
                </a:tc>
              </a:tr>
            </a:tbl>
          </a:graphicData>
        </a:graphic>
      </p:graphicFrame>
      <p:sp>
        <p:nvSpPr>
          <p:cNvPr id="3" name="文本框 2"/>
          <p:cNvSpPr txBox="1"/>
          <p:nvPr/>
        </p:nvSpPr>
        <p:spPr>
          <a:xfrm>
            <a:off x="1043608" y="5229200"/>
            <a:ext cx="3645024" cy="461665"/>
          </a:xfrm>
          <a:prstGeom prst="rect">
            <a:avLst/>
          </a:prstGeom>
          <a:noFill/>
        </p:spPr>
        <p:txBody>
          <a:bodyPr wrap="square" rtlCol="0">
            <a:spAutoFit/>
          </a:bodyPr>
          <a:lstStyle/>
          <a:p>
            <a:r>
              <a:rPr lang="en-US" sz="1200" b="1" dirty="0" smtClean="0"/>
              <a:t>Top 10 Countries with Peak Connection Speed [</a:t>
            </a:r>
            <a:r>
              <a:rPr lang="en-US" sz="1200" dirty="0" smtClean="0"/>
              <a:t>Akamai</a:t>
            </a:r>
            <a:r>
              <a:rPr lang="en-US" sz="1200" dirty="0"/>
              <a:t>, 2014] </a:t>
            </a:r>
            <a:endParaRPr lang="en-US" sz="1200" b="1" dirty="0"/>
          </a:p>
        </p:txBody>
      </p:sp>
      <p:graphicFrame>
        <p:nvGraphicFramePr>
          <p:cNvPr id="11" name="内容占位符 13"/>
          <p:cNvGraphicFramePr>
            <a:graphicFrameLocks noGrp="1"/>
          </p:cNvGraphicFramePr>
          <p:nvPr>
            <p:ph sz="half" idx="1"/>
            <p:extLst>
              <p:ext uri="{D42A27DB-BD31-4B8C-83A1-F6EECF244321}">
                <p14:modId xmlns:p14="http://schemas.microsoft.com/office/powerpoint/2010/main" val="142923609"/>
              </p:ext>
            </p:extLst>
          </p:nvPr>
        </p:nvGraphicFramePr>
        <p:xfrm>
          <a:off x="5004048" y="1429896"/>
          <a:ext cx="4067175" cy="1783080"/>
        </p:xfrm>
        <a:graphic>
          <a:graphicData uri="http://schemas.openxmlformats.org/drawingml/2006/table">
            <a:tbl>
              <a:tblPr firstRow="1" bandRow="1">
                <a:tableStyleId>{93296810-A885-4BE3-A3E7-6D5BEEA58F35}</a:tableStyleId>
              </a:tblPr>
              <a:tblGrid>
                <a:gridCol w="1367383"/>
                <a:gridCol w="1080120"/>
                <a:gridCol w="864096"/>
                <a:gridCol w="755576"/>
              </a:tblGrid>
              <a:tr h="346089">
                <a:tc>
                  <a:txBody>
                    <a:bodyPr/>
                    <a:lstStyle/>
                    <a:p>
                      <a:pPr algn="ctr"/>
                      <a:r>
                        <a:rPr lang="en-US" sz="1200" dirty="0" smtClean="0"/>
                        <a:t>State</a:t>
                      </a:r>
                      <a:endParaRPr lang="en-US" sz="1200" dirty="0"/>
                    </a:p>
                  </a:txBody>
                  <a:tcPr>
                    <a:solidFill>
                      <a:srgbClr val="0070C0"/>
                    </a:solidFill>
                  </a:tcPr>
                </a:tc>
                <a:tc>
                  <a:txBody>
                    <a:bodyPr/>
                    <a:lstStyle/>
                    <a:p>
                      <a:pPr algn="ctr"/>
                      <a:r>
                        <a:rPr lang="en-US" sz="1050" dirty="0" smtClean="0"/>
                        <a:t>Q3/13</a:t>
                      </a:r>
                    </a:p>
                    <a:p>
                      <a:pPr algn="ctr"/>
                      <a:r>
                        <a:rPr lang="en-US" sz="1050" dirty="0" smtClean="0"/>
                        <a:t>peak Mbps</a:t>
                      </a:r>
                      <a:endParaRPr lang="en-US" sz="1050" dirty="0"/>
                    </a:p>
                  </a:txBody>
                  <a:tcPr>
                    <a:solidFill>
                      <a:srgbClr val="0070C0"/>
                    </a:solidFill>
                  </a:tcPr>
                </a:tc>
                <a:tc>
                  <a:txBody>
                    <a:bodyPr/>
                    <a:lstStyle/>
                    <a:p>
                      <a:pPr algn="ctr"/>
                      <a:r>
                        <a:rPr lang="en-US" sz="1050" dirty="0" err="1" smtClean="0"/>
                        <a:t>QoQ</a:t>
                      </a:r>
                      <a:endParaRPr lang="en-US" sz="1050" dirty="0" smtClean="0"/>
                    </a:p>
                    <a:p>
                      <a:pPr algn="ctr"/>
                      <a:r>
                        <a:rPr lang="en-US" sz="1050" dirty="0" smtClean="0"/>
                        <a:t>Change</a:t>
                      </a:r>
                      <a:endParaRPr lang="en-US" sz="1050" dirty="0"/>
                    </a:p>
                  </a:txBody>
                  <a:tcPr>
                    <a:solidFill>
                      <a:srgbClr val="0070C0"/>
                    </a:solidFill>
                  </a:tcPr>
                </a:tc>
                <a:tc>
                  <a:txBody>
                    <a:bodyPr/>
                    <a:lstStyle/>
                    <a:p>
                      <a:pPr algn="ctr"/>
                      <a:r>
                        <a:rPr lang="en-US" sz="1050" dirty="0" err="1" smtClean="0"/>
                        <a:t>YoY</a:t>
                      </a:r>
                      <a:endParaRPr lang="en-US" sz="1050" dirty="0" smtClean="0"/>
                    </a:p>
                    <a:p>
                      <a:pPr algn="ctr"/>
                      <a:r>
                        <a:rPr lang="en-US" sz="1050" dirty="0" smtClean="0"/>
                        <a:t>Change</a:t>
                      </a:r>
                      <a:endParaRPr lang="en-US" sz="1050" dirty="0"/>
                    </a:p>
                  </a:txBody>
                  <a:tcPr>
                    <a:solidFill>
                      <a:srgbClr val="0070C0"/>
                    </a:solidFill>
                  </a:tcPr>
                </a:tc>
              </a:tr>
              <a:tr h="230726">
                <a:tc>
                  <a:txBody>
                    <a:bodyPr/>
                    <a:lstStyle/>
                    <a:p>
                      <a:pPr marL="228600" indent="-228600">
                        <a:buAutoNum type="arabicPlain"/>
                      </a:pPr>
                      <a:r>
                        <a:rPr lang="en-US" sz="1200" b="1" dirty="0" smtClean="0"/>
                        <a:t>Mass.</a:t>
                      </a:r>
                      <a:endParaRPr lang="en-US" sz="1200" b="1" dirty="0"/>
                    </a:p>
                  </a:txBody>
                  <a:tcPr>
                    <a:solidFill>
                      <a:srgbClr val="00B0F0">
                        <a:alpha val="75000"/>
                      </a:srgbClr>
                    </a:solidFill>
                  </a:tcPr>
                </a:tc>
                <a:tc>
                  <a:txBody>
                    <a:bodyPr/>
                    <a:lstStyle/>
                    <a:p>
                      <a:pPr algn="ctr"/>
                      <a:r>
                        <a:rPr lang="en-US" sz="1200" dirty="0" smtClean="0"/>
                        <a:t>51.9</a:t>
                      </a:r>
                      <a:endParaRPr lang="en-US" sz="1200" dirty="0"/>
                    </a:p>
                  </a:txBody>
                  <a:tcPr>
                    <a:solidFill>
                      <a:srgbClr val="00B0F0">
                        <a:alpha val="75000"/>
                      </a:srgbClr>
                    </a:solidFill>
                  </a:tcPr>
                </a:tc>
                <a:tc>
                  <a:txBody>
                    <a:bodyPr/>
                    <a:lstStyle/>
                    <a:p>
                      <a:pPr algn="ctr"/>
                      <a:r>
                        <a:rPr lang="en-US" sz="1200" dirty="0" smtClean="0"/>
                        <a:t>0.5 %</a:t>
                      </a:r>
                      <a:endParaRPr lang="en-US" sz="1200" dirty="0"/>
                    </a:p>
                  </a:txBody>
                  <a:tcPr>
                    <a:solidFill>
                      <a:srgbClr val="00B0F0">
                        <a:alpha val="75000"/>
                      </a:srgbClr>
                    </a:solidFill>
                  </a:tcPr>
                </a:tc>
                <a:tc>
                  <a:txBody>
                    <a:bodyPr/>
                    <a:lstStyle/>
                    <a:p>
                      <a:pPr algn="ctr"/>
                      <a:r>
                        <a:rPr lang="en-US" sz="1200" dirty="0" smtClean="0"/>
                        <a:t>21</a:t>
                      </a:r>
                      <a:r>
                        <a:rPr lang="en-US" sz="1200" baseline="0" dirty="0" smtClean="0"/>
                        <a:t> %</a:t>
                      </a:r>
                      <a:endParaRPr lang="en-US" sz="1200" dirty="0"/>
                    </a:p>
                  </a:txBody>
                  <a:tcPr>
                    <a:solidFill>
                      <a:srgbClr val="00B0F0">
                        <a:alpha val="75000"/>
                      </a:srgbClr>
                    </a:solidFill>
                  </a:tcPr>
                </a:tc>
              </a:tr>
              <a:tr h="230726">
                <a:tc>
                  <a:txBody>
                    <a:bodyPr/>
                    <a:lstStyle/>
                    <a:p>
                      <a:pPr marL="228600" indent="-228600">
                        <a:buAutoNum type="arabicPlain" startAt="2"/>
                      </a:pPr>
                      <a:r>
                        <a:rPr lang="en-US" sz="1200" dirty="0" smtClean="0"/>
                        <a:t>Maryland</a:t>
                      </a:r>
                      <a:endParaRPr lang="en-US" sz="1200" dirty="0"/>
                    </a:p>
                  </a:txBody>
                  <a:tcPr/>
                </a:tc>
                <a:tc>
                  <a:txBody>
                    <a:bodyPr/>
                    <a:lstStyle/>
                    <a:p>
                      <a:pPr algn="ctr"/>
                      <a:r>
                        <a:rPr lang="en-US" sz="1200" dirty="0" smtClean="0"/>
                        <a:t>49.4</a:t>
                      </a:r>
                      <a:endParaRPr lang="en-US" sz="1200" dirty="0"/>
                    </a:p>
                  </a:txBody>
                  <a:tcPr/>
                </a:tc>
                <a:tc>
                  <a:txBody>
                    <a:bodyPr/>
                    <a:lstStyle/>
                    <a:p>
                      <a:pPr algn="ctr"/>
                      <a:r>
                        <a:rPr lang="en-US" sz="1200" dirty="0" smtClean="0"/>
                        <a:t>19 % </a:t>
                      </a:r>
                      <a:endParaRPr lang="en-US" sz="1200" dirty="0"/>
                    </a:p>
                  </a:txBody>
                  <a:tcPr/>
                </a:tc>
                <a:tc>
                  <a:txBody>
                    <a:bodyPr/>
                    <a:lstStyle/>
                    <a:p>
                      <a:pPr algn="ctr"/>
                      <a:r>
                        <a:rPr lang="en-US" sz="1200" dirty="0" smtClean="0"/>
                        <a:t>30 %</a:t>
                      </a:r>
                      <a:endParaRPr lang="en-US" sz="1200" dirty="0"/>
                    </a:p>
                  </a:txBody>
                  <a:tcPr/>
                </a:tc>
              </a:tr>
              <a:tr h="230726">
                <a:tc>
                  <a:txBody>
                    <a:bodyPr/>
                    <a:lstStyle/>
                    <a:p>
                      <a:pPr marL="228600" indent="-228600">
                        <a:buAutoNum type="arabicPlain" startAt="3"/>
                      </a:pPr>
                      <a:r>
                        <a:rPr lang="en-US" sz="1200" dirty="0" smtClean="0"/>
                        <a:t>New</a:t>
                      </a:r>
                      <a:r>
                        <a:rPr lang="en-US" sz="1200" baseline="0" dirty="0" smtClean="0"/>
                        <a:t> Jersey</a:t>
                      </a:r>
                      <a:endParaRPr lang="en-US" sz="1200" dirty="0"/>
                    </a:p>
                  </a:txBody>
                  <a:tcPr>
                    <a:solidFill>
                      <a:srgbClr val="00B0F0">
                        <a:alpha val="75000"/>
                      </a:srgbClr>
                    </a:solidFill>
                  </a:tcPr>
                </a:tc>
                <a:tc>
                  <a:txBody>
                    <a:bodyPr/>
                    <a:lstStyle/>
                    <a:p>
                      <a:pPr algn="ctr"/>
                      <a:r>
                        <a:rPr lang="en-US" sz="1200" dirty="0" smtClean="0"/>
                        <a:t>49.2 </a:t>
                      </a:r>
                      <a:endParaRPr lang="en-US" sz="1200" dirty="0"/>
                    </a:p>
                  </a:txBody>
                  <a:tcPr>
                    <a:solidFill>
                      <a:srgbClr val="00B0F0">
                        <a:alpha val="75000"/>
                      </a:srgbClr>
                    </a:solidFill>
                  </a:tcPr>
                </a:tc>
                <a:tc>
                  <a:txBody>
                    <a:bodyPr/>
                    <a:lstStyle/>
                    <a:p>
                      <a:pPr algn="ctr"/>
                      <a:r>
                        <a:rPr lang="en-US" sz="1200" dirty="0" smtClean="0"/>
                        <a:t>6.4 %</a:t>
                      </a:r>
                      <a:endParaRPr lang="en-US" sz="1200" dirty="0"/>
                    </a:p>
                  </a:txBody>
                  <a:tcPr>
                    <a:solidFill>
                      <a:srgbClr val="00B0F0">
                        <a:alpha val="75000"/>
                      </a:srgbClr>
                    </a:solidFill>
                  </a:tcPr>
                </a:tc>
                <a:tc>
                  <a:txBody>
                    <a:bodyPr/>
                    <a:lstStyle/>
                    <a:p>
                      <a:pPr algn="ctr"/>
                      <a:r>
                        <a:rPr lang="en-US" sz="1200" dirty="0" smtClean="0"/>
                        <a:t>23 %</a:t>
                      </a:r>
                      <a:endParaRPr lang="en-US" sz="1200" dirty="0"/>
                    </a:p>
                  </a:txBody>
                  <a:tcPr>
                    <a:solidFill>
                      <a:srgbClr val="00B0F0">
                        <a:alpha val="75000"/>
                      </a:srgbClr>
                    </a:solidFill>
                  </a:tcPr>
                </a:tc>
              </a:tr>
              <a:tr h="230726">
                <a:tc>
                  <a:txBody>
                    <a:bodyPr/>
                    <a:lstStyle/>
                    <a:p>
                      <a:pPr marL="0" indent="0">
                        <a:buNone/>
                      </a:pPr>
                      <a:r>
                        <a:rPr lang="en-US" sz="1200" dirty="0" smtClean="0"/>
                        <a:t>Top Speed Town</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230726">
                <a:tc>
                  <a:txBody>
                    <a:bodyPr/>
                    <a:lstStyle/>
                    <a:p>
                      <a:pPr marL="0" indent="0">
                        <a:buFont typeface="+mj-lt"/>
                        <a:buNone/>
                      </a:pPr>
                      <a:r>
                        <a:rPr lang="en-US" sz="1200" dirty="0" smtClean="0"/>
                        <a:t>Ephrata, WA. </a:t>
                      </a:r>
                      <a:endParaRPr lang="en-US" sz="1200" dirty="0"/>
                    </a:p>
                  </a:txBody>
                  <a:tcPr>
                    <a:solidFill>
                      <a:srgbClr val="00B0F0">
                        <a:alpha val="75000"/>
                      </a:srgbClr>
                    </a:solidFill>
                  </a:tcPr>
                </a:tc>
                <a:tc>
                  <a:txBody>
                    <a:bodyPr/>
                    <a:lstStyle/>
                    <a:p>
                      <a:pPr algn="ctr"/>
                      <a:r>
                        <a:rPr lang="en-US" sz="1200" dirty="0" smtClean="0"/>
                        <a:t>71.09</a:t>
                      </a:r>
                      <a:endParaRPr lang="en-US" sz="1200" dirty="0"/>
                    </a:p>
                  </a:txBody>
                  <a:tcPr>
                    <a:solidFill>
                      <a:srgbClr val="00B0F0">
                        <a:alpha val="75000"/>
                      </a:srgbClr>
                    </a:solidFill>
                  </a:tcPr>
                </a:tc>
                <a:tc>
                  <a:txBody>
                    <a:bodyPr/>
                    <a:lstStyle/>
                    <a:p>
                      <a:pPr algn="ctr"/>
                      <a:r>
                        <a:rPr lang="en-US" sz="1200" dirty="0" smtClean="0"/>
                        <a:t>-</a:t>
                      </a:r>
                      <a:endParaRPr lang="en-US" sz="1200" dirty="0"/>
                    </a:p>
                  </a:txBody>
                  <a:tcPr>
                    <a:solidFill>
                      <a:srgbClr val="00B0F0">
                        <a:alpha val="75000"/>
                      </a:srgbClr>
                    </a:solidFill>
                  </a:tcPr>
                </a:tc>
                <a:tc>
                  <a:txBody>
                    <a:bodyPr/>
                    <a:lstStyle/>
                    <a:p>
                      <a:pPr algn="ctr"/>
                      <a:r>
                        <a:rPr lang="en-US" sz="1200" dirty="0" smtClean="0"/>
                        <a:t>-</a:t>
                      </a:r>
                      <a:endParaRPr lang="en-US" sz="1200" dirty="0"/>
                    </a:p>
                  </a:txBody>
                  <a:tcPr>
                    <a:solidFill>
                      <a:srgbClr val="00B0F0">
                        <a:alpha val="75000"/>
                      </a:srgbClr>
                    </a:solidFill>
                  </a:tcPr>
                </a:tc>
              </a:tr>
            </a:tbl>
          </a:graphicData>
        </a:graphic>
      </p:graphicFrame>
      <p:sp>
        <p:nvSpPr>
          <p:cNvPr id="12" name="文本框 11"/>
          <p:cNvSpPr txBox="1"/>
          <p:nvPr/>
        </p:nvSpPr>
        <p:spPr>
          <a:xfrm>
            <a:off x="5220072" y="3251219"/>
            <a:ext cx="3645024" cy="461665"/>
          </a:xfrm>
          <a:prstGeom prst="rect">
            <a:avLst/>
          </a:prstGeom>
          <a:noFill/>
        </p:spPr>
        <p:txBody>
          <a:bodyPr wrap="square" rtlCol="0">
            <a:spAutoFit/>
          </a:bodyPr>
          <a:lstStyle/>
          <a:p>
            <a:pPr algn="r"/>
            <a:r>
              <a:rPr lang="en-US" sz="1200" b="1" dirty="0" smtClean="0"/>
              <a:t>Top 3 States with Peak Connection Speed [</a:t>
            </a:r>
            <a:r>
              <a:rPr lang="en-US" sz="1200" dirty="0"/>
              <a:t>Akamai, 2014] </a:t>
            </a:r>
            <a:endParaRPr lang="en-US" sz="1200" b="1" dirty="0"/>
          </a:p>
        </p:txBody>
      </p:sp>
      <p:sp>
        <p:nvSpPr>
          <p:cNvPr id="7" name="矩形 6"/>
          <p:cNvSpPr/>
          <p:nvPr/>
        </p:nvSpPr>
        <p:spPr bwMode="auto">
          <a:xfrm>
            <a:off x="2339752" y="1844824"/>
            <a:ext cx="1008112" cy="1152128"/>
          </a:xfrm>
          <a:prstGeom prst="rect">
            <a:avLst/>
          </a:prstGeom>
          <a:noFill/>
          <a:ln w="38100">
            <a:solidFill>
              <a:srgbClr val="33CC33"/>
            </a:solidFill>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矩形 15"/>
          <p:cNvSpPr/>
          <p:nvPr/>
        </p:nvSpPr>
        <p:spPr bwMode="auto">
          <a:xfrm>
            <a:off x="971600" y="4797152"/>
            <a:ext cx="3888432" cy="360041"/>
          </a:xfrm>
          <a:prstGeom prst="rect">
            <a:avLst/>
          </a:prstGeom>
          <a:noFill/>
          <a:ln w="38100">
            <a:solidFill>
              <a:srgbClr val="33CC33"/>
            </a:solidFill>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文本框 12"/>
          <p:cNvSpPr txBox="1"/>
          <p:nvPr/>
        </p:nvSpPr>
        <p:spPr>
          <a:xfrm>
            <a:off x="5008996" y="3786706"/>
            <a:ext cx="4067175" cy="230832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5GHz is technically faster, this may </a:t>
            </a:r>
            <a:r>
              <a:rPr lang="en-US" sz="1600" b="1" i="1" dirty="0">
                <a:solidFill>
                  <a:srgbClr val="FF0000"/>
                </a:solidFill>
                <a:latin typeface="Times New Roman" panose="02020603050405020304" pitchFamily="18" charset="0"/>
                <a:cs typeface="Times New Roman" panose="02020603050405020304" pitchFamily="18" charset="0"/>
              </a:rPr>
              <a:t>not show up in real-world performance</a:t>
            </a:r>
            <a:r>
              <a:rPr lang="en-US" sz="1600" b="1" i="1" dirty="0" smtClean="0">
                <a:latin typeface="Times New Roman" panose="02020603050405020304" pitchFamily="18" charset="0"/>
                <a:cs typeface="Times New Roman" panose="02020603050405020304" pitchFamily="18" charset="0"/>
              </a:rPr>
              <a:t>.… the </a:t>
            </a:r>
            <a:r>
              <a:rPr lang="en-US" sz="1600" b="1" i="1" dirty="0">
                <a:solidFill>
                  <a:srgbClr val="0033CC"/>
                </a:solidFill>
                <a:latin typeface="Times New Roman" panose="02020603050405020304" pitchFamily="18" charset="0"/>
                <a:cs typeface="Times New Roman" panose="02020603050405020304" pitchFamily="18" charset="0"/>
              </a:rPr>
              <a:t>Cisco Linksys WAG320N </a:t>
            </a:r>
            <a:r>
              <a:rPr lang="en-US" sz="1600" b="1" i="1" dirty="0">
                <a:latin typeface="Times New Roman" panose="02020603050405020304" pitchFamily="18" charset="0"/>
                <a:cs typeface="Times New Roman" panose="02020603050405020304" pitchFamily="18" charset="0"/>
              </a:rPr>
              <a:t>to give the speed at between </a:t>
            </a:r>
            <a:r>
              <a:rPr lang="en-US" sz="1600" b="1" i="1" dirty="0" smtClean="0">
                <a:latin typeface="Times New Roman" panose="02020603050405020304" pitchFamily="18" charset="0"/>
                <a:cs typeface="Times New Roman" panose="02020603050405020304" pitchFamily="18" charset="0"/>
              </a:rPr>
              <a:t>27 Mbps </a:t>
            </a:r>
            <a:r>
              <a:rPr lang="en-US" sz="1600" b="1" i="1" dirty="0">
                <a:latin typeface="Times New Roman" panose="02020603050405020304" pitchFamily="18" charset="0"/>
                <a:cs typeface="Times New Roman" panose="02020603050405020304" pitchFamily="18" charset="0"/>
              </a:rPr>
              <a:t>and </a:t>
            </a:r>
            <a:r>
              <a:rPr lang="en-US" sz="1600" b="1" i="1" dirty="0" smtClean="0">
                <a:latin typeface="Times New Roman" panose="02020603050405020304" pitchFamily="18" charset="0"/>
                <a:cs typeface="Times New Roman" panose="02020603050405020304" pitchFamily="18" charset="0"/>
              </a:rPr>
              <a:t>52 Mbps </a:t>
            </a:r>
            <a:r>
              <a:rPr lang="en-US" sz="1600" b="1" i="1" dirty="0">
                <a:latin typeface="Times New Roman" panose="02020603050405020304" pitchFamily="18" charset="0"/>
                <a:cs typeface="Times New Roman" panose="02020603050405020304" pitchFamily="18" charset="0"/>
              </a:rPr>
              <a:t>at </a:t>
            </a:r>
            <a:r>
              <a:rPr lang="en-US" sz="1600" b="1" i="1" dirty="0">
                <a:solidFill>
                  <a:srgbClr val="FF0000"/>
                </a:solidFill>
                <a:latin typeface="Times New Roman" panose="02020603050405020304" pitchFamily="18" charset="0"/>
                <a:cs typeface="Times New Roman" panose="02020603050405020304" pitchFamily="18" charset="0"/>
              </a:rPr>
              <a:t>10m </a:t>
            </a:r>
            <a:r>
              <a:rPr lang="en-US" sz="1600" b="1" i="1" dirty="0" smtClean="0">
                <a:solidFill>
                  <a:srgbClr val="FF0000"/>
                </a:solidFill>
                <a:latin typeface="Times New Roman" panose="02020603050405020304" pitchFamily="18" charset="0"/>
                <a:cs typeface="Times New Roman" panose="02020603050405020304" pitchFamily="18" charset="0"/>
              </a:rPr>
              <a:t>distance</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a:p>
            <a:r>
              <a:rPr lang="en-US" sz="1600" b="1" i="1" dirty="0" smtClean="0">
                <a:latin typeface="Times New Roman" panose="02020603050405020304" pitchFamily="18" charset="0"/>
                <a:cs typeface="Times New Roman" panose="02020603050405020304" pitchFamily="18" charset="0"/>
              </a:rPr>
              <a:t>Another </a:t>
            </a:r>
            <a:r>
              <a:rPr lang="en-US" sz="1600" b="1" i="1" dirty="0">
                <a:latin typeface="Times New Roman" panose="02020603050405020304" pitchFamily="18" charset="0"/>
                <a:cs typeface="Times New Roman" panose="02020603050405020304" pitchFamily="18" charset="0"/>
              </a:rPr>
              <a:t>reason is that you have switched to </a:t>
            </a:r>
            <a:r>
              <a:rPr lang="en-US" sz="1600" b="1" i="1" dirty="0">
                <a:solidFill>
                  <a:srgbClr val="33CC33"/>
                </a:solidFill>
                <a:latin typeface="Times New Roman" panose="02020603050405020304" pitchFamily="18" charset="0"/>
                <a:cs typeface="Times New Roman" panose="02020603050405020304" pitchFamily="18" charset="0"/>
              </a:rPr>
              <a:t>a very fast </a:t>
            </a:r>
            <a:r>
              <a:rPr lang="en-US" sz="1600" b="1" i="1" dirty="0">
                <a:latin typeface="Times New Roman" panose="02020603050405020304" pitchFamily="18" charset="0"/>
                <a:cs typeface="Times New Roman" panose="02020603050405020304" pitchFamily="18" charset="0"/>
              </a:rPr>
              <a:t>internet service and your 2.4GHz </a:t>
            </a:r>
            <a:r>
              <a:rPr lang="en-US" sz="1600" b="1" i="1" dirty="0">
                <a:solidFill>
                  <a:srgbClr val="FF0000"/>
                </a:solidFill>
                <a:latin typeface="Times New Roman" panose="02020603050405020304" pitchFamily="18" charset="0"/>
                <a:cs typeface="Times New Roman" panose="02020603050405020304" pitchFamily="18" charset="0"/>
              </a:rPr>
              <a:t>Wi-Fi connection is a bottleneck </a:t>
            </a:r>
            <a:r>
              <a:rPr lang="en-US" sz="1600" b="1" i="1" dirty="0" smtClean="0">
                <a:latin typeface="Times New Roman" panose="02020603050405020304" pitchFamily="18" charset="0"/>
                <a:cs typeface="Times New Roman" panose="02020603050405020304" pitchFamily="18" charset="0"/>
              </a:rPr>
              <a:t>…..” </a:t>
            </a:r>
          </a:p>
          <a:p>
            <a:r>
              <a:rPr lang="en-US" sz="1600" b="1" dirty="0" smtClean="0">
                <a:latin typeface="Times New Roman" panose="02020603050405020304" pitchFamily="18" charset="0"/>
                <a:cs typeface="Times New Roman" panose="02020603050405020304" pitchFamily="18" charset="0"/>
              </a:rPr>
              <a:t> -- </a:t>
            </a:r>
            <a:r>
              <a:rPr lang="en-US" sz="1600" b="1" i="1" dirty="0" smtClean="0">
                <a:latin typeface="Times New Roman" panose="02020603050405020304" pitchFamily="18" charset="0"/>
                <a:cs typeface="Times New Roman" panose="02020603050405020304" pitchFamily="18" charset="0"/>
              </a:rPr>
              <a:t>Jack Schofield. </a:t>
            </a:r>
            <a:endParaRPr lang="en-US" sz="1600" b="1" i="1" dirty="0">
              <a:latin typeface="Times New Roman" panose="02020603050405020304" pitchFamily="18" charset="0"/>
              <a:cs typeface="Times New Roman" panose="02020603050405020304" pitchFamily="18" charset="0"/>
            </a:endParaRPr>
          </a:p>
        </p:txBody>
      </p:sp>
      <p:sp>
        <p:nvSpPr>
          <p:cNvPr id="17" name="椭圆 16"/>
          <p:cNvSpPr/>
          <p:nvPr/>
        </p:nvSpPr>
        <p:spPr bwMode="auto">
          <a:xfrm>
            <a:off x="6444208" y="1844824"/>
            <a:ext cx="936104" cy="864096"/>
          </a:xfrm>
          <a:prstGeom prst="ellipse">
            <a:avLst/>
          </a:prstGeom>
          <a:noFill/>
          <a:ln w="38100" cap="sq" cmpd="sng" algn="ctr">
            <a:solidFill>
              <a:srgbClr val="0000CC"/>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椭圆 17"/>
          <p:cNvSpPr/>
          <p:nvPr/>
        </p:nvSpPr>
        <p:spPr bwMode="auto">
          <a:xfrm>
            <a:off x="4860032" y="2853016"/>
            <a:ext cx="2736304" cy="398203"/>
          </a:xfrm>
          <a:prstGeom prst="ellipse">
            <a:avLst/>
          </a:prstGeom>
          <a:noFill/>
          <a:ln w="38100" cap="sq" cmpd="sng" algn="ctr">
            <a:solidFill>
              <a:srgbClr val="33CC33"/>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40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3" grpId="0"/>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a:p>
        </p:txBody>
      </p:sp>
      <p:sp>
        <p:nvSpPr>
          <p:cNvPr id="3" name="灯片编号占位符 2"/>
          <p:cNvSpPr>
            <a:spLocks noGrp="1"/>
          </p:cNvSpPr>
          <p:nvPr>
            <p:ph type="sldNum" sz="quarter" idx="11"/>
          </p:nvPr>
        </p:nvSpPr>
        <p:spPr/>
        <p:txBody>
          <a:bodyPr/>
          <a:lstStyle/>
          <a:p>
            <a:pPr>
              <a:defRPr/>
            </a:pPr>
            <a:fld id="{4415171F-DF92-471F-AA93-E59EC75FC559}" type="slidenum">
              <a:rPr lang="en-US" smtClean="0"/>
              <a:pPr>
                <a:defRPr/>
              </a:pPr>
              <a:t>40</a:t>
            </a:fld>
            <a:r>
              <a:rPr lang="en-US" smtClean="0"/>
              <a:t>/35</a:t>
            </a:r>
            <a:endParaRPr lang="en-US"/>
          </a:p>
        </p:txBody>
      </p:sp>
      <p:sp>
        <p:nvSpPr>
          <p:cNvPr id="4" name="文本框 3"/>
          <p:cNvSpPr txBox="1"/>
          <p:nvPr/>
        </p:nvSpPr>
        <p:spPr>
          <a:xfrm>
            <a:off x="3131840" y="2276872"/>
            <a:ext cx="4320480" cy="830997"/>
          </a:xfrm>
          <a:prstGeom prst="rect">
            <a:avLst/>
          </a:prstGeom>
          <a:noFill/>
        </p:spPr>
        <p:txBody>
          <a:bodyPr wrap="square" rtlCol="0">
            <a:spAutoFit/>
          </a:bodyPr>
          <a:lstStyle/>
          <a:p>
            <a:r>
              <a:rPr lang="en-US" sz="4800" b="1" dirty="0" smtClean="0">
                <a:latin typeface="Comic Sans MS" panose="030F0702030302020204" pitchFamily="66" charset="0"/>
              </a:rPr>
              <a:t>Thank You !</a:t>
            </a:r>
            <a:endParaRPr lang="en-US" sz="4800" b="1" dirty="0">
              <a:latin typeface="Comic Sans MS" panose="030F0702030302020204" pitchFamily="66" charset="0"/>
            </a:endParaRPr>
          </a:p>
        </p:txBody>
      </p:sp>
    </p:spTree>
    <p:extLst>
      <p:ext uri="{BB962C8B-B14F-4D97-AF65-F5344CB8AC3E}">
        <p14:creationId xmlns:p14="http://schemas.microsoft.com/office/powerpoint/2010/main" val="1289426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0587" y="3717180"/>
            <a:ext cx="7999939" cy="259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标题 1"/>
          <p:cNvSpPr>
            <a:spLocks noGrp="1"/>
          </p:cNvSpPr>
          <p:nvPr>
            <p:ph type="title"/>
          </p:nvPr>
        </p:nvSpPr>
        <p:spPr>
          <a:xfrm>
            <a:off x="1143000" y="53752"/>
            <a:ext cx="7772400" cy="854968"/>
          </a:xfrm>
        </p:spPr>
        <p:txBody>
          <a:bodyPr/>
          <a:lstStyle/>
          <a:p>
            <a:r>
              <a:rPr lang="en-US" sz="2800" dirty="0">
                <a:latin typeface="Times New Roman" panose="02020603050405020304" pitchFamily="18" charset="0"/>
                <a:cs typeface="Times New Roman" panose="02020603050405020304" pitchFamily="18" charset="0"/>
              </a:rPr>
              <a:t>Home Wireless </a:t>
            </a:r>
            <a:r>
              <a:rPr lang="en-US" sz="2800" dirty="0" smtClean="0">
                <a:latin typeface="Times New Roman" panose="02020603050405020304" pitchFamily="18" charset="0"/>
                <a:cs typeface="Times New Roman" panose="02020603050405020304" pitchFamily="18" charset="0"/>
              </a:rPr>
              <a:t>Measurement Study</a:t>
            </a:r>
          </a:p>
        </p:txBody>
      </p:sp>
      <p:sp>
        <p:nvSpPr>
          <p:cNvPr id="18435" name="内容占位符 2"/>
          <p:cNvSpPr>
            <a:spLocks noGrp="1"/>
          </p:cNvSpPr>
          <p:nvPr>
            <p:ph sz="half" idx="1"/>
          </p:nvPr>
        </p:nvSpPr>
        <p:spPr>
          <a:xfrm>
            <a:off x="1115615" y="894825"/>
            <a:ext cx="3961209" cy="2390159"/>
          </a:xfrm>
        </p:spPr>
        <p:txBody>
          <a:bodyPr/>
          <a:lstStyle/>
          <a:p>
            <a:r>
              <a:rPr lang="en-US" sz="1600" dirty="0" smtClean="0">
                <a:latin typeface="Times New Roman" panose="02020603050405020304" pitchFamily="18" charset="0"/>
                <a:cs typeface="Times New Roman" panose="02020603050405020304" pitchFamily="18" charset="0"/>
              </a:rPr>
              <a:t>Help to design realistic simulation.</a:t>
            </a:r>
          </a:p>
          <a:p>
            <a:r>
              <a:rPr lang="en-US" sz="1600" dirty="0" smtClean="0">
                <a:latin typeface="Times New Roman" panose="02020603050405020304" pitchFamily="18" charset="0"/>
                <a:cs typeface="Times New Roman" panose="02020603050405020304" pitchFamily="18" charset="0"/>
              </a:rPr>
              <a:t>Run </a:t>
            </a:r>
            <a:r>
              <a:rPr lang="en-US" sz="1600" dirty="0">
                <a:latin typeface="Times New Roman" panose="02020603050405020304" pitchFamily="18" charset="0"/>
                <a:cs typeface="Times New Roman" panose="02020603050405020304" pitchFamily="18" charset="0"/>
              </a:rPr>
              <a:t>wireless sniffer and multiple </a:t>
            </a:r>
            <a:r>
              <a:rPr lang="en-US" sz="1600" dirty="0" smtClean="0">
                <a:latin typeface="Times New Roman" panose="02020603050405020304" pitchFamily="18" charset="0"/>
                <a:cs typeface="Times New Roman" panose="02020603050405020304" pitchFamily="18" charset="0"/>
              </a:rPr>
              <a:t>applications  </a:t>
            </a:r>
            <a:r>
              <a:rPr lang="en-US" sz="1600" dirty="0">
                <a:latin typeface="Times New Roman" panose="02020603050405020304" pitchFamily="18" charset="0"/>
                <a:cs typeface="Times New Roman" panose="02020603050405020304" pitchFamily="18" charset="0"/>
              </a:rPr>
              <a:t>in six volunteers’ home around New </a:t>
            </a:r>
            <a:r>
              <a:rPr lang="en-US" sz="1600" dirty="0" smtClean="0">
                <a:latin typeface="Times New Roman" panose="02020603050405020304" pitchFamily="18" charset="0"/>
                <a:cs typeface="Times New Roman" panose="02020603050405020304" pitchFamily="18" charset="0"/>
              </a:rPr>
              <a:t>England, in Spring 2009.</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Experience several technical and non-technical problems. </a:t>
            </a:r>
          </a:p>
          <a:p>
            <a:r>
              <a:rPr lang="en-US" sz="1600" dirty="0">
                <a:latin typeface="Times New Roman" panose="02020603050405020304" pitchFamily="18" charset="0"/>
                <a:cs typeface="Times New Roman" panose="02020603050405020304" pitchFamily="18" charset="0"/>
              </a:rPr>
              <a:t>Only occasional congestions in wireless APs</a:t>
            </a:r>
            <a:r>
              <a:rPr lang="en-US" sz="1600" dirty="0" smtClean="0">
                <a:latin typeface="Times New Roman" panose="02020603050405020304" pitchFamily="18" charset="0"/>
                <a:cs typeface="Times New Roman" panose="02020603050405020304" pitchFamily="18" charset="0"/>
              </a:rPr>
              <a:t>.	</a:t>
            </a:r>
            <a:endParaRPr lang="en-US" dirty="0" smtClean="0"/>
          </a:p>
        </p:txBody>
      </p:sp>
      <p:sp>
        <p:nvSpPr>
          <p:cNvPr id="18436" name="页脚占位符 3"/>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t>PhD Dissertation – </a:t>
            </a:r>
            <a:fld id="{E7B2B2F6-1BA1-4538-BE7B-69DB0DF4AD87}" type="datetime4">
              <a:rPr lang="en-US" smtClean="0"/>
              <a:pPr/>
              <a:t>April 28, 2014</a:t>
            </a:fld>
            <a:endParaRPr lang="en-US" smtClean="0"/>
          </a:p>
        </p:txBody>
      </p:sp>
      <p:sp>
        <p:nvSpPr>
          <p:cNvPr id="18437" name="灯片编号占位符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0232EF-F1AC-4ADB-A22E-D8CC8E0B1379}" type="slidenum">
              <a:rPr lang="en-US" smtClean="0">
                <a:latin typeface="Times New Roman" panose="02020603050405020304" pitchFamily="18" charset="0"/>
              </a:rPr>
              <a:pPr/>
              <a:t>41</a:t>
            </a:fld>
            <a:endParaRPr lang="en-US" dirty="0">
              <a:latin typeface="Times New Roman" panose="02020603050405020304" pitchFamily="18" charset="0"/>
            </a:endParaRPr>
          </a:p>
        </p:txBody>
      </p:sp>
      <p:sp>
        <p:nvSpPr>
          <p:cNvPr id="8" name="内容占位符 2"/>
          <p:cNvSpPr>
            <a:spLocks noGrp="1"/>
          </p:cNvSpPr>
          <p:nvPr>
            <p:ph sz="half" idx="1"/>
          </p:nvPr>
        </p:nvSpPr>
        <p:spPr>
          <a:xfrm>
            <a:off x="1547664" y="3429000"/>
            <a:ext cx="3737992" cy="432048"/>
          </a:xfrm>
        </p:spPr>
        <p:txBody>
          <a:bodyPr/>
          <a:lstStyle/>
          <a:p>
            <a:pPr marL="0" indent="0">
              <a:buNone/>
            </a:pPr>
            <a:r>
              <a:rPr lang="en-US" sz="1600" dirty="0" smtClean="0">
                <a:latin typeface="Times New Roman" panose="02020603050405020304" pitchFamily="18" charset="0"/>
                <a:cs typeface="Times New Roman" panose="02020603050405020304" pitchFamily="18" charset="0"/>
              </a:rPr>
              <a:t>Applications Involved.</a:t>
            </a:r>
            <a:endParaRPr lang="en-US" sz="2400" dirty="0" smtClean="0"/>
          </a:p>
        </p:txBody>
      </p:sp>
      <p:pic>
        <p:nvPicPr>
          <p:cNvPr id="3" name="图片 2"/>
          <p:cNvPicPr>
            <a:picLocks noChangeAspect="1"/>
          </p:cNvPicPr>
          <p:nvPr/>
        </p:nvPicPr>
        <p:blipFill>
          <a:blip r:embed="rId4"/>
          <a:stretch>
            <a:fillRect/>
          </a:stretch>
        </p:blipFill>
        <p:spPr>
          <a:xfrm>
            <a:off x="4968304" y="764704"/>
            <a:ext cx="4068192" cy="2694474"/>
          </a:xfrm>
          <a:prstGeom prst="rect">
            <a:avLst/>
          </a:prstGeom>
        </p:spPr>
      </p:pic>
      <p:sp>
        <p:nvSpPr>
          <p:cNvPr id="9" name="内容占位符 2"/>
          <p:cNvSpPr>
            <a:spLocks noGrp="1"/>
          </p:cNvSpPr>
          <p:nvPr>
            <p:ph sz="half" idx="1"/>
          </p:nvPr>
        </p:nvSpPr>
        <p:spPr>
          <a:xfrm>
            <a:off x="6156176" y="3393070"/>
            <a:ext cx="2087712" cy="324110"/>
          </a:xfrm>
        </p:spPr>
        <p:txBody>
          <a:bodyPr/>
          <a:lstStyle/>
          <a:p>
            <a:pPr marL="0" indent="0">
              <a:buNone/>
            </a:pPr>
            <a:r>
              <a:rPr lang="en-US" sz="1600" dirty="0" smtClean="0">
                <a:latin typeface="Times New Roman" panose="02020603050405020304" pitchFamily="18" charset="0"/>
                <a:cs typeface="Times New Roman" panose="02020603050405020304" pitchFamily="18" charset="0"/>
              </a:rPr>
              <a:t>Measurement Setup</a:t>
            </a:r>
            <a:endParaRPr lang="en-US" sz="2400" dirty="0" smtClean="0"/>
          </a:p>
        </p:txBody>
      </p:sp>
    </p:spTree>
    <p:extLst>
      <p:ext uri="{BB962C8B-B14F-4D97-AF65-F5344CB8AC3E}">
        <p14:creationId xmlns:p14="http://schemas.microsoft.com/office/powerpoint/2010/main" val="2506297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92089"/>
            <a:ext cx="7772400" cy="1004663"/>
          </a:xfrm>
        </p:spPr>
        <p:txBody>
          <a:bodyPr/>
          <a:lstStyle/>
          <a:p>
            <a:r>
              <a:rPr lang="en-US" dirty="0" smtClean="0"/>
              <a:t>Issues with Implementation</a:t>
            </a:r>
            <a:endParaRPr lang="en-US" dirty="0"/>
          </a:p>
        </p:txBody>
      </p:sp>
      <p:sp>
        <p:nvSpPr>
          <p:cNvPr id="3" name="内容占位符 2"/>
          <p:cNvSpPr>
            <a:spLocks noGrp="1"/>
          </p:cNvSpPr>
          <p:nvPr>
            <p:ph idx="1"/>
          </p:nvPr>
        </p:nvSpPr>
        <p:spPr>
          <a:xfrm>
            <a:off x="1190625" y="1207293"/>
            <a:ext cx="7772400" cy="4813995"/>
          </a:xfrm>
        </p:spPr>
        <p:txBody>
          <a:bodyPr/>
          <a:lstStyle/>
          <a:p>
            <a:r>
              <a:rPr lang="en-US" sz="2400" dirty="0" err="1" smtClean="0"/>
              <a:t>OpenSource</a:t>
            </a:r>
            <a:r>
              <a:rPr lang="en-US" sz="2400" dirty="0" smtClean="0"/>
              <a:t> AP is not really open. </a:t>
            </a:r>
          </a:p>
          <a:p>
            <a:pPr lvl="1"/>
            <a:r>
              <a:rPr lang="en-US" sz="1800" dirty="0" err="1" smtClean="0">
                <a:hlinkClick r:id="rId3"/>
              </a:rPr>
              <a:t>OpenWRT</a:t>
            </a:r>
            <a:r>
              <a:rPr lang="en-US" sz="1800" dirty="0" smtClean="0"/>
              <a:t>  hardware compatibility issues (2009-now). </a:t>
            </a:r>
          </a:p>
          <a:p>
            <a:pPr lvl="1"/>
            <a:r>
              <a:rPr lang="en-US" sz="1800" dirty="0" smtClean="0"/>
              <a:t>Firmware updates on </a:t>
            </a:r>
            <a:r>
              <a:rPr lang="en-US" sz="1800" dirty="0" err="1"/>
              <a:t>OpenSource</a:t>
            </a:r>
            <a:r>
              <a:rPr lang="en-US" sz="1800" dirty="0"/>
              <a:t> </a:t>
            </a:r>
            <a:r>
              <a:rPr lang="en-US" sz="1800" dirty="0" smtClean="0"/>
              <a:t>APs. </a:t>
            </a:r>
          </a:p>
          <a:p>
            <a:pPr lvl="1"/>
            <a:r>
              <a:rPr lang="en-US" sz="1800" dirty="0" smtClean="0"/>
              <a:t>IEEE 802.11n APs on market 2009. </a:t>
            </a:r>
          </a:p>
          <a:p>
            <a:r>
              <a:rPr lang="en-US" sz="2400" dirty="0" smtClean="0"/>
              <a:t>Linux Host as AP (Host AP).</a:t>
            </a:r>
          </a:p>
          <a:p>
            <a:pPr lvl="1"/>
            <a:r>
              <a:rPr lang="en-US" sz="1800" dirty="0" smtClean="0"/>
              <a:t>Linux kernel wireless support issues (2009).</a:t>
            </a:r>
          </a:p>
          <a:p>
            <a:pPr lvl="1"/>
            <a:r>
              <a:rPr lang="en-US" sz="1800" dirty="0" smtClean="0"/>
              <a:t>Wireless driver stability issues in 2009-2010.</a:t>
            </a:r>
          </a:p>
          <a:p>
            <a:pPr lvl="2"/>
            <a:r>
              <a:rPr lang="en-US" sz="1600" dirty="0" smtClean="0"/>
              <a:t>mad-</a:t>
            </a:r>
            <a:r>
              <a:rPr lang="en-US" sz="1600" dirty="0" err="1" smtClean="0"/>
              <a:t>wifi</a:t>
            </a:r>
            <a:r>
              <a:rPr lang="en-US" sz="1600" dirty="0"/>
              <a:t>, </a:t>
            </a:r>
            <a:r>
              <a:rPr lang="en-US" sz="1600" dirty="0" smtClean="0"/>
              <a:t>ACX and </a:t>
            </a:r>
            <a:r>
              <a:rPr lang="en-US" sz="1600" dirty="0" err="1" smtClean="0"/>
              <a:t>Realtek</a:t>
            </a:r>
            <a:r>
              <a:rPr lang="en-US" sz="1600" dirty="0" smtClean="0"/>
              <a:t>.</a:t>
            </a:r>
          </a:p>
          <a:p>
            <a:r>
              <a:rPr lang="en-US" sz="2400" dirty="0" smtClean="0"/>
              <a:t>Difficulties of evaluation.</a:t>
            </a:r>
          </a:p>
          <a:p>
            <a:pPr lvl="1"/>
            <a:r>
              <a:rPr lang="en-US" sz="1800" dirty="0" smtClean="0"/>
              <a:t>Well-controlled wireless environment. </a:t>
            </a:r>
          </a:p>
          <a:p>
            <a:pPr lvl="1"/>
            <a:r>
              <a:rPr lang="en-US" sz="1800" dirty="0" smtClean="0"/>
              <a:t>Limitation on various traffic and network settings. </a:t>
            </a:r>
          </a:p>
          <a:p>
            <a:r>
              <a:rPr lang="en-US" sz="2400" dirty="0" smtClean="0"/>
              <a:t>Implemented and evaluated with network simulator.</a:t>
            </a:r>
          </a:p>
          <a:p>
            <a:pPr lvl="1"/>
            <a:r>
              <a:rPr lang="en-US" sz="2000" dirty="0" smtClean="0"/>
              <a:t>NS-2.33.</a:t>
            </a:r>
            <a:endParaRPr lang="en-US" sz="1800" dirty="0" smtClean="0"/>
          </a:p>
        </p:txBody>
      </p:sp>
      <p:sp>
        <p:nvSpPr>
          <p:cNvPr id="4" name="页脚占位符 3"/>
          <p:cNvSpPr>
            <a:spLocks noGrp="1"/>
          </p:cNvSpPr>
          <p:nvPr>
            <p:ph type="ftr" sz="quarter" idx="10"/>
          </p:nvPr>
        </p:nvSpPr>
        <p:spPr/>
        <p:txBody>
          <a:bodyPr/>
          <a:lstStyle/>
          <a:p>
            <a:pPr>
              <a:defRPr/>
            </a:pPr>
            <a:r>
              <a:rPr lang="en-US" dirty="0" smtClean="0"/>
              <a:t>PhD </a:t>
            </a:r>
            <a:r>
              <a:rPr lang="en-US" smtClean="0"/>
              <a:t>Dissertation </a:t>
            </a:r>
            <a:r>
              <a:rPr lang="en-US" smtClean="0"/>
              <a:t>–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42</a:t>
            </a:fld>
            <a:endParaRPr lang="en-US" dirty="0"/>
          </a:p>
        </p:txBody>
      </p:sp>
    </p:spTree>
    <p:extLst>
      <p:ext uri="{BB962C8B-B14F-4D97-AF65-F5344CB8AC3E}">
        <p14:creationId xmlns:p14="http://schemas.microsoft.com/office/powerpoint/2010/main" val="1282652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Slide Number Placeholder 4"/>
          <p:cNvSpPr>
            <a:spLocks noGrp="1"/>
          </p:cNvSpPr>
          <p:nvPr>
            <p:ph type="sldNum" sz="quarter" idx="11"/>
          </p:nvPr>
        </p:nvSpPr>
        <p:spPr/>
        <p:txBody>
          <a:bodyPr/>
          <a:lstStyle/>
          <a:p>
            <a:pPr>
              <a:defRPr/>
            </a:pPr>
            <a:fld id="{12A67534-E104-4E78-B070-7E52CA66679E}" type="slidenum">
              <a:rPr lang="en-US" smtClean="0"/>
              <a:pPr>
                <a:defRPr/>
              </a:pPr>
              <a:t>43</a:t>
            </a:fld>
            <a:endParaRPr lang="en-US" dirty="0"/>
          </a:p>
        </p:txBody>
      </p:sp>
      <p:sp>
        <p:nvSpPr>
          <p:cNvPr id="6" name="TextBox 5"/>
          <p:cNvSpPr txBox="1"/>
          <p:nvPr/>
        </p:nvSpPr>
        <p:spPr>
          <a:xfrm>
            <a:off x="7422654" y="915793"/>
            <a:ext cx="1721346"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DropTail</a:t>
            </a:r>
            <a:r>
              <a:rPr lang="en-US" dirty="0" smtClean="0"/>
              <a:t> </a:t>
            </a:r>
            <a:endParaRPr lang="en-US" dirty="0"/>
          </a:p>
        </p:txBody>
      </p:sp>
      <p:sp>
        <p:nvSpPr>
          <p:cNvPr id="9" name="TextBox 8"/>
          <p:cNvSpPr txBox="1"/>
          <p:nvPr/>
        </p:nvSpPr>
        <p:spPr>
          <a:xfrm>
            <a:off x="7422654" y="3632448"/>
            <a:ext cx="172134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CATNAP</a:t>
            </a:r>
          </a:p>
          <a:p>
            <a:endParaRPr lang="en-US" dirty="0"/>
          </a:p>
        </p:txBody>
      </p:sp>
      <p:pic>
        <p:nvPicPr>
          <p:cNvPr id="7" name="图片 6"/>
          <p:cNvPicPr>
            <a:picLocks noChangeAspect="1"/>
          </p:cNvPicPr>
          <p:nvPr/>
        </p:nvPicPr>
        <p:blipFill>
          <a:blip r:embed="rId3">
            <a:clrChange>
              <a:clrFrom>
                <a:srgbClr val="FFFFFF"/>
              </a:clrFrom>
              <a:clrTo>
                <a:srgbClr val="FFFFFF">
                  <a:alpha val="0"/>
                </a:srgbClr>
              </a:clrTo>
            </a:clrChange>
          </a:blip>
          <a:stretch>
            <a:fillRect/>
          </a:stretch>
        </p:blipFill>
        <p:spPr>
          <a:xfrm>
            <a:off x="1300032" y="188640"/>
            <a:ext cx="6091014" cy="6061184"/>
          </a:xfrm>
          <a:prstGeom prst="rect">
            <a:avLst/>
          </a:prstGeom>
        </p:spPr>
      </p:pic>
      <p:sp>
        <p:nvSpPr>
          <p:cNvPr id="2" name="椭圆 1"/>
          <p:cNvSpPr/>
          <p:nvPr/>
        </p:nvSpPr>
        <p:spPr bwMode="auto">
          <a:xfrm>
            <a:off x="4139952" y="1223364"/>
            <a:ext cx="1656184" cy="1413548"/>
          </a:xfrm>
          <a:prstGeom prst="ellipse">
            <a:avLst/>
          </a:prstGeom>
          <a:noFill/>
          <a:ln w="38100" cap="sq" cmpd="sng" algn="ctr">
            <a:solidFill>
              <a:srgbClr val="FF0000"/>
            </a:solidFill>
            <a:prstDash val="sys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椭圆 7"/>
          <p:cNvSpPr/>
          <p:nvPr/>
        </p:nvSpPr>
        <p:spPr bwMode="auto">
          <a:xfrm>
            <a:off x="5076825" y="5517232"/>
            <a:ext cx="719311" cy="476250"/>
          </a:xfrm>
          <a:prstGeom prst="ellipse">
            <a:avLst/>
          </a:prstGeom>
          <a:noFill/>
          <a:ln w="38100" cap="sq" cmpd="sng" algn="ctr">
            <a:solidFill>
              <a:srgbClr val="33CC33"/>
            </a:solidFill>
            <a:prstDash val="sys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68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2800" dirty="0" smtClean="0">
                <a:latin typeface="Times New Roman" panose="02020603050405020304" pitchFamily="18" charset="0"/>
                <a:cs typeface="Times New Roman" panose="02020603050405020304" pitchFamily="18" charset="0"/>
              </a:rPr>
              <a:t>Example: Interactive/Non-Interactive Classifier  </a:t>
            </a:r>
            <a:endParaRPr lang="en-US" sz="2800" dirty="0">
              <a:latin typeface="Times New Roman" panose="02020603050405020304" pitchFamily="18" charset="0"/>
              <a:cs typeface="Times New Roman" panose="02020603050405020304" pitchFamily="18" charset="0"/>
            </a:endParaRPr>
          </a:p>
        </p:txBody>
      </p:sp>
      <p:pic>
        <p:nvPicPr>
          <p:cNvPr id="12" name="内容占位符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5616" y="1556792"/>
            <a:ext cx="3810000" cy="4104456"/>
          </a:xfrm>
        </p:spPr>
      </p:pic>
      <p:sp>
        <p:nvSpPr>
          <p:cNvPr id="11" name="内容占位符 10"/>
          <p:cNvSpPr>
            <a:spLocks noGrp="1"/>
          </p:cNvSpPr>
          <p:nvPr>
            <p:ph sz="half" idx="2"/>
          </p:nvPr>
        </p:nvSpPr>
        <p:spPr>
          <a:xfrm>
            <a:off x="5076825" y="1600201"/>
            <a:ext cx="3838575" cy="4133056"/>
          </a:xfrm>
        </p:spPr>
        <p:txBody>
          <a:bodyPr/>
          <a:lstStyle/>
          <a:p>
            <a:r>
              <a:rPr lang="en-US" sz="1800" dirty="0" smtClean="0">
                <a:latin typeface="Times New Roman" panose="02020603050405020304" pitchFamily="18" charset="0"/>
                <a:cs typeface="Times New Roman" panose="02020603050405020304" pitchFamily="18" charset="0"/>
              </a:rPr>
              <a:t>Classification based on packet length.</a:t>
            </a:r>
          </a:p>
          <a:p>
            <a:pPr lvl="1"/>
            <a:r>
              <a:rPr lang="en-US" sz="1600" dirty="0" smtClean="0">
                <a:latin typeface="Times New Roman" panose="02020603050405020304" pitchFamily="18" charset="0"/>
                <a:cs typeface="Times New Roman" panose="02020603050405020304" pitchFamily="18" charset="0"/>
              </a:rPr>
              <a:t>Interactive flows usually consist of small packets.</a:t>
            </a:r>
          </a:p>
          <a:p>
            <a:pPr lvl="1"/>
            <a:r>
              <a:rPr lang="en-US" sz="1600" dirty="0" smtClean="0">
                <a:latin typeface="Times New Roman" panose="02020603050405020304" pitchFamily="18" charset="0"/>
                <a:cs typeface="Times New Roman" panose="02020603050405020304" pitchFamily="18" charset="0"/>
              </a:rPr>
              <a:t>Non-interactive flows usually consist of large packets.</a:t>
            </a:r>
          </a:p>
          <a:p>
            <a:r>
              <a:rPr lang="en-US" sz="1800" dirty="0" smtClean="0">
                <a:latin typeface="Times New Roman" panose="02020603050405020304" pitchFamily="18" charset="0"/>
                <a:cs typeface="Times New Roman" panose="02020603050405020304" pitchFamily="18" charset="0"/>
              </a:rPr>
              <a:t>Avoid </a:t>
            </a:r>
            <a:r>
              <a:rPr lang="en-US" sz="1800" dirty="0">
                <a:latin typeface="Times New Roman" panose="02020603050405020304" pitchFamily="18" charset="0"/>
                <a:cs typeface="Times New Roman" panose="02020603050405020304" pitchFamily="18" charset="0"/>
              </a:rPr>
              <a:t>oscillating classification result</a:t>
            </a:r>
            <a:r>
              <a:rPr lang="en-US" sz="1800" dirty="0" smtClean="0">
                <a:latin typeface="Times New Roman" panose="02020603050405020304" pitchFamily="18" charset="0"/>
                <a:cs typeface="Times New Roman" panose="02020603050405020304" pitchFamily="18" charset="0"/>
              </a:rPr>
              <a:t>. </a:t>
            </a:r>
          </a:p>
          <a:p>
            <a:pPr lvl="1"/>
            <a:r>
              <a:rPr lang="en-US" sz="1400" dirty="0" smtClean="0">
                <a:latin typeface="Times New Roman" panose="02020603050405020304" pitchFamily="18" charset="0"/>
                <a:cs typeface="Times New Roman" panose="02020603050405020304" pitchFamily="18" charset="0"/>
              </a:rPr>
              <a:t>Using Exponential Weighted  Moving Average (EWMA) packet length.</a:t>
            </a:r>
          </a:p>
          <a:p>
            <a:pPr lvl="1"/>
            <a:r>
              <a:rPr lang="en-US" sz="1400" dirty="0" smtClean="0">
                <a:latin typeface="Times New Roman" panose="02020603050405020304" pitchFamily="18" charset="0"/>
                <a:cs typeface="Times New Roman" panose="02020603050405020304" pitchFamily="18" charset="0"/>
              </a:rPr>
              <a:t>Two Threshold, high water marker and low water marker. </a:t>
            </a:r>
          </a:p>
          <a:p>
            <a:r>
              <a:rPr lang="en-US" sz="1800" dirty="0" smtClean="0">
                <a:latin typeface="Times New Roman" panose="02020603050405020304" pitchFamily="18" charset="0"/>
                <a:cs typeface="Times New Roman" panose="02020603050405020304" pitchFamily="18" charset="0"/>
              </a:rPr>
              <a:t>Quickly detect flow state changes</a:t>
            </a:r>
          </a:p>
          <a:p>
            <a:pPr lvl="1"/>
            <a:r>
              <a:rPr lang="en-US" sz="1400" dirty="0">
                <a:latin typeface="Times New Roman" panose="02020603050405020304" pitchFamily="18" charset="0"/>
                <a:cs typeface="Times New Roman" panose="02020603050405020304" pitchFamily="18" charset="0"/>
              </a:rPr>
              <a:t>T</a:t>
            </a:r>
            <a:r>
              <a:rPr lang="en-US" sz="1400" dirty="0" smtClean="0">
                <a:latin typeface="Times New Roman" panose="02020603050405020304" pitchFamily="18" charset="0"/>
                <a:cs typeface="Times New Roman" panose="02020603050405020304" pitchFamily="18" charset="0"/>
              </a:rPr>
              <a:t>wo exponential weights.</a:t>
            </a:r>
          </a:p>
          <a:p>
            <a:endParaRPr lang="en-US" dirty="0"/>
          </a:p>
        </p:txBody>
      </p:sp>
      <p:sp>
        <p:nvSpPr>
          <p:cNvPr id="4" name="页脚占位符 3"/>
          <p:cNvSpPr>
            <a:spLocks noGrp="1"/>
          </p:cNvSpPr>
          <p:nvPr>
            <p:ph type="ftr" sz="quarter" idx="10"/>
          </p:nvPr>
        </p:nvSpPr>
        <p:spPr/>
        <p:txBody>
          <a:bodyPr/>
          <a:lstStyle/>
          <a:p>
            <a:pPr>
              <a:defRPr/>
            </a:pPr>
            <a:r>
              <a:rPr lang="en-US" dirty="0" smtClean="0"/>
              <a:t>PhD </a:t>
            </a:r>
            <a:r>
              <a:rPr lang="en-US" dirty="0" smtClean="0"/>
              <a:t>Dissertation </a:t>
            </a:r>
            <a:r>
              <a:rPr lang="en-US" dirty="0" smtClean="0"/>
              <a:t>–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44</a:t>
            </a:fld>
            <a:endParaRPr lang="en-US" dirty="0"/>
          </a:p>
        </p:txBody>
      </p:sp>
    </p:spTree>
    <p:extLst>
      <p:ext uri="{BB962C8B-B14F-4D97-AF65-F5344CB8AC3E}">
        <p14:creationId xmlns:p14="http://schemas.microsoft.com/office/powerpoint/2010/main" val="1378603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Treatments on Wireless APs</a:t>
            </a:r>
            <a:endParaRPr lang="en-US" dirty="0"/>
          </a:p>
        </p:txBody>
      </p:sp>
      <p:sp>
        <p:nvSpPr>
          <p:cNvPr id="3" name="内容占位符 2"/>
          <p:cNvSpPr>
            <a:spLocks noGrp="1"/>
          </p:cNvSpPr>
          <p:nvPr>
            <p:ph idx="1"/>
          </p:nvPr>
        </p:nvSpPr>
        <p:spPr>
          <a:xfrm>
            <a:off x="1143000" y="1412776"/>
            <a:ext cx="7772400" cy="4525963"/>
          </a:xfrm>
        </p:spPr>
        <p:txBody>
          <a:bodyPr/>
          <a:lstStyle/>
          <a:p>
            <a:r>
              <a:rPr lang="en-US" sz="2400" dirty="0" smtClean="0"/>
              <a:t>Drop packets.</a:t>
            </a:r>
          </a:p>
          <a:p>
            <a:pPr lvl="1"/>
            <a:r>
              <a:rPr lang="en-US" sz="2000" dirty="0" smtClean="0"/>
              <a:t>Dropping 3% packets from UDP based streaming flow does not degrade video quality </a:t>
            </a:r>
            <a:r>
              <a:rPr lang="en-US" sz="1800" dirty="0" smtClean="0"/>
              <a:t>[Wu, 2006]</a:t>
            </a:r>
            <a:r>
              <a:rPr lang="en-US" sz="2000" dirty="0" smtClean="0"/>
              <a:t>.</a:t>
            </a:r>
            <a:r>
              <a:rPr lang="en-US" dirty="0" smtClean="0"/>
              <a:t> </a:t>
            </a:r>
          </a:p>
          <a:p>
            <a:r>
              <a:rPr lang="en-US" sz="2400" dirty="0" smtClean="0"/>
              <a:t>Limited TCP transmission </a:t>
            </a:r>
            <a:r>
              <a:rPr lang="en-US" sz="2400" dirty="0"/>
              <a:t>rate </a:t>
            </a:r>
            <a:r>
              <a:rPr lang="en-US" sz="1800" dirty="0"/>
              <a:t>[</a:t>
            </a:r>
            <a:r>
              <a:rPr lang="it-IT" sz="1800" dirty="0"/>
              <a:t>Pau, 2007]</a:t>
            </a:r>
            <a:r>
              <a:rPr lang="en-US" sz="2400" dirty="0" smtClean="0"/>
              <a:t>.</a:t>
            </a:r>
          </a:p>
          <a:p>
            <a:pPr lvl="1"/>
            <a:r>
              <a:rPr lang="en-US" sz="2000" dirty="0" smtClean="0"/>
              <a:t>TCP sending rate is the smallest of  senders’ window size, congestion window size and advertised windows size.</a:t>
            </a:r>
          </a:p>
          <a:p>
            <a:r>
              <a:rPr lang="en-US" sz="2400" dirty="0" smtClean="0"/>
              <a:t>Push and Delay </a:t>
            </a:r>
            <a:r>
              <a:rPr lang="en-US" sz="1800" dirty="0" smtClean="0"/>
              <a:t>[Claypool, 2007].</a:t>
            </a:r>
          </a:p>
          <a:p>
            <a:pPr lvl="1"/>
            <a:r>
              <a:rPr lang="en-US" sz="2000" dirty="0"/>
              <a:t>P</a:t>
            </a:r>
            <a:r>
              <a:rPr lang="en-US" sz="2000" dirty="0" smtClean="0"/>
              <a:t>ackets from time-sensitive application can “cut in line”.</a:t>
            </a:r>
          </a:p>
          <a:p>
            <a:pPr lvl="1"/>
            <a:r>
              <a:rPr lang="en-US" sz="2000" dirty="0"/>
              <a:t>Packets from </a:t>
            </a:r>
            <a:r>
              <a:rPr lang="en-US" sz="2000" dirty="0" smtClean="0"/>
              <a:t>best-effort applications can be </a:t>
            </a:r>
            <a:r>
              <a:rPr lang="en-US" sz="2000" dirty="0"/>
              <a:t>delayed slightly </a:t>
            </a:r>
            <a:r>
              <a:rPr lang="en-US" sz="2000" dirty="0" smtClean="0"/>
              <a:t>without users’ notice. </a:t>
            </a:r>
          </a:p>
          <a:p>
            <a:r>
              <a:rPr lang="en-US" sz="2400" dirty="0" smtClean="0"/>
              <a:t>Reserve Bandwidth.</a:t>
            </a:r>
          </a:p>
        </p:txBody>
      </p:sp>
      <p:sp>
        <p:nvSpPr>
          <p:cNvPr id="4" name="页脚占位符 3"/>
          <p:cNvSpPr>
            <a:spLocks noGrp="1"/>
          </p:cNvSpPr>
          <p:nvPr>
            <p:ph type="ftr" sz="quarter" idx="10"/>
          </p:nvPr>
        </p:nvSpPr>
        <p:spPr/>
        <p:txBody>
          <a:bodyPr/>
          <a:lstStyle/>
          <a:p>
            <a:pPr>
              <a:defRPr/>
            </a:pPr>
            <a:r>
              <a:rPr lang="en-US" dirty="0" smtClean="0"/>
              <a:t>PhD Dissertation </a:t>
            </a:r>
            <a:r>
              <a:rPr lang="en-US" dirty="0"/>
              <a:t>(practice) </a:t>
            </a:r>
            <a:r>
              <a:rPr lang="en-US" dirty="0" smtClean="0"/>
              <a:t>–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45</a:t>
            </a:fld>
            <a:endParaRPr lang="en-US" dirty="0"/>
          </a:p>
        </p:txBody>
      </p:sp>
    </p:spTree>
    <p:extLst>
      <p:ext uri="{BB962C8B-B14F-4D97-AF65-F5344CB8AC3E}">
        <p14:creationId xmlns:p14="http://schemas.microsoft.com/office/powerpoint/2010/main" val="2384844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sz="2800" dirty="0" smtClean="0"/>
              <a:t>Treatment-Based Classification </a:t>
            </a:r>
            <a:r>
              <a:rPr lang="en-US" sz="2800" dirty="0"/>
              <a:t>for Typical </a:t>
            </a:r>
            <a:r>
              <a:rPr lang="en-US" sz="2800" dirty="0" smtClean="0"/>
              <a:t>Applications</a:t>
            </a:r>
            <a:endParaRPr lang="en-US" sz="2800" dirty="0"/>
          </a:p>
        </p:txBody>
      </p:sp>
      <p:pic>
        <p:nvPicPr>
          <p:cNvPr id="8" name="内容占位符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778895"/>
            <a:ext cx="7772400" cy="2874241"/>
          </a:xfrm>
        </p:spPr>
      </p:pic>
      <p:sp>
        <p:nvSpPr>
          <p:cNvPr id="4" name="页脚占位符 3"/>
          <p:cNvSpPr>
            <a:spLocks noGrp="1"/>
          </p:cNvSpPr>
          <p:nvPr>
            <p:ph type="ftr" sz="quarter" idx="10"/>
          </p:nvPr>
        </p:nvSpPr>
        <p:spPr/>
        <p:txBody>
          <a:bodyPr/>
          <a:lstStyle/>
          <a:p>
            <a:pPr>
              <a:defRPr/>
            </a:pPr>
            <a:r>
              <a:rPr lang="en-US" dirty="0" smtClean="0"/>
              <a:t>PhD Dissertation</a:t>
            </a:r>
            <a:r>
              <a:rPr lang="en-US" dirty="0"/>
              <a:t> (practice)</a:t>
            </a:r>
            <a:r>
              <a:rPr lang="en-US" dirty="0" smtClean="0"/>
              <a:t>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46</a:t>
            </a:fld>
            <a:endParaRPr lang="en-US" dirty="0"/>
          </a:p>
        </p:txBody>
      </p:sp>
    </p:spTree>
    <p:extLst>
      <p:ext uri="{BB962C8B-B14F-4D97-AF65-F5344CB8AC3E}">
        <p14:creationId xmlns:p14="http://schemas.microsoft.com/office/powerpoint/2010/main" val="1969411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44624"/>
            <a:ext cx="7772400" cy="854968"/>
          </a:xfrm>
        </p:spPr>
        <p:txBody>
          <a:bodyPr/>
          <a:lstStyle/>
          <a:p>
            <a:r>
              <a:rPr lang="en-US" sz="2700" dirty="0" smtClean="0"/>
              <a:t>Problems in Current Home Wireless Network (1/2)</a:t>
            </a:r>
            <a:endParaRPr lang="en-US" sz="2700" dirty="0"/>
          </a:p>
        </p:txBody>
      </p:sp>
      <p:sp>
        <p:nvSpPr>
          <p:cNvPr id="3" name="内容占位符 2"/>
          <p:cNvSpPr>
            <a:spLocks noGrp="1"/>
          </p:cNvSpPr>
          <p:nvPr>
            <p:ph idx="1"/>
          </p:nvPr>
        </p:nvSpPr>
        <p:spPr>
          <a:xfrm>
            <a:off x="1115616" y="1124744"/>
            <a:ext cx="7772400" cy="4824536"/>
          </a:xfrm>
        </p:spPr>
        <p:txBody>
          <a:bodyPr/>
          <a:lstStyle/>
          <a:p>
            <a:r>
              <a:rPr lang="en-US" sz="2400" dirty="0" smtClean="0"/>
              <a:t>Residential </a:t>
            </a:r>
            <a:r>
              <a:rPr lang="en-US" sz="2400" dirty="0"/>
              <a:t>APs do not guarantee low transmission delays required by time sensitive applications.</a:t>
            </a:r>
          </a:p>
          <a:p>
            <a:pPr lvl="1"/>
            <a:r>
              <a:rPr lang="en-US" sz="2000" dirty="0" smtClean="0"/>
              <a:t>Applications with various Quality of Service </a:t>
            </a:r>
            <a:r>
              <a:rPr lang="en-US" sz="2000" dirty="0"/>
              <a:t>(QoS) </a:t>
            </a:r>
            <a:r>
              <a:rPr lang="en-US" sz="2000" dirty="0" smtClean="0"/>
              <a:t>requirements. </a:t>
            </a:r>
          </a:p>
          <a:p>
            <a:pPr lvl="1"/>
            <a:r>
              <a:rPr lang="en-US" sz="2000" dirty="0"/>
              <a:t>Large queuing delays at AP when congestion</a:t>
            </a:r>
            <a:r>
              <a:rPr lang="en-US" sz="2000" dirty="0" smtClean="0"/>
              <a:t>.</a:t>
            </a:r>
          </a:p>
          <a:p>
            <a:r>
              <a:rPr lang="en-US" sz="2400" dirty="0"/>
              <a:t>Residential APs do not </a:t>
            </a:r>
            <a:r>
              <a:rPr lang="en-US" sz="2400" dirty="0" smtClean="0"/>
              <a:t>automatically provide traffic </a:t>
            </a:r>
            <a:r>
              <a:rPr lang="en-US" sz="2400" dirty="0"/>
              <a:t>classifications</a:t>
            </a:r>
            <a:r>
              <a:rPr lang="en-US" sz="2400" dirty="0" smtClean="0"/>
              <a:t>.</a:t>
            </a:r>
          </a:p>
          <a:p>
            <a:pPr lvl="1"/>
            <a:r>
              <a:rPr lang="en-US" sz="2000" dirty="0" smtClean="0"/>
              <a:t>Traffic classification usually for security purposes.</a:t>
            </a:r>
            <a:endParaRPr lang="en-US" sz="2000" dirty="0"/>
          </a:p>
          <a:p>
            <a:pPr lvl="1"/>
            <a:r>
              <a:rPr lang="en-US" sz="2000" dirty="0"/>
              <a:t>Manual </a:t>
            </a:r>
            <a:r>
              <a:rPr lang="en-US" sz="2000" dirty="0" smtClean="0"/>
              <a:t>configuration (by LAN port, MAC/IP address). </a:t>
            </a:r>
          </a:p>
          <a:p>
            <a:r>
              <a:rPr lang="en-US" sz="2400" dirty="0" smtClean="0"/>
              <a:t>Current QoS methods may not fit home wireless APs. </a:t>
            </a:r>
          </a:p>
          <a:p>
            <a:pPr lvl="1"/>
            <a:r>
              <a:rPr lang="en-US" sz="2000" dirty="0" smtClean="0"/>
              <a:t>Type of Service (TOS) bits </a:t>
            </a:r>
            <a:r>
              <a:rPr lang="en-US" sz="2000" dirty="0"/>
              <a:t>never saw widespread </a:t>
            </a:r>
            <a:r>
              <a:rPr lang="en-US" sz="2000" dirty="0" smtClean="0"/>
              <a:t>use.</a:t>
            </a:r>
          </a:p>
          <a:p>
            <a:pPr lvl="1"/>
            <a:r>
              <a:rPr lang="en-US" sz="2000" dirty="0" smtClean="0"/>
              <a:t>Dropping on packets from TCP flows might not relieve congestion. </a:t>
            </a:r>
          </a:p>
        </p:txBody>
      </p:sp>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47</a:t>
            </a:fld>
            <a:endParaRPr lang="en-US" dirty="0"/>
          </a:p>
        </p:txBody>
      </p:sp>
    </p:spTree>
    <p:extLst>
      <p:ext uri="{BB962C8B-B14F-4D97-AF65-F5344CB8AC3E}">
        <p14:creationId xmlns:p14="http://schemas.microsoft.com/office/powerpoint/2010/main" val="699419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8999" y="0"/>
            <a:ext cx="7772400" cy="1143000"/>
          </a:xfrm>
        </p:spPr>
        <p:txBody>
          <a:bodyPr/>
          <a:lstStyle/>
          <a:p>
            <a:r>
              <a:rPr lang="en-US" sz="2800" dirty="0" smtClean="0"/>
              <a:t>Foreground Applications </a:t>
            </a:r>
            <a:r>
              <a:rPr lang="en-US" sz="2800" dirty="0"/>
              <a:t>in Simulation</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1079663635"/>
              </p:ext>
            </p:extLst>
          </p:nvPr>
        </p:nvGraphicFramePr>
        <p:xfrm>
          <a:off x="1190625" y="1196753"/>
          <a:ext cx="7772400" cy="4193664"/>
        </p:xfrm>
        <a:graphic>
          <a:graphicData uri="http://schemas.openxmlformats.org/drawingml/2006/table">
            <a:tbl>
              <a:tblPr firstRow="1" bandRow="1">
                <a:tableStyleId>{10A1B5D5-9B99-4C35-A422-299274C87663}</a:tableStyleId>
              </a:tblPr>
              <a:tblGrid>
                <a:gridCol w="1578000"/>
                <a:gridCol w="2308200"/>
                <a:gridCol w="1940272"/>
                <a:gridCol w="1945928"/>
              </a:tblGrid>
              <a:tr h="586864">
                <a:tc>
                  <a: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Application</a:t>
                      </a:r>
                      <a:endParaRPr lang="en-US" dirty="0">
                        <a:solidFill>
                          <a:schemeClr val="bg1"/>
                        </a:solidFill>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solidFill>
                      <a:srgbClr val="C00000">
                        <a:alpha val="69804"/>
                      </a:srgbClr>
                    </a:solidFill>
                  </a:tcPr>
                </a:tc>
                <a:tc gridSpan="3">
                  <a: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CATNAP</a:t>
                      </a:r>
                      <a:r>
                        <a:rPr lang="en-US" baseline="0" dirty="0" smtClean="0">
                          <a:solidFill>
                            <a:schemeClr val="bg1"/>
                          </a:solidFill>
                          <a:latin typeface="Times New Roman" panose="02020603050405020304" pitchFamily="18" charset="0"/>
                          <a:cs typeface="Times New Roman" panose="02020603050405020304" pitchFamily="18" charset="0"/>
                        </a:rPr>
                        <a:t> Classification </a:t>
                      </a:r>
                      <a:endParaRPr lang="en-US"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00000">
                        <a:alpha val="69804"/>
                      </a:srgbClr>
                    </a:solidFill>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3366FF"/>
                    </a:solidFill>
                  </a:tcPr>
                </a:tc>
                <a:tc hMerge="1">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800000">
                        <a:alpha val="50196"/>
                      </a:srgbClr>
                    </a:solidFill>
                  </a:tcPr>
                </a:tc>
              </a:tr>
              <a:tr h="370840">
                <a:tc>
                  <a:txBody>
                    <a:bodyPr/>
                    <a:lstStyle/>
                    <a:p>
                      <a:r>
                        <a:rPr lang="en-US" dirty="0" smtClean="0">
                          <a:latin typeface="Times New Roman" panose="02020603050405020304" pitchFamily="18" charset="0"/>
                          <a:cs typeface="Times New Roman" panose="02020603050405020304" pitchFamily="18" charset="0"/>
                        </a:rPr>
                        <a:t>FTP</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tcPr>
                </a:tc>
                <a:tc>
                  <a:txBody>
                    <a:bodyPr/>
                    <a:lstStyle/>
                    <a:p>
                      <a:pPr algn="ct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 non-interactive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Times New Roman" panose="02020603050405020304" pitchFamily="18" charset="0"/>
                          <a:cs typeface="Times New Roman" panose="02020603050405020304" pitchFamily="18" charset="0"/>
                        </a:rPr>
                        <a:t>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r>
              <a:tr h="370840">
                <a:tc>
                  <a:txBody>
                    <a:bodyPr/>
                    <a:lstStyle/>
                    <a:p>
                      <a:r>
                        <a:rPr lang="en-US" dirty="0" smtClean="0">
                          <a:latin typeface="Times New Roman" panose="02020603050405020304" pitchFamily="18" charset="0"/>
                          <a:cs typeface="Times New Roman" panose="02020603050405020304" pitchFamily="18" charset="0"/>
                        </a:rPr>
                        <a:t>NFS w/ UDP</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 non-response-based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non-interactive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mpd="sng">
                      <a:noFill/>
                    </a:lnT>
                    <a:solidFill>
                      <a:srgbClr val="ECB2B2">
                        <a:alpha val="30196"/>
                      </a:srgbClr>
                    </a:solidFill>
                  </a:tcPr>
                </a:tc>
                <a:tc>
                  <a:txBody>
                    <a:bodyPr/>
                    <a:lstStyle/>
                    <a:p>
                      <a:pPr algn="ctr"/>
                      <a:r>
                        <a:rPr lang="en-US" baseline="0" dirty="0" smtClean="0">
                          <a:latin typeface="Times New Roman" panose="02020603050405020304" pitchFamily="18" charset="0"/>
                          <a:cs typeface="Times New Roman" panose="02020603050405020304" pitchFamily="18" charset="0"/>
                        </a:rPr>
                        <a:t> 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B2B2">
                        <a:alpha val="30196"/>
                      </a:srgbClr>
                    </a:solidFill>
                  </a:tcPr>
                </a:tc>
              </a:tr>
              <a:tr h="370840">
                <a:tc>
                  <a:txBody>
                    <a:bodyPr/>
                    <a:lstStyle/>
                    <a:p>
                      <a:r>
                        <a:rPr lang="en-US" dirty="0" smtClean="0">
                          <a:latin typeface="Times New Roman" panose="02020603050405020304" pitchFamily="18" charset="0"/>
                          <a:cs typeface="Times New Roman" panose="02020603050405020304" pitchFamily="18" charset="0"/>
                        </a:rPr>
                        <a:t>Game w/UDP</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non-response-based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non-interactive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dirty="0" smtClean="0">
                          <a:latin typeface="Times New Roman" panose="02020603050405020304" pitchFamily="18" charset="0"/>
                          <a:cs typeface="Times New Roman" panose="02020603050405020304" pitchFamily="18" charset="0"/>
                        </a:rPr>
                        <a:t>Game</a:t>
                      </a:r>
                      <a:r>
                        <a:rPr lang="en-US" baseline="0" dirty="0" smtClean="0">
                          <a:latin typeface="Times New Roman" panose="02020603050405020304" pitchFamily="18" charset="0"/>
                          <a:cs typeface="Times New Roman" panose="02020603050405020304" pitchFamily="18" charset="0"/>
                        </a:rPr>
                        <a:t> w/TCP</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non-greedy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B2B2">
                        <a:alpha val="30196"/>
                      </a:srgbClr>
                    </a:solidFill>
                  </a:tcPr>
                </a:tc>
              </a:tr>
              <a:tr h="370840">
                <a:tc>
                  <a:txBody>
                    <a:bodyPr/>
                    <a:lstStyle/>
                    <a:p>
                      <a:r>
                        <a:rPr lang="en-US" dirty="0" smtClean="0">
                          <a:latin typeface="Times New Roman" panose="02020603050405020304" pitchFamily="18" charset="0"/>
                          <a:cs typeface="Times New Roman" panose="02020603050405020304" pitchFamily="18" charset="0"/>
                        </a:rPr>
                        <a:t>VoIP</a:t>
                      </a:r>
                      <a:r>
                        <a:rPr lang="en-US" baseline="0" dirty="0" smtClean="0">
                          <a:latin typeface="Times New Roman" panose="02020603050405020304" pitchFamily="18" charset="0"/>
                          <a:cs typeface="Times New Roman" panose="02020603050405020304" pitchFamily="18" charset="0"/>
                        </a:rPr>
                        <a:t> w/UDP</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non-response-based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non-greedy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dirty="0" smtClean="0">
                          <a:latin typeface="Times New Roman" panose="02020603050405020304" pitchFamily="18" charset="0"/>
                          <a:cs typeface="Times New Roman" panose="02020603050405020304" pitchFamily="18" charset="0"/>
                        </a:rPr>
                        <a:t>VoIP</a:t>
                      </a:r>
                      <a:r>
                        <a:rPr lang="en-US" baseline="0" dirty="0" smtClean="0">
                          <a:latin typeface="Times New Roman" panose="02020603050405020304" pitchFamily="18" charset="0"/>
                          <a:cs typeface="Times New Roman" panose="02020603050405020304" pitchFamily="18" charset="0"/>
                        </a:rPr>
                        <a:t> w/TCP</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non-greedy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B2B2">
                        <a:alpha val="30196"/>
                      </a:srgbClr>
                    </a:solidFill>
                  </a:tcPr>
                </a:tc>
              </a:tr>
              <a:tr h="370840">
                <a:tc>
                  <a:txBody>
                    <a:bodyPr/>
                    <a:lstStyle/>
                    <a:p>
                      <a:r>
                        <a:rPr lang="en-US" dirty="0" smtClean="0">
                          <a:latin typeface="Times New Roman" panose="02020603050405020304" pitchFamily="18" charset="0"/>
                          <a:cs typeface="Times New Roman" panose="02020603050405020304" pitchFamily="18" charset="0"/>
                        </a:rPr>
                        <a:t>Video w/UDP </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non-response-based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r>
                        <a:rPr lang="en-US" dirty="0" smtClean="0">
                          <a:latin typeface="Times New Roman" panose="02020603050405020304" pitchFamily="18" charset="0"/>
                          <a:cs typeface="Times New Roman" panose="02020603050405020304" pitchFamily="18" charset="0"/>
                        </a:rPr>
                        <a:t>non-interactive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FAF8F7">
                        <a:alpha val="69804"/>
                      </a:srgbClr>
                    </a:solidFill>
                  </a:tcPr>
                </a:tc>
                <a:tc>
                  <a:txBody>
                    <a:bodyPr/>
                    <a:lstStyle/>
                    <a:p>
                      <a:pPr algn="ctr"/>
                      <a:r>
                        <a:rPr lang="en-US" dirty="0" smtClean="0">
                          <a:latin typeface="Times New Roman" panose="02020603050405020304" pitchFamily="18" charset="0"/>
                          <a:cs typeface="Times New Roman" panose="02020603050405020304" pitchFamily="18" charset="0"/>
                        </a:rPr>
                        <a:t>non-greedy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dirty="0" smtClean="0">
                          <a:latin typeface="Times New Roman" panose="02020603050405020304" pitchFamily="18" charset="0"/>
                          <a:cs typeface="Times New Roman" panose="02020603050405020304" pitchFamily="18" charset="0"/>
                        </a:rPr>
                        <a:t>Video</a:t>
                      </a:r>
                      <a:r>
                        <a:rPr lang="en-US" baseline="0" dirty="0" smtClean="0">
                          <a:latin typeface="Times New Roman" panose="02020603050405020304" pitchFamily="18" charset="0"/>
                          <a:cs typeface="Times New Roman" panose="02020603050405020304" pitchFamily="18" charset="0"/>
                        </a:rPr>
                        <a:t> w/TCP</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non-interactive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ECB2B2">
                        <a:alpha val="30196"/>
                      </a:srgbClr>
                    </a:solidFill>
                  </a:tcPr>
                </a:tc>
                <a:tc>
                  <a:txBody>
                    <a:bodyPr/>
                    <a:lstStyle/>
                    <a:p>
                      <a:pPr algn="ctr"/>
                      <a:r>
                        <a:rPr lang="en-US" dirty="0" smtClean="0">
                          <a:latin typeface="Times New Roman" panose="02020603050405020304" pitchFamily="18" charset="0"/>
                          <a:cs typeface="Times New Roman" panose="02020603050405020304" pitchFamily="18" charset="0"/>
                        </a:rPr>
                        <a:t>non-greedy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B2B2">
                        <a:alpha val="30196"/>
                      </a:srgbClr>
                    </a:solidFill>
                  </a:tcPr>
                </a:tc>
              </a:tr>
              <a:tr h="370840">
                <a:tc>
                  <a:txBody>
                    <a:bodyPr/>
                    <a:lstStyle/>
                    <a:p>
                      <a:r>
                        <a:rPr lang="en-US" dirty="0" smtClean="0">
                          <a:latin typeface="Times New Roman" panose="02020603050405020304" pitchFamily="18" charset="0"/>
                          <a:cs typeface="Times New Roman" panose="02020603050405020304" pitchFamily="18" charset="0"/>
                        </a:rPr>
                        <a:t>Web</a:t>
                      </a:r>
                      <a:endParaRPr lang="en-US" dirty="0">
                        <a:latin typeface="Times New Roman" panose="02020603050405020304" pitchFamily="18" charset="0"/>
                        <a:cs typeface="Times New Roman" panose="02020603050405020304" pitchFamily="18" charset="0"/>
                      </a:endParaRPr>
                    </a:p>
                  </a:txBody>
                  <a:tcPr>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ctr"/>
                      <a:r>
                        <a:rPr lang="en-US" dirty="0" smtClean="0">
                          <a:latin typeface="Times New Roman" panose="02020603050405020304" pitchFamily="18" charset="0"/>
                          <a:cs typeface="Times New Roman" panose="02020603050405020304" pitchFamily="18" charset="0"/>
                        </a:rPr>
                        <a:t>response-based</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ctr"/>
                      <a:r>
                        <a:rPr lang="en-US" dirty="0" smtClean="0">
                          <a:latin typeface="Times New Roman" panose="02020603050405020304" pitchFamily="18" charset="0"/>
                          <a:cs typeface="Times New Roman" panose="02020603050405020304" pitchFamily="18" charset="0"/>
                        </a:rPr>
                        <a:t>interactive/non-interactive</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ctr"/>
                      <a:r>
                        <a:rPr lang="en-US" dirty="0" smtClean="0">
                          <a:latin typeface="Times New Roman" panose="02020603050405020304" pitchFamily="18" charset="0"/>
                          <a:cs typeface="Times New Roman" panose="02020603050405020304" pitchFamily="18" charset="0"/>
                        </a:rPr>
                        <a:t>greedy/non-greedy</a:t>
                      </a:r>
                      <a:endParaRPr lang="en-US" dirty="0">
                        <a:latin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r>
            </a:tbl>
          </a:graphicData>
        </a:graphic>
      </p:graphicFrame>
      <p:sp>
        <p:nvSpPr>
          <p:cNvPr id="4" name="页脚占位符 3"/>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48</a:t>
            </a:fld>
            <a:endParaRPr lang="en-US" dirty="0"/>
          </a:p>
        </p:txBody>
      </p:sp>
    </p:spTree>
    <p:extLst>
      <p:ext uri="{BB962C8B-B14F-4D97-AF65-F5344CB8AC3E}">
        <p14:creationId xmlns:p14="http://schemas.microsoft.com/office/powerpoint/2010/main" val="4012567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425" y="32080"/>
            <a:ext cx="7772400" cy="1143000"/>
          </a:xfrm>
        </p:spPr>
        <p:txBody>
          <a:bodyPr/>
          <a:lstStyle/>
          <a:p>
            <a:r>
              <a:rPr lang="en-US" sz="2700" dirty="0" smtClean="0"/>
              <a:t>Quality of Service (QoS) Spectrum of Applications</a:t>
            </a:r>
            <a:endParaRPr lang="en-US" sz="2700" dirty="0"/>
          </a:p>
        </p:txBody>
      </p:sp>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5</a:t>
            </a:fld>
            <a:endParaRPr lang="en-US" dirty="0"/>
          </a:p>
        </p:txBody>
      </p:sp>
      <p:sp>
        <p:nvSpPr>
          <p:cNvPr id="7" name="文本框 6"/>
          <p:cNvSpPr txBox="1"/>
          <p:nvPr/>
        </p:nvSpPr>
        <p:spPr>
          <a:xfrm>
            <a:off x="2771968" y="1204940"/>
            <a:ext cx="1884367" cy="584775"/>
          </a:xfrm>
          <a:prstGeom prst="rect">
            <a:avLst/>
          </a:prstGeom>
          <a:noFill/>
        </p:spPr>
        <p:txBody>
          <a:bodyPr wrap="square" rtlCol="0">
            <a:spAutoFit/>
          </a:bodyPr>
          <a:lstStyle/>
          <a:p>
            <a:r>
              <a:rPr lang="en-US" sz="1600" b="1" i="1" dirty="0" smtClean="0">
                <a:solidFill>
                  <a:srgbClr val="FF0000"/>
                </a:solidFill>
              </a:rPr>
              <a:t>Game</a:t>
            </a:r>
            <a:r>
              <a:rPr lang="en-US" sz="1600" b="1" dirty="0" smtClean="0">
                <a:solidFill>
                  <a:srgbClr val="FF0000"/>
                </a:solidFill>
              </a:rPr>
              <a:t>, </a:t>
            </a:r>
            <a:r>
              <a:rPr lang="en-US" sz="1600" b="1" i="1" dirty="0" smtClean="0">
                <a:solidFill>
                  <a:srgbClr val="FF0000"/>
                </a:solidFill>
              </a:rPr>
              <a:t>VoIP</a:t>
            </a:r>
          </a:p>
          <a:p>
            <a:r>
              <a:rPr lang="en-US" sz="1600" b="1" i="1" dirty="0" smtClean="0">
                <a:solidFill>
                  <a:srgbClr val="FF0000"/>
                </a:solidFill>
              </a:rPr>
              <a:t>(time sensitive)</a:t>
            </a:r>
            <a:endParaRPr lang="en-US" sz="1600" b="1" i="1" dirty="0">
              <a:solidFill>
                <a:srgbClr val="FF0000"/>
              </a:solidFill>
            </a:endParaRPr>
          </a:p>
        </p:txBody>
      </p:sp>
      <p:sp>
        <p:nvSpPr>
          <p:cNvPr id="8" name="文本框 7"/>
          <p:cNvSpPr txBox="1"/>
          <p:nvPr/>
        </p:nvSpPr>
        <p:spPr>
          <a:xfrm>
            <a:off x="4808076" y="4752211"/>
            <a:ext cx="1874789" cy="830997"/>
          </a:xfrm>
          <a:prstGeom prst="rect">
            <a:avLst/>
          </a:prstGeom>
          <a:noFill/>
        </p:spPr>
        <p:txBody>
          <a:bodyPr wrap="square" rtlCol="0">
            <a:spAutoFit/>
          </a:bodyPr>
          <a:lstStyle/>
          <a:p>
            <a:r>
              <a:rPr lang="en-US" sz="1600" b="1" i="1" dirty="0" smtClean="0">
                <a:solidFill>
                  <a:srgbClr val="C00000"/>
                </a:solidFill>
              </a:rPr>
              <a:t>File Transfer,</a:t>
            </a:r>
          </a:p>
          <a:p>
            <a:r>
              <a:rPr lang="en-US" sz="1600" b="1" i="1" dirty="0" smtClean="0">
                <a:solidFill>
                  <a:srgbClr val="C00000"/>
                </a:solidFill>
              </a:rPr>
              <a:t>P2P </a:t>
            </a:r>
            <a:r>
              <a:rPr lang="en-US" sz="1600" b="1" i="1" dirty="0">
                <a:solidFill>
                  <a:srgbClr val="C00000"/>
                </a:solidFill>
              </a:rPr>
              <a:t>F</a:t>
            </a:r>
            <a:r>
              <a:rPr lang="en-US" sz="1600" b="1" i="1" dirty="0" smtClean="0">
                <a:solidFill>
                  <a:srgbClr val="C00000"/>
                </a:solidFill>
              </a:rPr>
              <a:t>ile Sharing.</a:t>
            </a:r>
          </a:p>
          <a:p>
            <a:r>
              <a:rPr lang="en-US" sz="1600" b="1" i="1" dirty="0" smtClean="0">
                <a:solidFill>
                  <a:srgbClr val="C00000"/>
                </a:solidFill>
              </a:rPr>
              <a:t>(time insensitive)</a:t>
            </a:r>
            <a:endParaRPr lang="en-US" sz="1600" b="1" i="1" dirty="0">
              <a:solidFill>
                <a:srgbClr val="C00000"/>
              </a:solidFill>
            </a:endParaRPr>
          </a:p>
        </p:txBody>
      </p:sp>
      <p:sp>
        <p:nvSpPr>
          <p:cNvPr id="9" name="文本框 8"/>
          <p:cNvSpPr txBox="1"/>
          <p:nvPr/>
        </p:nvSpPr>
        <p:spPr>
          <a:xfrm>
            <a:off x="5885578" y="1349151"/>
            <a:ext cx="1874789" cy="830997"/>
          </a:xfrm>
          <a:prstGeom prst="rect">
            <a:avLst/>
          </a:prstGeom>
          <a:noFill/>
        </p:spPr>
        <p:txBody>
          <a:bodyPr wrap="square" rtlCol="0">
            <a:spAutoFit/>
          </a:bodyPr>
          <a:lstStyle/>
          <a:p>
            <a:r>
              <a:rPr lang="en-US" sz="1600" i="1" dirty="0" smtClean="0">
                <a:solidFill>
                  <a:srgbClr val="0066FF"/>
                </a:solidFill>
              </a:rPr>
              <a:t>Video, VoIP </a:t>
            </a:r>
          </a:p>
          <a:p>
            <a:r>
              <a:rPr lang="en-US" sz="1600" i="1" dirty="0" smtClean="0">
                <a:solidFill>
                  <a:srgbClr val="0066FF"/>
                </a:solidFill>
              </a:rPr>
              <a:t>(UDP-based, loss-tolerant) </a:t>
            </a:r>
            <a:endParaRPr lang="en-US" sz="1600" i="1" dirty="0">
              <a:solidFill>
                <a:srgbClr val="0066FF"/>
              </a:solidFill>
            </a:endParaRPr>
          </a:p>
        </p:txBody>
      </p:sp>
      <p:sp>
        <p:nvSpPr>
          <p:cNvPr id="10" name="文本框 9"/>
          <p:cNvSpPr txBox="1"/>
          <p:nvPr/>
        </p:nvSpPr>
        <p:spPr>
          <a:xfrm>
            <a:off x="1833934" y="4752212"/>
            <a:ext cx="1729954" cy="1077218"/>
          </a:xfrm>
          <a:prstGeom prst="rect">
            <a:avLst/>
          </a:prstGeom>
          <a:noFill/>
        </p:spPr>
        <p:txBody>
          <a:bodyPr wrap="square" rtlCol="0">
            <a:spAutoFit/>
          </a:bodyPr>
          <a:lstStyle/>
          <a:p>
            <a:r>
              <a:rPr lang="en-US" sz="1600" i="1" dirty="0" smtClean="0">
                <a:solidFill>
                  <a:srgbClr val="0066FF"/>
                </a:solidFill>
              </a:rPr>
              <a:t>File Transfer,</a:t>
            </a:r>
          </a:p>
          <a:p>
            <a:r>
              <a:rPr lang="en-US" sz="1600" i="1" dirty="0" smtClean="0">
                <a:solidFill>
                  <a:srgbClr val="0066FF"/>
                </a:solidFill>
              </a:rPr>
              <a:t>SSH</a:t>
            </a:r>
          </a:p>
          <a:p>
            <a:r>
              <a:rPr lang="en-US" sz="1600" i="1" dirty="0" smtClean="0">
                <a:solidFill>
                  <a:srgbClr val="0066FF"/>
                </a:solidFill>
              </a:rPr>
              <a:t>(TCP based, loss-sensitive)</a:t>
            </a:r>
            <a:endParaRPr lang="en-US" sz="1600" i="1" dirty="0">
              <a:solidFill>
                <a:srgbClr val="0066FF"/>
              </a:solidFill>
            </a:endParaRPr>
          </a:p>
        </p:txBody>
      </p:sp>
      <p:sp>
        <p:nvSpPr>
          <p:cNvPr id="11" name="文本框 10"/>
          <p:cNvSpPr txBox="1"/>
          <p:nvPr/>
        </p:nvSpPr>
        <p:spPr>
          <a:xfrm>
            <a:off x="7138044" y="2946024"/>
            <a:ext cx="1004495" cy="584775"/>
          </a:xfrm>
          <a:prstGeom prst="rect">
            <a:avLst/>
          </a:prstGeom>
          <a:noFill/>
        </p:spPr>
        <p:txBody>
          <a:bodyPr wrap="square" rtlCol="0">
            <a:spAutoFit/>
          </a:bodyPr>
          <a:lstStyle/>
          <a:p>
            <a:r>
              <a:rPr lang="en-US" sz="1600" i="1" dirty="0" smtClean="0">
                <a:solidFill>
                  <a:srgbClr val="00CC00"/>
                </a:solidFill>
              </a:rPr>
              <a:t>File </a:t>
            </a:r>
          </a:p>
          <a:p>
            <a:r>
              <a:rPr lang="en-US" sz="1600" i="1" dirty="0" smtClean="0">
                <a:solidFill>
                  <a:srgbClr val="00CC00"/>
                </a:solidFill>
              </a:rPr>
              <a:t>Transfer</a:t>
            </a:r>
            <a:endParaRPr lang="en-US" sz="1600" i="1" dirty="0">
              <a:solidFill>
                <a:srgbClr val="00CC00"/>
              </a:solidFill>
            </a:endParaRPr>
          </a:p>
        </p:txBody>
      </p:sp>
      <p:sp>
        <p:nvSpPr>
          <p:cNvPr id="12" name="文本框 11"/>
          <p:cNvSpPr txBox="1"/>
          <p:nvPr/>
        </p:nvSpPr>
        <p:spPr>
          <a:xfrm>
            <a:off x="1206032" y="2920189"/>
            <a:ext cx="1127322" cy="584775"/>
          </a:xfrm>
          <a:prstGeom prst="rect">
            <a:avLst/>
          </a:prstGeom>
          <a:noFill/>
        </p:spPr>
        <p:txBody>
          <a:bodyPr wrap="square" rtlCol="0">
            <a:spAutoFit/>
          </a:bodyPr>
          <a:lstStyle/>
          <a:p>
            <a:r>
              <a:rPr lang="en-US" sz="1600" i="1" dirty="0" smtClean="0">
                <a:solidFill>
                  <a:srgbClr val="33CC33"/>
                </a:solidFill>
              </a:rPr>
              <a:t>Video </a:t>
            </a:r>
          </a:p>
          <a:p>
            <a:r>
              <a:rPr lang="en-US" sz="1600" i="1" dirty="0" smtClean="0">
                <a:solidFill>
                  <a:srgbClr val="00CC00"/>
                </a:solidFill>
              </a:rPr>
              <a:t>Streaming</a:t>
            </a:r>
            <a:r>
              <a:rPr lang="en-US" sz="1600" i="1" dirty="0" smtClean="0">
                <a:solidFill>
                  <a:srgbClr val="33CC33"/>
                </a:solidFill>
              </a:rPr>
              <a:t> </a:t>
            </a:r>
            <a:endParaRPr lang="en-US" sz="1600" i="1" dirty="0">
              <a:solidFill>
                <a:srgbClr val="33CC33"/>
              </a:solidFill>
            </a:endParaRPr>
          </a:p>
        </p:txBody>
      </p:sp>
      <p:grpSp>
        <p:nvGrpSpPr>
          <p:cNvPr id="32" name="组合 31"/>
          <p:cNvGrpSpPr/>
          <p:nvPr/>
        </p:nvGrpSpPr>
        <p:grpSpPr>
          <a:xfrm>
            <a:off x="2538412" y="1628800"/>
            <a:ext cx="4341226" cy="3168352"/>
            <a:chOff x="2538412" y="1628800"/>
            <a:chExt cx="4341226" cy="3168352"/>
          </a:xfrm>
        </p:grpSpPr>
        <p:cxnSp>
          <p:nvCxnSpPr>
            <p:cNvPr id="14" name="直接箭头连接符 13"/>
            <p:cNvCxnSpPr/>
            <p:nvPr/>
          </p:nvCxnSpPr>
          <p:spPr bwMode="auto">
            <a:xfrm flipV="1">
              <a:off x="4499992" y="1628800"/>
              <a:ext cx="0" cy="1656184"/>
            </a:xfrm>
            <a:prstGeom prst="straightConnector1">
              <a:avLst/>
            </a:prstGeom>
            <a:solidFill>
              <a:schemeClr val="accent1"/>
            </a:solidFill>
            <a:ln w="25400" cap="sq" cmpd="sng" algn="ctr">
              <a:solidFill>
                <a:srgbClr val="FF0000"/>
              </a:solidFill>
              <a:prstDash val="solid"/>
              <a:miter lim="800000"/>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a:off x="4499992" y="3284984"/>
              <a:ext cx="2061988" cy="0"/>
            </a:xfrm>
            <a:prstGeom prst="straightConnector1">
              <a:avLst/>
            </a:prstGeom>
            <a:solidFill>
              <a:schemeClr val="accent1"/>
            </a:solidFill>
            <a:ln w="25400" cap="sq" cmpd="sng" algn="ctr">
              <a:solidFill>
                <a:srgbClr val="00CC00"/>
              </a:solidFill>
              <a:prstDash val="solid"/>
              <a:miter lim="800000"/>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p:cNvCxnSpPr/>
            <p:nvPr/>
          </p:nvCxnSpPr>
          <p:spPr bwMode="auto">
            <a:xfrm flipH="1">
              <a:off x="3059832" y="3284984"/>
              <a:ext cx="1440160" cy="1368003"/>
            </a:xfrm>
            <a:prstGeom prst="straightConnector1">
              <a:avLst/>
            </a:prstGeom>
            <a:solidFill>
              <a:schemeClr val="accent1"/>
            </a:solidFill>
            <a:ln w="25400" cap="sq" cmpd="sng" algn="ctr">
              <a:solidFill>
                <a:srgbClr val="0066FF"/>
              </a:solidFill>
              <a:prstDash val="solid"/>
              <a:miter lim="800000"/>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本框 19"/>
            <p:cNvSpPr txBox="1"/>
            <p:nvPr/>
          </p:nvSpPr>
          <p:spPr>
            <a:xfrm>
              <a:off x="4797816" y="2846883"/>
              <a:ext cx="2081822" cy="307777"/>
            </a:xfrm>
            <a:prstGeom prst="rect">
              <a:avLst/>
            </a:prstGeom>
            <a:noFill/>
          </p:spPr>
          <p:txBody>
            <a:bodyPr wrap="square" rtlCol="0">
              <a:spAutoFit/>
            </a:bodyPr>
            <a:lstStyle/>
            <a:p>
              <a:r>
                <a:rPr lang="en-US" sz="1400" b="1" i="1" dirty="0" smtClean="0">
                  <a:solidFill>
                    <a:srgbClr val="00CC00"/>
                  </a:solidFill>
                </a:rPr>
                <a:t>Bandwidth</a:t>
              </a:r>
              <a:r>
                <a:rPr lang="en-US" sz="1400" b="1" i="1" dirty="0">
                  <a:solidFill>
                    <a:srgbClr val="00CC00"/>
                  </a:solidFill>
                </a:rPr>
                <a:t> </a:t>
              </a:r>
              <a:r>
                <a:rPr lang="en-US" sz="1400" b="1" i="1" dirty="0" smtClean="0">
                  <a:solidFill>
                    <a:srgbClr val="00CC00"/>
                  </a:solidFill>
                </a:rPr>
                <a:t>Eagerness</a:t>
              </a:r>
              <a:endParaRPr lang="en-US" sz="1400" b="1" i="1" dirty="0">
                <a:solidFill>
                  <a:srgbClr val="00CC00"/>
                </a:solidFill>
              </a:endParaRPr>
            </a:p>
          </p:txBody>
        </p:sp>
        <p:sp>
          <p:nvSpPr>
            <p:cNvPr id="21" name="文本框 20"/>
            <p:cNvSpPr txBox="1"/>
            <p:nvPr/>
          </p:nvSpPr>
          <p:spPr>
            <a:xfrm>
              <a:off x="3271261" y="2519347"/>
              <a:ext cx="1379158" cy="307777"/>
            </a:xfrm>
            <a:prstGeom prst="rect">
              <a:avLst/>
            </a:prstGeom>
            <a:noFill/>
          </p:spPr>
          <p:txBody>
            <a:bodyPr wrap="square" rtlCol="0">
              <a:spAutoFit/>
            </a:bodyPr>
            <a:lstStyle/>
            <a:p>
              <a:r>
                <a:rPr lang="en-US" sz="1400" b="1" i="1" dirty="0" smtClean="0">
                  <a:solidFill>
                    <a:srgbClr val="FF0000"/>
                  </a:solidFill>
                </a:rPr>
                <a:t>Interactivity</a:t>
              </a:r>
              <a:r>
                <a:rPr lang="en-US" sz="1400" b="1" i="1" u="sng" dirty="0" smtClean="0">
                  <a:solidFill>
                    <a:srgbClr val="0066FF"/>
                  </a:solidFill>
                </a:rPr>
                <a:t> </a:t>
              </a:r>
              <a:endParaRPr lang="en-US" sz="1400" b="1" i="1" u="sng" dirty="0">
                <a:solidFill>
                  <a:srgbClr val="0066FF"/>
                </a:solidFill>
              </a:endParaRPr>
            </a:p>
          </p:txBody>
        </p:sp>
        <p:cxnSp>
          <p:nvCxnSpPr>
            <p:cNvPr id="13" name="直接连接符 12"/>
            <p:cNvCxnSpPr/>
            <p:nvPr/>
          </p:nvCxnSpPr>
          <p:spPr bwMode="auto">
            <a:xfrm>
              <a:off x="2771800" y="3284984"/>
              <a:ext cx="1728192" cy="0"/>
            </a:xfrm>
            <a:prstGeom prst="line">
              <a:avLst/>
            </a:prstGeom>
            <a:solidFill>
              <a:schemeClr val="accent1"/>
            </a:solidFill>
            <a:ln w="25400" cap="sq" cmpd="sng" algn="ctr">
              <a:solidFill>
                <a:srgbClr val="00CC00"/>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4499992" y="3284984"/>
              <a:ext cx="0" cy="1512168"/>
            </a:xfrm>
            <a:prstGeom prst="line">
              <a:avLst/>
            </a:prstGeom>
            <a:solidFill>
              <a:schemeClr val="accent1"/>
            </a:solidFill>
            <a:ln w="25400" cap="sq" cmpd="sng" algn="ctr">
              <a:solidFill>
                <a:srgbClr val="FF0000"/>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flipV="1">
              <a:off x="4499992" y="2132856"/>
              <a:ext cx="1224136" cy="1152128"/>
            </a:xfrm>
            <a:prstGeom prst="line">
              <a:avLst/>
            </a:prstGeom>
            <a:solidFill>
              <a:schemeClr val="accent1"/>
            </a:solidFill>
            <a:ln w="25400" cap="sq" cmpd="sng" algn="ctr">
              <a:solidFill>
                <a:srgbClr val="0066FF"/>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文本框 24"/>
            <p:cNvSpPr txBox="1"/>
            <p:nvPr/>
          </p:nvSpPr>
          <p:spPr>
            <a:xfrm>
              <a:off x="2538412" y="3432894"/>
              <a:ext cx="1653497" cy="307777"/>
            </a:xfrm>
            <a:prstGeom prst="rect">
              <a:avLst/>
            </a:prstGeom>
            <a:noFill/>
          </p:spPr>
          <p:txBody>
            <a:bodyPr wrap="square" rtlCol="0">
              <a:spAutoFit/>
            </a:bodyPr>
            <a:lstStyle/>
            <a:p>
              <a:r>
                <a:rPr lang="en-US" sz="1400" b="1" i="1" dirty="0" smtClean="0">
                  <a:solidFill>
                    <a:srgbClr val="0066FF"/>
                  </a:solidFill>
                </a:rPr>
                <a:t>Responsiveness</a:t>
              </a:r>
              <a:endParaRPr lang="en-US" sz="1400" b="1" i="1" dirty="0">
                <a:solidFill>
                  <a:srgbClr val="0066FF"/>
                </a:solidFill>
              </a:endParaRPr>
            </a:p>
          </p:txBody>
        </p:sp>
      </p:grpSp>
      <p:sp>
        <p:nvSpPr>
          <p:cNvPr id="26" name="文本框 25"/>
          <p:cNvSpPr txBox="1"/>
          <p:nvPr/>
        </p:nvSpPr>
        <p:spPr>
          <a:xfrm>
            <a:off x="5492621" y="2219131"/>
            <a:ext cx="2088232" cy="307777"/>
          </a:xfrm>
          <a:prstGeom prst="rect">
            <a:avLst/>
          </a:prstGeom>
          <a:noFill/>
        </p:spPr>
        <p:txBody>
          <a:bodyPr wrap="square" rtlCol="0">
            <a:spAutoFit/>
          </a:bodyPr>
          <a:lstStyle/>
          <a:p>
            <a:r>
              <a:rPr lang="en-US" sz="1400" b="1" dirty="0" smtClean="0">
                <a:solidFill>
                  <a:srgbClr val="0066FF"/>
                </a:solidFill>
              </a:rPr>
              <a:t>Non-response-based</a:t>
            </a:r>
            <a:endParaRPr lang="en-US" sz="1400" b="1" dirty="0">
              <a:solidFill>
                <a:srgbClr val="0066FF"/>
              </a:solidFill>
            </a:endParaRPr>
          </a:p>
        </p:txBody>
      </p:sp>
      <p:sp>
        <p:nvSpPr>
          <p:cNvPr id="27" name="文本框 26"/>
          <p:cNvSpPr txBox="1"/>
          <p:nvPr/>
        </p:nvSpPr>
        <p:spPr>
          <a:xfrm>
            <a:off x="1582958" y="4242851"/>
            <a:ext cx="2088232" cy="307777"/>
          </a:xfrm>
          <a:prstGeom prst="rect">
            <a:avLst/>
          </a:prstGeom>
          <a:noFill/>
        </p:spPr>
        <p:txBody>
          <a:bodyPr wrap="square" rtlCol="0">
            <a:spAutoFit/>
          </a:bodyPr>
          <a:lstStyle/>
          <a:p>
            <a:r>
              <a:rPr lang="en-US" sz="1400" b="1" dirty="0">
                <a:solidFill>
                  <a:srgbClr val="0066FF"/>
                </a:solidFill>
              </a:rPr>
              <a:t>R</a:t>
            </a:r>
            <a:r>
              <a:rPr lang="en-US" sz="1400" b="1" dirty="0" smtClean="0">
                <a:solidFill>
                  <a:srgbClr val="0066FF"/>
                </a:solidFill>
              </a:rPr>
              <a:t>esponse-based</a:t>
            </a:r>
            <a:endParaRPr lang="en-US" sz="1400" b="1" dirty="0">
              <a:solidFill>
                <a:srgbClr val="0066FF"/>
              </a:solidFill>
            </a:endParaRPr>
          </a:p>
        </p:txBody>
      </p:sp>
      <p:sp>
        <p:nvSpPr>
          <p:cNvPr id="28" name="文本框 27"/>
          <p:cNvSpPr txBox="1"/>
          <p:nvPr/>
        </p:nvSpPr>
        <p:spPr>
          <a:xfrm>
            <a:off x="6080552" y="3332113"/>
            <a:ext cx="870293" cy="307777"/>
          </a:xfrm>
          <a:prstGeom prst="rect">
            <a:avLst/>
          </a:prstGeom>
          <a:noFill/>
        </p:spPr>
        <p:txBody>
          <a:bodyPr wrap="square" rtlCol="0">
            <a:spAutoFit/>
          </a:bodyPr>
          <a:lstStyle/>
          <a:p>
            <a:r>
              <a:rPr lang="en-US" sz="1400" b="1" dirty="0" smtClean="0">
                <a:solidFill>
                  <a:srgbClr val="00CC00"/>
                </a:solidFill>
              </a:rPr>
              <a:t>Greedy</a:t>
            </a:r>
            <a:endParaRPr lang="en-US" sz="1400" b="1" dirty="0">
              <a:solidFill>
                <a:srgbClr val="00CC00"/>
              </a:solidFill>
            </a:endParaRPr>
          </a:p>
        </p:txBody>
      </p:sp>
      <p:sp>
        <p:nvSpPr>
          <p:cNvPr id="29" name="文本框 28"/>
          <p:cNvSpPr txBox="1"/>
          <p:nvPr/>
        </p:nvSpPr>
        <p:spPr>
          <a:xfrm>
            <a:off x="2561783" y="2977207"/>
            <a:ext cx="1362145" cy="307777"/>
          </a:xfrm>
          <a:prstGeom prst="rect">
            <a:avLst/>
          </a:prstGeom>
          <a:noFill/>
        </p:spPr>
        <p:txBody>
          <a:bodyPr wrap="square" rtlCol="0">
            <a:spAutoFit/>
          </a:bodyPr>
          <a:lstStyle/>
          <a:p>
            <a:r>
              <a:rPr lang="en-US" sz="1400" b="1" dirty="0" smtClean="0">
                <a:solidFill>
                  <a:srgbClr val="00CC00"/>
                </a:solidFill>
              </a:rPr>
              <a:t>Non-greedy</a:t>
            </a:r>
            <a:endParaRPr lang="en-US" sz="1400" b="1" dirty="0">
              <a:solidFill>
                <a:srgbClr val="00CC00"/>
              </a:solidFill>
            </a:endParaRPr>
          </a:p>
        </p:txBody>
      </p:sp>
      <p:sp>
        <p:nvSpPr>
          <p:cNvPr id="30" name="文本框 29"/>
          <p:cNvSpPr txBox="1"/>
          <p:nvPr/>
        </p:nvSpPr>
        <p:spPr>
          <a:xfrm>
            <a:off x="4533453" y="1584350"/>
            <a:ext cx="1092279" cy="307777"/>
          </a:xfrm>
          <a:prstGeom prst="rect">
            <a:avLst/>
          </a:prstGeom>
          <a:noFill/>
        </p:spPr>
        <p:txBody>
          <a:bodyPr wrap="square" rtlCol="0">
            <a:spAutoFit/>
          </a:bodyPr>
          <a:lstStyle/>
          <a:p>
            <a:r>
              <a:rPr lang="en-US" sz="1400" b="1" dirty="0" smtClean="0">
                <a:solidFill>
                  <a:srgbClr val="FF0000"/>
                </a:solidFill>
              </a:rPr>
              <a:t>Interactive</a:t>
            </a:r>
            <a:endParaRPr lang="en-US" sz="1400" b="1" dirty="0">
              <a:solidFill>
                <a:srgbClr val="FF0000"/>
              </a:solidFill>
            </a:endParaRPr>
          </a:p>
        </p:txBody>
      </p:sp>
      <p:sp>
        <p:nvSpPr>
          <p:cNvPr id="31" name="文本框 30"/>
          <p:cNvSpPr txBox="1"/>
          <p:nvPr/>
        </p:nvSpPr>
        <p:spPr>
          <a:xfrm>
            <a:off x="3851528" y="4476329"/>
            <a:ext cx="1092279" cy="523220"/>
          </a:xfrm>
          <a:prstGeom prst="rect">
            <a:avLst/>
          </a:prstGeom>
          <a:noFill/>
        </p:spPr>
        <p:txBody>
          <a:bodyPr wrap="square" rtlCol="0">
            <a:spAutoFit/>
          </a:bodyPr>
          <a:lstStyle/>
          <a:p>
            <a:r>
              <a:rPr lang="en-US" sz="1400" b="1" dirty="0" smtClean="0">
                <a:solidFill>
                  <a:srgbClr val="FF0000"/>
                </a:solidFill>
              </a:rPr>
              <a:t>Non-interactive</a:t>
            </a:r>
            <a:endParaRPr lang="en-US" sz="1400" b="1" dirty="0">
              <a:solidFill>
                <a:srgbClr val="FF0000"/>
              </a:solidFill>
            </a:endParaRPr>
          </a:p>
        </p:txBody>
      </p:sp>
    </p:spTree>
    <p:extLst>
      <p:ext uri="{BB962C8B-B14F-4D97-AF65-F5344CB8AC3E}">
        <p14:creationId xmlns:p14="http://schemas.microsoft.com/office/powerpoint/2010/main" val="9996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188640"/>
            <a:ext cx="7772400" cy="1296144"/>
          </a:xfrm>
        </p:spPr>
        <p:txBody>
          <a:bodyPr/>
          <a:lstStyle/>
          <a:p>
            <a:r>
              <a:rPr lang="en-US" dirty="0" smtClean="0"/>
              <a:t>Problems in Current Home Wireless Network (1/2)</a:t>
            </a:r>
            <a:endParaRPr lang="en-US" dirty="0"/>
          </a:p>
        </p:txBody>
      </p:sp>
      <p:sp>
        <p:nvSpPr>
          <p:cNvPr id="3" name="内容占位符 2"/>
          <p:cNvSpPr>
            <a:spLocks noGrp="1"/>
          </p:cNvSpPr>
          <p:nvPr>
            <p:ph idx="1"/>
          </p:nvPr>
        </p:nvSpPr>
        <p:spPr>
          <a:xfrm>
            <a:off x="1187624" y="1988840"/>
            <a:ext cx="7772400" cy="3672408"/>
          </a:xfrm>
        </p:spPr>
        <p:txBody>
          <a:bodyPr/>
          <a:lstStyle/>
          <a:p>
            <a:r>
              <a:rPr lang="en-US" sz="2600" dirty="0" smtClean="0"/>
              <a:t>Residential </a:t>
            </a:r>
            <a:r>
              <a:rPr lang="en-US" sz="2600" dirty="0"/>
              <a:t>APs do </a:t>
            </a:r>
            <a:r>
              <a:rPr lang="en-US" sz="2600" dirty="0">
                <a:solidFill>
                  <a:srgbClr val="C00000"/>
                </a:solidFill>
              </a:rPr>
              <a:t>not</a:t>
            </a:r>
            <a:r>
              <a:rPr lang="en-US" sz="2600" dirty="0"/>
              <a:t> guarantee low transmission delays required by time sensitive applications</a:t>
            </a:r>
            <a:r>
              <a:rPr lang="en-US" sz="2600" dirty="0" smtClean="0"/>
              <a:t>.</a:t>
            </a:r>
          </a:p>
          <a:p>
            <a:pPr marL="0" indent="0">
              <a:buNone/>
            </a:pPr>
            <a:endParaRPr lang="en-US" sz="2600" dirty="0"/>
          </a:p>
          <a:p>
            <a:r>
              <a:rPr lang="en-US" sz="2600" dirty="0" smtClean="0"/>
              <a:t>Residential </a:t>
            </a:r>
            <a:r>
              <a:rPr lang="en-US" sz="2600" dirty="0"/>
              <a:t>APs do </a:t>
            </a:r>
            <a:r>
              <a:rPr lang="en-US" sz="2600" dirty="0">
                <a:solidFill>
                  <a:srgbClr val="C00000"/>
                </a:solidFill>
              </a:rPr>
              <a:t>not</a:t>
            </a:r>
            <a:r>
              <a:rPr lang="en-US" sz="2600" dirty="0"/>
              <a:t> </a:t>
            </a:r>
            <a:r>
              <a:rPr lang="en-US" sz="2600" dirty="0" smtClean="0"/>
              <a:t>automatically provide traffic </a:t>
            </a:r>
            <a:r>
              <a:rPr lang="en-US" sz="2600" dirty="0"/>
              <a:t>classifications</a:t>
            </a:r>
            <a:r>
              <a:rPr lang="en-US" sz="2600" dirty="0" smtClean="0"/>
              <a:t>.</a:t>
            </a:r>
          </a:p>
          <a:p>
            <a:endParaRPr lang="en-US" sz="2600" dirty="0" smtClean="0"/>
          </a:p>
          <a:p>
            <a:r>
              <a:rPr lang="en-US" sz="2600" dirty="0" smtClean="0"/>
              <a:t>Current QoS methods may </a:t>
            </a:r>
            <a:r>
              <a:rPr lang="en-US" sz="2600" dirty="0" smtClean="0">
                <a:solidFill>
                  <a:srgbClr val="C00000"/>
                </a:solidFill>
              </a:rPr>
              <a:t>not</a:t>
            </a:r>
            <a:r>
              <a:rPr lang="en-US" sz="2600" dirty="0" smtClean="0"/>
              <a:t> fit home wireless APs. </a:t>
            </a:r>
          </a:p>
        </p:txBody>
      </p:sp>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6</a:t>
            </a:fld>
            <a:endParaRPr lang="en-US" dirty="0"/>
          </a:p>
        </p:txBody>
      </p:sp>
    </p:spTree>
    <p:extLst>
      <p:ext uri="{BB962C8B-B14F-4D97-AF65-F5344CB8AC3E}">
        <p14:creationId xmlns:p14="http://schemas.microsoft.com/office/powerpoint/2010/main" val="104878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7936" y="1084854"/>
            <a:ext cx="7772400" cy="4804547"/>
          </a:xfrm>
        </p:spPr>
        <p:txBody>
          <a:bodyPr/>
          <a:lstStyle/>
          <a:p>
            <a:r>
              <a:rPr lang="en-US" sz="2400" dirty="0" smtClean="0">
                <a:hlinkClick r:id="rId3"/>
              </a:rPr>
              <a:t>5</a:t>
            </a:r>
            <a:r>
              <a:rPr lang="en-US" sz="2400" baseline="30000" dirty="0" smtClean="0">
                <a:hlinkClick r:id="rId3"/>
              </a:rPr>
              <a:t>th</a:t>
            </a:r>
            <a:r>
              <a:rPr lang="en-US" sz="2400" dirty="0" smtClean="0">
                <a:hlinkClick r:id="rId3"/>
              </a:rPr>
              <a:t> Generation Apple AirPort Extreme (A1521). </a:t>
            </a:r>
            <a:endParaRPr lang="en-US" sz="2400" dirty="0" smtClean="0"/>
          </a:p>
          <a:p>
            <a:pPr lvl="1"/>
            <a:r>
              <a:rPr lang="en-US" sz="1800" dirty="0" smtClean="0"/>
              <a:t>“</a:t>
            </a:r>
            <a:r>
              <a:rPr lang="en-US" sz="1800" i="1" dirty="0" smtClean="0">
                <a:solidFill>
                  <a:srgbClr val="FF0000"/>
                </a:solidFill>
              </a:rPr>
              <a:t>If </a:t>
            </a:r>
            <a:r>
              <a:rPr lang="en-US" sz="1800" i="1" dirty="0">
                <a:solidFill>
                  <a:srgbClr val="FF0000"/>
                </a:solidFill>
              </a:rPr>
              <a:t>you are looking for supreme control over your home network such as QoS or controlling Frame Burst—you are going to need a router with more functionality</a:t>
            </a:r>
            <a:r>
              <a:rPr lang="en-US" sz="1800" i="1" dirty="0"/>
              <a:t>. </a:t>
            </a:r>
            <a:r>
              <a:rPr lang="en-US" sz="1800" i="1" dirty="0" smtClean="0"/>
              <a:t> The </a:t>
            </a:r>
            <a:r>
              <a:rPr lang="en-US" sz="1800" i="1" dirty="0"/>
              <a:t>AirPort does not offer really fine control over settings; it lacks the Web interface through which most routers offer that level of </a:t>
            </a:r>
            <a:r>
              <a:rPr lang="en-US" sz="1800" i="1" dirty="0" smtClean="0"/>
              <a:t>control.</a:t>
            </a:r>
            <a:r>
              <a:rPr lang="en-US" sz="1800" dirty="0" smtClean="0"/>
              <a:t>” – PCMAG, June 2013.</a:t>
            </a:r>
          </a:p>
          <a:p>
            <a:pPr lvl="1"/>
            <a:r>
              <a:rPr lang="en-US" sz="1800" i="1" dirty="0" smtClean="0"/>
              <a:t>“No</a:t>
            </a:r>
            <a:r>
              <a:rPr lang="en-US" sz="1800" i="1" dirty="0"/>
              <a:t>, Apple routers missed out on QoS.. although they </a:t>
            </a:r>
            <a:r>
              <a:rPr lang="en-US" sz="1800" i="1" dirty="0">
                <a:solidFill>
                  <a:srgbClr val="0000CC"/>
                </a:solidFill>
              </a:rPr>
              <a:t>might respond </a:t>
            </a:r>
            <a:r>
              <a:rPr lang="en-US" sz="1800" i="1" dirty="0" smtClean="0">
                <a:solidFill>
                  <a:srgbClr val="0000CC"/>
                </a:solidFill>
              </a:rPr>
              <a:t>to </a:t>
            </a:r>
            <a:r>
              <a:rPr lang="en-US" sz="1800" i="1" dirty="0" err="1" smtClean="0">
                <a:solidFill>
                  <a:srgbClr val="0000CC"/>
                </a:solidFill>
              </a:rPr>
              <a:t>QoS</a:t>
            </a:r>
            <a:r>
              <a:rPr lang="en-US" sz="1800" i="1" dirty="0" smtClean="0">
                <a:solidFill>
                  <a:srgbClr val="0000CC"/>
                </a:solidFill>
              </a:rPr>
              <a:t> </a:t>
            </a:r>
            <a:r>
              <a:rPr lang="en-US" sz="1800" i="1" dirty="0">
                <a:solidFill>
                  <a:srgbClr val="0000CC"/>
                </a:solidFill>
              </a:rPr>
              <a:t>packet settings on the Mac.. not sure.. but unlikely</a:t>
            </a:r>
            <a:r>
              <a:rPr lang="en-US" sz="1800" i="1" dirty="0" smtClean="0">
                <a:solidFill>
                  <a:srgbClr val="0000CC"/>
                </a:solidFill>
              </a:rPr>
              <a:t>.. </a:t>
            </a:r>
            <a:r>
              <a:rPr lang="en-US" sz="1800" i="1" dirty="0"/>
              <a:t>Apple just don't include </a:t>
            </a:r>
            <a:r>
              <a:rPr lang="en-US" sz="1800" i="1" dirty="0">
                <a:solidFill>
                  <a:srgbClr val="FF0000"/>
                </a:solidFill>
              </a:rPr>
              <a:t>anything difficult to configure</a:t>
            </a:r>
            <a:r>
              <a:rPr lang="en-US" sz="1800" i="1" dirty="0"/>
              <a:t>.. </a:t>
            </a:r>
            <a:r>
              <a:rPr lang="en-US" sz="1800" i="1" dirty="0">
                <a:solidFill>
                  <a:srgbClr val="FF0000"/>
                </a:solidFill>
              </a:rPr>
              <a:t>QoS is </a:t>
            </a:r>
            <a:r>
              <a:rPr lang="en-US" sz="1800" i="1" dirty="0" smtClean="0">
                <a:solidFill>
                  <a:srgbClr val="FF0000"/>
                </a:solidFill>
              </a:rPr>
              <a:t>difficult</a:t>
            </a:r>
            <a:r>
              <a:rPr lang="en-US" sz="1800" i="1" dirty="0">
                <a:solidFill>
                  <a:srgbClr val="FF0000"/>
                </a:solidFill>
              </a:rPr>
              <a:t>.. </a:t>
            </a:r>
            <a:r>
              <a:rPr lang="en-US" sz="1800" dirty="0" smtClean="0"/>
              <a:t>” –</a:t>
            </a:r>
            <a:r>
              <a:rPr lang="en-US" sz="1800" dirty="0" smtClean="0">
                <a:hlinkClick r:id="rId4"/>
              </a:rPr>
              <a:t>Apple discussion board</a:t>
            </a:r>
            <a:r>
              <a:rPr lang="en-US" sz="1800" dirty="0" smtClean="0"/>
              <a:t>. – Sept. 2013.</a:t>
            </a:r>
            <a:endParaRPr lang="en-US" sz="1800" dirty="0"/>
          </a:p>
          <a:p>
            <a:r>
              <a:rPr lang="en-US" sz="2400" dirty="0" smtClean="0">
                <a:hlinkClick r:id="rId5"/>
              </a:rPr>
              <a:t>Cisco Wireless LAN Controller Configuration Guide</a:t>
            </a:r>
            <a:r>
              <a:rPr lang="en-US" dirty="0" smtClean="0">
                <a:hlinkClick r:id="rId5"/>
              </a:rPr>
              <a:t>.</a:t>
            </a:r>
            <a:r>
              <a:rPr lang="en-US" dirty="0" smtClean="0"/>
              <a:t> </a:t>
            </a:r>
            <a:endParaRPr lang="en-US" dirty="0"/>
          </a:p>
          <a:p>
            <a:pPr lvl="1"/>
            <a:r>
              <a:rPr lang="en-US" sz="1800" dirty="0" smtClean="0"/>
              <a:t>Cisco 5500 Series Controller, enterprise class product on market 2012.</a:t>
            </a:r>
          </a:p>
          <a:p>
            <a:pPr lvl="1"/>
            <a:r>
              <a:rPr lang="en-US" sz="1800" dirty="0" smtClean="0"/>
              <a:t>User manual is </a:t>
            </a:r>
            <a:r>
              <a:rPr lang="en-US" sz="1800" dirty="0" smtClean="0">
                <a:solidFill>
                  <a:srgbClr val="FF0000"/>
                </a:solidFill>
              </a:rPr>
              <a:t>1072</a:t>
            </a:r>
            <a:r>
              <a:rPr lang="en-US" sz="1800" dirty="0" smtClean="0"/>
              <a:t> pages long, </a:t>
            </a:r>
            <a:r>
              <a:rPr lang="en-US" sz="1800" dirty="0" smtClean="0">
                <a:solidFill>
                  <a:srgbClr val="FF0000"/>
                </a:solidFill>
              </a:rPr>
              <a:t>31.69</a:t>
            </a:r>
            <a:r>
              <a:rPr lang="en-US" sz="1800" dirty="0" smtClean="0"/>
              <a:t> MB in total.</a:t>
            </a:r>
          </a:p>
          <a:p>
            <a:pPr lvl="1"/>
            <a:r>
              <a:rPr lang="en-US" sz="1800" dirty="0" smtClean="0">
                <a:solidFill>
                  <a:srgbClr val="FF0000"/>
                </a:solidFill>
              </a:rPr>
              <a:t>Difficult</a:t>
            </a:r>
            <a:r>
              <a:rPr lang="en-US" sz="1800" dirty="0" smtClean="0"/>
              <a:t> to configure QoS, e.g. bandwidth limitation per user,  </a:t>
            </a:r>
            <a:r>
              <a:rPr lang="en-US" sz="1800" dirty="0" smtClean="0">
                <a:solidFill>
                  <a:srgbClr val="FF0000"/>
                </a:solidFill>
              </a:rPr>
              <a:t>14 </a:t>
            </a:r>
            <a:r>
              <a:rPr lang="en-US" sz="1800" dirty="0" smtClean="0"/>
              <a:t>steps!</a:t>
            </a:r>
          </a:p>
          <a:p>
            <a:pPr marL="457200" lvl="1" indent="0">
              <a:buNone/>
            </a:pPr>
            <a:endParaRPr lang="en-US" sz="1800" dirty="0" smtClean="0"/>
          </a:p>
          <a:p>
            <a:pPr marL="457200" lvl="1" indent="0">
              <a:buNone/>
            </a:pPr>
            <a:endParaRPr lang="en-US" sz="1800" dirty="0"/>
          </a:p>
        </p:txBody>
      </p:sp>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7</a:t>
            </a:fld>
            <a:endParaRPr lang="en-US" dirty="0"/>
          </a:p>
        </p:txBody>
      </p:sp>
      <p:sp>
        <p:nvSpPr>
          <p:cNvPr id="7" name="标题 1"/>
          <p:cNvSpPr>
            <a:spLocks noGrp="1"/>
          </p:cNvSpPr>
          <p:nvPr>
            <p:ph type="title"/>
          </p:nvPr>
        </p:nvSpPr>
        <p:spPr>
          <a:xfrm>
            <a:off x="1143000" y="44624"/>
            <a:ext cx="7772400" cy="854968"/>
          </a:xfrm>
        </p:spPr>
        <p:txBody>
          <a:bodyPr/>
          <a:lstStyle/>
          <a:p>
            <a:r>
              <a:rPr lang="en-US" sz="2700" dirty="0" smtClean="0"/>
              <a:t>Problems in Current Home Wireless Network (2/2)</a:t>
            </a:r>
            <a:endParaRPr lang="en-US" sz="2700" dirty="0"/>
          </a:p>
        </p:txBody>
      </p:sp>
    </p:spTree>
    <p:extLst>
      <p:ext uri="{BB962C8B-B14F-4D97-AF65-F5344CB8AC3E}">
        <p14:creationId xmlns:p14="http://schemas.microsoft.com/office/powerpoint/2010/main" val="204519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202630"/>
            <a:ext cx="7772400" cy="778098"/>
          </a:xfrm>
        </p:spPr>
        <p:txBody>
          <a:bodyPr/>
          <a:lstStyle/>
          <a:p>
            <a:r>
              <a:rPr lang="en-US" sz="3200" dirty="0" smtClean="0">
                <a:latin typeface="Times New Roman" panose="02020603050405020304" pitchFamily="18" charset="0"/>
                <a:cs typeface="Times New Roman" panose="02020603050405020304" pitchFamily="18" charset="0"/>
              </a:rPr>
              <a:t>Problem Statement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文本占位符 7"/>
          <p:cNvSpPr>
            <a:spLocks noGrp="1"/>
          </p:cNvSpPr>
          <p:nvPr>
            <p:ph type="body" sz="half" idx="1"/>
          </p:nvPr>
        </p:nvSpPr>
        <p:spPr>
          <a:xfrm>
            <a:off x="1190625" y="1268760"/>
            <a:ext cx="7772400" cy="4261884"/>
          </a:xfrm>
        </p:spPr>
        <p:txBody>
          <a:bodyPr/>
          <a:lstStyle/>
          <a:p>
            <a:r>
              <a:rPr lang="en-US" sz="2400" dirty="0">
                <a:latin typeface="Times New Roman" panose="02020603050405020304" pitchFamily="18" charset="0"/>
                <a:cs typeface="Times New Roman" panose="02020603050405020304" pitchFamily="18" charset="0"/>
              </a:rPr>
              <a:t>Improve </a:t>
            </a:r>
            <a:r>
              <a:rPr lang="en-US" sz="2400" dirty="0" err="1">
                <a:latin typeface="Times New Roman" panose="02020603050405020304" pitchFamily="18" charset="0"/>
                <a:cs typeface="Times New Roman" panose="02020603050405020304" pitchFamily="18" charset="0"/>
              </a:rPr>
              <a:t>QoS</a:t>
            </a:r>
            <a:r>
              <a:rPr lang="en-US" sz="2400" dirty="0">
                <a:latin typeface="Times New Roman" panose="02020603050405020304" pitchFamily="18" charset="0"/>
                <a:cs typeface="Times New Roman" panose="02020603050405020304" pitchFamily="18" charset="0"/>
              </a:rPr>
              <a:t> support for </a:t>
            </a:r>
            <a:r>
              <a:rPr lang="en-US" sz="2400" dirty="0" smtClean="0">
                <a:latin typeface="Times New Roman" panose="02020603050405020304" pitchFamily="18" charset="0"/>
                <a:cs typeface="Times New Roman" panose="02020603050405020304" pitchFamily="18" charset="0"/>
              </a:rPr>
              <a:t>applications on home wireless networks. </a:t>
            </a:r>
          </a:p>
          <a:p>
            <a:pPr lvl="1"/>
            <a:r>
              <a:rPr lang="en-US" sz="1800" dirty="0" smtClean="0">
                <a:latin typeface="Times New Roman" panose="02020603050405020304" pitchFamily="18" charset="0"/>
                <a:cs typeface="Times New Roman" panose="02020603050405020304" pitchFamily="18" charset="0"/>
              </a:rPr>
              <a:t>Reducing queuing delay for </a:t>
            </a:r>
            <a:r>
              <a:rPr lang="en-US" sz="1800" dirty="0" smtClean="0">
                <a:solidFill>
                  <a:srgbClr val="FF0000"/>
                </a:solidFill>
                <a:latin typeface="Times New Roman" panose="02020603050405020304" pitchFamily="18" charset="0"/>
                <a:cs typeface="Times New Roman" panose="02020603050405020304" pitchFamily="18" charset="0"/>
              </a:rPr>
              <a:t>interactive</a:t>
            </a:r>
            <a:r>
              <a:rPr lang="en-US" sz="1800" dirty="0" smtClean="0">
                <a:latin typeface="Times New Roman" panose="02020603050405020304" pitchFamily="18" charset="0"/>
                <a:cs typeface="Times New Roman" panose="02020603050405020304" pitchFamily="18" charset="0"/>
              </a:rPr>
              <a:t> applications. </a:t>
            </a:r>
          </a:p>
          <a:p>
            <a:pPr lvl="1"/>
            <a:r>
              <a:rPr lang="en-US" sz="1800" dirty="0">
                <a:latin typeface="Times New Roman" panose="02020603050405020304" pitchFamily="18" charset="0"/>
                <a:cs typeface="Times New Roman" panose="02020603050405020304" pitchFamily="18" charset="0"/>
              </a:rPr>
              <a:t>Taming </a:t>
            </a:r>
            <a:r>
              <a:rPr lang="en-US" sz="1800" dirty="0">
                <a:solidFill>
                  <a:srgbClr val="0066FF"/>
                </a:solidFill>
                <a:latin typeface="Times New Roman" panose="02020603050405020304" pitchFamily="18" charset="0"/>
                <a:cs typeface="Times New Roman" panose="02020603050405020304" pitchFamily="18" charset="0"/>
              </a:rPr>
              <a:t>response-based</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applications other than dropping.</a:t>
            </a:r>
          </a:p>
          <a:p>
            <a:pPr lvl="1"/>
            <a:r>
              <a:rPr lang="en-US" sz="1800" dirty="0" smtClean="0">
                <a:latin typeface="Times New Roman" panose="02020603050405020304" pitchFamily="18" charset="0"/>
                <a:cs typeface="Times New Roman" panose="02020603050405020304" pitchFamily="18" charset="0"/>
              </a:rPr>
              <a:t>Protecting </a:t>
            </a:r>
            <a:r>
              <a:rPr lang="en-US" sz="1800" dirty="0" smtClean="0">
                <a:solidFill>
                  <a:srgbClr val="33CC33"/>
                </a:solidFill>
                <a:latin typeface="Times New Roman" panose="02020603050405020304" pitchFamily="18" charset="0"/>
                <a:cs typeface="Times New Roman" panose="02020603050405020304" pitchFamily="18" charset="0"/>
              </a:rPr>
              <a:t>non-greedy</a:t>
            </a:r>
            <a:r>
              <a:rPr lang="en-US" sz="1800" dirty="0" smtClean="0">
                <a:latin typeface="Times New Roman" panose="02020603050405020304" pitchFamily="18" charset="0"/>
                <a:cs typeface="Times New Roman" panose="02020603050405020304" pitchFamily="18" charset="0"/>
              </a:rPr>
              <a:t> applications without significantly punishing </a:t>
            </a:r>
            <a:r>
              <a:rPr lang="en-US" sz="1800" dirty="0" smtClean="0">
                <a:solidFill>
                  <a:srgbClr val="33CC33"/>
                </a:solidFill>
                <a:latin typeface="Times New Roman" panose="02020603050405020304" pitchFamily="18" charset="0"/>
                <a:cs typeface="Times New Roman" panose="02020603050405020304" pitchFamily="18" charset="0"/>
              </a:rPr>
              <a:t>greedy</a:t>
            </a:r>
            <a:r>
              <a:rPr lang="en-US" sz="1800" dirty="0" smtClean="0">
                <a:latin typeface="Times New Roman" panose="02020603050405020304" pitchFamily="18" charset="0"/>
                <a:cs typeface="Times New Roman" panose="02020603050405020304" pitchFamily="18" charset="0"/>
              </a:rPr>
              <a:t> applications.</a:t>
            </a:r>
            <a:endParaRPr lang="en-US" sz="18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Feasibility of implementing a </a:t>
            </a:r>
            <a:r>
              <a:rPr lang="en-US" sz="2400" i="1" dirty="0" smtClean="0">
                <a:solidFill>
                  <a:srgbClr val="C00000"/>
                </a:solidFill>
                <a:latin typeface="Times New Roman" panose="02020603050405020304" pitchFamily="18" charset="0"/>
                <a:cs typeface="Times New Roman" panose="02020603050405020304" pitchFamily="18" charset="0"/>
              </a:rPr>
              <a:t>smart</a:t>
            </a:r>
            <a:r>
              <a:rPr lang="en-US" sz="2400" dirty="0" smtClean="0">
                <a:latin typeface="Times New Roman" panose="02020603050405020304" pitchFamily="18" charset="0"/>
                <a:cs typeface="Times New Roman" panose="02020603050405020304" pitchFamily="18" charset="0"/>
              </a:rPr>
              <a:t> AP.</a:t>
            </a:r>
          </a:p>
          <a:p>
            <a:pPr lvl="1"/>
            <a:r>
              <a:rPr lang="en-US" sz="1800" dirty="0" smtClean="0">
                <a:latin typeface="Times New Roman" panose="02020603050405020304" pitchFamily="18" charset="0"/>
                <a:cs typeface="Times New Roman" panose="02020603050405020304" pitchFamily="18" charset="0"/>
              </a:rPr>
              <a:t>Automatically classify flows for treatment purposes,</a:t>
            </a:r>
          </a:p>
          <a:p>
            <a:pPr lvl="1"/>
            <a:r>
              <a:rPr lang="en-US" sz="1800" dirty="0" smtClean="0">
                <a:latin typeface="Times New Roman" panose="02020603050405020304" pitchFamily="18" charset="0"/>
                <a:cs typeface="Times New Roman" panose="02020603050405020304" pitchFamily="18" charset="0"/>
              </a:rPr>
              <a:t>Choose and apply </a:t>
            </a:r>
            <a:r>
              <a:rPr lang="en-US" sz="1800" dirty="0" smtClean="0">
                <a:solidFill>
                  <a:srgbClr val="C00000"/>
                </a:solidFill>
                <a:latin typeface="Times New Roman" panose="02020603050405020304" pitchFamily="18" charset="0"/>
                <a:cs typeface="Times New Roman" panose="02020603050405020304" pitchFamily="18" charset="0"/>
              </a:rPr>
              <a:t>correct</a:t>
            </a:r>
            <a:r>
              <a:rPr lang="en-US" sz="1800" dirty="0" smtClean="0">
                <a:latin typeface="Times New Roman" panose="02020603050405020304" pitchFamily="18" charset="0"/>
                <a:cs typeface="Times New Roman" panose="02020603050405020304" pitchFamily="18" charset="0"/>
              </a:rPr>
              <a:t> treatments on flows.</a:t>
            </a:r>
          </a:p>
          <a:p>
            <a:pPr lvl="1"/>
            <a:r>
              <a:rPr lang="en-US" sz="1800" dirty="0" smtClean="0">
                <a:latin typeface="Times New Roman" panose="02020603050405020304" pitchFamily="18" charset="0"/>
                <a:cs typeface="Times New Roman" panose="02020603050405020304" pitchFamily="18" charset="0"/>
              </a:rPr>
              <a:t>Without user’s manual configuration.</a:t>
            </a:r>
          </a:p>
          <a:p>
            <a:pPr lvl="1"/>
            <a:r>
              <a:rPr lang="en-US" sz="1800" dirty="0" smtClean="0">
                <a:latin typeface="Times New Roman" panose="02020603050405020304" pitchFamily="18" charset="0"/>
                <a:cs typeface="Times New Roman" panose="02020603050405020304" pitchFamily="18" charset="0"/>
              </a:rPr>
              <a:t>Without modification on end hosts or network standards.</a:t>
            </a:r>
          </a:p>
          <a:p>
            <a:pPr lvl="1"/>
            <a:r>
              <a:rPr lang="en-US" sz="1800" dirty="0">
                <a:latin typeface="Times New Roman" panose="02020603050405020304" pitchFamily="18" charset="0"/>
                <a:cs typeface="Times New Roman" panose="02020603050405020304" pitchFamily="18" charset="0"/>
              </a:rPr>
              <a:t>Feasible to implement on “low-end” devices</a:t>
            </a:r>
            <a:r>
              <a:rPr lang="en-US" sz="1800" dirty="0" smtClean="0">
                <a:latin typeface="Times New Roman" panose="02020603050405020304" pitchFamily="18" charset="0"/>
                <a:cs typeface="Times New Roman" panose="02020603050405020304" pitchFamily="18" charset="0"/>
              </a:rPr>
              <a:t>.</a:t>
            </a:r>
          </a:p>
          <a:p>
            <a:pPr lvl="1"/>
            <a:endParaRPr lang="en-US" dirty="0" smtClean="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10"/>
          </p:nvPr>
        </p:nvSpPr>
        <p:spPr/>
        <p:txBody>
          <a:bodyPr/>
          <a:lstStyle/>
          <a:p>
            <a:pPr>
              <a:defRPr/>
            </a:pPr>
            <a:r>
              <a:rPr lang="en-US" dirty="0" smtClean="0"/>
              <a:t>PhD Dissertation  – </a:t>
            </a:r>
            <a:fld id="{E5043E85-FEF5-4866-9E91-31A1114F1502}" type="datetime4">
              <a:rPr lang="en-US" smtClean="0"/>
              <a:pPr>
                <a:defRPr/>
              </a:pPr>
              <a:t>April 28, 2014</a:t>
            </a:fld>
            <a:endParaRPr lang="en-US" dirty="0"/>
          </a:p>
        </p:txBody>
      </p:sp>
      <p:sp>
        <p:nvSpPr>
          <p:cNvPr id="5" name="灯片编号占位符 4"/>
          <p:cNvSpPr>
            <a:spLocks noGrp="1"/>
          </p:cNvSpPr>
          <p:nvPr>
            <p:ph type="sldNum" sz="quarter" idx="11"/>
          </p:nvPr>
        </p:nvSpPr>
        <p:spPr/>
        <p:txBody>
          <a:bodyPr/>
          <a:lstStyle/>
          <a:p>
            <a:pPr>
              <a:defRPr/>
            </a:pPr>
            <a:fld id="{12A67534-E104-4E78-B070-7E52CA66679E}" type="slidenum">
              <a:rPr lang="en-US" smtClean="0"/>
              <a:pPr>
                <a:defRPr/>
              </a:pPr>
              <a:t>8</a:t>
            </a:fld>
            <a:endParaRPr lang="en-US" dirty="0"/>
          </a:p>
        </p:txBody>
      </p:sp>
    </p:spTree>
    <p:extLst>
      <p:ext uri="{BB962C8B-B14F-4D97-AF65-F5344CB8AC3E}">
        <p14:creationId xmlns:p14="http://schemas.microsoft.com/office/powerpoint/2010/main" val="4016586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dirty="0" smtClean="0">
                <a:solidFill>
                  <a:srgbClr val="C00000"/>
                </a:solidFill>
              </a:rPr>
              <a:t>C</a:t>
            </a:r>
            <a:r>
              <a:rPr lang="en-US" dirty="0" smtClean="0"/>
              <a:t>lassification </a:t>
            </a:r>
            <a:r>
              <a:rPr lang="en-US" dirty="0" smtClean="0">
                <a:solidFill>
                  <a:srgbClr val="C00000"/>
                </a:solidFill>
              </a:rPr>
              <a:t>A</a:t>
            </a:r>
            <a:r>
              <a:rPr lang="en-US" dirty="0" smtClean="0"/>
              <a:t>nd </a:t>
            </a:r>
            <a:r>
              <a:rPr lang="en-US" dirty="0" smtClean="0">
                <a:solidFill>
                  <a:srgbClr val="C00000"/>
                </a:solidFill>
              </a:rPr>
              <a:t>T</a:t>
            </a:r>
            <a:r>
              <a:rPr lang="en-US" dirty="0" smtClean="0"/>
              <a:t>reatment </a:t>
            </a:r>
            <a:r>
              <a:rPr lang="en-US" dirty="0" err="1"/>
              <a:t>i</a:t>
            </a:r>
            <a:r>
              <a:rPr lang="en-US" dirty="0" err="1" smtClean="0">
                <a:solidFill>
                  <a:srgbClr val="C00000"/>
                </a:solidFill>
              </a:rPr>
              <a:t>N</a:t>
            </a:r>
            <a:r>
              <a:rPr lang="en-US" dirty="0" smtClean="0"/>
              <a:t> </a:t>
            </a:r>
            <a:r>
              <a:rPr lang="en-US" dirty="0" smtClean="0">
                <a:solidFill>
                  <a:srgbClr val="C00000"/>
                </a:solidFill>
              </a:rPr>
              <a:t>A</a:t>
            </a:r>
            <a:r>
              <a:rPr lang="en-US" dirty="0" smtClean="0"/>
              <a:t>ccess </a:t>
            </a:r>
            <a:r>
              <a:rPr lang="en-US" dirty="0" smtClean="0">
                <a:solidFill>
                  <a:srgbClr val="C00000"/>
                </a:solidFill>
              </a:rPr>
              <a:t>P</a:t>
            </a:r>
            <a:r>
              <a:rPr lang="en-US" dirty="0" smtClean="0"/>
              <a:t>oint (</a:t>
            </a:r>
            <a:r>
              <a:rPr lang="en-US" dirty="0" smtClean="0">
                <a:solidFill>
                  <a:srgbClr val="C00000"/>
                </a:solidFill>
              </a:rPr>
              <a:t>CATNAP</a:t>
            </a:r>
            <a:r>
              <a:rPr lang="en-US" dirty="0" smtClean="0"/>
              <a:t>)</a:t>
            </a:r>
            <a:endParaRPr lang="en-US" dirty="0"/>
          </a:p>
        </p:txBody>
      </p:sp>
      <p:sp>
        <p:nvSpPr>
          <p:cNvPr id="5" name="页脚占位符 4"/>
          <p:cNvSpPr>
            <a:spLocks noGrp="1"/>
          </p:cNvSpPr>
          <p:nvPr>
            <p:ph type="ftr" sz="quarter" idx="10"/>
          </p:nvPr>
        </p:nvSpPr>
        <p:spPr/>
        <p:txBody>
          <a:bodyPr/>
          <a:lstStyle/>
          <a:p>
            <a:pPr>
              <a:defRPr/>
            </a:pPr>
            <a:r>
              <a:rPr lang="en-US" smtClean="0"/>
              <a:t>PhD Dissertation – </a:t>
            </a:r>
            <a:fld id="{E5043E85-FEF5-4866-9E91-31A1114F1502}" type="datetime4">
              <a:rPr lang="en-US" smtClean="0"/>
              <a:pPr>
                <a:defRPr/>
              </a:pPr>
              <a:t>April 28, 2014</a:t>
            </a:fld>
            <a:endParaRPr lang="en-US"/>
          </a:p>
        </p:txBody>
      </p:sp>
      <p:sp>
        <p:nvSpPr>
          <p:cNvPr id="6" name="灯片编号占位符 5"/>
          <p:cNvSpPr>
            <a:spLocks noGrp="1"/>
          </p:cNvSpPr>
          <p:nvPr>
            <p:ph type="sldNum" sz="quarter" idx="11"/>
          </p:nvPr>
        </p:nvSpPr>
        <p:spPr/>
        <p:txBody>
          <a:bodyPr/>
          <a:lstStyle/>
          <a:p>
            <a:pPr>
              <a:defRPr/>
            </a:pPr>
            <a:fld id="{874FEF57-51D4-4E6B-8FB0-B5348A3BE107}" type="slidenum">
              <a:rPr lang="en-US" smtClean="0"/>
              <a:pPr>
                <a:defRPr/>
              </a:pPr>
              <a:t>9</a:t>
            </a:fld>
            <a:endParaRPr lang="en-US" dirty="0"/>
          </a:p>
        </p:txBody>
      </p:sp>
      <p:pic>
        <p:nvPicPr>
          <p:cNvPr id="9" name="内容占位符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71600" y="1417638"/>
            <a:ext cx="7760366" cy="4491693"/>
          </a:xfrm>
          <a:prstGeom prst="rect">
            <a:avLst/>
          </a:prstGeom>
        </p:spPr>
      </p:pic>
    </p:spTree>
    <p:extLst>
      <p:ext uri="{BB962C8B-B14F-4D97-AF65-F5344CB8AC3E}">
        <p14:creationId xmlns:p14="http://schemas.microsoft.com/office/powerpoint/2010/main" val="1354651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washburn">
  <a:themeElements>
    <a:clrScheme name="whitewashburn 16">
      <a:dk1>
        <a:srgbClr val="000000"/>
      </a:dk1>
      <a:lt1>
        <a:srgbClr val="FFFFFF"/>
      </a:lt1>
      <a:dk2>
        <a:srgbClr val="000000"/>
      </a:dk2>
      <a:lt2>
        <a:srgbClr val="969696"/>
      </a:lt2>
      <a:accent1>
        <a:srgbClr val="C0C0C0"/>
      </a:accent1>
      <a:accent2>
        <a:srgbClr val="FFEFE7"/>
      </a:accent2>
      <a:accent3>
        <a:srgbClr val="FFFFFF"/>
      </a:accent3>
      <a:accent4>
        <a:srgbClr val="000000"/>
      </a:accent4>
      <a:accent5>
        <a:srgbClr val="DCDCDC"/>
      </a:accent5>
      <a:accent6>
        <a:srgbClr val="E7D9D1"/>
      </a:accent6>
      <a:hlink>
        <a:srgbClr val="820000"/>
      </a:hlink>
      <a:folHlink>
        <a:srgbClr val="FFEFA9"/>
      </a:folHlink>
    </a:clrScheme>
    <a:fontScheme name="whitewashbu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hitewashbur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washbur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washbur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washbur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washbur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washbur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washbur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washbur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washbur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washbur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washbur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washbur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washburn 13">
        <a:dk1>
          <a:srgbClr val="000000"/>
        </a:dk1>
        <a:lt1>
          <a:srgbClr val="FFFFFF"/>
        </a:lt1>
        <a:dk2>
          <a:srgbClr val="000000"/>
        </a:dk2>
        <a:lt2>
          <a:srgbClr val="969696"/>
        </a:lt2>
        <a:accent1>
          <a:srgbClr val="C0C0C0"/>
        </a:accent1>
        <a:accent2>
          <a:srgbClr val="FF9966"/>
        </a:accent2>
        <a:accent3>
          <a:srgbClr val="FFFFFF"/>
        </a:accent3>
        <a:accent4>
          <a:srgbClr val="000000"/>
        </a:accent4>
        <a:accent5>
          <a:srgbClr val="DCDCDC"/>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washburn 14">
        <a:dk1>
          <a:srgbClr val="000000"/>
        </a:dk1>
        <a:lt1>
          <a:srgbClr val="FFFFFF"/>
        </a:lt1>
        <a:dk2>
          <a:srgbClr val="000000"/>
        </a:dk2>
        <a:lt2>
          <a:srgbClr val="969696"/>
        </a:lt2>
        <a:accent1>
          <a:srgbClr val="C0C0C0"/>
        </a:accent1>
        <a:accent2>
          <a:srgbClr val="FFEFE7"/>
        </a:accent2>
        <a:accent3>
          <a:srgbClr val="FFFFFF"/>
        </a:accent3>
        <a:accent4>
          <a:srgbClr val="000000"/>
        </a:accent4>
        <a:accent5>
          <a:srgbClr val="DCDCDC"/>
        </a:accent5>
        <a:accent6>
          <a:srgbClr val="E7D9D1"/>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washburn 15">
        <a:dk1>
          <a:srgbClr val="000000"/>
        </a:dk1>
        <a:lt1>
          <a:srgbClr val="FFFFFF"/>
        </a:lt1>
        <a:dk2>
          <a:srgbClr val="000000"/>
        </a:dk2>
        <a:lt2>
          <a:srgbClr val="969696"/>
        </a:lt2>
        <a:accent1>
          <a:srgbClr val="C0C0C0"/>
        </a:accent1>
        <a:accent2>
          <a:srgbClr val="FFEFE7"/>
        </a:accent2>
        <a:accent3>
          <a:srgbClr val="FFFFFF"/>
        </a:accent3>
        <a:accent4>
          <a:srgbClr val="000000"/>
        </a:accent4>
        <a:accent5>
          <a:srgbClr val="DCDCDC"/>
        </a:accent5>
        <a:accent6>
          <a:srgbClr val="E7D9D1"/>
        </a:accent6>
        <a:hlink>
          <a:srgbClr val="820000"/>
        </a:hlink>
        <a:folHlink>
          <a:srgbClr val="996600"/>
        </a:folHlink>
      </a:clrScheme>
      <a:clrMap bg1="lt1" tx1="dk1" bg2="lt2" tx2="dk2" accent1="accent1" accent2="accent2" accent3="accent3" accent4="accent4" accent5="accent5" accent6="accent6" hlink="hlink" folHlink="folHlink"/>
    </a:extraClrScheme>
    <a:extraClrScheme>
      <a:clrScheme name="whitewashburn 16">
        <a:dk1>
          <a:srgbClr val="000000"/>
        </a:dk1>
        <a:lt1>
          <a:srgbClr val="FFFFFF"/>
        </a:lt1>
        <a:dk2>
          <a:srgbClr val="000000"/>
        </a:dk2>
        <a:lt2>
          <a:srgbClr val="969696"/>
        </a:lt2>
        <a:accent1>
          <a:srgbClr val="C0C0C0"/>
        </a:accent1>
        <a:accent2>
          <a:srgbClr val="FFEFE7"/>
        </a:accent2>
        <a:accent3>
          <a:srgbClr val="FFFFFF"/>
        </a:accent3>
        <a:accent4>
          <a:srgbClr val="000000"/>
        </a:accent4>
        <a:accent5>
          <a:srgbClr val="DCDCDC"/>
        </a:accent5>
        <a:accent6>
          <a:srgbClr val="E7D9D1"/>
        </a:accent6>
        <a:hlink>
          <a:srgbClr val="820000"/>
        </a:hlink>
        <a:folHlink>
          <a:srgbClr val="FFEF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10145</TotalTime>
  <Words>3987</Words>
  <Application>Microsoft Office PowerPoint</Application>
  <PresentationFormat>全屏显示(4:3)</PresentationFormat>
  <Paragraphs>854</Paragraphs>
  <Slides>48</Slides>
  <Notes>39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48</vt:i4>
      </vt:variant>
    </vt:vector>
  </HeadingPairs>
  <TitlesOfParts>
    <vt:vector size="54" baseType="lpstr">
      <vt:lpstr>Arial</vt:lpstr>
      <vt:lpstr>Comic Sans MS</vt:lpstr>
      <vt:lpstr>Tahoma</vt:lpstr>
      <vt:lpstr>Times New Roman</vt:lpstr>
      <vt:lpstr>Wingdings</vt:lpstr>
      <vt:lpstr>whitewashburn</vt:lpstr>
      <vt:lpstr>Treatment-Based Classification in Residential  Wireless Access Points</vt:lpstr>
      <vt:lpstr>Access Point as Central Point in Home</vt:lpstr>
      <vt:lpstr>IEEE 802.11 Wireless Network Review</vt:lpstr>
      <vt:lpstr>Broadband Connectivity</vt:lpstr>
      <vt:lpstr>Quality of Service (QoS) Spectrum of Applications</vt:lpstr>
      <vt:lpstr>Problems in Current Home Wireless Network (1/2)</vt:lpstr>
      <vt:lpstr>Problems in Current Home Wireless Network (2/2)</vt:lpstr>
      <vt:lpstr>Problem Statement </vt:lpstr>
      <vt:lpstr>Classification And Treatment iN Access Point (CATNAP)</vt:lpstr>
      <vt:lpstr>Outline</vt:lpstr>
      <vt:lpstr>Traffic Classification Methods</vt:lpstr>
      <vt:lpstr>Improve Quality of Service (QoS)</vt:lpstr>
      <vt:lpstr>Outline</vt:lpstr>
      <vt:lpstr>CATNAP</vt:lpstr>
      <vt:lpstr>Treatment Based Classification</vt:lpstr>
      <vt:lpstr>CATNAP Architecture</vt:lpstr>
      <vt:lpstr>TCP Based VoIP Flow </vt:lpstr>
      <vt:lpstr>UDP Based P2P File Downloading </vt:lpstr>
      <vt:lpstr>Example:  A Remote Login Flow</vt:lpstr>
      <vt:lpstr>Example:  Interactive Classifier w/ a Remote Login Flow</vt:lpstr>
      <vt:lpstr>PowerPoint 演示文稿</vt:lpstr>
      <vt:lpstr>Outline</vt:lpstr>
      <vt:lpstr>Simulation Setup </vt:lpstr>
      <vt:lpstr>Simulation Setup Validation</vt:lpstr>
      <vt:lpstr>Core Simulation Settings</vt:lpstr>
      <vt:lpstr>Applications in Simulation</vt:lpstr>
      <vt:lpstr>Application Performance Improvements  (802.11g)</vt:lpstr>
      <vt:lpstr>Result #1: Game</vt:lpstr>
      <vt:lpstr>Result #2: Cumulative Throughput (FTP)</vt:lpstr>
      <vt:lpstr>Result #3: Web Response Time</vt:lpstr>
      <vt:lpstr>Result #4: Multiple Flows</vt:lpstr>
      <vt:lpstr>Outline</vt:lpstr>
      <vt:lpstr>Future Work</vt:lpstr>
      <vt:lpstr>Conclusions (1/2)</vt:lpstr>
      <vt:lpstr>Conclusions (2 of 2)</vt:lpstr>
      <vt:lpstr>Treatment-Based Classification in Residential  Wireless Access Points</vt:lpstr>
      <vt:lpstr>References (1/3)</vt:lpstr>
      <vt:lpstr>References (2/3)</vt:lpstr>
      <vt:lpstr>References (3/3)</vt:lpstr>
      <vt:lpstr>PowerPoint 演示文稿</vt:lpstr>
      <vt:lpstr>Home Wireless Measurement Study</vt:lpstr>
      <vt:lpstr>Issues with Implementation</vt:lpstr>
      <vt:lpstr>PowerPoint 演示文稿</vt:lpstr>
      <vt:lpstr>Example: Interactive/Non-Interactive Classifier  </vt:lpstr>
      <vt:lpstr>Treatments on Wireless APs</vt:lpstr>
      <vt:lpstr>Treatment-Based Classification for Typical Applications</vt:lpstr>
      <vt:lpstr>Problems in Current Home Wireless Network (1/2)</vt:lpstr>
      <vt:lpstr>Foreground Applications in Simulation</vt:lpstr>
    </vt:vector>
  </TitlesOfParts>
  <Company>WPI Computer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Jayden Li</cp:lastModifiedBy>
  <cp:revision>1026</cp:revision>
  <cp:lastPrinted>2014-04-20T02:10:17Z</cp:lastPrinted>
  <dcterms:created xsi:type="dcterms:W3CDTF">2004-01-21T20:05:10Z</dcterms:created>
  <dcterms:modified xsi:type="dcterms:W3CDTF">2014-04-29T01:47:58Z</dcterms:modified>
</cp:coreProperties>
</file>