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7" r:id="rId3"/>
    <p:sldId id="261" r:id="rId4"/>
    <p:sldId id="274" r:id="rId5"/>
    <p:sldId id="268" r:id="rId6"/>
    <p:sldId id="269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8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5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9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2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C372-9A6F-DF4F-9DB8-1A16BE06B486}" type="datetimeFigureOut">
              <a:rPr lang="en-US" smtClean="0"/>
              <a:t>12/10/16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2FE4-E174-7141-8EBE-6A4728AA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Clickers on Exceptions (with 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slide is the code that we posted on the document projector</a:t>
            </a:r>
          </a:p>
          <a:p>
            <a:r>
              <a:rPr lang="en-US" dirty="0" smtClean="0"/>
              <a:t>The correct answers are highlighted on each question</a:t>
            </a:r>
          </a:p>
          <a:p>
            <a:r>
              <a:rPr lang="en-US" dirty="0" smtClean="0"/>
              <a:t>After the first question, there’s a marked-up version of the code showing the order in which lines get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692" y="105841"/>
            <a:ext cx="8500024" cy="663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Courier New"/>
                <a:cs typeface="Courier New"/>
              </a:rPr>
              <a:t>LinkedList</a:t>
            </a:r>
            <a:r>
              <a:rPr lang="en-US" sz="1700" dirty="0" smtClean="0">
                <a:latin typeface="Courier New"/>
                <a:cs typeface="Courier New"/>
              </a:rPr>
              <a:t>&lt;String&gt; courses = new </a:t>
            </a:r>
            <a:r>
              <a:rPr lang="en-US" sz="1700" dirty="0" err="1" smtClean="0">
                <a:latin typeface="Courier New"/>
                <a:cs typeface="Courier New"/>
              </a:rPr>
              <a:t>LinkedList</a:t>
            </a:r>
            <a:r>
              <a:rPr lang="en-US" sz="1700" dirty="0" smtClean="0">
                <a:latin typeface="Courier New"/>
                <a:cs typeface="Courier New"/>
              </a:rPr>
              <a:t>&lt;String&gt;();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// enroll in one course</a:t>
            </a:r>
          </a:p>
          <a:p>
            <a:r>
              <a:rPr lang="en-US" sz="1700" dirty="0" err="1" smtClean="0">
                <a:latin typeface="Courier New"/>
                <a:cs typeface="Courier New"/>
              </a:rPr>
              <a:t>boolean</a:t>
            </a:r>
            <a:r>
              <a:rPr lang="en-US" sz="1700" dirty="0" smtClean="0">
                <a:latin typeface="Courier New"/>
                <a:cs typeface="Courier New"/>
              </a:rPr>
              <a:t> register (String 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 </a:t>
            </a:r>
            <a:r>
              <a:rPr lang="en-US" sz="1700" b="1" dirty="0" smtClean="0">
                <a:latin typeface="Courier New"/>
                <a:cs typeface="Courier New"/>
              </a:rPr>
              <a:t>throws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AlreadyInCourseExn</a:t>
            </a:r>
            <a:r>
              <a:rPr lang="en-US" sz="17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if</a:t>
            </a:r>
            <a:r>
              <a:rPr lang="en-US" sz="1700" dirty="0" smtClean="0">
                <a:latin typeface="Courier New"/>
                <a:cs typeface="Courier New"/>
              </a:rPr>
              <a:t> (</a:t>
            </a:r>
            <a:r>
              <a:rPr lang="en-US" sz="1700" dirty="0" err="1" smtClean="0">
                <a:latin typeface="Courier New"/>
                <a:cs typeface="Courier New"/>
              </a:rPr>
              <a:t>courses.contains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)) 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  </a:t>
            </a:r>
            <a:r>
              <a:rPr lang="en-US" sz="1700" b="1" dirty="0" smtClean="0">
                <a:latin typeface="Courier New"/>
                <a:cs typeface="Courier New"/>
              </a:rPr>
              <a:t>throw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new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AlreadyInCourseExn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 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} else 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  </a:t>
            </a:r>
            <a:r>
              <a:rPr lang="en-US" sz="1700" dirty="0" err="1" smtClean="0">
                <a:latin typeface="Courier New"/>
                <a:cs typeface="Courier New"/>
              </a:rPr>
              <a:t>courses.add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System.out.println</a:t>
            </a:r>
            <a:r>
              <a:rPr lang="en-US" sz="1700" dirty="0" smtClean="0">
                <a:latin typeface="Courier New"/>
                <a:cs typeface="Courier New"/>
              </a:rPr>
              <a:t>(“Registered for ” + 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  </a:t>
            </a:r>
            <a:r>
              <a:rPr lang="en-US" sz="1700" b="1" dirty="0" smtClean="0">
                <a:latin typeface="Courier New"/>
                <a:cs typeface="Courier New"/>
              </a:rPr>
              <a:t>return</a:t>
            </a:r>
            <a:r>
              <a:rPr lang="en-US" sz="1700" dirty="0" smtClean="0">
                <a:latin typeface="Courier New"/>
                <a:cs typeface="Courier New"/>
              </a:rPr>
              <a:t> true;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}</a:t>
            </a:r>
          </a:p>
          <a:p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// enroll in multiple courses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void </a:t>
            </a:r>
            <a:r>
              <a:rPr lang="en-US" sz="1700" dirty="0" err="1" smtClean="0">
                <a:latin typeface="Courier New"/>
                <a:cs typeface="Courier New"/>
              </a:rPr>
              <a:t>pickCourses</a:t>
            </a:r>
            <a:r>
              <a:rPr lang="en-US" sz="1700" dirty="0" smtClean="0">
                <a:latin typeface="Courier New"/>
                <a:cs typeface="Courier New"/>
              </a:rPr>
              <a:t>() {</a:t>
            </a:r>
            <a:endParaRPr lang="is-IS" sz="1700" dirty="0" smtClean="0">
              <a:latin typeface="Courier New"/>
              <a:cs typeface="Courier New"/>
            </a:endParaRP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b="1" dirty="0" smtClean="0">
                <a:latin typeface="Courier New"/>
                <a:cs typeface="Courier New"/>
              </a:rPr>
              <a:t>try</a:t>
            </a:r>
            <a:r>
              <a:rPr lang="is-IS" sz="1700" dirty="0" smtClean="0">
                <a:latin typeface="Courier New"/>
                <a:cs typeface="Courier New"/>
              </a:rPr>
              <a:t> {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register(“CS2102”);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register(“CS2102”);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register(“MU1300”);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} </a:t>
            </a:r>
            <a:r>
              <a:rPr lang="is-IS" sz="1700" b="1" dirty="0" smtClean="0">
                <a:latin typeface="Courier New"/>
                <a:cs typeface="Courier New"/>
              </a:rPr>
              <a:t>catch</a:t>
            </a:r>
            <a:r>
              <a:rPr lang="is-IS" sz="1700" dirty="0" smtClean="0">
                <a:latin typeface="Courier New"/>
                <a:cs typeface="Courier New"/>
              </a:rPr>
              <a:t> (AlreadyInCourseExn e) {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System.out.println(“Can’t take same course twice!”);</a:t>
            </a:r>
          </a:p>
          <a:p>
            <a:r>
              <a:rPr lang="is-IS" sz="1700" dirty="0" smtClean="0">
                <a:latin typeface="Courier New"/>
                <a:cs typeface="Courier New"/>
              </a:rPr>
              <a:t> }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System.out.println(“Registration complete”);</a:t>
            </a:r>
          </a:p>
          <a:p>
            <a:r>
              <a:rPr lang="is-IS" sz="1700" dirty="0" smtClean="0">
                <a:latin typeface="Courier New"/>
                <a:cs typeface="Courier New"/>
              </a:rPr>
              <a:t> System.out.println</a:t>
            </a:r>
            <a:r>
              <a:rPr lang="is-IS" sz="1700" dirty="0">
                <a:latin typeface="Courier New"/>
                <a:cs typeface="Courier New"/>
              </a:rPr>
              <a:t>(</a:t>
            </a:r>
            <a:r>
              <a:rPr lang="is-IS" sz="1700" dirty="0" smtClean="0">
                <a:latin typeface="Courier New"/>
                <a:cs typeface="Courier New"/>
              </a:rPr>
              <a:t>“You are taking ” + courses)</a:t>
            </a:r>
            <a:r>
              <a:rPr lang="is-IS" sz="1700" dirty="0">
                <a:latin typeface="Courier New"/>
                <a:cs typeface="Courier New"/>
              </a:rPr>
              <a:t>;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}</a:t>
            </a:r>
            <a:endParaRPr lang="en-US" sz="170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47" y="111157"/>
            <a:ext cx="511824" cy="663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5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7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8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9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10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15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16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17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18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19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20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61564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194" y="430093"/>
            <a:ext cx="83448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Clicker</a:t>
            </a:r>
            <a:r>
              <a:rPr lang="en-US" sz="2400" dirty="0" smtClean="0"/>
              <a:t>: After calling </a:t>
            </a:r>
            <a:r>
              <a:rPr lang="en-US" sz="2400" dirty="0" err="1" smtClean="0">
                <a:latin typeface="Courier New"/>
                <a:cs typeface="Courier New"/>
              </a:rPr>
              <a:t>pickCourses</a:t>
            </a:r>
            <a:r>
              <a:rPr lang="en-US" sz="2400" dirty="0" smtClean="0"/>
              <a:t>, what is in courses (i.e., what courses print out in line 24)?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“CS2102” (one time)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“CS2102” (two times)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“CS2102” (1 or 2 times) and “MU1300”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only “MU1300”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courses is </a:t>
            </a:r>
            <a:r>
              <a:rPr lang="en-US" sz="2400" dirty="0" smtClean="0"/>
              <a:t>empty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r>
              <a:rPr lang="en-US" sz="2400" dirty="0" smtClean="0"/>
              <a:t>see the next slide for the explanation of this answer – the slide numbers the main lines of code that execute, in order (see the bold red annotations)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730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692" y="105841"/>
            <a:ext cx="8500024" cy="689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Courier New"/>
                <a:cs typeface="Courier New"/>
              </a:rPr>
              <a:t>LinkedList</a:t>
            </a:r>
            <a:r>
              <a:rPr lang="en-US" sz="1700" dirty="0" smtClean="0">
                <a:latin typeface="Courier New"/>
                <a:cs typeface="Courier New"/>
              </a:rPr>
              <a:t>&lt;String&gt; courses = new </a:t>
            </a:r>
            <a:r>
              <a:rPr lang="en-US" sz="1700" dirty="0" err="1" smtClean="0">
                <a:latin typeface="Courier New"/>
                <a:cs typeface="Courier New"/>
              </a:rPr>
              <a:t>LinkedList</a:t>
            </a:r>
            <a:r>
              <a:rPr lang="en-US" sz="1700" dirty="0" smtClean="0">
                <a:latin typeface="Courier New"/>
                <a:cs typeface="Courier New"/>
              </a:rPr>
              <a:t>&lt;String&gt;();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// enroll in one course</a:t>
            </a:r>
          </a:p>
          <a:p>
            <a:r>
              <a:rPr lang="en-US" sz="1700" dirty="0" err="1" smtClean="0">
                <a:latin typeface="Courier New"/>
                <a:cs typeface="Courier New"/>
              </a:rPr>
              <a:t>boolean</a:t>
            </a:r>
            <a:r>
              <a:rPr lang="en-US" sz="1700" dirty="0" smtClean="0">
                <a:latin typeface="Courier New"/>
                <a:cs typeface="Courier New"/>
              </a:rPr>
              <a:t> register (String 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 </a:t>
            </a:r>
            <a:r>
              <a:rPr lang="en-US" sz="1700" b="1" dirty="0" smtClean="0">
                <a:latin typeface="Courier New"/>
                <a:cs typeface="Courier New"/>
              </a:rPr>
              <a:t>throws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AlreadyInCourseExn</a:t>
            </a:r>
            <a:r>
              <a:rPr lang="en-US" sz="17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if</a:t>
            </a:r>
            <a:r>
              <a:rPr lang="en-US" sz="1700" dirty="0" smtClean="0">
                <a:latin typeface="Courier New"/>
                <a:cs typeface="Courier New"/>
              </a:rPr>
              <a:t> (</a:t>
            </a:r>
            <a:r>
              <a:rPr lang="en-US" sz="1700" dirty="0" err="1" smtClean="0">
                <a:latin typeface="Courier New"/>
                <a:cs typeface="Courier New"/>
              </a:rPr>
              <a:t>courses.contains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)) 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  </a:t>
            </a:r>
            <a:r>
              <a:rPr lang="en-US" sz="1700" b="1" dirty="0" smtClean="0">
                <a:latin typeface="Courier New"/>
                <a:cs typeface="Courier New"/>
              </a:rPr>
              <a:t>throw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new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AlreadyInCourseExn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 </a:t>
            </a:r>
            <a:r>
              <a:rPr lang="en-U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[3]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– </a:t>
            </a:r>
            <a:r>
              <a:rPr lang="en-U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thrown</a:t>
            </a:r>
            <a:endParaRPr lang="en-U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} else {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  </a:t>
            </a:r>
            <a:r>
              <a:rPr lang="en-US" sz="1700" dirty="0" err="1" smtClean="0">
                <a:latin typeface="Courier New"/>
                <a:cs typeface="Courier New"/>
              </a:rPr>
              <a:t>courses.add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System.out.println</a:t>
            </a:r>
            <a:r>
              <a:rPr lang="en-US" sz="1700" dirty="0" smtClean="0">
                <a:latin typeface="Courier New"/>
                <a:cs typeface="Courier New"/>
              </a:rPr>
              <a:t>(“Registered for ” + </a:t>
            </a:r>
            <a:r>
              <a:rPr lang="en-US" sz="1700" dirty="0" err="1" smtClean="0">
                <a:latin typeface="Courier New"/>
                <a:cs typeface="Courier New"/>
              </a:rPr>
              <a:t>newCourse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  </a:t>
            </a:r>
            <a:r>
              <a:rPr lang="en-US" sz="1700" b="1" dirty="0" smtClean="0">
                <a:latin typeface="Courier New"/>
                <a:cs typeface="Courier New"/>
              </a:rPr>
              <a:t>return</a:t>
            </a:r>
            <a:r>
              <a:rPr lang="en-US" sz="1700" dirty="0" smtClean="0">
                <a:latin typeface="Courier New"/>
                <a:cs typeface="Courier New"/>
              </a:rPr>
              <a:t> true;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}</a:t>
            </a:r>
          </a:p>
          <a:p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// enroll in multiple courses</a:t>
            </a:r>
          </a:p>
          <a:p>
            <a:r>
              <a:rPr lang="en-US" sz="1700" dirty="0" smtClean="0">
                <a:latin typeface="Courier New"/>
                <a:cs typeface="Courier New"/>
              </a:rPr>
              <a:t>void </a:t>
            </a:r>
            <a:r>
              <a:rPr lang="en-US" sz="1700" dirty="0" err="1" smtClean="0">
                <a:latin typeface="Courier New"/>
                <a:cs typeface="Courier New"/>
              </a:rPr>
              <a:t>pickCourses</a:t>
            </a:r>
            <a:r>
              <a:rPr lang="en-US" sz="1700" dirty="0" smtClean="0">
                <a:latin typeface="Courier New"/>
                <a:cs typeface="Courier New"/>
              </a:rPr>
              <a:t>() {</a:t>
            </a:r>
            <a:endParaRPr lang="is-IS" sz="1700" dirty="0" smtClean="0">
              <a:latin typeface="Courier New"/>
              <a:cs typeface="Courier New"/>
            </a:endParaRP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b="1" dirty="0" smtClean="0">
                <a:latin typeface="Courier New"/>
                <a:cs typeface="Courier New"/>
              </a:rPr>
              <a:t>try</a:t>
            </a:r>
            <a:r>
              <a:rPr lang="is-IS" sz="1700" dirty="0" smtClean="0">
                <a:latin typeface="Courier New"/>
                <a:cs typeface="Courier New"/>
              </a:rPr>
              <a:t> {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register(“CS2102”)</a:t>
            </a:r>
            <a:r>
              <a:rPr lang="is-IS" sz="1700" dirty="0" smtClean="0">
                <a:latin typeface="Courier New"/>
                <a:cs typeface="Courier New"/>
              </a:rPr>
              <a:t>; 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[1] – this call finishes fine</a:t>
            </a:r>
            <a:endParaRPr lang="is-I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register(“CS2102”)</a:t>
            </a:r>
            <a:r>
              <a:rPr lang="is-IS" sz="1700" dirty="0" smtClean="0">
                <a:latin typeface="Courier New"/>
                <a:cs typeface="Courier New"/>
              </a:rPr>
              <a:t>; 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[2] – this call starts</a:t>
            </a:r>
            <a:endParaRPr lang="is-I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register(“MU1300”);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} </a:t>
            </a:r>
            <a:r>
              <a:rPr lang="is-IS" sz="1700" b="1" dirty="0" smtClean="0">
                <a:latin typeface="Courier New"/>
                <a:cs typeface="Courier New"/>
              </a:rPr>
              <a:t>catch</a:t>
            </a:r>
            <a:r>
              <a:rPr lang="is-IS" sz="1700" dirty="0" smtClean="0">
                <a:latin typeface="Courier New"/>
                <a:cs typeface="Courier New"/>
              </a:rPr>
              <a:t> (AlreadyInCourseExn e) </a:t>
            </a:r>
            <a:r>
              <a:rPr lang="is-IS" sz="1700" dirty="0" smtClean="0">
                <a:latin typeface="Courier New"/>
                <a:cs typeface="Courier New"/>
              </a:rPr>
              <a:t>{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[4] – Java jumps here on throw</a:t>
            </a:r>
            <a:endParaRPr lang="is-I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  System.out.println(“Can’t take same course twice!”)</a:t>
            </a:r>
            <a:r>
              <a:rPr lang="is-IS" sz="1700" dirty="0" smtClean="0">
                <a:latin typeface="Courier New"/>
                <a:cs typeface="Courier New"/>
              </a:rPr>
              <a:t>;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[5]</a:t>
            </a:r>
            <a:endParaRPr lang="is-I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is-IS" sz="1700" dirty="0" smtClean="0">
                <a:latin typeface="Courier New"/>
                <a:cs typeface="Courier New"/>
              </a:rPr>
              <a:t> }</a:t>
            </a:r>
          </a:p>
          <a:p>
            <a:r>
              <a:rPr lang="is-IS" sz="1700" dirty="0">
                <a:latin typeface="Courier New"/>
                <a:cs typeface="Courier New"/>
              </a:rPr>
              <a:t> </a:t>
            </a:r>
            <a:r>
              <a:rPr lang="is-IS" sz="1700" dirty="0" smtClean="0">
                <a:latin typeface="Courier New"/>
                <a:cs typeface="Courier New"/>
              </a:rPr>
              <a:t>System.out.println(“Registration complete”)</a:t>
            </a:r>
            <a:r>
              <a:rPr lang="is-IS" sz="1700" dirty="0" smtClean="0">
                <a:latin typeface="Courier New"/>
                <a:cs typeface="Courier New"/>
              </a:rPr>
              <a:t>; </a:t>
            </a:r>
            <a:r>
              <a:rPr lang="is-I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[6] – after catch</a:t>
            </a:r>
            <a:endParaRPr lang="is-IS" sz="1700" b="1" i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is-IS" sz="1700" dirty="0" smtClean="0">
                <a:latin typeface="Courier New"/>
                <a:cs typeface="Courier New"/>
              </a:rPr>
              <a:t> System.out.println</a:t>
            </a:r>
            <a:r>
              <a:rPr lang="is-IS" sz="1700" dirty="0">
                <a:latin typeface="Courier New"/>
                <a:cs typeface="Courier New"/>
              </a:rPr>
              <a:t>(</a:t>
            </a:r>
            <a:r>
              <a:rPr lang="is-IS" sz="1700" dirty="0" smtClean="0">
                <a:latin typeface="Courier New"/>
                <a:cs typeface="Courier New"/>
              </a:rPr>
              <a:t>“You are taking ” + courses)</a:t>
            </a:r>
            <a:r>
              <a:rPr lang="is-IS" sz="1700" dirty="0">
                <a:latin typeface="Courier New"/>
                <a:cs typeface="Courier New"/>
              </a:rPr>
              <a:t>;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}                </a:t>
            </a:r>
            <a:r>
              <a:rPr lang="en-US" sz="17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[7] – only the first CS2102 is in courses</a:t>
            </a:r>
            <a:endParaRPr lang="en-US" sz="1700" b="1" i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47" y="111157"/>
            <a:ext cx="511824" cy="663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5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7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8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9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10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15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16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17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18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19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20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23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24</a:t>
            </a:r>
          </a:p>
          <a:p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25</a:t>
            </a:r>
          </a:p>
        </p:txBody>
      </p:sp>
      <p:sp>
        <p:nvSpPr>
          <p:cNvPr id="2" name="Rectangle 1"/>
          <p:cNvSpPr/>
          <p:nvPr/>
        </p:nvSpPr>
        <p:spPr>
          <a:xfrm>
            <a:off x="4872861" y="2938880"/>
            <a:ext cx="3809694" cy="12700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third call to register never happens – after the catch, Java runs the code after the try/catch block – it doesn’t go back into the try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7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194" y="430093"/>
            <a:ext cx="83448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Clicker</a:t>
            </a:r>
            <a:r>
              <a:rPr lang="en-US" sz="2400" dirty="0" smtClean="0"/>
              <a:t>: If the exception is thrown in line 6 of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  <a:r>
              <a:rPr lang="en-US" sz="2400" dirty="0" smtClean="0"/>
              <a:t>, what is the next line that Java executes?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10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18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21 [see previous slide for explanation]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23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we can’t know without knowing which call to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  <a:r>
              <a:rPr lang="en-US" sz="2400" dirty="0" smtClean="0"/>
              <a:t> yielded the exception</a:t>
            </a:r>
          </a:p>
        </p:txBody>
      </p:sp>
    </p:spTree>
    <p:extLst>
      <p:ext uri="{BB962C8B-B14F-4D97-AF65-F5344CB8AC3E}">
        <p14:creationId xmlns:p14="http://schemas.microsoft.com/office/powerpoint/2010/main" val="160406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194" y="430093"/>
            <a:ext cx="8344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Clicker</a:t>
            </a:r>
            <a:r>
              <a:rPr lang="en-US" sz="2400" dirty="0" smtClean="0"/>
              <a:t>: If </a:t>
            </a:r>
            <a:r>
              <a:rPr lang="en-US" sz="2400" dirty="0" err="1" smtClean="0">
                <a:latin typeface="Courier New"/>
                <a:cs typeface="Courier New"/>
              </a:rPr>
              <a:t>pickCourses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/>
              <a:t>were changed to call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  <a:r>
              <a:rPr lang="en-US" sz="2400" dirty="0" smtClean="0"/>
              <a:t> with three distinct courses, how often would line 21 be executed? 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never [catch code isn’t run unless a throw occurs]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when every course is added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once after the last course is added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something else</a:t>
            </a:r>
          </a:p>
        </p:txBody>
      </p:sp>
    </p:spTree>
    <p:extLst>
      <p:ext uri="{BB962C8B-B14F-4D97-AF65-F5344CB8AC3E}">
        <p14:creationId xmlns:p14="http://schemas.microsoft.com/office/powerpoint/2010/main" val="165557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194" y="430093"/>
            <a:ext cx="83448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Clicker</a:t>
            </a:r>
            <a:r>
              <a:rPr lang="en-US" sz="2400" dirty="0" smtClean="0"/>
              <a:t>: If </a:t>
            </a:r>
            <a:r>
              <a:rPr lang="en-US" sz="2400" dirty="0" err="1" smtClean="0">
                <a:latin typeface="Courier New"/>
                <a:cs typeface="Courier New"/>
              </a:rPr>
              <a:t>pickCourses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/>
              <a:t>were changed to call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  <a:r>
              <a:rPr lang="en-US" sz="2400" dirty="0" smtClean="0"/>
              <a:t> with the same course three times, how often would line 21 be executed? 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never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after each call to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only after the first call to </a:t>
            </a:r>
            <a:r>
              <a:rPr lang="en-US" sz="2400" dirty="0" smtClean="0">
                <a:latin typeface="Courier New"/>
                <a:cs typeface="Courier New"/>
              </a:rPr>
              <a:t>register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rgbClr val="FF0000"/>
                </a:solidFill>
              </a:rPr>
              <a:t>only after the </a:t>
            </a:r>
            <a:r>
              <a:rPr lang="en-US" sz="2400" dirty="0" smtClean="0">
                <a:solidFill>
                  <a:srgbClr val="FF0000"/>
                </a:solidFill>
              </a:rPr>
              <a:t>second call </a:t>
            </a:r>
            <a:r>
              <a:rPr lang="en-US" sz="2400" dirty="0">
                <a:solidFill>
                  <a:srgbClr val="FF0000"/>
                </a:solidFill>
              </a:rPr>
              <a:t>to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register</a:t>
            </a:r>
            <a:endParaRPr lang="en-US" sz="24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only after the last call to </a:t>
            </a:r>
            <a:r>
              <a:rPr lang="en-US" sz="2400" dirty="0" smtClean="0">
                <a:latin typeface="Courier New"/>
                <a:cs typeface="Courier New"/>
              </a:rPr>
              <a:t>register </a:t>
            </a:r>
          </a:p>
        </p:txBody>
      </p:sp>
    </p:spTree>
    <p:extLst>
      <p:ext uri="{BB962C8B-B14F-4D97-AF65-F5344CB8AC3E}">
        <p14:creationId xmlns:p14="http://schemas.microsoft.com/office/powerpoint/2010/main" val="235948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725</Words>
  <Application>Microsoft Macintosh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Clickers on Exceptions (with answers)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33</cp:revision>
  <cp:lastPrinted>2016-12-09T14:14:04Z</cp:lastPrinted>
  <dcterms:created xsi:type="dcterms:W3CDTF">2015-03-19T13:36:11Z</dcterms:created>
  <dcterms:modified xsi:type="dcterms:W3CDTF">2016-12-10T16:33:58Z</dcterms:modified>
  <cp:category/>
</cp:coreProperties>
</file>