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5" r:id="rId3"/>
    <p:sldId id="256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3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74" r:id="rId30"/>
    <p:sldId id="292" r:id="rId31"/>
    <p:sldId id="29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5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0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8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8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98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5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8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0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6CB3-2A7D-479A-81CD-53F095EA1DE3}" type="datetimeFigureOut">
              <a:rPr lang="en-US" smtClean="0"/>
              <a:t>10/29/2012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513D-8724-46D8-912F-FF3670107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CS2102: Lecture on Abstract Classes and Inheritance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Kathi Fisler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78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47800" y="2895600"/>
            <a:ext cx="2590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791200" y="2895600"/>
            <a:ext cx="25908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Animal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We connect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/>
              <a:t> </a:t>
            </a:r>
            <a:r>
              <a:rPr lang="en-US" sz="2400" dirty="0" smtClean="0"/>
              <a:t>using a new Java keyword,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400" dirty="0" smtClean="0"/>
              <a:t>, which says that one class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/Boa</a:t>
            </a:r>
            <a:r>
              <a:rPr lang="en-US" sz="2400" dirty="0" smtClean="0"/>
              <a:t>) includes the content of another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)  </a:t>
            </a:r>
            <a:endParaRPr lang="en-US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16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747875" y="1413048"/>
            <a:ext cx="1371600" cy="2551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Now,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 won’t compile; Java will say that it doesn’t have a length variable.  </a:t>
            </a:r>
            <a:endParaRPr lang="en-US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38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47875" y="1413048"/>
            <a:ext cx="1371600" cy="2551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Now,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 won’t compile; Java will say that it doesn’t have a length variable.  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But note that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is also common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.  It should also have moved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8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724400" y="4572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33528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Now,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 won’t compile; Java will say that it doesn’t have a length variable.  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But note that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is also common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.  It should also have moved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3467100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800600" y="3505200"/>
            <a:ext cx="1447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656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2677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We need to add a constructor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, and have it set the value of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</a:p>
          <a:p>
            <a:pPr algn="ctr"/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[For sake of space, we will hide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 class (edits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apply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 as well)]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Notice that we removed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59904" y="3505200"/>
            <a:ext cx="2693096" cy="1066800"/>
          </a:xfrm>
          <a:prstGeom prst="straightConnector1">
            <a:avLst/>
          </a:prstGeom>
          <a:ln w="476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0699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40386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We need to add a constructor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, and have it set the value of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Notice that we removed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>
                <a:cs typeface="Courier New" pitchFamily="49" charset="0"/>
              </a:rPr>
              <a:t>T</a:t>
            </a:r>
            <a:r>
              <a:rPr lang="en-US" sz="2400" dirty="0" smtClean="0">
                <a:cs typeface="Courier New" pitchFamily="49" charset="0"/>
              </a:rPr>
              <a:t>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constructor needs to send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value to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59904" y="3505200"/>
            <a:ext cx="2693096" cy="1066800"/>
          </a:xfrm>
          <a:prstGeom prst="straightConnector1">
            <a:avLst/>
          </a:prstGeom>
          <a:ln w="476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286000" y="4152900"/>
            <a:ext cx="2616896" cy="1485900"/>
          </a:xfrm>
          <a:prstGeom prst="straightConnector1">
            <a:avLst/>
          </a:prstGeom>
          <a:ln w="476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9221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40386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 Java,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refers to the constructor for the class that this class extends; inside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calls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Notice that we removed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variable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>
                <a:cs typeface="Courier New" pitchFamily="49" charset="0"/>
              </a:rPr>
              <a:t>T</a:t>
            </a:r>
            <a:r>
              <a:rPr lang="en-US" sz="2400" dirty="0" smtClean="0">
                <a:cs typeface="Courier New" pitchFamily="49" charset="0"/>
              </a:rPr>
              <a:t>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constructor needs to send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400" dirty="0" smtClean="0">
                <a:cs typeface="Courier New" pitchFamily="49" charset="0"/>
              </a:rPr>
              <a:t> value to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259904" y="3505200"/>
            <a:ext cx="2693096" cy="1066800"/>
          </a:xfrm>
          <a:prstGeom prst="straightConnector1">
            <a:avLst/>
          </a:prstGeom>
          <a:ln w="476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286000" y="4152900"/>
            <a:ext cx="2616896" cy="1485900"/>
          </a:xfrm>
          <a:prstGeom prst="straightConnector1">
            <a:avLst/>
          </a:prstGeom>
          <a:ln w="476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268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4038600"/>
            <a:ext cx="17526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48200" y="914400"/>
            <a:ext cx="4343400" cy="10353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AbsAnimal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 Java,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refers to the constructor for the class that this class extends; inside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calls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constructor.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48408" y="4286071"/>
            <a:ext cx="4166992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Whenever a class extends another class, its constructor should call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before doing anything else (i.e., the call to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400" dirty="0" smtClean="0">
                <a:cs typeface="Courier New" pitchFamily="49" charset="0"/>
              </a:rPr>
              <a:t> should be the first statement in the method)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286000" y="4152900"/>
            <a:ext cx="2616896" cy="1485900"/>
          </a:xfrm>
          <a:prstGeom prst="straightConnector1">
            <a:avLst/>
          </a:prstGeom>
          <a:ln w="476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396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47800" y="3124200"/>
            <a:ext cx="22098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53200" y="228600"/>
            <a:ext cx="21336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Animal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implements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Almost done.  Since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>
                <a:cs typeface="Courier New" pitchFamily="49" charset="0"/>
              </a:rPr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>
                <a:cs typeface="Courier New" pitchFamily="49" charset="0"/>
              </a:rPr>
              <a:t> both implement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400" dirty="0" smtClean="0">
                <a:cs typeface="Courier New" pitchFamily="49" charset="0"/>
              </a:rPr>
              <a:t>, we can move that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as well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447800" y="3276600"/>
            <a:ext cx="2362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95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553200" y="228600"/>
            <a:ext cx="2133600" cy="304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Here’s the final code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6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These Slides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These slides walk you through how to share common code (i.e., create helper methods) across classes</a:t>
            </a:r>
          </a:p>
          <a:p>
            <a:r>
              <a:rPr lang="en-US" sz="2800" dirty="0" smtClean="0"/>
              <a:t>I recommend you download the starter file (posted to the website) and make the edits in the slides, step by step, to see what happens for yourself</a:t>
            </a:r>
          </a:p>
          <a:p>
            <a:r>
              <a:rPr lang="en-US" sz="2800" dirty="0" smtClean="0"/>
              <a:t>In the slides, green highlights what changed in the code from the previous slide; yellow highlights show Java compile errors</a:t>
            </a:r>
          </a:p>
          <a:p>
            <a:r>
              <a:rPr lang="en-US" sz="2800" dirty="0" smtClean="0"/>
              <a:t>Note any questions, and ask on the board or in the lecture-time chat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7415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multiple classes need to share code (such as a helper method), put that code in a (parent) class that the sharing classes each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extends</a:t>
            </a:r>
          </a:p>
          <a:p>
            <a:r>
              <a:rPr lang="en-US" sz="2800" dirty="0" smtClean="0">
                <a:cs typeface="Courier New" pitchFamily="49" charset="0"/>
              </a:rPr>
              <a:t>Common variables and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sz="2800" dirty="0" smtClean="0">
                <a:cs typeface="Courier New" pitchFamily="49" charset="0"/>
              </a:rPr>
              <a:t> statements also move to the parent class</a:t>
            </a:r>
          </a:p>
          <a:p>
            <a:r>
              <a:rPr lang="en-US" sz="2800" dirty="0" smtClean="0">
                <a:cs typeface="Courier New" pitchFamily="49" charset="0"/>
              </a:rPr>
              <a:t>If a class extends another class, its constructor should call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800" dirty="0" smtClean="0">
                <a:cs typeface="Courier New" pitchFamily="49" charset="0"/>
              </a:rPr>
              <a:t> (to properly set up the contents of the superclass)</a:t>
            </a:r>
          </a:p>
          <a:p>
            <a:r>
              <a:rPr lang="en-US" sz="2800" dirty="0" smtClean="0">
                <a:cs typeface="Courier New" pitchFamily="49" charset="0"/>
              </a:rPr>
              <a:t>Classes can use all variables and methods in their superclass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85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Extends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en-US" sz="2400" u="sng" dirty="0" smtClean="0">
                <a:cs typeface="Courier New" pitchFamily="49" charset="0"/>
              </a:rPr>
              <a:t>Terminology</a:t>
            </a:r>
            <a:r>
              <a:rPr lang="en-US" sz="2400" dirty="0" smtClean="0">
                <a:cs typeface="Courier New" pitchFamily="49" charset="0"/>
              </a:rPr>
              <a:t>: If class A extends class B, then (1) B is the </a:t>
            </a:r>
            <a:r>
              <a:rPr lang="en-US" sz="2400" i="1" dirty="0" smtClean="0">
                <a:cs typeface="Courier New" pitchFamily="49" charset="0"/>
              </a:rPr>
              <a:t>superclass</a:t>
            </a:r>
            <a:r>
              <a:rPr lang="en-US" sz="2400" dirty="0" smtClean="0">
                <a:cs typeface="Courier New" pitchFamily="49" charset="0"/>
              </a:rPr>
              <a:t> of A; (2) A is a </a:t>
            </a:r>
            <a:r>
              <a:rPr lang="en-US" sz="2400" i="1" dirty="0" smtClean="0">
                <a:cs typeface="Courier New" pitchFamily="49" charset="0"/>
              </a:rPr>
              <a:t>subclass</a:t>
            </a:r>
            <a:r>
              <a:rPr lang="en-US" sz="2400" dirty="0" smtClean="0">
                <a:cs typeface="Courier New" pitchFamily="49" charset="0"/>
              </a:rPr>
              <a:t> of B; (3) A is also said to </a:t>
            </a:r>
            <a:r>
              <a:rPr lang="en-US" sz="2400" i="1" dirty="0" smtClean="0">
                <a:cs typeface="Courier New" pitchFamily="49" charset="0"/>
              </a:rPr>
              <a:t>inherit</a:t>
            </a:r>
            <a:r>
              <a:rPr lang="en-US" sz="2400" dirty="0" smtClean="0">
                <a:cs typeface="Courier New" pitchFamily="49" charset="0"/>
              </a:rPr>
              <a:t> from B</a:t>
            </a:r>
          </a:p>
          <a:p>
            <a:endParaRPr lang="en-US" sz="2400" u="sng" dirty="0" smtClean="0">
              <a:cs typeface="Courier New" pitchFamily="49" charset="0"/>
            </a:endParaRPr>
          </a:p>
          <a:p>
            <a:r>
              <a:rPr lang="en-US" sz="2400" u="sng" dirty="0" smtClean="0">
                <a:cs typeface="Courier New" pitchFamily="49" charset="0"/>
              </a:rPr>
              <a:t>Restrictions</a:t>
            </a:r>
            <a:r>
              <a:rPr lang="en-US" sz="2400" dirty="0" smtClean="0">
                <a:cs typeface="Courier New" pitchFamily="49" charset="0"/>
              </a:rPr>
              <a:t>: A class may have at most one superclass (</a:t>
            </a:r>
            <a:r>
              <a:rPr lang="en-US" sz="2400" dirty="0" err="1" smtClean="0">
                <a:cs typeface="Courier New" pitchFamily="49" charset="0"/>
              </a:rPr>
              <a:t>ie</a:t>
            </a:r>
            <a:r>
              <a:rPr lang="en-US" sz="2400" dirty="0" smtClean="0">
                <a:cs typeface="Courier New" pitchFamily="49" charset="0"/>
              </a:rPr>
              <a:t>, only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400" dirty="0" smtClean="0">
                <a:cs typeface="Courier New" pitchFamily="49" charset="0"/>
              </a:rPr>
              <a:t> one class), but arbitrarily many subclasses.  [In contrast, a class can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implement</a:t>
            </a:r>
            <a:r>
              <a:rPr lang="en-US" sz="2400" dirty="0" smtClean="0">
                <a:cs typeface="Courier New" pitchFamily="49" charset="0"/>
              </a:rPr>
              <a:t> arbitrarily many interfaces.]</a:t>
            </a:r>
          </a:p>
          <a:p>
            <a:endParaRPr lang="en-US" sz="2400" u="sng" dirty="0" smtClean="0">
              <a:cs typeface="Courier New" pitchFamily="49" charset="0"/>
            </a:endParaRPr>
          </a:p>
          <a:p>
            <a:r>
              <a:rPr lang="en-US" sz="2400" u="sng" dirty="0" smtClean="0">
                <a:cs typeface="Courier New" pitchFamily="49" charset="0"/>
              </a:rPr>
              <a:t>Behavior</a:t>
            </a:r>
            <a:r>
              <a:rPr lang="en-US" sz="2400" dirty="0" smtClean="0">
                <a:cs typeface="Courier New" pitchFamily="49" charset="0"/>
              </a:rPr>
              <a:t>:  A class has access to all variables and methods of its superclass (there are exceptions, but we will discuss those later)</a:t>
            </a:r>
          </a:p>
          <a:p>
            <a:endParaRPr lang="en-US" sz="2400" u="sng" dirty="0" smtClean="0">
              <a:cs typeface="Courier New" pitchFamily="49" charset="0"/>
            </a:endParaRPr>
          </a:p>
          <a:p>
            <a:r>
              <a:rPr lang="en-US" sz="2400" u="sng" dirty="0" smtClean="0">
                <a:cs typeface="Courier New" pitchFamily="49" charset="0"/>
              </a:rPr>
              <a:t>Behavior</a:t>
            </a:r>
            <a:r>
              <a:rPr lang="en-US" sz="2400" dirty="0" smtClean="0">
                <a:cs typeface="Courier New" pitchFamily="49" charset="0"/>
              </a:rPr>
              <a:t>: A class cannot access the variables or methods of its subclasses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372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600325"/>
            <a:ext cx="7772400" cy="1362075"/>
          </a:xfrm>
        </p:spPr>
        <p:txBody>
          <a:bodyPr/>
          <a:lstStyle/>
          <a:p>
            <a:r>
              <a:rPr lang="en-US" dirty="0" smtClean="0"/>
              <a:t>But there are Still some issues to address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41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938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What if someone writes</a:t>
            </a:r>
          </a:p>
          <a:p>
            <a:pPr algn="ctr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(8)</a:t>
            </a:r>
            <a:r>
              <a:rPr lang="en-US" sz="2400" dirty="0" smtClean="0">
                <a:cs typeface="Courier New" pitchFamily="49" charset="0"/>
              </a:rPr>
              <a:t>?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What kind of animal does this yield?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670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563231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What if someone writes</a:t>
            </a:r>
          </a:p>
          <a:p>
            <a:pPr algn="ctr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(8)</a:t>
            </a:r>
            <a:r>
              <a:rPr lang="en-US" sz="2400" dirty="0" smtClean="0">
                <a:cs typeface="Courier New" pitchFamily="49" charset="0"/>
              </a:rPr>
              <a:t>?</a:t>
            </a:r>
          </a:p>
          <a:p>
            <a:pPr algn="ctr"/>
            <a:endParaRPr lang="en-US" sz="2400" dirty="0" smtClean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What kind of animal does this yield?</a:t>
            </a:r>
          </a:p>
          <a:p>
            <a:pPr algn="ctr"/>
            <a:endParaRPr lang="en-US" sz="2400" dirty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It doesn’t yield any known (or meaningful) kind of animal.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cs typeface="Courier New" pitchFamily="49" charset="0"/>
              </a:rPr>
              <a:t> is only meant to hold code, it shouldn’t be used to create objects.</a:t>
            </a:r>
          </a:p>
          <a:p>
            <a:pPr algn="ctr"/>
            <a:endParaRPr lang="en-US" sz="2400" dirty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We’d like to tell Java not to let anyone create objects from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16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228600"/>
            <a:ext cx="1143000" cy="228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452431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To tell Java not to let anyone create objects from a class, we annotate the class with the keyword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abstract</a:t>
            </a:r>
          </a:p>
          <a:p>
            <a:pPr algn="ctr"/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Now, the expression</a:t>
            </a:r>
          </a:p>
          <a:p>
            <a:pPr algn="ctr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(8)</a:t>
            </a:r>
          </a:p>
          <a:p>
            <a:pPr algn="ctr"/>
            <a:r>
              <a:rPr lang="en-US" sz="2400" dirty="0" smtClean="0">
                <a:cs typeface="Courier New" pitchFamily="49" charset="0"/>
              </a:rPr>
              <a:t>would raise a Java error</a:t>
            </a:r>
          </a:p>
          <a:p>
            <a:pPr algn="ctr"/>
            <a:endParaRPr lang="en-US" sz="2400" dirty="0"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Rule of thumb: if a class </a:t>
            </a:r>
            <a:r>
              <a:rPr lang="en-US" sz="2400" i="1" dirty="0" smtClean="0">
                <a:cs typeface="Courier New" pitchFamily="49" charset="0"/>
              </a:rPr>
              <a:t>only</a:t>
            </a:r>
            <a:r>
              <a:rPr lang="en-US" sz="2400" dirty="0" smtClean="0">
                <a:cs typeface="Courier New" pitchFamily="49" charset="0"/>
              </a:rPr>
              <a:t> to hold common code, make it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abstract</a:t>
            </a:r>
          </a:p>
        </p:txBody>
      </p:sp>
      <p:sp>
        <p:nvSpPr>
          <p:cNvPr id="1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267200"/>
            <a:ext cx="4343400" cy="2438400"/>
          </a:xfrm>
          <a:ln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extends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super(length);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023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600325"/>
            <a:ext cx="7772400" cy="1971675"/>
          </a:xfrm>
        </p:spPr>
        <p:txBody>
          <a:bodyPr>
            <a:normAutofit/>
          </a:bodyPr>
          <a:lstStyle/>
          <a:p>
            <a:r>
              <a:rPr lang="en-US" dirty="0" smtClean="0"/>
              <a:t>why do we need Both an interface and an abstract class?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75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228600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552" y="17526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Interfaces and abstract classes serve two very different purposes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5552" y="3124200"/>
            <a:ext cx="4166992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Interfaces are a form of types: they capture </a:t>
            </a:r>
            <a:r>
              <a:rPr lang="en-US" sz="2400" i="1" dirty="0" smtClean="0">
                <a:cs typeface="Courier New" pitchFamily="49" charset="0"/>
              </a:rPr>
              <a:t>what</a:t>
            </a:r>
            <a:r>
              <a:rPr lang="en-US" sz="2400" dirty="0" smtClean="0">
                <a:cs typeface="Courier New" pitchFamily="49" charset="0"/>
              </a:rPr>
              <a:t> a class must do, but they do not constrain </a:t>
            </a:r>
            <a:r>
              <a:rPr lang="en-US" sz="2400" i="1" dirty="0" smtClean="0">
                <a:cs typeface="Courier New" pitchFamily="49" charset="0"/>
              </a:rPr>
              <a:t>how</a:t>
            </a:r>
            <a:r>
              <a:rPr lang="en-US" sz="2400" dirty="0" smtClean="0">
                <a:cs typeface="Courier New" pitchFamily="49" charset="0"/>
              </a:rPr>
              <a:t> the class does something.  As such, interfaces cannot contain code (beyond method input/output types) or variables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48408" y="4343400"/>
            <a:ext cx="4166992" cy="19389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Abstract classes are for sharing (abstracting over) data and code across multiple classes; they constrain </a:t>
            </a:r>
            <a:r>
              <a:rPr lang="en-US" sz="2400" i="1" dirty="0" smtClean="0">
                <a:cs typeface="Courier New" pitchFamily="49" charset="0"/>
              </a:rPr>
              <a:t>how</a:t>
            </a:r>
            <a:r>
              <a:rPr lang="en-US" sz="2400" dirty="0" smtClean="0">
                <a:cs typeface="Courier New" pitchFamily="49" charset="0"/>
              </a:rPr>
              <a:t> extending classes organize and use data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608" y="5950803"/>
            <a:ext cx="4166992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Both roles are important, so OO programs often use both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420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3886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abstract 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implements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228600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5552" y="17526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Interfaces and abstract classes serve two very different purposes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8408" y="4343400"/>
            <a:ext cx="4166992" cy="230832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If you already know some Java, you may have been taught to overuse class extension instead of interfaces.  Interfaces are proper OO design practice (more on this through 2102)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2504" y="3124200"/>
            <a:ext cx="4166992" cy="30469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itchFamily="49" charset="0"/>
              </a:rPr>
              <a:t>Imagine that we wanted to add fruit flies to our data.  They are too small to have a length.  Having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400" dirty="0" smtClean="0">
                <a:cs typeface="Courier New" pitchFamily="49" charset="0"/>
              </a:rPr>
              <a:t> lets us write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400" dirty="0" smtClean="0">
                <a:cs typeface="Courier New" pitchFamily="49" charset="0"/>
              </a:rPr>
              <a:t> (to always return true) without having to specify a meaningless length value for a fruit fly.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73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you should be able to </a:t>
            </a:r>
            <a:r>
              <a:rPr lang="en-US" smtClean="0"/>
              <a:t>do now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 smtClean="0"/>
              <a:t> to share code among classes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in constructors</a:t>
            </a:r>
          </a:p>
          <a:p>
            <a:endParaRPr lang="en-US" dirty="0" smtClean="0"/>
          </a:p>
          <a:p>
            <a:r>
              <a:rPr lang="en-US" dirty="0" smtClean="0"/>
              <a:t>Make a class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dirty="0" smtClean="0"/>
              <a:t> to prevent someone from creating objects from it</a:t>
            </a:r>
          </a:p>
          <a:p>
            <a:endParaRPr lang="en-US" dirty="0" smtClean="0"/>
          </a:p>
          <a:p>
            <a:r>
              <a:rPr lang="en-US" dirty="0" smtClean="0"/>
              <a:t>Choose between using interfaces and (abstract) classes when designing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70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0953" y="2281535"/>
            <a:ext cx="428649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Notice the almost identical code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5339" y="228600"/>
            <a:ext cx="7291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Back to the Animals (code we had on Thursday)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156353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Why didn’t we put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800" dirty="0" smtClean="0"/>
              <a:t>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Can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800" dirty="0" smtClean="0"/>
              <a:t> refer to the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eats</a:t>
            </a:r>
            <a:r>
              <a:rPr lang="en-US" sz="2800" dirty="0" smtClean="0"/>
              <a:t> variable of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Could we have defined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800" dirty="0" smtClean="0"/>
              <a:t> directly inside of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800" dirty="0" smtClean="0"/>
              <a:t>, instead of writing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800" dirty="0" smtClean="0"/>
              <a:t>?   If so, how?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If we wanted to write a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doesEatTofu</a:t>
            </a:r>
            <a:r>
              <a:rPr lang="en-US" sz="2800" dirty="0" smtClean="0"/>
              <a:t> method on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800" dirty="0" smtClean="0"/>
              <a:t>, which class should it go into?  Should it be mentioned in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7222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to Try on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Edit the posted starter file with the code from these notes, then experiment with the following: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What error does Java give if you try to extend an interface or implement an abstract class?</a:t>
            </a:r>
          </a:p>
          <a:p>
            <a:endParaRPr lang="en-US" sz="2800" dirty="0"/>
          </a:p>
          <a:p>
            <a:r>
              <a:rPr lang="en-US" sz="2800" dirty="0" smtClean="0"/>
              <a:t>What error does Java give if you try to access a subclass variable in a superclass?</a:t>
            </a:r>
          </a:p>
          <a:p>
            <a:endParaRPr lang="en-US" sz="2800" dirty="0"/>
          </a:p>
          <a:p>
            <a:r>
              <a:rPr lang="en-US" sz="2800" dirty="0" smtClean="0"/>
              <a:t>If you forgot to delete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length </a:t>
            </a:r>
            <a:r>
              <a:rPr lang="en-US" sz="2800" dirty="0" smtClean="0"/>
              <a:t>line from the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800" dirty="0" smtClean="0"/>
              <a:t> class (after adding it to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800" dirty="0" smtClean="0"/>
              <a:t>), what would Java 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397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200" y="381000"/>
            <a:ext cx="3733800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should create a helper method, but where can we put it? (remember, all methods must be in a class)</a:t>
            </a:r>
            <a:endParaRPr lang="en-US" sz="2400" dirty="0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0953" y="2281535"/>
            <a:ext cx="4286494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Notice the almost identical code</a:t>
            </a:r>
          </a:p>
        </p:txBody>
      </p:sp>
    </p:spTree>
    <p:extLst>
      <p:ext uri="{BB962C8B-B14F-4D97-AF65-F5344CB8AC3E}">
        <p14:creationId xmlns:p14="http://schemas.microsoft.com/office/powerpoint/2010/main" val="283733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267765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will create a new class that </a:t>
            </a:r>
            <a:r>
              <a:rPr lang="en-US" sz="2400" i="1" dirty="0" smtClean="0"/>
              <a:t>abstracts</a:t>
            </a:r>
            <a:r>
              <a:rPr lang="en-US" sz="2400" dirty="0" smtClean="0"/>
              <a:t> over the common features of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We’ll call the new class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ctr"/>
            <a:r>
              <a:rPr lang="en-US" sz="2400" dirty="0" smtClean="0">
                <a:cs typeface="Courier New" pitchFamily="49" charset="0"/>
              </a:rPr>
              <a:t>(“abs” for abstract)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6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48200" y="533400"/>
            <a:ext cx="4343400" cy="1600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2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3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5 &lt;=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10 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87630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4163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We will put a helper method for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400" dirty="0" smtClean="0"/>
              <a:t> in </a:t>
            </a:r>
            <a:r>
              <a:rPr lang="en-US" sz="2400" dirty="0" err="1" smtClean="0"/>
              <a:t>AbsAnimal</a:t>
            </a:r>
            <a:r>
              <a:rPr lang="en-US" sz="2400" dirty="0" smtClean="0"/>
              <a:t>. 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We call the helper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400" dirty="0" smtClean="0">
                <a:cs typeface="Courier New" pitchFamily="49" charset="0"/>
              </a:rPr>
              <a:t>; it takes the varying low and high values as inputs (but otherwise copies the common code, as usual when making a helper)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22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52400" y="5410200"/>
            <a:ext cx="434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48200" y="5410200"/>
            <a:ext cx="4343400" cy="53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Next, we rewrite the original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2400" dirty="0" smtClean="0"/>
              <a:t> methods to call the helper method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47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71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the right idea, but if we compile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classes, Java will complain that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400" dirty="0" smtClean="0"/>
              <a:t> isn’t defined.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75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371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3600" y="5638800"/>
            <a:ext cx="1371600" cy="3429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4648200" y="228600"/>
            <a:ext cx="4343400" cy="23688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animal’s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 length is between low and high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low,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high)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return low &lt;=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&amp;&amp;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&lt;= high 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" y="2895600"/>
            <a:ext cx="44196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isDead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dillo's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2 and 3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(2,3);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343400" cy="381000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Boa implements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length; 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String eats; 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Boa(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length, String eats)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length;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this.eats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eats;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// determine whether this boa's 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//    length is between 5 and 10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() {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(5,10); 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0" y="1302097"/>
            <a:ext cx="4572000" cy="12954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IAnimal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// determine whether animal's length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// is within normal boundaries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isNormalSize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408" y="76200"/>
            <a:ext cx="4166992" cy="30469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This is the right idea, but if we compile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classes, Java will complain that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isLenWithin</a:t>
            </a:r>
            <a:r>
              <a:rPr lang="en-US" sz="2400" dirty="0" smtClean="0"/>
              <a:t> isn’t defined.</a:t>
            </a:r>
          </a:p>
          <a:p>
            <a:pPr algn="ctr"/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400" dirty="0" smtClean="0">
                <a:cs typeface="Courier New" pitchFamily="49" charset="0"/>
              </a:rPr>
              <a:t>The problem is that we never connected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Dillo</a:t>
            </a:r>
            <a:r>
              <a:rPr lang="en-US" sz="2400" dirty="0" smtClean="0"/>
              <a:t> and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Boa</a:t>
            </a:r>
            <a:r>
              <a:rPr lang="en-US" sz="2400" dirty="0" smtClean="0"/>
              <a:t> to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AbsAnimal</a:t>
            </a:r>
            <a:r>
              <a:rPr lang="en-US" sz="2400" dirty="0" smtClean="0"/>
              <a:t>.  </a:t>
            </a:r>
            <a:endParaRPr lang="en-US" sz="24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37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5000</Words>
  <Application>Microsoft Office PowerPoint</Application>
  <PresentationFormat>On-screen Show (4:3)</PresentationFormat>
  <Paragraphs>1016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CS2102: Lecture on Abstract Classes and Inheritance</vt:lpstr>
      <vt:lpstr>How to Use These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 so far</vt:lpstr>
      <vt:lpstr>Facts about Extends</vt:lpstr>
      <vt:lpstr>But there are Still some issues to address …</vt:lpstr>
      <vt:lpstr>PowerPoint Presentation</vt:lpstr>
      <vt:lpstr>PowerPoint Presentation</vt:lpstr>
      <vt:lpstr>PowerPoint Presentation</vt:lpstr>
      <vt:lpstr>why do we need Both an interface and an abstract class?</vt:lpstr>
      <vt:lpstr>PowerPoint Presentation</vt:lpstr>
      <vt:lpstr>PowerPoint Presentation</vt:lpstr>
      <vt:lpstr>What you should be able to do now …</vt:lpstr>
      <vt:lpstr>Some Study Questions</vt:lpstr>
      <vt:lpstr>Experiments to Try on the Code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kfisler</dc:creator>
  <cp:lastModifiedBy>kfisler</cp:lastModifiedBy>
  <cp:revision>63</cp:revision>
  <dcterms:created xsi:type="dcterms:W3CDTF">2012-10-28T14:23:46Z</dcterms:created>
  <dcterms:modified xsi:type="dcterms:W3CDTF">2012-10-29T18:29:40Z</dcterms:modified>
</cp:coreProperties>
</file>