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tags/tag1.xml" ContentType="application/vnd.openxmlformats-officedocument.presentationml.tag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41"/>
  </p:notesMasterIdLst>
  <p:handoutMasterIdLst>
    <p:handoutMasterId r:id="rId42"/>
  </p:handoutMasterIdLst>
  <p:sldIdLst>
    <p:sldId id="299" r:id="rId2"/>
    <p:sldId id="307" r:id="rId3"/>
    <p:sldId id="300" r:id="rId4"/>
    <p:sldId id="313" r:id="rId5"/>
    <p:sldId id="314" r:id="rId6"/>
    <p:sldId id="320" r:id="rId7"/>
    <p:sldId id="356" r:id="rId8"/>
    <p:sldId id="357" r:id="rId9"/>
    <p:sldId id="358" r:id="rId10"/>
    <p:sldId id="359" r:id="rId11"/>
    <p:sldId id="366" r:id="rId12"/>
    <p:sldId id="360" r:id="rId13"/>
    <p:sldId id="361" r:id="rId14"/>
    <p:sldId id="362" r:id="rId15"/>
    <p:sldId id="363" r:id="rId16"/>
    <p:sldId id="365" r:id="rId17"/>
    <p:sldId id="364" r:id="rId18"/>
    <p:sldId id="355" r:id="rId19"/>
    <p:sldId id="323" r:id="rId20"/>
    <p:sldId id="324" r:id="rId21"/>
    <p:sldId id="325" r:id="rId22"/>
    <p:sldId id="326" r:id="rId23"/>
    <p:sldId id="327" r:id="rId24"/>
    <p:sldId id="328" r:id="rId25"/>
    <p:sldId id="368" r:id="rId26"/>
    <p:sldId id="329" r:id="rId27"/>
    <p:sldId id="330" r:id="rId28"/>
    <p:sldId id="331" r:id="rId29"/>
    <p:sldId id="332" r:id="rId30"/>
    <p:sldId id="333" r:id="rId31"/>
    <p:sldId id="334" r:id="rId32"/>
    <p:sldId id="335" r:id="rId33"/>
    <p:sldId id="336" r:id="rId34"/>
    <p:sldId id="337" r:id="rId35"/>
    <p:sldId id="338" r:id="rId36"/>
    <p:sldId id="339" r:id="rId37"/>
    <p:sldId id="340" r:id="rId38"/>
    <p:sldId id="341" r:id="rId39"/>
    <p:sldId id="342" r:id="rId40"/>
  </p:sldIdLst>
  <p:sldSz cx="9144000" cy="6858000" type="screen4x3"/>
  <p:notesSz cx="6918325" cy="9385300"/>
  <p:custShowLst>
    <p:custShow name="Custom Show 1" id="0">
      <p:sldLst>
        <p:sld r:id="rId2"/>
        <p:sld r:id="rId3"/>
        <p:sld r:id="rId4"/>
        <p:sld r:id="rId5"/>
        <p:sld r:id="rId6"/>
      </p:sldLst>
    </p:custShow>
  </p:custShow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FF"/>
    <a:srgbClr val="F9FFF9"/>
    <a:srgbClr val="FFFF99"/>
    <a:srgbClr val="00CCFF"/>
    <a:srgbClr val="66FF33"/>
    <a:srgbClr val="FFCC00"/>
    <a:srgbClr val="CC66FF"/>
    <a:srgbClr val="FF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161" autoAdjust="0"/>
  </p:normalViewPr>
  <p:slideViewPr>
    <p:cSldViewPr snapToGrid="0" showGuides="1">
      <p:cViewPr>
        <p:scale>
          <a:sx n="81" d="100"/>
          <a:sy n="81" d="100"/>
        </p:scale>
        <p:origin x="-1421" y="-3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908317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97200" cy="477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19595" tIns="0" rIns="19595" bIns="0" numCol="1" anchor="t" anchorCtr="0" compatLnSpc="1">
            <a:prstTxWarp prst="textNoShape">
              <a:avLst/>
            </a:prstTxWarp>
          </a:bodyPr>
          <a:lstStyle>
            <a:lvl1pPr defTabSz="939800">
              <a:defRPr sz="1000" b="0" i="1"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1125" y="0"/>
            <a:ext cx="2997200" cy="477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19595" tIns="0" rIns="19595" bIns="0" numCol="1" anchor="t" anchorCtr="0" compatLnSpc="1">
            <a:prstTxWarp prst="textNoShape">
              <a:avLst/>
            </a:prstTxWarp>
          </a:bodyPr>
          <a:lstStyle>
            <a:lvl1pPr algn="r" defTabSz="939800">
              <a:defRPr sz="1000" b="0" i="1"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35063" y="722313"/>
            <a:ext cx="4648200" cy="34861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2338" y="4454525"/>
            <a:ext cx="5073650" cy="4214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4708" tIns="47355" rIns="94708" bIns="4735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07463"/>
            <a:ext cx="2997200" cy="477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19595" tIns="0" rIns="19595" bIns="0" numCol="1" anchor="b" anchorCtr="0" compatLnSpc="1">
            <a:prstTxWarp prst="textNoShape">
              <a:avLst/>
            </a:prstTxWarp>
          </a:bodyPr>
          <a:lstStyle>
            <a:lvl1pPr defTabSz="939800">
              <a:defRPr sz="1000" b="0" i="1"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1125" y="8907463"/>
            <a:ext cx="2997200" cy="477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19595" tIns="0" rIns="19595" bIns="0" numCol="1" anchor="b" anchorCtr="0" compatLnSpc="1">
            <a:prstTxWarp prst="textNoShape">
              <a:avLst/>
            </a:prstTxWarp>
          </a:bodyPr>
          <a:lstStyle>
            <a:lvl1pPr algn="r" defTabSz="939800">
              <a:defRPr sz="1000" b="0" i="1"/>
            </a:lvl1pPr>
          </a:lstStyle>
          <a:p>
            <a:fld id="{BBA89ABA-9125-499F-A93B-3DAD79EF139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955705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defTabSz="939800"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939800"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939800"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939800"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939800"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92865CB0-B292-420B-8909-15721754E168}" type="slidenum">
              <a:rPr lang="en-US" altLang="en-US" sz="1000" b="0"/>
              <a:pPr/>
              <a:t>1</a:t>
            </a:fld>
            <a:endParaRPr lang="en-US" altLang="en-US" sz="1000" b="0"/>
          </a:p>
        </p:txBody>
      </p:sp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defTabSz="939800"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939800"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939800"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939800"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939800"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3BCA09A9-DDD3-4D43-9388-7ED542421C29}" type="slidenum">
              <a:rPr lang="en-US" altLang="en-US" sz="1000" b="0"/>
              <a:pPr/>
              <a:t>20</a:t>
            </a:fld>
            <a:endParaRPr lang="en-US" altLang="en-US" sz="1000" b="0"/>
          </a:p>
        </p:txBody>
      </p:sp>
      <p:sp>
        <p:nvSpPr>
          <p:cNvPr id="124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defTabSz="939800"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939800"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939800"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939800"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939800"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848485B4-D977-4A10-9F38-5B1B3A113437}" type="slidenum">
              <a:rPr lang="en-US" altLang="en-US" sz="1000" b="0"/>
              <a:pPr/>
              <a:t>21</a:t>
            </a:fld>
            <a:endParaRPr lang="en-US" altLang="en-US" sz="1000" b="0"/>
          </a:p>
        </p:txBody>
      </p:sp>
      <p:sp>
        <p:nvSpPr>
          <p:cNvPr id="126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defTabSz="939800"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939800"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939800"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939800"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939800"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1DF26940-6A01-4F48-835E-5AD443E5F1EF}" type="slidenum">
              <a:rPr lang="en-US" altLang="en-US" sz="1000" b="0"/>
              <a:pPr/>
              <a:t>22</a:t>
            </a:fld>
            <a:endParaRPr lang="en-US" altLang="en-US" sz="1000" b="0"/>
          </a:p>
        </p:txBody>
      </p:sp>
      <p:sp>
        <p:nvSpPr>
          <p:cNvPr id="129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dirty="0" smtClean="0">
              <a:cs typeface="+mn-cs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defTabSz="939800"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939800"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939800"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939800"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939800"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4A44F470-AD4C-4433-946A-7C324A4F7B5E}" type="slidenum">
              <a:rPr lang="en-US" altLang="en-US" sz="1000" b="0"/>
              <a:pPr/>
              <a:t>23</a:t>
            </a:fld>
            <a:endParaRPr lang="en-US" altLang="en-US" sz="1000" b="0"/>
          </a:p>
        </p:txBody>
      </p:sp>
      <p:sp>
        <p:nvSpPr>
          <p:cNvPr id="131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defTabSz="939800"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939800"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939800"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939800"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939800"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6FF2AC57-F2A9-4FB5-8F94-6F1FBC732414}" type="slidenum">
              <a:rPr lang="en-US" altLang="en-US" sz="1000" b="0"/>
              <a:pPr/>
              <a:t>26</a:t>
            </a:fld>
            <a:endParaRPr lang="en-US" altLang="en-US" sz="1000" b="0"/>
          </a:p>
        </p:txBody>
      </p:sp>
      <p:sp>
        <p:nvSpPr>
          <p:cNvPr id="134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defTabSz="939800"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939800"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939800"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939800"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939800"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BC2A281B-57C3-4C19-A23C-8748B5579EAE}" type="slidenum">
              <a:rPr lang="en-US" altLang="en-US" sz="1000" b="0"/>
              <a:pPr/>
              <a:t>27</a:t>
            </a:fld>
            <a:endParaRPr lang="en-US" altLang="en-US" sz="1000" b="0"/>
          </a:p>
        </p:txBody>
      </p:sp>
      <p:sp>
        <p:nvSpPr>
          <p:cNvPr id="136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36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defTabSz="939800"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939800"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939800"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939800"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939800"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3F8B4907-AE9C-43E6-A3FE-7A9B5B428C60}" type="slidenum">
              <a:rPr lang="en-US" altLang="en-US" sz="1000" b="0"/>
              <a:pPr/>
              <a:t>35</a:t>
            </a:fld>
            <a:endParaRPr lang="en-US" altLang="en-US" sz="1000" b="0"/>
          </a:p>
        </p:txBody>
      </p:sp>
      <p:sp>
        <p:nvSpPr>
          <p:cNvPr id="145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defTabSz="939800"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939800"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939800"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939800"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939800"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310E3144-2701-447D-A4F3-33BBFDFEF0EE}" type="slidenum">
              <a:rPr lang="en-US" altLang="en-US" sz="1000" b="0"/>
              <a:pPr/>
              <a:t>36</a:t>
            </a:fld>
            <a:endParaRPr lang="en-US" altLang="en-US" sz="1000" b="0"/>
          </a:p>
        </p:txBody>
      </p:sp>
      <p:sp>
        <p:nvSpPr>
          <p:cNvPr id="147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defTabSz="939800"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939800"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939800"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939800"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939800"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84C86C31-7B1B-436B-A3F0-D2D72AC4C7A0}" type="slidenum">
              <a:rPr lang="en-US" altLang="en-US" sz="1000" b="0"/>
              <a:pPr/>
              <a:t>37</a:t>
            </a:fld>
            <a:endParaRPr lang="en-US" altLang="en-US" sz="1000" b="0"/>
          </a:p>
        </p:txBody>
      </p:sp>
      <p:sp>
        <p:nvSpPr>
          <p:cNvPr id="149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defTabSz="939800"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939800"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939800"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939800"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939800"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71FC8D57-DA64-4BD1-A062-08BC72AF38B0}" type="slidenum">
              <a:rPr lang="en-US" altLang="en-US" sz="1000" b="0"/>
              <a:pPr/>
              <a:t>39</a:t>
            </a:fld>
            <a:endParaRPr lang="en-US" altLang="en-US" sz="1000" b="0"/>
          </a:p>
        </p:txBody>
      </p:sp>
      <p:sp>
        <p:nvSpPr>
          <p:cNvPr id="152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2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defTabSz="939800"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939800"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939800"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939800"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939800"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25846E26-94D8-4FA0-8C67-2199CE11EEE5}" type="slidenum">
              <a:rPr lang="en-US" altLang="en-US" sz="1000" b="0"/>
              <a:pPr/>
              <a:t>2</a:t>
            </a:fld>
            <a:endParaRPr lang="en-US" altLang="en-US" sz="1000" b="0"/>
          </a:p>
        </p:txBody>
      </p:sp>
      <p:sp>
        <p:nvSpPr>
          <p:cNvPr id="90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defTabSz="939800"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939800"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939800"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939800"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939800"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E073BBA6-4EA9-4447-B1B6-8C5E3EA70834}" type="slidenum">
              <a:rPr lang="en-US" altLang="en-US" sz="1000" b="0"/>
              <a:pPr/>
              <a:t>3</a:t>
            </a:fld>
            <a:endParaRPr lang="en-US" altLang="en-US" sz="1000" b="0"/>
          </a:p>
        </p:txBody>
      </p:sp>
      <p:sp>
        <p:nvSpPr>
          <p:cNvPr id="9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defTabSz="939800"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939800"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939800"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939800"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939800"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CBDA6668-D3F1-4188-B19B-B3CAEEBA14E5}" type="slidenum">
              <a:rPr lang="en-US" altLang="en-US" sz="1000" b="0"/>
              <a:pPr/>
              <a:t>4</a:t>
            </a:fld>
            <a:endParaRPr lang="en-US" altLang="en-US" sz="1000" b="0"/>
          </a:p>
        </p:txBody>
      </p:sp>
      <p:sp>
        <p:nvSpPr>
          <p:cNvPr id="107522" name="Rectangle 4098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07523" name="Rectangle 4099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defTabSz="939800"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939800"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939800"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939800"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939800"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B9DFE5FD-F4F7-4A52-A26D-0303FDCCEAD3}" type="slidenum">
              <a:rPr lang="en-US" altLang="en-US" sz="1000" b="0"/>
              <a:pPr/>
              <a:t>5</a:t>
            </a:fld>
            <a:endParaRPr lang="en-US" altLang="en-US" sz="1000" b="0"/>
          </a:p>
        </p:txBody>
      </p:sp>
      <p:sp>
        <p:nvSpPr>
          <p:cNvPr id="109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defTabSz="939800"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939800"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939800"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939800"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939800"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DE438A5D-D543-4883-A324-D6E672FFC150}" type="slidenum">
              <a:rPr lang="en-US" altLang="en-US" sz="1000" b="0"/>
              <a:pPr/>
              <a:t>6</a:t>
            </a:fld>
            <a:endParaRPr lang="en-US" altLang="en-US" sz="1000" b="0"/>
          </a:p>
        </p:txBody>
      </p:sp>
      <p:sp>
        <p:nvSpPr>
          <p:cNvPr id="118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We’ll resolve the discrepancy</a:t>
            </a:r>
            <a:r>
              <a:rPr lang="en-US" baseline="0" dirty="0" smtClean="0"/>
              <a:t> between N(N-1) and N(N-1)/2 in a following slide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A89ABA-9125-499F-A93B-3DAD79EF1394}" type="slidenum">
              <a:rPr lang="en-US" altLang="en-US" smtClean="0"/>
              <a:pPr/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8563618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0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7600" y="703263"/>
            <a:ext cx="4689475" cy="3517900"/>
          </a:xfrm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70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2338" y="4454525"/>
            <a:ext cx="5073650" cy="4227513"/>
          </a:xfrm>
        </p:spPr>
        <p:txBody>
          <a:bodyPr lIns="95039" tIns="47520" rIns="95039" bIns="47520"/>
          <a:lstStyle/>
          <a:p>
            <a:pPr>
              <a:defRPr/>
            </a:pPr>
            <a:r>
              <a:rPr lang="en-US" dirty="0" smtClean="0">
                <a:cs typeface="+mn-cs"/>
              </a:rPr>
              <a:t>table taken from More Programming Pearls, p. 82, 400MhZ Pentium II scaled up</a:t>
            </a:r>
          </a:p>
          <a:p>
            <a:pPr>
              <a:defRPr/>
            </a:pPr>
            <a:r>
              <a:rPr lang="en-US" dirty="0" smtClean="0">
                <a:cs typeface="+mn-cs"/>
              </a:rPr>
              <a:t>one step takes one nanosecond</a:t>
            </a:r>
          </a:p>
          <a:p>
            <a:pPr>
              <a:defRPr/>
            </a:pPr>
            <a:r>
              <a:rPr lang="en-US" dirty="0" err="1" smtClean="0">
                <a:cs typeface="+mn-cs"/>
              </a:rPr>
              <a:t>msec</a:t>
            </a:r>
            <a:r>
              <a:rPr lang="en-US" dirty="0" smtClean="0">
                <a:cs typeface="+mn-cs"/>
              </a:rPr>
              <a:t> = millisecond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 algorithm is said to run in </a:t>
            </a:r>
            <a:r>
              <a:rPr lang="en-US" b="1" dirty="0" err="1" smtClean="0"/>
              <a:t>linearithmic</a:t>
            </a:r>
            <a:r>
              <a:rPr lang="en-US" dirty="0" smtClean="0"/>
              <a:t> time if T(n) = O(n log n).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A89ABA-9125-499F-A93B-3DAD79EF1394}" type="slidenum">
              <a:rPr lang="en-US" altLang="en-US" smtClean="0"/>
              <a:pPr/>
              <a:t>15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16657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B7D439B-8A87-4EBC-9EC8-F248FCF0B15E}" type="datetime1">
              <a:rPr lang="en-US" altLang="en-US"/>
              <a:pPr/>
              <a:t>3/24/2015</a:t>
            </a:fld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57CDB782-A646-4FAE-9441-1CEBC278ABA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600005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3DA9FFB-3502-4BE0-9981-1E01C3083FE8}" type="datetime1">
              <a:rPr lang="en-US" altLang="en-US"/>
              <a:pPr/>
              <a:t>3/24/2015</a:t>
            </a:fld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80E50349-8DA0-4CC8-B6AA-338E9047FEA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183236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5B264A-9BC4-4F91-AE98-B16FA0AC479D}" type="datetime1">
              <a:rPr lang="en-US" altLang="en-US"/>
              <a:pPr/>
              <a:t>3/24/2015</a:t>
            </a:fld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5C5154E3-72EF-4F44-8A90-04F753E392E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081642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6CE36B-64E2-421C-8BE8-E4CE36DDFFF2}" type="datetime1">
              <a:rPr lang="en-US" altLang="en-US"/>
              <a:pPr/>
              <a:t>3/24/2015</a:t>
            </a:fld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2CA30261-4933-4D85-8D5A-5B91FFAE305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76559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D8428FA-A12F-4B8B-9557-F85414399281}" type="datetime1">
              <a:rPr lang="en-US" altLang="en-US"/>
              <a:pPr/>
              <a:t>3/24/2015</a:t>
            </a:fld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F6CC9380-822C-4F92-97F3-7165F7BC8CD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498752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6019DE-234B-4D7D-8029-57FFE42B2D00}" type="datetime1">
              <a:rPr lang="en-US" altLang="en-US"/>
              <a:pPr/>
              <a:t>3/24/2015</a:t>
            </a:fld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8CB49D44-1A20-47C3-B7B0-69D22A146C2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668014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AFCA77A-BBE6-4924-83A3-3E81CEA0C402}" type="datetime1">
              <a:rPr lang="en-US" altLang="en-US"/>
              <a:pPr/>
              <a:t>3/24/2015</a:t>
            </a:fld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341D179D-F61F-4313-A083-E524911041A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656928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3E86A4-FD93-4E38-9807-8B030C7BF9F2}" type="datetime1">
              <a:rPr lang="en-US" altLang="en-US"/>
              <a:pPr/>
              <a:t>3/24/2015</a:t>
            </a:fld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F9DBC260-CDF5-44F2-9BF5-1DE50A74357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461974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FA41E98-31E6-481C-A294-64484A4EEA15}" type="datetime1">
              <a:rPr lang="en-US" altLang="en-US"/>
              <a:pPr/>
              <a:t>3/24/2015</a:t>
            </a:fld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6B1AAD5C-7C2D-4CD2-9731-878C1ECF376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612734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AF888B-0107-4A89-AD56-C2CA8E8F6339}" type="datetime1">
              <a:rPr lang="en-US" altLang="en-US"/>
              <a:pPr/>
              <a:t>3/24/2015</a:t>
            </a:fld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D550A28D-6AE1-4943-BE9A-F8769C158F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884905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FF224F9-13BF-4076-A4FF-95A768046250}" type="datetime1">
              <a:rPr lang="en-US" altLang="en-US"/>
              <a:pPr/>
              <a:t>3/24/2015</a:t>
            </a:fld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30513583-76A9-432A-ACB3-EF4097C15E3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935297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9FFF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2064" tIns="46033" rIns="92064" bIns="4603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2064" tIns="46033" rIns="92064" bIns="4603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none" lIns="92064" tIns="46033" rIns="92064" bIns="46033" numCol="1" anchor="ctr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fld id="{16CC9DFD-9AC2-423E-8001-C447F3B0C0BC}" type="datetime1">
              <a:rPr lang="en-US" altLang="en-US"/>
              <a:pPr/>
              <a:t>3/24/2015</a:t>
            </a:fld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none" lIns="92064" tIns="46033" rIns="92064" bIns="46033" numCol="1" anchor="ctr" anchorCtr="0" compatLnSpc="1">
            <a:prstTxWarp prst="textNoShape">
              <a:avLst/>
            </a:prstTxWarp>
          </a:bodyPr>
          <a:lstStyle>
            <a:lvl1pPr algn="ctr">
              <a:defRPr sz="1400" b="0"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none" lIns="92064" tIns="46033" rIns="92064" bIns="46033" numCol="1" anchor="ctr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r>
              <a:rPr lang="en-US" altLang="en-US"/>
              <a:t>Slide </a:t>
            </a:r>
            <a:fld id="{A942B693-D701-40CA-AD87-547E2ED8786B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23813" y="23813"/>
            <a:ext cx="9094787" cy="6808787"/>
          </a:xfrm>
          <a:prstGeom prst="rect">
            <a:avLst/>
          </a:prstGeom>
          <a:noFill/>
          <a:ln w="47625" cmpd="thickThin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ＭＳ Ｐゴシック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ＭＳ Ｐゴシック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ＭＳ Ｐゴシック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7" Type="http://schemas.openxmlformats.org/officeDocument/2006/relationships/image" Target="../media/image4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4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orting-algorithms.com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66700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sz="4000" dirty="0" smtClean="0">
                <a:solidFill>
                  <a:srgbClr val="800000"/>
                </a:solidFill>
                <a:cs typeface="+mj-cs"/>
              </a:rPr>
              <a:t>Analysis </a:t>
            </a:r>
            <a:r>
              <a:rPr lang="en-US" sz="4000" smtClean="0">
                <a:solidFill>
                  <a:srgbClr val="800000"/>
                </a:solidFill>
                <a:cs typeface="+mj-cs"/>
              </a:rPr>
              <a:t>of Algorithms</a:t>
            </a:r>
            <a:endParaRPr lang="en-US" sz="4000" dirty="0" smtClean="0">
              <a:solidFill>
                <a:srgbClr val="800000"/>
              </a:solidFill>
              <a:cs typeface="+mj-cs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497284" y="4383464"/>
            <a:ext cx="614943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These slides are a modified version of </a:t>
            </a:r>
          </a:p>
          <a:p>
            <a:pPr algn="ctr"/>
            <a:r>
              <a:rPr lang="en-US" dirty="0" smtClean="0"/>
              <a:t>the slides used by Prof. </a:t>
            </a:r>
            <a:r>
              <a:rPr lang="en-US" dirty="0" err="1" smtClean="0"/>
              <a:t>Eltabakh</a:t>
            </a:r>
            <a:r>
              <a:rPr lang="en-US" dirty="0" smtClean="0"/>
              <a:t> </a:t>
            </a:r>
          </a:p>
          <a:p>
            <a:pPr algn="ctr"/>
            <a:r>
              <a:rPr lang="en-US" dirty="0" smtClean="0"/>
              <a:t>in his offering of CS2223 in D term 2013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28600"/>
            <a:ext cx="7772400" cy="99060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cs typeface="+mj-cs"/>
              </a:rPr>
              <a:t>Example II: Binary </a:t>
            </a:r>
            <a:r>
              <a:rPr lang="en-US" dirty="0">
                <a:cs typeface="+mj-cs"/>
              </a:rPr>
              <a:t>Search </a:t>
            </a:r>
            <a:r>
              <a:rPr lang="en-US" dirty="0" smtClean="0">
                <a:cs typeface="+mj-cs"/>
              </a:rPr>
              <a:t>Worst </a:t>
            </a:r>
            <a:r>
              <a:rPr lang="en-US" dirty="0">
                <a:cs typeface="+mj-cs"/>
              </a:rPr>
              <a:t>Case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24000"/>
            <a:ext cx="7772400" cy="609600"/>
          </a:xfrm>
        </p:spPr>
        <p:txBody>
          <a:bodyPr/>
          <a:lstStyle/>
          <a:p>
            <a:r>
              <a:rPr lang="en-US" altLang="en-US" smtClean="0"/>
              <a:t>With each comparison we throw away ½ of the list</a:t>
            </a:r>
          </a:p>
        </p:txBody>
      </p:sp>
      <p:sp>
        <p:nvSpPr>
          <p:cNvPr id="4" name="Oval 3"/>
          <p:cNvSpPr/>
          <p:nvPr/>
        </p:nvSpPr>
        <p:spPr bwMode="auto">
          <a:xfrm>
            <a:off x="1066800" y="2209800"/>
            <a:ext cx="685800" cy="53340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 w="38100" cap="flat" cmpd="sng" algn="ctr">
            <a:solidFill>
              <a:srgbClr val="3333F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wrap="none" anchor="ctr"/>
          <a:lstStyle/>
          <a:p>
            <a:pPr>
              <a:defRPr/>
            </a:pPr>
            <a:r>
              <a:rPr lang="en-US" sz="1800" dirty="0">
                <a:latin typeface="Arial" charset="0"/>
                <a:ea typeface="ＭＳ Ｐゴシック" charset="0"/>
              </a:rPr>
              <a:t>N</a:t>
            </a:r>
            <a:endParaRPr lang="en-US" dirty="0">
              <a:latin typeface="Arial" charset="0"/>
              <a:ea typeface="ＭＳ Ｐゴシック" charset="0"/>
            </a:endParaRPr>
          </a:p>
        </p:txBody>
      </p:sp>
      <p:sp>
        <p:nvSpPr>
          <p:cNvPr id="5" name="Oval 4"/>
          <p:cNvSpPr/>
          <p:nvPr/>
        </p:nvSpPr>
        <p:spPr bwMode="auto">
          <a:xfrm>
            <a:off x="1066800" y="3048000"/>
            <a:ext cx="685800" cy="53340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 w="38100" cap="flat" cmpd="sng" algn="ctr">
            <a:solidFill>
              <a:srgbClr val="3333F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wrap="none" anchor="ctr"/>
          <a:lstStyle/>
          <a:p>
            <a:pPr>
              <a:defRPr/>
            </a:pPr>
            <a:r>
              <a:rPr lang="en-US" sz="1800" dirty="0">
                <a:latin typeface="Arial" charset="0"/>
                <a:ea typeface="ＭＳ Ｐゴシック" charset="0"/>
              </a:rPr>
              <a:t>N/2</a:t>
            </a:r>
          </a:p>
        </p:txBody>
      </p:sp>
      <p:sp>
        <p:nvSpPr>
          <p:cNvPr id="6" name="Oval 5"/>
          <p:cNvSpPr/>
          <p:nvPr/>
        </p:nvSpPr>
        <p:spPr bwMode="auto">
          <a:xfrm>
            <a:off x="1066800" y="3886200"/>
            <a:ext cx="685800" cy="53340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 w="38100" cap="flat" cmpd="sng" algn="ctr">
            <a:solidFill>
              <a:srgbClr val="3333F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wrap="none" anchor="ctr"/>
          <a:lstStyle/>
          <a:p>
            <a:pPr>
              <a:defRPr/>
            </a:pPr>
            <a:r>
              <a:rPr lang="en-US" sz="1800" dirty="0">
                <a:latin typeface="Arial" charset="0"/>
                <a:ea typeface="ＭＳ Ｐゴシック" charset="0"/>
              </a:rPr>
              <a:t>N/4</a:t>
            </a:r>
          </a:p>
        </p:txBody>
      </p:sp>
      <p:sp>
        <p:nvSpPr>
          <p:cNvPr id="7" name="Oval 6"/>
          <p:cNvSpPr/>
          <p:nvPr/>
        </p:nvSpPr>
        <p:spPr bwMode="auto">
          <a:xfrm>
            <a:off x="1066800" y="4800600"/>
            <a:ext cx="685800" cy="53340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 w="38100" cap="flat" cmpd="sng" algn="ctr">
            <a:solidFill>
              <a:srgbClr val="3333F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wrap="none" anchor="ctr"/>
          <a:lstStyle/>
          <a:p>
            <a:pPr>
              <a:defRPr/>
            </a:pPr>
            <a:r>
              <a:rPr lang="en-US" sz="1800" dirty="0">
                <a:latin typeface="Arial" charset="0"/>
                <a:ea typeface="ＭＳ Ｐゴシック" charset="0"/>
              </a:rPr>
              <a:t>N/8</a:t>
            </a:r>
          </a:p>
        </p:txBody>
      </p:sp>
      <p:sp>
        <p:nvSpPr>
          <p:cNvPr id="8" name="Oval 7"/>
          <p:cNvSpPr/>
          <p:nvPr/>
        </p:nvSpPr>
        <p:spPr bwMode="auto">
          <a:xfrm>
            <a:off x="1066800" y="5943600"/>
            <a:ext cx="685800" cy="53340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 w="38100" cap="flat" cmpd="sng" algn="ctr">
            <a:solidFill>
              <a:srgbClr val="3333F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wrap="none" anchor="ctr"/>
          <a:lstStyle/>
          <a:p>
            <a:pPr>
              <a:defRPr/>
            </a:pPr>
            <a:r>
              <a:rPr lang="en-US" sz="1800" dirty="0">
                <a:latin typeface="Arial" charset="0"/>
                <a:ea typeface="ＭＳ Ｐゴシック" charset="0"/>
              </a:rPr>
              <a:t>1</a:t>
            </a:r>
          </a:p>
        </p:txBody>
      </p:sp>
      <p:sp>
        <p:nvSpPr>
          <p:cNvPr id="30728" name="TextBox 8"/>
          <p:cNvSpPr txBox="1">
            <a:spLocks noChangeArrowheads="1"/>
          </p:cNvSpPr>
          <p:nvPr/>
        </p:nvSpPr>
        <p:spPr bwMode="auto">
          <a:xfrm>
            <a:off x="1828800" y="2209800"/>
            <a:ext cx="14160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r>
              <a:rPr lang="en-US" altLang="en-US"/>
              <a:t>…………</a:t>
            </a:r>
          </a:p>
        </p:txBody>
      </p:sp>
      <p:sp>
        <p:nvSpPr>
          <p:cNvPr id="30729" name="TextBox 9"/>
          <p:cNvSpPr txBox="1">
            <a:spLocks noChangeArrowheads="1"/>
          </p:cNvSpPr>
          <p:nvPr/>
        </p:nvSpPr>
        <p:spPr bwMode="auto">
          <a:xfrm>
            <a:off x="3048000" y="2286000"/>
            <a:ext cx="15763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r>
              <a:rPr lang="en-US" altLang="en-US" sz="1600">
                <a:solidFill>
                  <a:srgbClr val="800000"/>
                </a:solidFill>
              </a:rPr>
              <a:t> 1 comparison</a:t>
            </a:r>
          </a:p>
        </p:txBody>
      </p:sp>
      <p:sp>
        <p:nvSpPr>
          <p:cNvPr id="30730" name="TextBox 10"/>
          <p:cNvSpPr txBox="1">
            <a:spLocks noChangeArrowheads="1"/>
          </p:cNvSpPr>
          <p:nvPr/>
        </p:nvSpPr>
        <p:spPr bwMode="auto">
          <a:xfrm>
            <a:off x="1828800" y="3043238"/>
            <a:ext cx="14160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r>
              <a:rPr lang="en-US" altLang="en-US"/>
              <a:t>…………</a:t>
            </a:r>
          </a:p>
        </p:txBody>
      </p:sp>
      <p:sp>
        <p:nvSpPr>
          <p:cNvPr id="30731" name="TextBox 11"/>
          <p:cNvSpPr txBox="1">
            <a:spLocks noChangeArrowheads="1"/>
          </p:cNvSpPr>
          <p:nvPr/>
        </p:nvSpPr>
        <p:spPr bwMode="auto">
          <a:xfrm>
            <a:off x="3048000" y="3119438"/>
            <a:ext cx="1576388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r>
              <a:rPr lang="en-US" altLang="en-US" sz="1600">
                <a:solidFill>
                  <a:srgbClr val="800000"/>
                </a:solidFill>
              </a:rPr>
              <a:t> 1 comparison</a:t>
            </a:r>
          </a:p>
        </p:txBody>
      </p:sp>
      <p:sp>
        <p:nvSpPr>
          <p:cNvPr id="30732" name="TextBox 12"/>
          <p:cNvSpPr txBox="1">
            <a:spLocks noChangeArrowheads="1"/>
          </p:cNvSpPr>
          <p:nvPr/>
        </p:nvSpPr>
        <p:spPr bwMode="auto">
          <a:xfrm>
            <a:off x="1828800" y="3881438"/>
            <a:ext cx="14160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r>
              <a:rPr lang="en-US" altLang="en-US"/>
              <a:t>…………</a:t>
            </a:r>
          </a:p>
        </p:txBody>
      </p:sp>
      <p:sp>
        <p:nvSpPr>
          <p:cNvPr id="30733" name="TextBox 13"/>
          <p:cNvSpPr txBox="1">
            <a:spLocks noChangeArrowheads="1"/>
          </p:cNvSpPr>
          <p:nvPr/>
        </p:nvSpPr>
        <p:spPr bwMode="auto">
          <a:xfrm>
            <a:off x="3048000" y="3957638"/>
            <a:ext cx="1576388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r>
              <a:rPr lang="en-US" altLang="en-US" sz="1600">
                <a:solidFill>
                  <a:srgbClr val="800000"/>
                </a:solidFill>
              </a:rPr>
              <a:t> 1 comparison</a:t>
            </a:r>
          </a:p>
        </p:txBody>
      </p:sp>
      <p:sp>
        <p:nvSpPr>
          <p:cNvPr id="30734" name="TextBox 14"/>
          <p:cNvSpPr txBox="1">
            <a:spLocks noChangeArrowheads="1"/>
          </p:cNvSpPr>
          <p:nvPr/>
        </p:nvSpPr>
        <p:spPr bwMode="auto">
          <a:xfrm>
            <a:off x="1828800" y="4719638"/>
            <a:ext cx="14160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r>
              <a:rPr lang="en-US" altLang="en-US"/>
              <a:t>…………</a:t>
            </a:r>
          </a:p>
        </p:txBody>
      </p:sp>
      <p:sp>
        <p:nvSpPr>
          <p:cNvPr id="30735" name="TextBox 15"/>
          <p:cNvSpPr txBox="1">
            <a:spLocks noChangeArrowheads="1"/>
          </p:cNvSpPr>
          <p:nvPr/>
        </p:nvSpPr>
        <p:spPr bwMode="auto">
          <a:xfrm>
            <a:off x="3048000" y="4795838"/>
            <a:ext cx="1576388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r>
              <a:rPr lang="en-US" altLang="en-US" sz="1600">
                <a:solidFill>
                  <a:srgbClr val="800000"/>
                </a:solidFill>
              </a:rPr>
              <a:t> 1 comparison</a:t>
            </a:r>
          </a:p>
        </p:txBody>
      </p:sp>
      <p:sp>
        <p:nvSpPr>
          <p:cNvPr id="30736" name="TextBox 16"/>
          <p:cNvSpPr txBox="1">
            <a:spLocks noChangeArrowheads="1"/>
          </p:cNvSpPr>
          <p:nvPr/>
        </p:nvSpPr>
        <p:spPr bwMode="auto">
          <a:xfrm>
            <a:off x="1828800" y="5867400"/>
            <a:ext cx="14160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r>
              <a:rPr lang="en-US" altLang="en-US"/>
              <a:t>…………</a:t>
            </a:r>
          </a:p>
        </p:txBody>
      </p:sp>
      <p:sp>
        <p:nvSpPr>
          <p:cNvPr id="30737" name="TextBox 17"/>
          <p:cNvSpPr txBox="1">
            <a:spLocks noChangeArrowheads="1"/>
          </p:cNvSpPr>
          <p:nvPr/>
        </p:nvSpPr>
        <p:spPr bwMode="auto">
          <a:xfrm>
            <a:off x="3048000" y="5943600"/>
            <a:ext cx="15763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r>
              <a:rPr lang="en-US" altLang="en-US" sz="1600">
                <a:solidFill>
                  <a:srgbClr val="800000"/>
                </a:solidFill>
              </a:rPr>
              <a:t> 1 comparison</a:t>
            </a:r>
          </a:p>
        </p:txBody>
      </p:sp>
      <p:sp>
        <p:nvSpPr>
          <p:cNvPr id="30738" name="TextBox 18"/>
          <p:cNvSpPr txBox="1">
            <a:spLocks noChangeArrowheads="1"/>
          </p:cNvSpPr>
          <p:nvPr/>
        </p:nvSpPr>
        <p:spPr bwMode="auto">
          <a:xfrm>
            <a:off x="1235075" y="5334000"/>
            <a:ext cx="381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>
              <a:lnSpc>
                <a:spcPct val="50000"/>
              </a:lnSpc>
            </a:pPr>
            <a:r>
              <a:rPr lang="en-US" altLang="en-US" sz="2000"/>
              <a:t>.</a:t>
            </a:r>
          </a:p>
          <a:p>
            <a:pPr>
              <a:lnSpc>
                <a:spcPct val="50000"/>
              </a:lnSpc>
            </a:pPr>
            <a:r>
              <a:rPr lang="en-US" altLang="en-US" sz="2000"/>
              <a:t>.</a:t>
            </a:r>
          </a:p>
          <a:p>
            <a:pPr>
              <a:lnSpc>
                <a:spcPct val="50000"/>
              </a:lnSpc>
            </a:pPr>
            <a:r>
              <a:rPr lang="en-US" altLang="en-US" sz="2000"/>
              <a:t>.</a:t>
            </a:r>
          </a:p>
        </p:txBody>
      </p:sp>
      <p:sp>
        <p:nvSpPr>
          <p:cNvPr id="20" name="Rounded Rectangular Callout 19"/>
          <p:cNvSpPr/>
          <p:nvPr/>
        </p:nvSpPr>
        <p:spPr bwMode="auto">
          <a:xfrm>
            <a:off x="5468332" y="5188007"/>
            <a:ext cx="3276600" cy="990600"/>
          </a:xfrm>
          <a:prstGeom prst="wedgeRoundRectCallout">
            <a:avLst>
              <a:gd name="adj1" fmla="val -62398"/>
              <a:gd name="adj2" fmla="val -80656"/>
              <a:gd name="adj3" fmla="val 16667"/>
            </a:avLst>
          </a:prstGeom>
          <a:solidFill>
            <a:schemeClr val="accent1">
              <a:lumMod val="40000"/>
              <a:lumOff val="60000"/>
            </a:schemeClr>
          </a:solidFill>
          <a:ln w="76200" cap="flat" cmpd="sng" algn="ctr">
            <a:solidFill>
              <a:srgbClr val="3333F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wrap="none" anchor="ctr"/>
          <a:lstStyle/>
          <a:p>
            <a:pPr>
              <a:defRPr/>
            </a:pPr>
            <a:r>
              <a:rPr lang="en-US" sz="2000" dirty="0">
                <a:latin typeface="Arial" charset="0"/>
                <a:ea typeface="ＭＳ Ｐゴシック" charset="0"/>
              </a:rPr>
              <a:t>Worst Case: Number of </a:t>
            </a:r>
          </a:p>
          <a:p>
            <a:pPr>
              <a:defRPr/>
            </a:pPr>
            <a:r>
              <a:rPr lang="en-US" sz="2000" dirty="0">
                <a:latin typeface="Arial" charset="0"/>
                <a:ea typeface="ＭＳ Ｐゴシック" charset="0"/>
              </a:rPr>
              <a:t>Steps is:</a:t>
            </a:r>
            <a:r>
              <a:rPr lang="en-US" sz="2000" i="1" dirty="0">
                <a:solidFill>
                  <a:srgbClr val="FF0000"/>
                </a:solidFill>
                <a:latin typeface="Arial" charset="0"/>
                <a:ea typeface="ＭＳ Ｐゴシック" charset="0"/>
                <a:sym typeface="Wingdings"/>
              </a:rPr>
              <a:t> </a:t>
            </a:r>
            <a:r>
              <a:rPr lang="en-US" sz="2000" i="1" dirty="0">
                <a:solidFill>
                  <a:srgbClr val="FF0000"/>
                </a:solidFill>
                <a:latin typeface="Arial" charset="0"/>
                <a:ea typeface="ＭＳ Ｐゴシック" charset="0"/>
              </a:rPr>
              <a:t>Log</a:t>
            </a:r>
            <a:r>
              <a:rPr lang="en-US" sz="2000" i="1" baseline="-25000" dirty="0">
                <a:solidFill>
                  <a:srgbClr val="FF0000"/>
                </a:solidFill>
                <a:latin typeface="Arial" charset="0"/>
                <a:ea typeface="ＭＳ Ｐゴシック" charset="0"/>
              </a:rPr>
              <a:t>2</a:t>
            </a:r>
            <a:r>
              <a:rPr lang="en-US" sz="2000" i="1" dirty="0">
                <a:solidFill>
                  <a:srgbClr val="FF0000"/>
                </a:solidFill>
                <a:latin typeface="Arial" charset="0"/>
                <a:ea typeface="ＭＳ Ｐゴシック" charset="0"/>
              </a:rPr>
              <a:t>N</a:t>
            </a:r>
          </a:p>
        </p:txBody>
      </p:sp>
      <p:sp>
        <p:nvSpPr>
          <p:cNvPr id="9" name="Right Brace 8"/>
          <p:cNvSpPr/>
          <p:nvPr/>
        </p:nvSpPr>
        <p:spPr bwMode="auto">
          <a:xfrm>
            <a:off x="4572000" y="2286000"/>
            <a:ext cx="282804" cy="4191000"/>
          </a:xfrm>
          <a:prstGeom prst="rightBrac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109327" y="3149978"/>
            <a:ext cx="350677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Total number of comparisons in the worst case: Log</a:t>
            </a:r>
            <a:r>
              <a:rPr lang="en-US" baseline="-25000" dirty="0" smtClean="0"/>
              <a:t>2</a:t>
            </a:r>
            <a:r>
              <a:rPr lang="en-US" dirty="0" smtClean="0"/>
              <a:t> 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9" grpId="0" animBg="1"/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36525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In General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4013" y="1239838"/>
            <a:ext cx="8505825" cy="3795712"/>
          </a:xfrm>
        </p:spPr>
        <p:txBody>
          <a:bodyPr/>
          <a:lstStyle/>
          <a:p>
            <a:r>
              <a:rPr lang="en-US" altLang="en-US" b="1" dirty="0" smtClean="0"/>
              <a:t>Assume the initial problem size is N</a:t>
            </a:r>
          </a:p>
          <a:p>
            <a:endParaRPr lang="en-US" altLang="en-US" b="1" dirty="0" smtClean="0"/>
          </a:p>
          <a:p>
            <a:r>
              <a:rPr lang="en-US" altLang="en-US" b="1" dirty="0" smtClean="0"/>
              <a:t>If you reduce the problem size in each step by factor k</a:t>
            </a:r>
          </a:p>
          <a:p>
            <a:pPr lvl="1"/>
            <a:r>
              <a:rPr lang="en-US" altLang="en-US" b="1" dirty="0" smtClean="0"/>
              <a:t>Then, the max steps to reach size 1 </a:t>
            </a:r>
            <a:r>
              <a:rPr lang="en-US" altLang="en-US" b="1" dirty="0" smtClean="0">
                <a:sym typeface="Wingdings" pitchFamily="2" charset="2"/>
              </a:rPr>
              <a:t> </a:t>
            </a:r>
            <a:r>
              <a:rPr lang="en-US" altLang="en-US" b="1" dirty="0" err="1" smtClean="0">
                <a:sym typeface="Wingdings" pitchFamily="2" charset="2"/>
              </a:rPr>
              <a:t>Log</a:t>
            </a:r>
            <a:r>
              <a:rPr lang="en-US" altLang="en-US" b="1" baseline="-25000" dirty="0" err="1" smtClean="0">
                <a:sym typeface="Wingdings" pitchFamily="2" charset="2"/>
              </a:rPr>
              <a:t>k</a:t>
            </a:r>
            <a:r>
              <a:rPr lang="en-US" altLang="en-US" b="1" dirty="0" err="1" smtClean="0">
                <a:sym typeface="Wingdings" pitchFamily="2" charset="2"/>
              </a:rPr>
              <a:t>N</a:t>
            </a:r>
            <a:endParaRPr lang="en-US" altLang="en-US" b="1" dirty="0" smtClean="0">
              <a:sym typeface="Wingdings" pitchFamily="2" charset="2"/>
            </a:endParaRPr>
          </a:p>
          <a:p>
            <a:pPr lvl="1"/>
            <a:endParaRPr lang="en-US" altLang="en-US" b="1" dirty="0" smtClean="0">
              <a:sym typeface="Wingdings" pitchFamily="2" charset="2"/>
            </a:endParaRPr>
          </a:p>
          <a:p>
            <a:r>
              <a:rPr lang="en-US" altLang="en-US" b="1" dirty="0" smtClean="0">
                <a:sym typeface="Wingdings" pitchFamily="2" charset="2"/>
              </a:rPr>
              <a:t>If in each step the amount of work done is α</a:t>
            </a:r>
          </a:p>
          <a:p>
            <a:pPr lvl="1"/>
            <a:r>
              <a:rPr lang="en-US" altLang="en-US" b="1" dirty="0" smtClean="0">
                <a:sym typeface="Wingdings" pitchFamily="2" charset="2"/>
              </a:rPr>
              <a:t>Then, the total amount of work is (</a:t>
            </a:r>
            <a:r>
              <a:rPr lang="en-US" altLang="en-US" b="1" dirty="0" smtClean="0">
                <a:solidFill>
                  <a:srgbClr val="FF0000"/>
                </a:solidFill>
                <a:sym typeface="Wingdings" pitchFamily="2" charset="2"/>
              </a:rPr>
              <a:t>α </a:t>
            </a:r>
            <a:r>
              <a:rPr lang="en-US" altLang="en-US" b="1" dirty="0" err="1" smtClean="0">
                <a:solidFill>
                  <a:srgbClr val="FF0000"/>
                </a:solidFill>
                <a:sym typeface="Wingdings" pitchFamily="2" charset="2"/>
              </a:rPr>
              <a:t>Log</a:t>
            </a:r>
            <a:r>
              <a:rPr lang="en-US" altLang="en-US" b="1" baseline="-25000" dirty="0" err="1" smtClean="0">
                <a:solidFill>
                  <a:srgbClr val="FF0000"/>
                </a:solidFill>
                <a:sym typeface="Wingdings" pitchFamily="2" charset="2"/>
              </a:rPr>
              <a:t>k</a:t>
            </a:r>
            <a:r>
              <a:rPr lang="en-US" altLang="en-US" b="1" dirty="0" err="1" smtClean="0">
                <a:solidFill>
                  <a:srgbClr val="FF0000"/>
                </a:solidFill>
                <a:sym typeface="Wingdings" pitchFamily="2" charset="2"/>
              </a:rPr>
              <a:t>N</a:t>
            </a:r>
            <a:r>
              <a:rPr lang="en-US" altLang="en-US" b="1" dirty="0" smtClean="0">
                <a:sym typeface="Wingdings" pitchFamily="2" charset="2"/>
              </a:rPr>
              <a:t>)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885825" y="4667250"/>
            <a:ext cx="7500938" cy="1609725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defRPr/>
            </a:pPr>
            <a:r>
              <a:rPr lang="en-US" dirty="0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</a:rPr>
              <a:t>In Binary Search</a:t>
            </a:r>
          </a:p>
          <a:p>
            <a:pPr marL="342900" indent="-342900">
              <a:buFontTx/>
              <a:buChar char="-"/>
              <a:defRPr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Factor k = 2, then we have Log</a:t>
            </a:r>
            <a:r>
              <a:rPr lang="en-US" baseline="-25000" dirty="0">
                <a:latin typeface="Arial" charset="0"/>
                <a:ea typeface="ＭＳ Ｐゴシック" charset="0"/>
                <a:cs typeface="ＭＳ Ｐゴシック" charset="0"/>
              </a:rPr>
              <a:t>2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N</a:t>
            </a:r>
          </a:p>
          <a:p>
            <a:pPr marL="342900" indent="-342900">
              <a:buFontTx/>
              <a:buChar char="-"/>
              <a:defRPr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In each step, we do one comparison (1)</a:t>
            </a:r>
          </a:p>
          <a:p>
            <a:pPr marL="342900" indent="-342900">
              <a:buFontTx/>
              <a:buChar char="-"/>
              <a:defRPr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Total : Log</a:t>
            </a:r>
            <a:r>
              <a:rPr lang="en-US" baseline="-25000" dirty="0">
                <a:latin typeface="Arial" charset="0"/>
                <a:ea typeface="ＭＳ Ｐゴシック" charset="0"/>
                <a:cs typeface="ＭＳ Ｐゴシック" charset="0"/>
              </a:rPr>
              <a:t>2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cs typeface="+mj-cs"/>
              </a:rPr>
              <a:t>Example III: Insertion </a:t>
            </a:r>
            <a:r>
              <a:rPr lang="en-US" dirty="0">
                <a:cs typeface="+mj-cs"/>
              </a:rPr>
              <a:t>Sort </a:t>
            </a:r>
            <a:r>
              <a:rPr lang="en-US" dirty="0" smtClean="0">
                <a:cs typeface="+mj-cs"/>
              </a:rPr>
              <a:t>Worst Case</a:t>
            </a:r>
            <a:endParaRPr lang="en-US" dirty="0">
              <a:cs typeface="+mj-cs"/>
            </a:endParaRPr>
          </a:p>
        </p:txBody>
      </p:sp>
      <p:graphicFrame>
        <p:nvGraphicFramePr>
          <p:cNvPr id="32770" name="Object 4"/>
          <p:cNvGraphicFramePr>
            <a:graphicFrameLocks/>
          </p:cNvGraphicFramePr>
          <p:nvPr/>
        </p:nvGraphicFramePr>
        <p:xfrm>
          <a:off x="-381000" y="2087563"/>
          <a:ext cx="6296025" cy="519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92" name="Document" r:id="rId5" imgW="6299200" imgH="520700" progId="Word.Document.8">
                  <p:embed/>
                </p:oleObj>
              </mc:Choice>
              <mc:Fallback>
                <p:oleObj name="Document" r:id="rId5" imgW="6299200" imgH="520700" progId="Word.Document.8">
                  <p:embed/>
                  <p:pic>
                    <p:nvPicPr>
                      <p:cNvPr id="0" name="Object 4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381000" y="2087563"/>
                        <a:ext cx="6296025" cy="519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152400" y="1477963"/>
            <a:ext cx="78486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SzPct val="50000"/>
              <a:buFont typeface="Monotype Sorts" charset="0"/>
              <a:defRPr kumimoji="1" b="1">
                <a:solidFill>
                  <a:srgbClr val="003399"/>
                </a:solidFill>
                <a:latin typeface="+mn-lt"/>
                <a:ea typeface="+mn-ea"/>
                <a:cs typeface="ＭＳ Ｐゴシック" charset="0"/>
              </a:defRPr>
            </a:lvl1pPr>
            <a:lvl2pPr marL="346075" indent="-231775" algn="l" rtl="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35000"/>
              <a:buFont typeface="Monotype Sorts" charset="0"/>
              <a:buChar char="n"/>
              <a:defRPr kumimoji="1" b="1">
                <a:solidFill>
                  <a:schemeClr val="tx1"/>
                </a:solidFill>
                <a:latin typeface="+mn-lt"/>
                <a:ea typeface="+mn-ea"/>
              </a:defRPr>
            </a:lvl2pPr>
            <a:lvl3pPr marL="627063" indent="-1666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80000"/>
              <a:buChar char="–"/>
              <a:defRPr kumimoji="1" b="1">
                <a:solidFill>
                  <a:srgbClr val="004000"/>
                </a:solidFill>
                <a:latin typeface="+mn-lt"/>
                <a:ea typeface="+mn-ea"/>
              </a:defRPr>
            </a:lvl3pPr>
            <a:lvl4pPr marL="1147763" indent="-4048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charset="0"/>
              <a:buChar char="!"/>
              <a:defRPr kumimoji="1" b="1">
                <a:solidFill>
                  <a:schemeClr val="folHlink"/>
                </a:solidFill>
                <a:latin typeface="+mn-lt"/>
                <a:ea typeface="+mn-ea"/>
              </a:defRPr>
            </a:lvl4pPr>
            <a:lvl5pPr marL="1539875" indent="-1698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b="1">
                <a:solidFill>
                  <a:schemeClr val="tx1"/>
                </a:solidFill>
                <a:latin typeface="+mn-lt"/>
                <a:ea typeface="+mn-ea"/>
              </a:defRPr>
            </a:lvl5pPr>
            <a:lvl6pPr marL="1997075" indent="-1698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b="1">
                <a:solidFill>
                  <a:schemeClr val="tx1"/>
                </a:solidFill>
                <a:latin typeface="+mn-lt"/>
                <a:ea typeface="+mn-ea"/>
              </a:defRPr>
            </a:lvl6pPr>
            <a:lvl7pPr marL="2454275" indent="-1698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b="1">
                <a:solidFill>
                  <a:schemeClr val="tx1"/>
                </a:solidFill>
                <a:latin typeface="+mn-lt"/>
                <a:ea typeface="+mn-ea"/>
              </a:defRPr>
            </a:lvl7pPr>
            <a:lvl8pPr marL="2911475" indent="-1698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b="1">
                <a:solidFill>
                  <a:schemeClr val="tx1"/>
                </a:solidFill>
                <a:latin typeface="+mn-lt"/>
                <a:ea typeface="+mn-ea"/>
              </a:defRPr>
            </a:lvl8pPr>
            <a:lvl9pPr marL="3368675" indent="-1698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b="1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>
              <a:defRPr/>
            </a:pPr>
            <a:r>
              <a:rPr lang="en-US" sz="2000" dirty="0" smtClean="0">
                <a:solidFill>
                  <a:srgbClr val="800000"/>
                </a:solidFill>
              </a:rPr>
              <a:t>Worst Case: </a:t>
            </a:r>
            <a:r>
              <a:rPr lang="en-US" dirty="0" smtClean="0"/>
              <a:t>Input array is sorted in reverse order </a:t>
            </a:r>
            <a:endParaRPr lang="en-US" dirty="0"/>
          </a:p>
        </p:txBody>
      </p:sp>
      <p:sp>
        <p:nvSpPr>
          <p:cNvPr id="12" name="Rounded Rectangular Callout 11"/>
          <p:cNvSpPr/>
          <p:nvPr/>
        </p:nvSpPr>
        <p:spPr bwMode="auto">
          <a:xfrm>
            <a:off x="274638" y="3611563"/>
            <a:ext cx="4805362" cy="1595437"/>
          </a:xfrm>
          <a:prstGeom prst="wedgeRoundRectCallout">
            <a:avLst>
              <a:gd name="adj1" fmla="val -10804"/>
              <a:gd name="adj2" fmla="val -107486"/>
              <a:gd name="adj3" fmla="val 16667"/>
            </a:avLst>
          </a:prstGeom>
          <a:solidFill>
            <a:schemeClr val="accent5">
              <a:lumMod val="75000"/>
            </a:schemeClr>
          </a:solidFill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lIns="92075" tIns="46038" rIns="92075" bIns="46038"/>
          <a:lstStyle/>
          <a:p>
            <a:pPr>
              <a:defRPr/>
            </a:pPr>
            <a:r>
              <a:rPr lang="en-US" dirty="0">
                <a:latin typeface="Arial" charset="0"/>
                <a:ea typeface="ＭＳ Ｐゴシック" charset="0"/>
              </a:rPr>
              <a:t>In each iteration </a:t>
            </a:r>
            <a:r>
              <a:rPr lang="en-US" dirty="0" err="1">
                <a:latin typeface="Arial" charset="0"/>
                <a:ea typeface="ＭＳ Ｐゴシック" charset="0"/>
              </a:rPr>
              <a:t>i</a:t>
            </a:r>
            <a:r>
              <a:rPr lang="en-US" dirty="0">
                <a:latin typeface="Arial" charset="0"/>
                <a:ea typeface="ＭＳ Ｐゴシック" charset="0"/>
              </a:rPr>
              <a:t> , we do </a:t>
            </a:r>
            <a:r>
              <a:rPr lang="en-US" dirty="0" err="1">
                <a:latin typeface="Arial" charset="0"/>
                <a:ea typeface="ＭＳ Ｐゴシック" charset="0"/>
              </a:rPr>
              <a:t>i</a:t>
            </a:r>
            <a:r>
              <a:rPr lang="en-US" dirty="0">
                <a:latin typeface="Arial" charset="0"/>
                <a:ea typeface="ＭＳ Ｐゴシック" charset="0"/>
              </a:rPr>
              <a:t> comparisons.</a:t>
            </a:r>
          </a:p>
          <a:p>
            <a:pPr>
              <a:defRPr/>
            </a:pPr>
            <a:r>
              <a:rPr lang="en-US" dirty="0">
                <a:solidFill>
                  <a:srgbClr val="800000"/>
                </a:solidFill>
                <a:latin typeface="Arial" charset="0"/>
                <a:ea typeface="ＭＳ Ｐゴシック" charset="0"/>
              </a:rPr>
              <a:t>Total : N(N-1) comparisons</a:t>
            </a:r>
          </a:p>
        </p:txBody>
      </p:sp>
      <p:pic>
        <p:nvPicPr>
          <p:cNvPr id="32773" name="Picture 1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5763" y="2101654"/>
            <a:ext cx="3481387" cy="279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ounded Rectangular Callout 3"/>
          <p:cNvSpPr/>
          <p:nvPr/>
        </p:nvSpPr>
        <p:spPr bwMode="auto">
          <a:xfrm>
            <a:off x="6315959" y="5207000"/>
            <a:ext cx="2187018" cy="976984"/>
          </a:xfrm>
          <a:prstGeom prst="wedgeRoundRectCallout">
            <a:avLst>
              <a:gd name="adj1" fmla="val 21020"/>
              <a:gd name="adj2" fmla="val -78361"/>
              <a:gd name="adj3" fmla="val 16667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rPr>
              <a:t>Sum of the # of comparisons over all iterations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82600"/>
            <a:ext cx="7772400" cy="766763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cs typeface="+mj-cs"/>
              </a:rPr>
              <a:t>Order Of Growth</a:t>
            </a:r>
          </a:p>
        </p:txBody>
      </p:sp>
      <p:sp>
        <p:nvSpPr>
          <p:cNvPr id="33794" name="TextBox 3"/>
          <p:cNvSpPr txBox="1">
            <a:spLocks noChangeArrowheads="1"/>
          </p:cNvSpPr>
          <p:nvPr/>
        </p:nvSpPr>
        <p:spPr bwMode="auto">
          <a:xfrm>
            <a:off x="741363" y="3306763"/>
            <a:ext cx="1055687" cy="460375"/>
          </a:xfrm>
          <a:prstGeom prst="rect">
            <a:avLst/>
          </a:prstGeom>
          <a:solidFill>
            <a:srgbClr val="F9FFF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r>
              <a:rPr lang="en-US" altLang="en-US"/>
              <a:t>Log N</a:t>
            </a:r>
          </a:p>
        </p:txBody>
      </p:sp>
      <p:sp>
        <p:nvSpPr>
          <p:cNvPr id="33795" name="TextBox 4"/>
          <p:cNvSpPr txBox="1">
            <a:spLocks noChangeArrowheads="1"/>
          </p:cNvSpPr>
          <p:nvPr/>
        </p:nvSpPr>
        <p:spPr bwMode="auto">
          <a:xfrm>
            <a:off x="2227263" y="3306763"/>
            <a:ext cx="406400" cy="460375"/>
          </a:xfrm>
          <a:prstGeom prst="rect">
            <a:avLst/>
          </a:prstGeom>
          <a:solidFill>
            <a:srgbClr val="F9FFF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r>
              <a:rPr lang="en-US" altLang="en-US"/>
              <a:t>N</a:t>
            </a:r>
          </a:p>
        </p:txBody>
      </p:sp>
      <p:sp>
        <p:nvSpPr>
          <p:cNvPr id="33796" name="TextBox 5"/>
          <p:cNvSpPr txBox="1">
            <a:spLocks noChangeArrowheads="1"/>
          </p:cNvSpPr>
          <p:nvPr/>
        </p:nvSpPr>
        <p:spPr bwMode="auto">
          <a:xfrm>
            <a:off x="6400800" y="3306763"/>
            <a:ext cx="503238" cy="460375"/>
          </a:xfrm>
          <a:prstGeom prst="rect">
            <a:avLst/>
          </a:prstGeom>
          <a:solidFill>
            <a:srgbClr val="F9FFF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r>
              <a:rPr lang="en-US" altLang="en-US"/>
              <a:t>2</a:t>
            </a:r>
            <a:r>
              <a:rPr lang="en-US" altLang="en-US" baseline="30000"/>
              <a:t>N</a:t>
            </a:r>
          </a:p>
        </p:txBody>
      </p:sp>
      <p:sp>
        <p:nvSpPr>
          <p:cNvPr id="33797" name="TextBox 6"/>
          <p:cNvSpPr txBox="1">
            <a:spLocks noChangeArrowheads="1"/>
          </p:cNvSpPr>
          <p:nvPr/>
        </p:nvSpPr>
        <p:spPr bwMode="auto">
          <a:xfrm>
            <a:off x="3395663" y="3306763"/>
            <a:ext cx="520700" cy="460375"/>
          </a:xfrm>
          <a:prstGeom prst="rect">
            <a:avLst/>
          </a:prstGeom>
          <a:solidFill>
            <a:srgbClr val="F9FFF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r>
              <a:rPr lang="en-US" altLang="en-US"/>
              <a:t>N</a:t>
            </a:r>
            <a:r>
              <a:rPr lang="en-US" altLang="en-US" baseline="30000"/>
              <a:t>2</a:t>
            </a:r>
          </a:p>
        </p:txBody>
      </p:sp>
      <p:sp>
        <p:nvSpPr>
          <p:cNvPr id="33798" name="TextBox 7"/>
          <p:cNvSpPr txBox="1">
            <a:spLocks noChangeArrowheads="1"/>
          </p:cNvSpPr>
          <p:nvPr/>
        </p:nvSpPr>
        <p:spPr bwMode="auto">
          <a:xfrm>
            <a:off x="4732338" y="3306763"/>
            <a:ext cx="522287" cy="460375"/>
          </a:xfrm>
          <a:prstGeom prst="rect">
            <a:avLst/>
          </a:prstGeom>
          <a:solidFill>
            <a:srgbClr val="F9FFF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r>
              <a:rPr lang="en-US" altLang="en-US"/>
              <a:t>N</a:t>
            </a:r>
            <a:r>
              <a:rPr lang="en-US" altLang="en-US" baseline="30000"/>
              <a:t>3</a:t>
            </a:r>
          </a:p>
        </p:txBody>
      </p:sp>
      <p:sp>
        <p:nvSpPr>
          <p:cNvPr id="33799" name="TextBox 8"/>
          <p:cNvSpPr txBox="1">
            <a:spLocks noChangeArrowheads="1"/>
          </p:cNvSpPr>
          <p:nvPr/>
        </p:nvSpPr>
        <p:spPr bwMode="auto">
          <a:xfrm>
            <a:off x="7696200" y="3306763"/>
            <a:ext cx="509588" cy="460375"/>
          </a:xfrm>
          <a:prstGeom prst="rect">
            <a:avLst/>
          </a:prstGeom>
          <a:solidFill>
            <a:srgbClr val="F9FFF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r>
              <a:rPr lang="en-US" altLang="en-US"/>
              <a:t>N!</a:t>
            </a:r>
            <a:endParaRPr lang="en-US" altLang="en-US" baseline="30000"/>
          </a:p>
        </p:txBody>
      </p:sp>
      <p:sp>
        <p:nvSpPr>
          <p:cNvPr id="33800" name="TextBox 9"/>
          <p:cNvSpPr txBox="1">
            <a:spLocks noChangeArrowheads="1"/>
          </p:cNvSpPr>
          <p:nvPr/>
        </p:nvSpPr>
        <p:spPr bwMode="auto">
          <a:xfrm>
            <a:off x="360363" y="4529138"/>
            <a:ext cx="194468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r>
              <a:rPr lang="en-US" altLang="en-US">
                <a:solidFill>
                  <a:srgbClr val="800000"/>
                </a:solidFill>
              </a:rPr>
              <a:t>Logarithmic </a:t>
            </a:r>
          </a:p>
        </p:txBody>
      </p:sp>
      <p:cxnSp>
        <p:nvCxnSpPr>
          <p:cNvPr id="12" name="Straight Arrow Connector 11"/>
          <p:cNvCxnSpPr>
            <a:stCxn id="33800" idx="0"/>
            <a:endCxn id="33794" idx="2"/>
          </p:cNvCxnSpPr>
          <p:nvPr/>
        </p:nvCxnSpPr>
        <p:spPr bwMode="auto">
          <a:xfrm flipH="1" flipV="1">
            <a:off x="1268413" y="3767138"/>
            <a:ext cx="65087" cy="76200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33802" name="TextBox 12"/>
          <p:cNvSpPr txBox="1">
            <a:spLocks noChangeArrowheads="1"/>
          </p:cNvSpPr>
          <p:nvPr/>
        </p:nvSpPr>
        <p:spPr bwMode="auto">
          <a:xfrm>
            <a:off x="2967038" y="5189538"/>
            <a:ext cx="182721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r>
              <a:rPr lang="en-US" altLang="en-US">
                <a:solidFill>
                  <a:srgbClr val="800000"/>
                </a:solidFill>
              </a:rPr>
              <a:t>Polynomial </a:t>
            </a:r>
          </a:p>
        </p:txBody>
      </p:sp>
      <p:cxnSp>
        <p:nvCxnSpPr>
          <p:cNvPr id="14" name="Straight Arrow Connector 13"/>
          <p:cNvCxnSpPr>
            <a:stCxn id="33802" idx="0"/>
          </p:cNvCxnSpPr>
          <p:nvPr/>
        </p:nvCxnSpPr>
        <p:spPr bwMode="auto">
          <a:xfrm flipH="1" flipV="1">
            <a:off x="3876675" y="4427538"/>
            <a:ext cx="4763" cy="76200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33804" name="Right Brace 14"/>
          <p:cNvSpPr>
            <a:spLocks/>
          </p:cNvSpPr>
          <p:nvPr/>
        </p:nvSpPr>
        <p:spPr bwMode="auto">
          <a:xfrm rot="5400000">
            <a:off x="3582988" y="2555875"/>
            <a:ext cx="571500" cy="3397250"/>
          </a:xfrm>
          <a:prstGeom prst="rightBrace">
            <a:avLst>
              <a:gd name="adj1" fmla="val 8339"/>
              <a:gd name="adj2" fmla="val 50000"/>
            </a:avLst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33805" name="TextBox 15"/>
          <p:cNvSpPr txBox="1">
            <a:spLocks noChangeArrowheads="1"/>
          </p:cNvSpPr>
          <p:nvPr/>
        </p:nvSpPr>
        <p:spPr bwMode="auto">
          <a:xfrm>
            <a:off x="6484938" y="5341938"/>
            <a:ext cx="192881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r>
              <a:rPr lang="en-US" altLang="en-US">
                <a:solidFill>
                  <a:srgbClr val="800000"/>
                </a:solidFill>
              </a:rPr>
              <a:t>Exponential</a:t>
            </a:r>
          </a:p>
        </p:txBody>
      </p:sp>
      <p:cxnSp>
        <p:nvCxnSpPr>
          <p:cNvPr id="17" name="Straight Arrow Connector 16"/>
          <p:cNvCxnSpPr>
            <a:stCxn id="33805" idx="0"/>
          </p:cNvCxnSpPr>
          <p:nvPr/>
        </p:nvCxnSpPr>
        <p:spPr bwMode="auto">
          <a:xfrm flipH="1" flipV="1">
            <a:off x="7394575" y="4579938"/>
            <a:ext cx="55563" cy="76200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33807" name="Right Brace 17"/>
          <p:cNvSpPr>
            <a:spLocks/>
          </p:cNvSpPr>
          <p:nvPr/>
        </p:nvSpPr>
        <p:spPr bwMode="auto">
          <a:xfrm rot="5400000">
            <a:off x="7114382" y="3209131"/>
            <a:ext cx="571500" cy="2100263"/>
          </a:xfrm>
          <a:prstGeom prst="rightBrace">
            <a:avLst>
              <a:gd name="adj1" fmla="val 8337"/>
              <a:gd name="adj2" fmla="val 50000"/>
            </a:avLst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19" name="Left Arrow 18"/>
          <p:cNvSpPr/>
          <p:nvPr/>
        </p:nvSpPr>
        <p:spPr bwMode="auto">
          <a:xfrm>
            <a:off x="1439863" y="2265363"/>
            <a:ext cx="2667000" cy="592137"/>
          </a:xfrm>
          <a:prstGeom prst="lef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solidFill>
                <a:srgbClr val="FF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33809" name="TextBox 19"/>
          <p:cNvSpPr txBox="1">
            <a:spLocks noChangeArrowheads="1"/>
          </p:cNvSpPr>
          <p:nvPr/>
        </p:nvSpPr>
        <p:spPr bwMode="auto">
          <a:xfrm>
            <a:off x="846138" y="1757363"/>
            <a:ext cx="2185987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r>
              <a:rPr lang="en-US" altLang="en-US">
                <a:solidFill>
                  <a:srgbClr val="FF0000"/>
                </a:solidFill>
              </a:rPr>
              <a:t>More efficient</a:t>
            </a:r>
          </a:p>
        </p:txBody>
      </p:sp>
      <p:sp>
        <p:nvSpPr>
          <p:cNvPr id="21" name="Right Arrow 20"/>
          <p:cNvSpPr/>
          <p:nvPr/>
        </p:nvSpPr>
        <p:spPr bwMode="auto">
          <a:xfrm>
            <a:off x="5334000" y="2201863"/>
            <a:ext cx="2687638" cy="549275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3811" name="TextBox 21"/>
          <p:cNvSpPr txBox="1">
            <a:spLocks noChangeArrowheads="1"/>
          </p:cNvSpPr>
          <p:nvPr/>
        </p:nvSpPr>
        <p:spPr bwMode="auto">
          <a:xfrm>
            <a:off x="5461000" y="1422400"/>
            <a:ext cx="3535363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r>
              <a:rPr lang="en-US" altLang="en-US">
                <a:solidFill>
                  <a:srgbClr val="FF0000"/>
                </a:solidFill>
              </a:rPr>
              <a:t>Less efficient (infeasible for large N)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93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smtClean="0">
                <a:cs typeface="+mj-cs"/>
              </a:rPr>
              <a:t>Why It Matters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360363" y="5156200"/>
            <a:ext cx="8423275" cy="939800"/>
          </a:xfrm>
        </p:spPr>
        <p:txBody>
          <a:bodyPr/>
          <a:lstStyle/>
          <a:p>
            <a:pPr>
              <a:defRPr/>
            </a:pPr>
            <a:r>
              <a:rPr lang="en-US" b="1" dirty="0" smtClean="0">
                <a:solidFill>
                  <a:srgbClr val="800000"/>
                </a:solidFill>
                <a:cs typeface="+mn-cs"/>
              </a:rPr>
              <a:t>For small input size (N) </a:t>
            </a:r>
            <a:r>
              <a:rPr lang="en-US" b="1" dirty="0" smtClean="0">
                <a:solidFill>
                  <a:srgbClr val="800000"/>
                </a:solidFill>
                <a:cs typeface="+mn-cs"/>
                <a:sym typeface="Wingdings"/>
              </a:rPr>
              <a:t> It does not matter</a:t>
            </a:r>
          </a:p>
          <a:p>
            <a:pPr>
              <a:defRPr/>
            </a:pPr>
            <a:r>
              <a:rPr lang="en-US" b="1" dirty="0" smtClean="0">
                <a:solidFill>
                  <a:srgbClr val="800000"/>
                </a:solidFill>
                <a:cs typeface="+mn-cs"/>
                <a:sym typeface="Wingdings"/>
              </a:rPr>
              <a:t>For large input size (N)  it makes all the difference</a:t>
            </a:r>
            <a:endParaRPr lang="en-US" b="1" dirty="0" smtClean="0">
              <a:solidFill>
                <a:srgbClr val="800000"/>
              </a:solidFill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85800" y="6248400"/>
            <a:ext cx="1905000" cy="457200"/>
          </a:xfrm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l"/>
            <a:fld id="{150BE13E-8E01-4A45-9A15-8D0976157872}" type="slidenum">
              <a:rPr lang="en-US" altLang="en-US" sz="1400" b="0"/>
              <a:pPr algn="l"/>
              <a:t>14</a:t>
            </a:fld>
            <a:endParaRPr lang="en-US" altLang="en-US" sz="1400" b="0"/>
          </a:p>
        </p:txBody>
      </p:sp>
      <p:pic>
        <p:nvPicPr>
          <p:cNvPr id="569408" name="Picture 64" descr="kleinberg_02T01"/>
          <p:cNvPicPr preferRelativeResize="0"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00" y="1166813"/>
            <a:ext cx="8756650" cy="3967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85738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cs typeface="+mj-cs"/>
              </a:rPr>
              <a:t>Order of Growth</a:t>
            </a:r>
          </a:p>
        </p:txBody>
      </p:sp>
      <p:pic>
        <p:nvPicPr>
          <p:cNvPr id="36866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6863" y="1206500"/>
            <a:ext cx="5819775" cy="542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510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cs typeface="+mj-cs"/>
              </a:rPr>
              <a:t>Worst-Case Polynomial-Time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7000" y="1493838"/>
            <a:ext cx="8677635" cy="4899025"/>
          </a:xfrm>
        </p:spPr>
        <p:txBody>
          <a:bodyPr/>
          <a:lstStyle/>
          <a:p>
            <a:pPr>
              <a:defRPr/>
            </a:pPr>
            <a:r>
              <a:rPr lang="en-US" b="1" dirty="0" smtClean="0">
                <a:cs typeface="+mn-cs"/>
              </a:rPr>
              <a:t>By convention, we say that an algorithm is </a:t>
            </a:r>
            <a:r>
              <a:rPr lang="en-US" b="1" i="1" dirty="0" smtClean="0">
                <a:solidFill>
                  <a:srgbClr val="800000"/>
                </a:solidFill>
                <a:cs typeface="+mn-cs"/>
              </a:rPr>
              <a:t>efficient</a:t>
            </a:r>
            <a:r>
              <a:rPr lang="en-US" b="1" dirty="0" smtClean="0">
                <a:solidFill>
                  <a:srgbClr val="800000"/>
                </a:solidFill>
                <a:cs typeface="+mn-cs"/>
              </a:rPr>
              <a:t> </a:t>
            </a:r>
            <a:r>
              <a:rPr lang="en-US" b="1" dirty="0" smtClean="0">
                <a:cs typeface="+mn-cs"/>
              </a:rPr>
              <a:t>if its running time is </a:t>
            </a:r>
            <a:r>
              <a:rPr lang="en-US" b="1" i="1" dirty="0" smtClean="0">
                <a:solidFill>
                  <a:srgbClr val="800000"/>
                </a:solidFill>
                <a:cs typeface="+mn-cs"/>
              </a:rPr>
              <a:t>polynomial</a:t>
            </a:r>
            <a:r>
              <a:rPr lang="en-US" b="1" dirty="0" smtClean="0">
                <a:cs typeface="+mn-cs"/>
              </a:rPr>
              <a:t>.</a:t>
            </a:r>
          </a:p>
          <a:p>
            <a:pPr>
              <a:defRPr/>
            </a:pPr>
            <a:endParaRPr lang="en-US" b="1" dirty="0" smtClean="0">
              <a:solidFill>
                <a:schemeClr val="accent1"/>
              </a:solidFill>
              <a:cs typeface="+mn-cs"/>
            </a:endParaRPr>
          </a:p>
          <a:p>
            <a:pPr>
              <a:defRPr/>
            </a:pPr>
            <a:r>
              <a:rPr lang="en-US" b="1" dirty="0" smtClean="0">
                <a:cs typeface="+mn-cs"/>
              </a:rPr>
              <a:t>Justification:  </a:t>
            </a:r>
            <a:r>
              <a:rPr lang="en-US" b="1" dirty="0" smtClean="0">
                <a:solidFill>
                  <a:srgbClr val="800000"/>
                </a:solidFill>
                <a:cs typeface="+mn-cs"/>
              </a:rPr>
              <a:t>It really works in practice!</a:t>
            </a:r>
          </a:p>
          <a:p>
            <a:pPr marL="0" indent="0">
              <a:buNone/>
              <a:defRPr/>
            </a:pPr>
            <a:endParaRPr lang="en-US" sz="1050" b="1" dirty="0" smtClean="0">
              <a:solidFill>
                <a:srgbClr val="800000"/>
              </a:solidFill>
              <a:cs typeface="+mn-cs"/>
            </a:endParaRPr>
          </a:p>
          <a:p>
            <a:pPr lvl="1">
              <a:defRPr/>
            </a:pPr>
            <a:r>
              <a:rPr lang="en-US" b="1" dirty="0" smtClean="0"/>
              <a:t>Although 6.02 </a:t>
            </a:r>
            <a:r>
              <a:rPr lang="en-US" b="1" dirty="0" smtClean="0">
                <a:sym typeface="Symbol" charset="0"/>
              </a:rPr>
              <a:t></a:t>
            </a:r>
            <a:r>
              <a:rPr lang="en-US" b="1" dirty="0" smtClean="0"/>
              <a:t> 10</a:t>
            </a:r>
            <a:r>
              <a:rPr lang="en-US" b="1" baseline="30000" dirty="0" smtClean="0"/>
              <a:t>23</a:t>
            </a:r>
            <a:r>
              <a:rPr lang="en-US" b="1" dirty="0" smtClean="0"/>
              <a:t> </a:t>
            </a:r>
            <a:r>
              <a:rPr lang="en-US" b="1" dirty="0" smtClean="0">
                <a:sym typeface="Symbol" charset="0"/>
              </a:rPr>
              <a:t></a:t>
            </a:r>
            <a:r>
              <a:rPr lang="en-US" b="1" dirty="0" smtClean="0"/>
              <a:t> N</a:t>
            </a:r>
            <a:r>
              <a:rPr lang="en-US" b="1" baseline="30000" dirty="0" smtClean="0"/>
              <a:t>20</a:t>
            </a:r>
            <a:r>
              <a:rPr lang="en-US" b="1" dirty="0" smtClean="0"/>
              <a:t> is technically polynomial time, such a runtime would be prohibitive. But in practice, the poly-time algorithms that people develop almost always have low constants and low exponents.</a:t>
            </a:r>
          </a:p>
          <a:p>
            <a:pPr marL="457200" lvl="1" indent="0">
              <a:buNone/>
              <a:defRPr/>
            </a:pPr>
            <a:endParaRPr lang="en-US" sz="1100" b="1" dirty="0" smtClean="0"/>
          </a:p>
          <a:p>
            <a:pPr lvl="1">
              <a:defRPr/>
            </a:pPr>
            <a:r>
              <a:rPr lang="en-US" b="1" dirty="0" smtClean="0">
                <a:solidFill>
                  <a:srgbClr val="FF0000"/>
                </a:solidFill>
              </a:rPr>
              <a:t>Even N</a:t>
            </a:r>
            <a:r>
              <a:rPr lang="en-US" b="1" baseline="30000" dirty="0" smtClean="0">
                <a:solidFill>
                  <a:srgbClr val="FF0000"/>
                </a:solidFill>
              </a:rPr>
              <a:t>2</a:t>
            </a:r>
            <a:r>
              <a:rPr lang="en-US" b="1" dirty="0" smtClean="0">
                <a:solidFill>
                  <a:srgbClr val="FF0000"/>
                </a:solidFill>
              </a:rPr>
              <a:t> with very large N is infeasible</a:t>
            </a:r>
            <a:endParaRPr lang="en-US" b="1" baseline="30000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7663" y="2954338"/>
            <a:ext cx="1895475" cy="1025525"/>
          </a:xfrm>
        </p:spPr>
        <p:txBody>
          <a:bodyPr/>
          <a:lstStyle/>
          <a:p>
            <a:pPr marL="0" indent="0" algn="ctr">
              <a:buFontTx/>
              <a:buNone/>
              <a:defRPr/>
            </a:pPr>
            <a:r>
              <a:rPr lang="en-US" b="1" i="1" dirty="0" smtClean="0">
                <a:cs typeface="+mn-cs"/>
              </a:rPr>
              <a:t>Input size N objects</a:t>
            </a:r>
          </a:p>
        </p:txBody>
      </p:sp>
      <p:pic>
        <p:nvPicPr>
          <p:cNvPr id="3891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9063" y="106363"/>
            <a:ext cx="6083300" cy="659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cs typeface="+mj-cs"/>
              </a:rPr>
              <a:t>Introducing Big O</a:t>
            </a:r>
          </a:p>
        </p:txBody>
      </p:sp>
      <p:sp>
        <p:nvSpPr>
          <p:cNvPr id="168963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b="1" dirty="0" smtClean="0">
                <a:cs typeface="+mn-cs"/>
              </a:rPr>
              <a:t>Allows us to evaluate algorithms by providing us with an upper bound of the complexity (e.g., runtime, space) of the algorithm</a:t>
            </a:r>
          </a:p>
          <a:p>
            <a:pPr>
              <a:defRPr/>
            </a:pPr>
            <a:endParaRPr lang="en-US" b="1" dirty="0" smtClean="0">
              <a:cs typeface="+mn-cs"/>
            </a:endParaRPr>
          </a:p>
          <a:p>
            <a:pPr>
              <a:defRPr/>
            </a:pPr>
            <a:r>
              <a:rPr lang="en-US" b="1" dirty="0" smtClean="0">
                <a:cs typeface="+mn-cs"/>
              </a:rPr>
              <a:t>Has a precise mathematical definition</a:t>
            </a:r>
          </a:p>
          <a:p>
            <a:pPr>
              <a:defRPr/>
            </a:pPr>
            <a:endParaRPr lang="en-US" b="1" dirty="0" smtClean="0">
              <a:cs typeface="+mn-cs"/>
            </a:endParaRPr>
          </a:p>
          <a:p>
            <a:pPr>
              <a:defRPr/>
            </a:pPr>
            <a:r>
              <a:rPr lang="en-US" b="1" dirty="0" smtClean="0">
                <a:cs typeface="+mn-cs"/>
              </a:rPr>
              <a:t>Helps us group algorithms into families</a:t>
            </a:r>
          </a:p>
          <a:p>
            <a:pPr marL="0" indent="0">
              <a:buNone/>
              <a:defRPr/>
            </a:pPr>
            <a:endParaRPr lang="en-US" b="1" dirty="0" smtClean="0">
              <a:cs typeface="+mn-cs"/>
            </a:endParaRPr>
          </a:p>
          <a:p>
            <a:pPr>
              <a:defRPr/>
            </a:pPr>
            <a:endParaRPr lang="en-US" b="1" dirty="0" smtClean="0">
              <a:cs typeface="+mn-cs"/>
            </a:endParaRPr>
          </a:p>
          <a:p>
            <a:pPr>
              <a:defRPr/>
            </a:pPr>
            <a:endParaRPr lang="en-US" b="1" dirty="0" smtClean="0">
              <a:cs typeface="+mn-cs"/>
            </a:endParaRPr>
          </a:p>
        </p:txBody>
      </p:sp>
      <p:sp>
        <p:nvSpPr>
          <p:cNvPr id="168964" name="Text Box 1028"/>
          <p:cNvSpPr txBox="1">
            <a:spLocks noChangeArrowheads="1"/>
          </p:cNvSpPr>
          <p:nvPr/>
        </p:nvSpPr>
        <p:spPr bwMode="auto">
          <a:xfrm>
            <a:off x="8305800" y="152400"/>
            <a:ext cx="638175" cy="469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latin typeface="Arial Black" charset="0"/>
                <a:ea typeface="ＭＳ Ｐゴシック" charset="0"/>
              </a:rPr>
              <a:t>LB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12738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cs typeface="+mj-cs"/>
              </a:rPr>
              <a:t>Size of Input</a:t>
            </a:r>
          </a:p>
        </p:txBody>
      </p:sp>
      <p:sp>
        <p:nvSpPr>
          <p:cNvPr id="122883" name="Rectangle 3"/>
          <p:cNvSpPr>
            <a:spLocks noGrp="1" noChangeArrowheads="1"/>
          </p:cNvSpPr>
          <p:nvPr>
            <p:ph idx="1"/>
          </p:nvPr>
        </p:nvSpPr>
        <p:spPr>
          <a:xfrm>
            <a:off x="282804" y="1566863"/>
            <a:ext cx="8175396" cy="452913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b="1" dirty="0" smtClean="0">
                <a:sym typeface="Wingdings" pitchFamily="2" charset="2"/>
              </a:rPr>
              <a:t>In analyzing rate of growth based upon size of input, we</a:t>
            </a:r>
            <a:r>
              <a:rPr lang="ja-JP" altLang="en-US" b="1" dirty="0" smtClean="0">
                <a:sym typeface="Wingdings" pitchFamily="2" charset="2"/>
              </a:rPr>
              <a:t>’</a:t>
            </a:r>
            <a:r>
              <a:rPr lang="en-US" altLang="ja-JP" b="1" dirty="0" err="1" smtClean="0">
                <a:sym typeface="Wingdings" pitchFamily="2" charset="2"/>
              </a:rPr>
              <a:t>ll</a:t>
            </a:r>
            <a:r>
              <a:rPr lang="en-US" altLang="ja-JP" b="1" dirty="0" smtClean="0">
                <a:sym typeface="Wingdings" pitchFamily="2" charset="2"/>
              </a:rPr>
              <a:t> use a variable f</a:t>
            </a:r>
            <a:r>
              <a:rPr lang="en-US" altLang="en-US" b="1" dirty="0" smtClean="0"/>
              <a:t>or each factor in the input size that affects the performance of the algorithm</a:t>
            </a:r>
          </a:p>
          <a:p>
            <a:pPr lvl="1">
              <a:lnSpc>
                <a:spcPct val="90000"/>
              </a:lnSpc>
            </a:pPr>
            <a:r>
              <a:rPr lang="en-US" altLang="en-US" b="1" dirty="0" smtClean="0"/>
              <a:t>N is most commonly used …</a:t>
            </a:r>
          </a:p>
          <a:p>
            <a:pPr>
              <a:lnSpc>
                <a:spcPct val="90000"/>
              </a:lnSpc>
            </a:pPr>
            <a:endParaRPr lang="en-US" altLang="en-US" b="1" dirty="0" smtClean="0"/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b="1" dirty="0" smtClean="0">
                <a:solidFill>
                  <a:srgbClr val="800000"/>
                </a:solidFill>
              </a:rPr>
              <a:t>Examples:</a:t>
            </a:r>
          </a:p>
          <a:p>
            <a:pPr lvl="1">
              <a:lnSpc>
                <a:spcPct val="90000"/>
              </a:lnSpc>
            </a:pPr>
            <a:r>
              <a:rPr lang="en-US" altLang="en-US" b="1" dirty="0" smtClean="0"/>
              <a:t>A linked list of </a:t>
            </a:r>
            <a:r>
              <a:rPr lang="en-US" altLang="en-US" b="1" dirty="0" smtClean="0">
                <a:solidFill>
                  <a:srgbClr val="3333FF"/>
                </a:solidFill>
              </a:rPr>
              <a:t>N elements</a:t>
            </a:r>
          </a:p>
          <a:p>
            <a:pPr lvl="1">
              <a:lnSpc>
                <a:spcPct val="90000"/>
              </a:lnSpc>
            </a:pPr>
            <a:r>
              <a:rPr lang="en-US" altLang="en-US" b="1" dirty="0" smtClean="0"/>
              <a:t>A 2D array of </a:t>
            </a:r>
            <a:r>
              <a:rPr lang="en-US" altLang="en-US" b="1" dirty="0" smtClean="0">
                <a:solidFill>
                  <a:srgbClr val="3333FF"/>
                </a:solidFill>
              </a:rPr>
              <a:t>N x M elements</a:t>
            </a:r>
          </a:p>
          <a:p>
            <a:pPr lvl="1">
              <a:lnSpc>
                <a:spcPct val="90000"/>
              </a:lnSpc>
            </a:pPr>
            <a:r>
              <a:rPr lang="en-US" altLang="en-US" b="1" dirty="0" smtClean="0"/>
              <a:t>2 Lists of size </a:t>
            </a:r>
            <a:r>
              <a:rPr lang="en-US" altLang="en-US" b="1" dirty="0" smtClean="0">
                <a:solidFill>
                  <a:srgbClr val="3333FF"/>
                </a:solidFill>
              </a:rPr>
              <a:t>N and M elements</a:t>
            </a:r>
          </a:p>
          <a:p>
            <a:pPr lvl="1">
              <a:lnSpc>
                <a:spcPct val="90000"/>
              </a:lnSpc>
            </a:pPr>
            <a:r>
              <a:rPr lang="en-US" altLang="en-US" b="1" dirty="0" smtClean="0"/>
              <a:t>A Binary Search Tree of </a:t>
            </a:r>
            <a:r>
              <a:rPr lang="en-US" altLang="en-US" b="1" dirty="0" smtClean="0">
                <a:solidFill>
                  <a:srgbClr val="3333FF"/>
                </a:solidFill>
              </a:rPr>
              <a:t>N elements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20" name="Rectangle 205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cs typeface="+mj-cs"/>
              </a:rPr>
              <a:t>Analysis of Algorithms</a:t>
            </a:r>
          </a:p>
        </p:txBody>
      </p:sp>
      <p:sp>
        <p:nvSpPr>
          <p:cNvPr id="86021" name="Rectangle 2053"/>
          <p:cNvSpPr>
            <a:spLocks noGrp="1" noChangeArrowheads="1"/>
          </p:cNvSpPr>
          <p:nvPr>
            <p:ph idx="1"/>
          </p:nvPr>
        </p:nvSpPr>
        <p:spPr>
          <a:xfrm>
            <a:off x="471339" y="1670115"/>
            <a:ext cx="8220173" cy="4114800"/>
          </a:xfrm>
        </p:spPr>
        <p:txBody>
          <a:bodyPr/>
          <a:lstStyle/>
          <a:p>
            <a:r>
              <a:rPr lang="en-US" altLang="en-US" sz="2800" b="1" dirty="0" smtClean="0"/>
              <a:t>Correctness Analysis:</a:t>
            </a:r>
          </a:p>
          <a:p>
            <a:pPr marL="457200" lvl="1" indent="0" eaLnBrk="1" fontAlgn="auto" hangingPunct="1">
              <a:spcAft>
                <a:spcPts val="0"/>
              </a:spcAft>
              <a:buNone/>
              <a:defRPr/>
            </a:pPr>
            <a:r>
              <a:rPr lang="en-US" sz="2800" dirty="0"/>
              <a:t>An algorithm is correct if under all valid </a:t>
            </a:r>
            <a:r>
              <a:rPr lang="en-US" sz="2800" dirty="0" smtClean="0"/>
              <a:t>inputs   </a:t>
            </a:r>
            <a:r>
              <a:rPr lang="en-US" sz="2800" dirty="0"/>
              <a:t>it produces the correct output</a:t>
            </a:r>
          </a:p>
          <a:p>
            <a:pPr marL="0" indent="0">
              <a:buNone/>
            </a:pPr>
            <a:endParaRPr lang="en-US" altLang="en-US" sz="1600" b="1" dirty="0" smtClean="0"/>
          </a:p>
          <a:p>
            <a:r>
              <a:rPr lang="en-US" sz="2800" b="1" dirty="0" smtClean="0"/>
              <a:t>Efficiency (Complexity) Analysis</a:t>
            </a:r>
            <a:r>
              <a:rPr lang="en-US" altLang="en-US" sz="2800" b="1" dirty="0" smtClean="0"/>
              <a:t>:</a:t>
            </a:r>
          </a:p>
          <a:p>
            <a:pPr marL="400050" lvl="1" indent="0">
              <a:buNone/>
            </a:pPr>
            <a:r>
              <a:rPr lang="en-US" altLang="en-US" sz="2800" dirty="0" smtClean="0"/>
              <a:t>We want the algorithm to make best use of</a:t>
            </a:r>
          </a:p>
          <a:p>
            <a:pPr lvl="1"/>
            <a:r>
              <a:rPr lang="en-US" altLang="en-US" sz="2800" b="1" dirty="0" smtClean="0">
                <a:solidFill>
                  <a:srgbClr val="3333FF"/>
                </a:solidFill>
              </a:rPr>
              <a:t>Space </a:t>
            </a:r>
            <a:r>
              <a:rPr lang="en-US" altLang="en-US" sz="2800" b="1" dirty="0" smtClean="0">
                <a:solidFill>
                  <a:srgbClr val="FF0000"/>
                </a:solidFill>
              </a:rPr>
              <a:t>(storage)</a:t>
            </a:r>
          </a:p>
          <a:p>
            <a:pPr lvl="1"/>
            <a:r>
              <a:rPr lang="en-US" altLang="en-US" sz="2800" b="1" dirty="0" smtClean="0">
                <a:solidFill>
                  <a:srgbClr val="3333FF"/>
                </a:solidFill>
              </a:rPr>
              <a:t>Time </a:t>
            </a:r>
            <a:r>
              <a:rPr lang="en-US" altLang="en-US" sz="2800" b="1" dirty="0" smtClean="0">
                <a:solidFill>
                  <a:srgbClr val="FF0000"/>
                </a:solidFill>
              </a:rPr>
              <a:t>(how long it take to run, number of instructions executed, …)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cs typeface="+mj-cs"/>
              </a:rPr>
              <a:t>Formal Definition</a:t>
            </a:r>
          </a:p>
        </p:txBody>
      </p:sp>
      <p:sp>
        <p:nvSpPr>
          <p:cNvPr id="123907" name="Rectangle 3"/>
          <p:cNvSpPr>
            <a:spLocks noGrp="1" noChangeArrowheads="1"/>
          </p:cNvSpPr>
          <p:nvPr>
            <p:ph idx="1"/>
          </p:nvPr>
        </p:nvSpPr>
        <p:spPr>
          <a:xfrm>
            <a:off x="268664" y="2078431"/>
            <a:ext cx="8606672" cy="3979862"/>
          </a:xfrm>
        </p:spPr>
        <p:txBody>
          <a:bodyPr/>
          <a:lstStyle/>
          <a:p>
            <a:pPr>
              <a:buFontTx/>
              <a:buNone/>
              <a:defRPr/>
            </a:pPr>
            <a:r>
              <a:rPr lang="en-US" b="1" dirty="0" smtClean="0">
                <a:cs typeface="+mn-cs"/>
              </a:rPr>
              <a:t>For a given function </a:t>
            </a:r>
            <a:r>
              <a:rPr lang="en-US" b="1" dirty="0">
                <a:cs typeface="+mn-cs"/>
              </a:rPr>
              <a:t>g</a:t>
            </a:r>
            <a:r>
              <a:rPr lang="en-US" b="1" dirty="0" smtClean="0">
                <a:cs typeface="+mn-cs"/>
              </a:rPr>
              <a:t>(n), </a:t>
            </a:r>
          </a:p>
          <a:p>
            <a:pPr>
              <a:buFontTx/>
              <a:buNone/>
              <a:defRPr/>
            </a:pPr>
            <a:r>
              <a:rPr lang="en-US" b="1" dirty="0" smtClean="0">
                <a:cs typeface="+mn-cs"/>
              </a:rPr>
              <a:t>   </a:t>
            </a:r>
            <a:r>
              <a:rPr lang="en-US" dirty="0" smtClean="0">
                <a:cs typeface="+mn-cs"/>
              </a:rPr>
              <a:t>O(g(n)) is defined to be the following set of functions:</a:t>
            </a:r>
          </a:p>
          <a:p>
            <a:pPr>
              <a:defRPr/>
            </a:pPr>
            <a:endParaRPr lang="en-US" b="1" dirty="0" smtClean="0">
              <a:cs typeface="+mn-cs"/>
            </a:endParaRPr>
          </a:p>
          <a:p>
            <a:pPr>
              <a:buFontTx/>
              <a:buNone/>
              <a:defRPr/>
            </a:pPr>
            <a:r>
              <a:rPr lang="en-US" b="1" dirty="0" smtClean="0">
                <a:cs typeface="+mn-cs"/>
              </a:rPr>
              <a:t>O(g(n)) = {f(n): there exist positive constants c and n</a:t>
            </a:r>
            <a:r>
              <a:rPr lang="en-US" b="1" baseline="-25000" dirty="0" smtClean="0">
                <a:cs typeface="+mn-cs"/>
              </a:rPr>
              <a:t>0</a:t>
            </a:r>
          </a:p>
          <a:p>
            <a:pPr>
              <a:buFontTx/>
              <a:buNone/>
              <a:defRPr/>
            </a:pPr>
            <a:r>
              <a:rPr lang="en-US" b="1" baseline="-25000" dirty="0">
                <a:cs typeface="+mn-cs"/>
              </a:rPr>
              <a:t>	</a:t>
            </a:r>
            <a:r>
              <a:rPr lang="en-US" b="1" baseline="-25000" dirty="0" smtClean="0">
                <a:cs typeface="+mn-cs"/>
              </a:rPr>
              <a:t>		</a:t>
            </a:r>
            <a:r>
              <a:rPr lang="en-US" b="1" dirty="0" smtClean="0">
                <a:cs typeface="+mn-cs"/>
              </a:rPr>
              <a:t>    such that </a:t>
            </a:r>
            <a:endParaRPr lang="en-US" b="1" dirty="0">
              <a:cs typeface="+mn-cs"/>
            </a:endParaRPr>
          </a:p>
          <a:p>
            <a:pPr>
              <a:buFontTx/>
              <a:buNone/>
              <a:defRPr/>
            </a:pPr>
            <a:r>
              <a:rPr lang="en-US" b="1" dirty="0" smtClean="0">
                <a:cs typeface="+mn-cs"/>
              </a:rPr>
              <a:t>			    0 </a:t>
            </a:r>
            <a:r>
              <a:rPr lang="en-US" b="1" dirty="0" smtClean="0">
                <a:cs typeface="+mn-cs"/>
                <a:sym typeface="Symbol" charset="0"/>
              </a:rPr>
              <a:t> f(n)  cg(n) for all n  n</a:t>
            </a:r>
            <a:r>
              <a:rPr lang="en-US" b="1" baseline="-25000" dirty="0" smtClean="0">
                <a:cs typeface="+mn-cs"/>
                <a:sym typeface="Symbol" charset="0"/>
              </a:rPr>
              <a:t>0</a:t>
            </a:r>
            <a:r>
              <a:rPr lang="en-US" b="1" dirty="0" smtClean="0">
                <a:cs typeface="+mn-cs"/>
                <a:sym typeface="Symbol" charset="0"/>
              </a:rPr>
              <a:t>}</a:t>
            </a:r>
          </a:p>
          <a:p>
            <a:pPr>
              <a:buFontTx/>
              <a:buNone/>
              <a:defRPr/>
            </a:pPr>
            <a:endParaRPr lang="en-US" sz="1400" b="1" dirty="0" smtClean="0">
              <a:cs typeface="+mn-cs"/>
              <a:sym typeface="Symbol" charset="0"/>
            </a:endParaRPr>
          </a:p>
          <a:p>
            <a:pPr algn="ctr">
              <a:buFontTx/>
              <a:buNone/>
              <a:defRPr/>
            </a:pPr>
            <a:r>
              <a:rPr lang="en-US" dirty="0">
                <a:solidFill>
                  <a:srgbClr val="FF0000"/>
                </a:solidFill>
                <a:cs typeface="+mn-cs"/>
                <a:sym typeface="Symbol" charset="0"/>
              </a:rPr>
              <a:t>n</a:t>
            </a:r>
            <a:r>
              <a:rPr lang="en-US" dirty="0" smtClean="0">
                <a:solidFill>
                  <a:srgbClr val="FF0000"/>
                </a:solidFill>
                <a:cs typeface="+mn-cs"/>
                <a:sym typeface="Symbol" charset="0"/>
              </a:rPr>
              <a:t>ote that f(n) belongs to O(g(n)) if there is a constant    multiple of g(n) that is an asymptotic upper bound of f(n) </a:t>
            </a:r>
            <a:endParaRPr lang="en-US" dirty="0">
              <a:solidFill>
                <a:srgbClr val="FF0000"/>
              </a:solidFill>
              <a:cs typeface="+mn-cs"/>
              <a:sym typeface="Symbo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cs typeface="+mj-cs"/>
              </a:rPr>
              <a:t>Visual O() Meaning</a:t>
            </a:r>
          </a:p>
        </p:txBody>
      </p:sp>
      <p:sp>
        <p:nvSpPr>
          <p:cNvPr id="125955" name="Line 3"/>
          <p:cNvSpPr>
            <a:spLocks noChangeShapeType="1"/>
          </p:cNvSpPr>
          <p:nvPr/>
        </p:nvSpPr>
        <p:spPr bwMode="auto">
          <a:xfrm>
            <a:off x="838200" y="1454150"/>
            <a:ext cx="0" cy="4419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25956" name="Line 4"/>
          <p:cNvSpPr>
            <a:spLocks noChangeShapeType="1"/>
          </p:cNvSpPr>
          <p:nvPr/>
        </p:nvSpPr>
        <p:spPr bwMode="auto">
          <a:xfrm>
            <a:off x="838200" y="5873750"/>
            <a:ext cx="67818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25957" name="Freeform 5"/>
          <p:cNvSpPr>
            <a:spLocks/>
          </p:cNvSpPr>
          <p:nvPr/>
        </p:nvSpPr>
        <p:spPr bwMode="auto">
          <a:xfrm>
            <a:off x="838200" y="2901950"/>
            <a:ext cx="6553200" cy="2438400"/>
          </a:xfrm>
          <a:custGeom>
            <a:avLst/>
            <a:gdLst>
              <a:gd name="T0" fmla="*/ 0 w 4128"/>
              <a:gd name="T1" fmla="*/ 2133600 h 1536"/>
              <a:gd name="T2" fmla="*/ 914400 w 4128"/>
              <a:gd name="T3" fmla="*/ 1752600 h 1536"/>
              <a:gd name="T4" fmla="*/ 1676400 w 4128"/>
              <a:gd name="T5" fmla="*/ 2362200 h 1536"/>
              <a:gd name="T6" fmla="*/ 2209800 w 4128"/>
              <a:gd name="T7" fmla="*/ 1295400 h 1536"/>
              <a:gd name="T8" fmla="*/ 2895600 w 4128"/>
              <a:gd name="T9" fmla="*/ 685800 h 1536"/>
              <a:gd name="T10" fmla="*/ 3276600 w 4128"/>
              <a:gd name="T11" fmla="*/ 1295400 h 1536"/>
              <a:gd name="T12" fmla="*/ 5105400 w 4128"/>
              <a:gd name="T13" fmla="*/ 381000 h 1536"/>
              <a:gd name="T14" fmla="*/ 6553200 w 4128"/>
              <a:gd name="T15" fmla="*/ 0 h 1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4128" h="1536">
                <a:moveTo>
                  <a:pt x="0" y="1344"/>
                </a:moveTo>
                <a:cubicBezTo>
                  <a:pt x="200" y="1212"/>
                  <a:pt x="400" y="1080"/>
                  <a:pt x="576" y="1104"/>
                </a:cubicBezTo>
                <a:cubicBezTo>
                  <a:pt x="752" y="1128"/>
                  <a:pt x="920" y="1536"/>
                  <a:pt x="1056" y="1488"/>
                </a:cubicBezTo>
                <a:cubicBezTo>
                  <a:pt x="1192" y="1440"/>
                  <a:pt x="1264" y="992"/>
                  <a:pt x="1392" y="816"/>
                </a:cubicBezTo>
                <a:cubicBezTo>
                  <a:pt x="1520" y="640"/>
                  <a:pt x="1712" y="432"/>
                  <a:pt x="1824" y="432"/>
                </a:cubicBezTo>
                <a:cubicBezTo>
                  <a:pt x="1936" y="432"/>
                  <a:pt x="1832" y="848"/>
                  <a:pt x="2064" y="816"/>
                </a:cubicBezTo>
                <a:cubicBezTo>
                  <a:pt x="2296" y="784"/>
                  <a:pt x="2872" y="376"/>
                  <a:pt x="3216" y="240"/>
                </a:cubicBezTo>
                <a:cubicBezTo>
                  <a:pt x="3560" y="104"/>
                  <a:pt x="3976" y="40"/>
                  <a:pt x="4128" y="0"/>
                </a:cubicBezTo>
              </a:path>
            </a:pathLst>
          </a:custGeom>
          <a:noFill/>
          <a:ln w="57150" cmpd="sng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5958" name="Freeform 6"/>
          <p:cNvSpPr>
            <a:spLocks/>
          </p:cNvSpPr>
          <p:nvPr/>
        </p:nvSpPr>
        <p:spPr bwMode="auto">
          <a:xfrm>
            <a:off x="838200" y="1682750"/>
            <a:ext cx="6553200" cy="3886200"/>
          </a:xfrm>
          <a:custGeom>
            <a:avLst/>
            <a:gdLst>
              <a:gd name="T0" fmla="*/ 0 w 4128"/>
              <a:gd name="T1" fmla="*/ 3886200 h 2448"/>
              <a:gd name="T2" fmla="*/ 1371600 w 4128"/>
              <a:gd name="T3" fmla="*/ 3048000 h 2448"/>
              <a:gd name="T4" fmla="*/ 2438400 w 4128"/>
              <a:gd name="T5" fmla="*/ 2667000 h 2448"/>
              <a:gd name="T6" fmla="*/ 3886200 w 4128"/>
              <a:gd name="T7" fmla="*/ 1447800 h 2448"/>
              <a:gd name="T8" fmla="*/ 6553200 w 4128"/>
              <a:gd name="T9" fmla="*/ 0 h 244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128" h="2448">
                <a:moveTo>
                  <a:pt x="0" y="2448"/>
                </a:moveTo>
                <a:cubicBezTo>
                  <a:pt x="304" y="2248"/>
                  <a:pt x="608" y="2048"/>
                  <a:pt x="864" y="1920"/>
                </a:cubicBezTo>
                <a:cubicBezTo>
                  <a:pt x="1120" y="1792"/>
                  <a:pt x="1272" y="1848"/>
                  <a:pt x="1536" y="1680"/>
                </a:cubicBezTo>
                <a:cubicBezTo>
                  <a:pt x="1800" y="1512"/>
                  <a:pt x="2016" y="1192"/>
                  <a:pt x="2448" y="912"/>
                </a:cubicBezTo>
                <a:cubicBezTo>
                  <a:pt x="2880" y="632"/>
                  <a:pt x="3848" y="152"/>
                  <a:pt x="4128" y="0"/>
                </a:cubicBezTo>
              </a:path>
            </a:pathLst>
          </a:custGeom>
          <a:noFill/>
          <a:ln w="57150" cmpd="sng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5959" name="Line 7"/>
          <p:cNvSpPr>
            <a:spLocks noChangeShapeType="1"/>
          </p:cNvSpPr>
          <p:nvPr/>
        </p:nvSpPr>
        <p:spPr bwMode="auto">
          <a:xfrm>
            <a:off x="3835400" y="3816350"/>
            <a:ext cx="0" cy="2057400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25960" name="Text Box 8"/>
          <p:cNvSpPr txBox="1">
            <a:spLocks noChangeArrowheads="1"/>
          </p:cNvSpPr>
          <p:nvPr/>
        </p:nvSpPr>
        <p:spPr bwMode="auto">
          <a:xfrm>
            <a:off x="6019800" y="2590800"/>
            <a:ext cx="7397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>
                <a:latin typeface="Times New Roman" charset="0"/>
                <a:ea typeface="ＭＳ Ｐゴシック" charset="0"/>
              </a:rPr>
              <a:t>f(n)</a:t>
            </a:r>
          </a:p>
        </p:txBody>
      </p:sp>
      <p:sp>
        <p:nvSpPr>
          <p:cNvPr id="125961" name="Text Box 9"/>
          <p:cNvSpPr txBox="1">
            <a:spLocks noChangeArrowheads="1"/>
          </p:cNvSpPr>
          <p:nvPr/>
        </p:nvSpPr>
        <p:spPr bwMode="auto">
          <a:xfrm>
            <a:off x="5810250" y="1371600"/>
            <a:ext cx="9556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>
                <a:solidFill>
                  <a:schemeClr val="tx2"/>
                </a:solidFill>
                <a:latin typeface="Times New Roman" charset="0"/>
                <a:ea typeface="ＭＳ Ｐゴシック" charset="0"/>
              </a:rPr>
              <a:t>cg(n)</a:t>
            </a:r>
          </a:p>
        </p:txBody>
      </p:sp>
      <p:sp>
        <p:nvSpPr>
          <p:cNvPr id="125962" name="Text Box 10"/>
          <p:cNvSpPr txBox="1">
            <a:spLocks noChangeArrowheads="1"/>
          </p:cNvSpPr>
          <p:nvPr/>
        </p:nvSpPr>
        <p:spPr bwMode="auto">
          <a:xfrm>
            <a:off x="3917950" y="5283200"/>
            <a:ext cx="50323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>
                <a:latin typeface="Times New Roman" charset="0"/>
                <a:ea typeface="ＭＳ Ｐゴシック" charset="0"/>
              </a:rPr>
              <a:t>n</a:t>
            </a:r>
            <a:r>
              <a:rPr lang="en-US" sz="2800" baseline="-25000">
                <a:latin typeface="Times New Roman" charset="0"/>
                <a:ea typeface="ＭＳ Ｐゴシック" charset="0"/>
              </a:rPr>
              <a:t>0</a:t>
            </a:r>
            <a:endParaRPr lang="en-US" sz="2800">
              <a:latin typeface="Times New Roman" charset="0"/>
              <a:ea typeface="ＭＳ Ｐゴシック" charset="0"/>
            </a:endParaRPr>
          </a:p>
        </p:txBody>
      </p:sp>
      <p:sp>
        <p:nvSpPr>
          <p:cNvPr id="125963" name="Text Box 11"/>
          <p:cNvSpPr txBox="1">
            <a:spLocks noChangeArrowheads="1"/>
          </p:cNvSpPr>
          <p:nvPr/>
        </p:nvSpPr>
        <p:spPr bwMode="auto">
          <a:xfrm>
            <a:off x="1219200" y="2895600"/>
            <a:ext cx="224948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>
                <a:latin typeface="Times New Roman" charset="0"/>
                <a:ea typeface="ＭＳ Ｐゴシック" charset="0"/>
              </a:rPr>
              <a:t>f(n) = O(g(n))</a:t>
            </a:r>
          </a:p>
        </p:txBody>
      </p:sp>
      <p:sp>
        <p:nvSpPr>
          <p:cNvPr id="125964" name="Text Box 12"/>
          <p:cNvSpPr txBox="1">
            <a:spLocks noChangeArrowheads="1"/>
          </p:cNvSpPr>
          <p:nvPr/>
        </p:nvSpPr>
        <p:spPr bwMode="auto">
          <a:xfrm>
            <a:off x="3048000" y="5943600"/>
            <a:ext cx="19923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latin typeface="Arial" charset="0"/>
                <a:ea typeface="ＭＳ Ｐゴシック" charset="0"/>
              </a:rPr>
              <a:t>Size of input</a:t>
            </a:r>
          </a:p>
        </p:txBody>
      </p:sp>
      <p:sp>
        <p:nvSpPr>
          <p:cNvPr id="125965" name="Text Box 13"/>
          <p:cNvSpPr txBox="1">
            <a:spLocks noChangeArrowheads="1"/>
          </p:cNvSpPr>
          <p:nvPr/>
        </p:nvSpPr>
        <p:spPr bwMode="auto">
          <a:xfrm rot="-5400000">
            <a:off x="-269082" y="3545682"/>
            <a:ext cx="17573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latin typeface="Arial" charset="0"/>
                <a:ea typeface="ＭＳ Ｐゴシック" charset="0"/>
              </a:rPr>
              <a:t>Work done</a:t>
            </a:r>
          </a:p>
        </p:txBody>
      </p:sp>
      <p:sp>
        <p:nvSpPr>
          <p:cNvPr id="125966" name="Line 14"/>
          <p:cNvSpPr>
            <a:spLocks noChangeShapeType="1"/>
          </p:cNvSpPr>
          <p:nvPr/>
        </p:nvSpPr>
        <p:spPr bwMode="auto">
          <a:xfrm flipH="1" flipV="1">
            <a:off x="6400800" y="3352800"/>
            <a:ext cx="228600" cy="1066800"/>
          </a:xfrm>
          <a:prstGeom prst="line">
            <a:avLst/>
          </a:prstGeom>
          <a:noFill/>
          <a:ln w="38100">
            <a:solidFill>
              <a:srgbClr val="FF0033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25967" name="Text Box 15"/>
          <p:cNvSpPr txBox="1">
            <a:spLocks noChangeArrowheads="1"/>
          </p:cNvSpPr>
          <p:nvPr/>
        </p:nvSpPr>
        <p:spPr bwMode="auto">
          <a:xfrm>
            <a:off x="5715000" y="4419600"/>
            <a:ext cx="2247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solidFill>
                  <a:srgbClr val="FF0033"/>
                </a:solidFill>
                <a:latin typeface="Arial" charset="0"/>
                <a:ea typeface="ＭＳ Ｐゴシック" charset="0"/>
              </a:rPr>
              <a:t>Our Algorithm</a:t>
            </a:r>
          </a:p>
        </p:txBody>
      </p:sp>
      <p:sp>
        <p:nvSpPr>
          <p:cNvPr id="125968" name="Line 16"/>
          <p:cNvSpPr>
            <a:spLocks noChangeShapeType="1"/>
          </p:cNvSpPr>
          <p:nvPr/>
        </p:nvSpPr>
        <p:spPr bwMode="auto">
          <a:xfrm>
            <a:off x="4038600" y="2209800"/>
            <a:ext cx="1447800" cy="304800"/>
          </a:xfrm>
          <a:prstGeom prst="line">
            <a:avLst/>
          </a:prstGeom>
          <a:noFill/>
          <a:ln w="38100">
            <a:solidFill>
              <a:srgbClr val="FF0033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25969" name="Text Box 17"/>
          <p:cNvSpPr txBox="1">
            <a:spLocks noChangeArrowheads="1"/>
          </p:cNvSpPr>
          <p:nvPr/>
        </p:nvSpPr>
        <p:spPr bwMode="auto">
          <a:xfrm>
            <a:off x="3124200" y="1752600"/>
            <a:ext cx="21129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solidFill>
                  <a:srgbClr val="FF0033"/>
                </a:solidFill>
                <a:latin typeface="Arial" charset="0"/>
                <a:ea typeface="ＭＳ Ｐゴシック" charset="0"/>
              </a:rPr>
              <a:t>Upper Bound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314089" y="1752600"/>
            <a:ext cx="18614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A</a:t>
            </a:r>
            <a:r>
              <a:rPr lang="en-US" dirty="0" smtClean="0">
                <a:solidFill>
                  <a:srgbClr val="FF0000"/>
                </a:solidFill>
              </a:rPr>
              <a:t>symptotic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230093" y="3975466"/>
            <a:ext cx="18758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Runtime  of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91440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cs typeface="+mj-cs"/>
              </a:rPr>
              <a:t>Simplifying O() Answers</a:t>
            </a:r>
            <a:endParaRPr lang="en-US" dirty="0" smtClean="0">
              <a:solidFill>
                <a:srgbClr val="FF0033"/>
              </a:solidFill>
              <a:cs typeface="+mj-cs"/>
            </a:endParaRPr>
          </a:p>
        </p:txBody>
      </p:sp>
      <p:sp>
        <p:nvSpPr>
          <p:cNvPr id="12800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2317750"/>
            <a:ext cx="7772400" cy="3778250"/>
          </a:xfrm>
        </p:spPr>
        <p:txBody>
          <a:bodyPr/>
          <a:lstStyle/>
          <a:p>
            <a:pPr>
              <a:buFontTx/>
              <a:buNone/>
              <a:defRPr/>
            </a:pPr>
            <a:r>
              <a:rPr lang="en-US" b="1" dirty="0" smtClean="0">
                <a:cs typeface="+mn-cs"/>
              </a:rPr>
              <a:t>We say 3n</a:t>
            </a:r>
            <a:r>
              <a:rPr lang="en-US" b="1" baseline="30000" dirty="0" smtClean="0">
                <a:cs typeface="+mn-cs"/>
              </a:rPr>
              <a:t>2</a:t>
            </a:r>
            <a:r>
              <a:rPr lang="en-US" b="1" dirty="0" smtClean="0">
                <a:cs typeface="+mn-cs"/>
              </a:rPr>
              <a:t> + 2 = O(n</a:t>
            </a:r>
            <a:r>
              <a:rPr lang="en-US" b="1" baseline="30000" dirty="0" smtClean="0">
                <a:cs typeface="+mn-cs"/>
              </a:rPr>
              <a:t>2</a:t>
            </a:r>
            <a:r>
              <a:rPr lang="en-US" b="1" dirty="0" smtClean="0">
                <a:cs typeface="+mn-cs"/>
              </a:rPr>
              <a:t>)     </a:t>
            </a:r>
            <a:r>
              <a:rPr lang="en-US" sz="2800" b="1" dirty="0" smtClean="0">
                <a:solidFill>
                  <a:srgbClr val="FF0033"/>
                </a:solidFill>
                <a:cs typeface="+mn-cs"/>
                <a:sym typeface="Symbol" charset="0"/>
              </a:rPr>
              <a:t></a:t>
            </a:r>
            <a:r>
              <a:rPr lang="en-US" b="1" dirty="0" smtClean="0">
                <a:cs typeface="+mn-cs"/>
                <a:sym typeface="Symbol" charset="0"/>
              </a:rPr>
              <a:t>     </a:t>
            </a:r>
            <a:r>
              <a:rPr lang="en-US" b="1" dirty="0" smtClean="0">
                <a:solidFill>
                  <a:srgbClr val="FF0033"/>
                </a:solidFill>
                <a:cs typeface="+mn-cs"/>
              </a:rPr>
              <a:t>drop constants!</a:t>
            </a:r>
          </a:p>
          <a:p>
            <a:pPr>
              <a:buFontTx/>
              <a:buNone/>
              <a:defRPr/>
            </a:pPr>
            <a:endParaRPr lang="en-US" b="1" dirty="0" smtClean="0">
              <a:solidFill>
                <a:srgbClr val="FF0033"/>
              </a:solidFill>
              <a:cs typeface="+mn-cs"/>
            </a:endParaRPr>
          </a:p>
          <a:p>
            <a:pPr>
              <a:buFontTx/>
              <a:buNone/>
              <a:defRPr/>
            </a:pPr>
            <a:r>
              <a:rPr lang="en-US" b="1" dirty="0" smtClean="0">
                <a:cs typeface="+mn-cs"/>
              </a:rPr>
              <a:t>because we can show that there is a n</a:t>
            </a:r>
            <a:r>
              <a:rPr lang="en-US" b="1" baseline="-25000" dirty="0" smtClean="0">
                <a:cs typeface="+mn-cs"/>
              </a:rPr>
              <a:t>0</a:t>
            </a:r>
            <a:r>
              <a:rPr lang="en-US" b="1" dirty="0" smtClean="0">
                <a:cs typeface="+mn-cs"/>
              </a:rPr>
              <a:t> and a c such that:</a:t>
            </a:r>
          </a:p>
          <a:p>
            <a:pPr>
              <a:buFontTx/>
              <a:buNone/>
              <a:defRPr/>
            </a:pPr>
            <a:r>
              <a:rPr lang="en-US" b="1" dirty="0" smtClean="0">
                <a:cs typeface="+mn-cs"/>
              </a:rPr>
              <a:t>	0 </a:t>
            </a:r>
            <a:r>
              <a:rPr lang="en-US" b="1" dirty="0" smtClean="0">
                <a:cs typeface="+mn-cs"/>
                <a:sym typeface="Symbol" charset="0"/>
              </a:rPr>
              <a:t>  3</a:t>
            </a:r>
            <a:r>
              <a:rPr lang="en-US" b="1" dirty="0" smtClean="0">
                <a:cs typeface="+mn-cs"/>
              </a:rPr>
              <a:t>n</a:t>
            </a:r>
            <a:r>
              <a:rPr lang="en-US" b="1" baseline="30000" dirty="0" smtClean="0">
                <a:cs typeface="+mn-cs"/>
              </a:rPr>
              <a:t>2</a:t>
            </a:r>
            <a:r>
              <a:rPr lang="en-US" b="1" dirty="0" smtClean="0">
                <a:cs typeface="+mn-cs"/>
              </a:rPr>
              <a:t> + 2  </a:t>
            </a:r>
            <a:r>
              <a:rPr lang="en-US" b="1" dirty="0" smtClean="0">
                <a:cs typeface="+mn-cs"/>
                <a:sym typeface="Symbol" charset="0"/>
              </a:rPr>
              <a:t> cn</a:t>
            </a:r>
            <a:r>
              <a:rPr lang="en-US" b="1" baseline="30000" dirty="0" smtClean="0">
                <a:cs typeface="+mn-cs"/>
              </a:rPr>
              <a:t>2</a:t>
            </a:r>
            <a:r>
              <a:rPr lang="en-US" b="1" dirty="0" smtClean="0">
                <a:cs typeface="+mn-cs"/>
              </a:rPr>
              <a:t> for n </a:t>
            </a:r>
            <a:r>
              <a:rPr lang="en-US" b="1" dirty="0" smtClean="0">
                <a:cs typeface="+mn-cs"/>
                <a:sym typeface="Symbol" charset="0"/>
              </a:rPr>
              <a:t> n</a:t>
            </a:r>
            <a:r>
              <a:rPr lang="en-US" b="1" baseline="-25000" dirty="0" smtClean="0">
                <a:cs typeface="+mn-cs"/>
              </a:rPr>
              <a:t>0</a:t>
            </a:r>
          </a:p>
          <a:p>
            <a:pPr>
              <a:buFontTx/>
              <a:buNone/>
              <a:defRPr/>
            </a:pPr>
            <a:endParaRPr lang="en-US" b="1" dirty="0" smtClean="0">
              <a:cs typeface="+mn-cs"/>
            </a:endParaRPr>
          </a:p>
          <a:p>
            <a:pPr>
              <a:buFontTx/>
              <a:buNone/>
              <a:defRPr/>
            </a:pPr>
            <a:r>
              <a:rPr lang="en-US" b="1" dirty="0" smtClean="0">
                <a:cs typeface="+mn-cs"/>
              </a:rPr>
              <a:t>i.e. take c = </a:t>
            </a:r>
            <a:r>
              <a:rPr lang="en-US" b="1" dirty="0" smtClean="0">
                <a:solidFill>
                  <a:srgbClr val="FF0000"/>
                </a:solidFill>
                <a:cs typeface="+mn-cs"/>
              </a:rPr>
              <a:t>4</a:t>
            </a:r>
            <a:r>
              <a:rPr lang="en-US" b="1" dirty="0" smtClean="0">
                <a:cs typeface="+mn-cs"/>
              </a:rPr>
              <a:t> and n</a:t>
            </a:r>
            <a:r>
              <a:rPr lang="en-US" b="1" baseline="-25000" dirty="0" smtClean="0">
                <a:cs typeface="+mn-cs"/>
              </a:rPr>
              <a:t>0</a:t>
            </a:r>
            <a:r>
              <a:rPr lang="en-US" b="1" dirty="0" smtClean="0">
                <a:cs typeface="+mn-cs"/>
              </a:rPr>
              <a:t> = </a:t>
            </a:r>
            <a:r>
              <a:rPr lang="en-US" b="1" dirty="0" smtClean="0">
                <a:solidFill>
                  <a:srgbClr val="3333FF"/>
                </a:solidFill>
                <a:cs typeface="+mn-cs"/>
              </a:rPr>
              <a:t>2</a:t>
            </a:r>
            <a:r>
              <a:rPr lang="en-US" b="1" dirty="0" smtClean="0">
                <a:cs typeface="+mn-cs"/>
              </a:rPr>
              <a:t> yields:</a:t>
            </a:r>
          </a:p>
          <a:p>
            <a:pPr>
              <a:buFontTx/>
              <a:buNone/>
              <a:defRPr/>
            </a:pPr>
            <a:r>
              <a:rPr lang="en-US" b="1" dirty="0" smtClean="0">
                <a:cs typeface="+mn-cs"/>
              </a:rPr>
              <a:t>	0 </a:t>
            </a:r>
            <a:r>
              <a:rPr lang="en-US" b="1" dirty="0" smtClean="0">
                <a:cs typeface="+mn-cs"/>
                <a:sym typeface="Symbol" charset="0"/>
              </a:rPr>
              <a:t>  3</a:t>
            </a:r>
            <a:r>
              <a:rPr lang="en-US" b="1" dirty="0" smtClean="0">
                <a:cs typeface="+mn-cs"/>
              </a:rPr>
              <a:t>n</a:t>
            </a:r>
            <a:r>
              <a:rPr lang="en-US" b="1" baseline="30000" dirty="0" smtClean="0">
                <a:cs typeface="+mn-cs"/>
              </a:rPr>
              <a:t>2</a:t>
            </a:r>
            <a:r>
              <a:rPr lang="en-US" b="1" dirty="0" smtClean="0">
                <a:cs typeface="+mn-cs"/>
              </a:rPr>
              <a:t> + 2  </a:t>
            </a:r>
            <a:r>
              <a:rPr lang="en-US" b="1" dirty="0" smtClean="0">
                <a:cs typeface="+mn-cs"/>
                <a:sym typeface="Symbol" charset="0"/>
              </a:rPr>
              <a:t> </a:t>
            </a:r>
            <a:r>
              <a:rPr lang="en-US" b="1" dirty="0" smtClean="0">
                <a:solidFill>
                  <a:srgbClr val="FF0000"/>
                </a:solidFill>
                <a:cs typeface="+mn-cs"/>
                <a:sym typeface="Symbol" charset="0"/>
              </a:rPr>
              <a:t>4</a:t>
            </a:r>
            <a:r>
              <a:rPr lang="en-US" b="1" dirty="0" smtClean="0">
                <a:cs typeface="+mn-cs"/>
                <a:sym typeface="Symbol" charset="0"/>
              </a:rPr>
              <a:t>n</a:t>
            </a:r>
            <a:r>
              <a:rPr lang="en-US" b="1" baseline="30000" dirty="0" smtClean="0">
                <a:cs typeface="+mn-cs"/>
              </a:rPr>
              <a:t>2</a:t>
            </a:r>
            <a:r>
              <a:rPr lang="en-US" b="1" dirty="0" smtClean="0">
                <a:cs typeface="+mn-cs"/>
              </a:rPr>
              <a:t> for all n </a:t>
            </a:r>
            <a:r>
              <a:rPr lang="en-US" b="1" dirty="0" smtClean="0">
                <a:cs typeface="+mn-cs"/>
                <a:sym typeface="Symbol" charset="0"/>
              </a:rPr>
              <a:t> </a:t>
            </a:r>
            <a:r>
              <a:rPr lang="en-US" b="1" dirty="0" smtClean="0">
                <a:solidFill>
                  <a:srgbClr val="3333FF"/>
                </a:solidFill>
                <a:cs typeface="+mn-cs"/>
                <a:sym typeface="Symbol" charset="0"/>
              </a:rPr>
              <a:t>2</a:t>
            </a:r>
            <a:endParaRPr lang="en-US" b="1" dirty="0" smtClean="0">
              <a:solidFill>
                <a:srgbClr val="3333FF"/>
              </a:solidFill>
              <a:cs typeface="+mn-cs"/>
            </a:endParaRPr>
          </a:p>
          <a:p>
            <a:pPr>
              <a:defRPr/>
            </a:pPr>
            <a:endParaRPr lang="en-US" b="1" dirty="0" smtClean="0">
              <a:cs typeface="+mn-cs"/>
            </a:endParaRPr>
          </a:p>
        </p:txBody>
      </p:sp>
      <p:sp>
        <p:nvSpPr>
          <p:cNvPr id="2" name="Rectangular Callout 1"/>
          <p:cNvSpPr/>
          <p:nvPr/>
        </p:nvSpPr>
        <p:spPr bwMode="auto">
          <a:xfrm>
            <a:off x="1074656" y="1649691"/>
            <a:ext cx="6617616" cy="424206"/>
          </a:xfrm>
          <a:prstGeom prst="wedgeRectCallout">
            <a:avLst>
              <a:gd name="adj1" fmla="val -20283"/>
              <a:gd name="adj2" fmla="val 130880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rPr>
              <a:t>Notation “abuse”:</a:t>
            </a:r>
            <a:r>
              <a:rPr kumimoji="0" lang="en-US" sz="2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rPr>
              <a:t> </a:t>
            </a:r>
            <a:r>
              <a:rPr kumimoji="0" lang="en-US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rPr>
              <a:t>it should be </a:t>
            </a:r>
            <a:r>
              <a:rPr lang="en-US" sz="2000" b="0" dirty="0"/>
              <a:t>3n</a:t>
            </a:r>
            <a:r>
              <a:rPr lang="en-US" sz="2000" b="0" baseline="30000" dirty="0"/>
              <a:t>2</a:t>
            </a:r>
            <a:r>
              <a:rPr lang="en-US" sz="2000" b="0" dirty="0"/>
              <a:t> + 2 </a:t>
            </a:r>
            <a:r>
              <a:rPr lang="en-US" sz="2000" b="0" dirty="0" smtClean="0"/>
              <a:t>belongs to </a:t>
            </a:r>
            <a:r>
              <a:rPr lang="en-US" sz="2000" b="0" dirty="0"/>
              <a:t>O(n</a:t>
            </a:r>
            <a:r>
              <a:rPr lang="en-US" sz="2000" b="0" baseline="30000" dirty="0"/>
              <a:t>2</a:t>
            </a:r>
            <a:r>
              <a:rPr lang="en-US" sz="2000" b="0" dirty="0"/>
              <a:t>) 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cs typeface="+mj-cs"/>
              </a:rPr>
              <a:t>Correct but Meaningless</a:t>
            </a:r>
          </a:p>
        </p:txBody>
      </p:sp>
      <p:sp>
        <p:nvSpPr>
          <p:cNvPr id="130051" name="Rectangle 3"/>
          <p:cNvSpPr>
            <a:spLocks noGrp="1" noChangeArrowheads="1"/>
          </p:cNvSpPr>
          <p:nvPr>
            <p:ph idx="1"/>
          </p:nvPr>
        </p:nvSpPr>
        <p:spPr>
          <a:xfrm>
            <a:off x="380999" y="1820863"/>
            <a:ext cx="8235099" cy="4275137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b="1" dirty="0" smtClean="0"/>
              <a:t>You could say</a:t>
            </a:r>
          </a:p>
          <a:p>
            <a:pPr lvl="1">
              <a:buFontTx/>
              <a:buNone/>
            </a:pPr>
            <a:r>
              <a:rPr lang="en-US" altLang="en-US" b="1" dirty="0" smtClean="0"/>
              <a:t>3n</a:t>
            </a:r>
            <a:r>
              <a:rPr lang="en-US" altLang="en-US" b="1" baseline="30000" dirty="0" smtClean="0"/>
              <a:t>2</a:t>
            </a:r>
            <a:r>
              <a:rPr lang="en-US" altLang="en-US" b="1" dirty="0" smtClean="0"/>
              <a:t> + 2 = O(n</a:t>
            </a:r>
            <a:r>
              <a:rPr lang="en-US" altLang="en-US" b="1" baseline="30000" dirty="0" smtClean="0"/>
              <a:t>6</a:t>
            </a:r>
            <a:r>
              <a:rPr lang="en-US" altLang="en-US" b="1" dirty="0" smtClean="0"/>
              <a:t>) or 3n</a:t>
            </a:r>
            <a:r>
              <a:rPr lang="en-US" altLang="en-US" b="1" baseline="30000" dirty="0" smtClean="0"/>
              <a:t>2</a:t>
            </a:r>
            <a:r>
              <a:rPr lang="en-US" altLang="en-US" b="1" dirty="0" smtClean="0"/>
              <a:t> + 2 = O(n</a:t>
            </a:r>
            <a:r>
              <a:rPr lang="en-US" altLang="en-US" b="1" baseline="30000" dirty="0" smtClean="0"/>
              <a:t>7</a:t>
            </a:r>
            <a:r>
              <a:rPr lang="en-US" altLang="en-US" b="1" dirty="0" smtClean="0"/>
              <a:t>)</a:t>
            </a:r>
          </a:p>
          <a:p>
            <a:pPr lvl="1">
              <a:buFontTx/>
              <a:buNone/>
            </a:pPr>
            <a:endParaRPr lang="en-US" altLang="en-US" b="1" dirty="0" smtClean="0"/>
          </a:p>
          <a:p>
            <a:pPr>
              <a:buFontTx/>
              <a:buNone/>
            </a:pPr>
            <a:r>
              <a:rPr lang="en-US" altLang="en-US" b="1" dirty="0" smtClean="0">
                <a:solidFill>
                  <a:srgbClr val="0000FF"/>
                </a:solidFill>
              </a:rPr>
              <a:t>But this is like answering:</a:t>
            </a:r>
          </a:p>
          <a:p>
            <a:r>
              <a:rPr lang="en-US" altLang="en-US" b="1" dirty="0" smtClean="0"/>
              <a:t>What i</a:t>
            </a:r>
            <a:r>
              <a:rPr lang="en-US" altLang="ja-JP" b="1" dirty="0" smtClean="0"/>
              <a:t>s the world’s record for running one mile?</a:t>
            </a:r>
          </a:p>
          <a:p>
            <a:pPr lvl="1"/>
            <a:r>
              <a:rPr lang="en-US" altLang="en-US" b="1" dirty="0" smtClean="0"/>
              <a:t>Less than 3 days.</a:t>
            </a:r>
          </a:p>
          <a:p>
            <a:r>
              <a:rPr lang="en-US" altLang="en-US" b="1" dirty="0" smtClean="0"/>
              <a:t>How long does it take to drive from here to Chicago?</a:t>
            </a:r>
          </a:p>
          <a:p>
            <a:pPr lvl="1"/>
            <a:r>
              <a:rPr lang="en-US" altLang="en-US" b="1" dirty="0" smtClean="0"/>
              <a:t>Less than 11 years.</a:t>
            </a:r>
          </a:p>
          <a:p>
            <a:pPr>
              <a:buFontTx/>
              <a:buNone/>
            </a:pPr>
            <a:endParaRPr lang="en-US" altLang="en-US" b="1" dirty="0" smtClean="0"/>
          </a:p>
        </p:txBody>
      </p:sp>
      <p:sp>
        <p:nvSpPr>
          <p:cNvPr id="2" name="Rounded Rectangular Callout 1"/>
          <p:cNvSpPr/>
          <p:nvPr/>
        </p:nvSpPr>
        <p:spPr bwMode="auto">
          <a:xfrm>
            <a:off x="5590096" y="1998483"/>
            <a:ext cx="3318234" cy="1329179"/>
          </a:xfrm>
          <a:prstGeom prst="wedgeRoundRectCallout">
            <a:avLst>
              <a:gd name="adj1" fmla="val -114892"/>
              <a:gd name="adj2" fmla="val 26136"/>
              <a:gd name="adj3" fmla="val 16667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defRPr/>
            </a:pPr>
            <a:r>
              <a:rPr lang="en-US" sz="3200" dirty="0">
                <a:latin typeface="Arial" charset="0"/>
                <a:ea typeface="ＭＳ Ｐゴシック" charset="0"/>
              </a:rPr>
              <a:t>O (n</a:t>
            </a:r>
            <a:r>
              <a:rPr lang="en-US" sz="3200" baseline="30000" dirty="0">
                <a:latin typeface="Arial" charset="0"/>
                <a:ea typeface="ＭＳ Ｐゴシック" charset="0"/>
              </a:rPr>
              <a:t>2</a:t>
            </a:r>
            <a:r>
              <a:rPr lang="en-US" sz="3200" dirty="0" smtClean="0">
                <a:latin typeface="Arial" charset="0"/>
                <a:ea typeface="ＭＳ Ｐゴシック" charset="0"/>
              </a:rPr>
              <a:t>) </a:t>
            </a:r>
          </a:p>
          <a:p>
            <a:pPr algn="ctr">
              <a:defRPr/>
            </a:pPr>
            <a:r>
              <a:rPr lang="en-US" b="0" dirty="0" smtClean="0">
                <a:latin typeface="Arial" charset="0"/>
                <a:ea typeface="ＭＳ Ｐゴシック" charset="0"/>
              </a:rPr>
              <a:t>is a tighter asymptotic</a:t>
            </a:r>
          </a:p>
          <a:p>
            <a:pPr algn="ctr">
              <a:defRPr/>
            </a:pPr>
            <a:r>
              <a:rPr lang="en-US" b="0" dirty="0" smtClean="0">
                <a:latin typeface="Arial" charset="0"/>
                <a:ea typeface="ＭＳ Ｐゴシック" charset="0"/>
              </a:rPr>
              <a:t>upper bound</a:t>
            </a:r>
            <a:endParaRPr lang="en-US" sz="2800" b="0" dirty="0">
              <a:latin typeface="Arial" charset="0"/>
              <a:ea typeface="ＭＳ Ｐゴシック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55076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cs typeface="+mj-cs"/>
              </a:rPr>
              <a:t>Analyzing Algorithm Complexity</a:t>
            </a:r>
          </a:p>
        </p:txBody>
      </p:sp>
      <p:sp>
        <p:nvSpPr>
          <p:cNvPr id="132099" name="Rectangle 3"/>
          <p:cNvSpPr>
            <a:spLocks noGrp="1" noChangeArrowheads="1"/>
          </p:cNvSpPr>
          <p:nvPr>
            <p:ph idx="1"/>
          </p:nvPr>
        </p:nvSpPr>
        <p:spPr>
          <a:xfrm>
            <a:off x="339364" y="1594701"/>
            <a:ext cx="8550111" cy="4114800"/>
          </a:xfrm>
        </p:spPr>
        <p:txBody>
          <a:bodyPr/>
          <a:lstStyle/>
          <a:p>
            <a:r>
              <a:rPr lang="en-US" altLang="en-US" b="1" dirty="0" smtClean="0"/>
              <a:t>Now that we know the formal definition of the          O() notation (and what it means intuitively)…</a:t>
            </a:r>
          </a:p>
          <a:p>
            <a:pPr marL="0" indent="0">
              <a:buNone/>
            </a:pPr>
            <a:endParaRPr lang="en-US" altLang="en-US" sz="1600" b="1" dirty="0" smtClean="0"/>
          </a:p>
          <a:p>
            <a:r>
              <a:rPr lang="en-US" altLang="en-US" b="1" dirty="0" smtClean="0"/>
              <a:t>We can determine the complexity of an algorithm:</a:t>
            </a:r>
          </a:p>
          <a:p>
            <a:pPr marL="0" indent="0">
              <a:buNone/>
            </a:pPr>
            <a:endParaRPr lang="en-US" altLang="en-US" sz="1050" b="1" dirty="0" smtClean="0"/>
          </a:p>
          <a:p>
            <a:pPr marL="857250" lvl="1" indent="-457200">
              <a:buFont typeface="+mj-lt"/>
              <a:buAutoNum type="arabicPeriod"/>
            </a:pPr>
            <a:r>
              <a:rPr lang="en-US" altLang="en-US" b="1" dirty="0">
                <a:solidFill>
                  <a:srgbClr val="C00000"/>
                </a:solidFill>
              </a:rPr>
              <a:t>C</a:t>
            </a:r>
            <a:r>
              <a:rPr lang="en-US" altLang="en-US" b="1" dirty="0" smtClean="0">
                <a:solidFill>
                  <a:srgbClr val="C00000"/>
                </a:solidFill>
              </a:rPr>
              <a:t>onstruct a function T(n) </a:t>
            </a:r>
          </a:p>
          <a:p>
            <a:pPr marL="400050" lvl="1" indent="0">
              <a:buNone/>
            </a:pPr>
            <a:r>
              <a:rPr lang="en-US" altLang="en-US" sz="2400" b="1" dirty="0">
                <a:solidFill>
                  <a:srgbClr val="C00000"/>
                </a:solidFill>
              </a:rPr>
              <a:t> </a:t>
            </a:r>
            <a:r>
              <a:rPr lang="en-US" altLang="en-US" sz="2400" b="1" dirty="0" smtClean="0">
                <a:solidFill>
                  <a:srgbClr val="C00000"/>
                </a:solidFill>
              </a:rPr>
              <a:t>      </a:t>
            </a:r>
            <a:r>
              <a:rPr lang="en-US" altLang="en-US" sz="2400" dirty="0" smtClean="0"/>
              <a:t>T(n): 	time (e.g., number of operations) taken by the 		algorithm on an input of size n</a:t>
            </a:r>
          </a:p>
          <a:p>
            <a:pPr marL="400050" lvl="1" indent="0">
              <a:buNone/>
            </a:pPr>
            <a:r>
              <a:rPr lang="en-US" altLang="en-US" b="1" dirty="0" smtClean="0">
                <a:solidFill>
                  <a:srgbClr val="C00000"/>
                </a:solidFill>
              </a:rPr>
              <a:t>2.  Find g(n), an asymptotic upper bound g(n) </a:t>
            </a:r>
          </a:p>
          <a:p>
            <a:pPr marL="400050" lvl="1" indent="0">
              <a:buNone/>
            </a:pPr>
            <a:r>
              <a:rPr lang="en-US" altLang="en-US" b="1" dirty="0" smtClean="0">
                <a:solidFill>
                  <a:srgbClr val="C00000"/>
                </a:solidFill>
              </a:rPr>
              <a:t>	of T(N). That is, T(n) </a:t>
            </a:r>
            <a:r>
              <a:rPr lang="en-US" altLang="en-US" b="1" dirty="0">
                <a:solidFill>
                  <a:srgbClr val="C00000"/>
                </a:solidFill>
              </a:rPr>
              <a:t>=</a:t>
            </a:r>
            <a:r>
              <a:rPr lang="en-US" altLang="en-US" b="1" dirty="0" smtClean="0">
                <a:solidFill>
                  <a:srgbClr val="C00000"/>
                </a:solidFill>
              </a:rPr>
              <a:t> O(g(n))</a:t>
            </a:r>
          </a:p>
          <a:p>
            <a:pPr marL="400050" lvl="1" indent="0" algn="ctr">
              <a:buNone/>
            </a:pPr>
            <a:r>
              <a:rPr lang="en-US" altLang="en-US" sz="2000" dirty="0" smtClean="0">
                <a:solidFill>
                  <a:srgbClr val="3333FF"/>
                </a:solidFill>
              </a:rPr>
              <a:t>we aim for as tight </a:t>
            </a:r>
            <a:r>
              <a:rPr lang="en-US" altLang="en-US" sz="2000" smtClean="0">
                <a:solidFill>
                  <a:srgbClr val="3333FF"/>
                </a:solidFill>
              </a:rPr>
              <a:t>upper </a:t>
            </a:r>
            <a:r>
              <a:rPr lang="en-US" altLang="en-US" sz="2000" smtClean="0">
                <a:solidFill>
                  <a:srgbClr val="3333FF"/>
                </a:solidFill>
              </a:rPr>
              <a:t>bound </a:t>
            </a:r>
            <a:r>
              <a:rPr lang="en-US" altLang="en-US" sz="2000" dirty="0" smtClean="0">
                <a:solidFill>
                  <a:srgbClr val="3333FF"/>
                </a:solidFill>
              </a:rPr>
              <a:t>g(n) as we can find</a:t>
            </a:r>
          </a:p>
        </p:txBody>
      </p:sp>
      <p:sp>
        <p:nvSpPr>
          <p:cNvPr id="2" name="Rounded Rectangular Callout 1"/>
          <p:cNvSpPr/>
          <p:nvPr/>
        </p:nvSpPr>
        <p:spPr bwMode="auto">
          <a:xfrm>
            <a:off x="4920792" y="2337847"/>
            <a:ext cx="3770721" cy="1385741"/>
          </a:xfrm>
          <a:prstGeom prst="wedgeRoundRectCallou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rPr>
              <a:t>This works also for space complexity</a:t>
            </a:r>
            <a:r>
              <a:rPr kumimoji="0" lang="en-US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rPr>
              <a:t> analysis: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aseline="0" dirty="0" smtClean="0">
                <a:latin typeface="Arial" charset="0"/>
                <a:ea typeface="ＭＳ Ｐゴシック" charset="0"/>
              </a:rPr>
              <a:t>S(n) =</a:t>
            </a:r>
            <a:r>
              <a:rPr lang="en-US" sz="2000" dirty="0" smtClean="0">
                <a:latin typeface="Arial" charset="0"/>
                <a:ea typeface="ＭＳ Ｐゴシック" charset="0"/>
              </a:rPr>
              <a:t> space taken by the algorithm on input size n</a:t>
            </a:r>
            <a:endParaRPr kumimoji="0" lang="en-US" sz="20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55076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cs typeface="+mj-cs"/>
              </a:rPr>
              <a:t>Comparing Algorithms</a:t>
            </a:r>
          </a:p>
        </p:txBody>
      </p:sp>
      <p:sp>
        <p:nvSpPr>
          <p:cNvPr id="132099" name="Rectangle 3"/>
          <p:cNvSpPr>
            <a:spLocks noGrp="1" noChangeArrowheads="1"/>
          </p:cNvSpPr>
          <p:nvPr>
            <p:ph idx="1"/>
          </p:nvPr>
        </p:nvSpPr>
        <p:spPr>
          <a:xfrm>
            <a:off x="339365" y="1594701"/>
            <a:ext cx="8342722" cy="4114800"/>
          </a:xfrm>
        </p:spPr>
        <p:txBody>
          <a:bodyPr/>
          <a:lstStyle/>
          <a:p>
            <a:r>
              <a:rPr lang="en-US" altLang="en-US" b="1" dirty="0" smtClean="0"/>
              <a:t>Now that we know the formal definition of the          O() notation (and what it means intuitively)…</a:t>
            </a:r>
          </a:p>
          <a:p>
            <a:pPr marL="0" indent="0">
              <a:buNone/>
            </a:pPr>
            <a:endParaRPr lang="en-US" altLang="en-US" sz="1600" b="1" dirty="0" smtClean="0"/>
          </a:p>
          <a:p>
            <a:r>
              <a:rPr lang="en-US" altLang="en-US" b="1" dirty="0" smtClean="0"/>
              <a:t>We can compare different algorithms that solve the same problem:</a:t>
            </a:r>
          </a:p>
          <a:p>
            <a:pPr marL="0" indent="0">
              <a:buNone/>
            </a:pPr>
            <a:endParaRPr lang="en-US" altLang="en-US" sz="1050" b="1" dirty="0" smtClean="0"/>
          </a:p>
          <a:p>
            <a:pPr marL="857250" lvl="1" indent="-457200">
              <a:buFont typeface="+mj-lt"/>
              <a:buAutoNum type="arabicPeriod"/>
            </a:pPr>
            <a:r>
              <a:rPr lang="en-US" altLang="en-US" b="1" dirty="0" smtClean="0">
                <a:solidFill>
                  <a:srgbClr val="C00000"/>
                </a:solidFill>
              </a:rPr>
              <a:t>Determine the O(.) for the time complexity of each algorithm 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altLang="en-US" b="1" dirty="0" smtClean="0">
                <a:solidFill>
                  <a:srgbClr val="C00000"/>
                </a:solidFill>
              </a:rPr>
              <a:t>Compare them and see which has </a:t>
            </a:r>
            <a:r>
              <a:rPr lang="ja-JP" altLang="en-US" b="1" dirty="0" smtClean="0">
                <a:solidFill>
                  <a:srgbClr val="C00000"/>
                </a:solidFill>
              </a:rPr>
              <a:t>“</a:t>
            </a:r>
            <a:r>
              <a:rPr lang="en-US" altLang="ja-JP" b="1" dirty="0" smtClean="0">
                <a:solidFill>
                  <a:srgbClr val="C00000"/>
                </a:solidFill>
              </a:rPr>
              <a:t>better</a:t>
            </a:r>
            <a:r>
              <a:rPr lang="ja-JP" altLang="en-US" b="1" dirty="0" smtClean="0">
                <a:solidFill>
                  <a:srgbClr val="C00000"/>
                </a:solidFill>
              </a:rPr>
              <a:t>”</a:t>
            </a:r>
            <a:r>
              <a:rPr lang="en-US" altLang="ja-JP" b="1" dirty="0" smtClean="0">
                <a:solidFill>
                  <a:srgbClr val="C00000"/>
                </a:solidFill>
              </a:rPr>
              <a:t> performance</a:t>
            </a:r>
            <a:endParaRPr lang="en-US" altLang="en-US" b="1" dirty="0" smtClean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3257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Arc 2"/>
          <p:cNvSpPr>
            <a:spLocks/>
          </p:cNvSpPr>
          <p:nvPr/>
        </p:nvSpPr>
        <p:spPr bwMode="auto">
          <a:xfrm>
            <a:off x="995363" y="1808163"/>
            <a:ext cx="1403350" cy="4005262"/>
          </a:xfrm>
          <a:custGeom>
            <a:avLst/>
            <a:gdLst>
              <a:gd name="T0" fmla="*/ 1403350 w 21648"/>
              <a:gd name="T1" fmla="*/ 0 h 21600"/>
              <a:gd name="T2" fmla="*/ 0 w 21648"/>
              <a:gd name="T3" fmla="*/ 4005262 h 21600"/>
              <a:gd name="T4" fmla="*/ 3112 w 21648"/>
              <a:gd name="T5" fmla="*/ 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48" h="21600" fill="none" extrusionOk="0">
                <a:moveTo>
                  <a:pt x="21648" y="0"/>
                </a:moveTo>
                <a:cubicBezTo>
                  <a:pt x="21648" y="11929"/>
                  <a:pt x="11977" y="21600"/>
                  <a:pt x="48" y="21600"/>
                </a:cubicBezTo>
                <a:cubicBezTo>
                  <a:pt x="32" y="21599"/>
                  <a:pt x="16" y="21599"/>
                  <a:pt x="0" y="21599"/>
                </a:cubicBezTo>
              </a:path>
              <a:path w="21648" h="21600" stroke="0" extrusionOk="0">
                <a:moveTo>
                  <a:pt x="21648" y="0"/>
                </a:moveTo>
                <a:cubicBezTo>
                  <a:pt x="21648" y="11929"/>
                  <a:pt x="11977" y="21600"/>
                  <a:pt x="48" y="21600"/>
                </a:cubicBezTo>
                <a:cubicBezTo>
                  <a:pt x="32" y="21599"/>
                  <a:pt x="16" y="21599"/>
                  <a:pt x="0" y="21599"/>
                </a:cubicBezTo>
                <a:lnTo>
                  <a:pt x="48" y="0"/>
                </a:lnTo>
                <a:lnTo>
                  <a:pt x="21648" y="0"/>
                </a:lnTo>
                <a:close/>
              </a:path>
            </a:pathLst>
          </a:custGeom>
          <a:noFill/>
          <a:ln w="38100" cap="rnd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2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cs typeface="+mj-cs"/>
              </a:rPr>
              <a:t>Comparing Asymptotic Growth</a:t>
            </a:r>
          </a:p>
        </p:txBody>
      </p:sp>
      <p:sp>
        <p:nvSpPr>
          <p:cNvPr id="133124" name="Line 4"/>
          <p:cNvSpPr>
            <a:spLocks noChangeShapeType="1"/>
          </p:cNvSpPr>
          <p:nvPr/>
        </p:nvSpPr>
        <p:spPr bwMode="auto">
          <a:xfrm>
            <a:off x="990600" y="2133600"/>
            <a:ext cx="0" cy="37338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33125" name="Line 5"/>
          <p:cNvSpPr>
            <a:spLocks noChangeShapeType="1"/>
          </p:cNvSpPr>
          <p:nvPr/>
        </p:nvSpPr>
        <p:spPr bwMode="auto">
          <a:xfrm>
            <a:off x="949325" y="5818188"/>
            <a:ext cx="5980113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33126" name="Line 6"/>
          <p:cNvSpPr>
            <a:spLocks noChangeShapeType="1"/>
          </p:cNvSpPr>
          <p:nvPr/>
        </p:nvSpPr>
        <p:spPr bwMode="auto">
          <a:xfrm flipV="1">
            <a:off x="971550" y="5562600"/>
            <a:ext cx="5943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33127" name="Rectangle 7"/>
          <p:cNvSpPr>
            <a:spLocks noChangeArrowheads="1"/>
          </p:cNvSpPr>
          <p:nvPr/>
        </p:nvSpPr>
        <p:spPr bwMode="auto">
          <a:xfrm>
            <a:off x="6270625" y="2171700"/>
            <a:ext cx="47783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defRPr/>
            </a:pPr>
            <a:r>
              <a:rPr lang="en-US" sz="3200">
                <a:latin typeface="Arial" charset="0"/>
                <a:ea typeface="ＭＳ Ｐゴシック" charset="0"/>
              </a:rPr>
              <a:t>N</a:t>
            </a:r>
            <a:endParaRPr lang="en-US" sz="3200" b="0">
              <a:latin typeface="Arial" charset="0"/>
              <a:ea typeface="ＭＳ Ｐゴシック" charset="0"/>
            </a:endParaRPr>
          </a:p>
        </p:txBody>
      </p:sp>
      <p:sp>
        <p:nvSpPr>
          <p:cNvPr id="133128" name="Line 8"/>
          <p:cNvSpPr>
            <a:spLocks noChangeShapeType="1"/>
          </p:cNvSpPr>
          <p:nvPr/>
        </p:nvSpPr>
        <p:spPr bwMode="auto">
          <a:xfrm flipV="1">
            <a:off x="1062038" y="2014538"/>
            <a:ext cx="5618162" cy="37941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33129" name="Rectangle 9"/>
          <p:cNvSpPr>
            <a:spLocks noChangeArrowheads="1"/>
          </p:cNvSpPr>
          <p:nvPr/>
        </p:nvSpPr>
        <p:spPr bwMode="auto">
          <a:xfrm>
            <a:off x="5813425" y="4152900"/>
            <a:ext cx="119856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defRPr/>
            </a:pPr>
            <a:r>
              <a:rPr lang="en-US" sz="3200">
                <a:latin typeface="Arial" charset="0"/>
                <a:ea typeface="ＭＳ Ｐゴシック" charset="0"/>
              </a:rPr>
              <a:t>log N</a:t>
            </a:r>
            <a:endParaRPr lang="en-US" sz="4000" b="0" baseline="20000">
              <a:latin typeface="Arial" charset="0"/>
              <a:ea typeface="ＭＳ Ｐゴシック" charset="0"/>
            </a:endParaRPr>
          </a:p>
        </p:txBody>
      </p:sp>
      <p:sp>
        <p:nvSpPr>
          <p:cNvPr id="133130" name="Rectangle 10"/>
          <p:cNvSpPr>
            <a:spLocks noChangeArrowheads="1"/>
          </p:cNvSpPr>
          <p:nvPr/>
        </p:nvSpPr>
        <p:spPr bwMode="auto">
          <a:xfrm>
            <a:off x="2438400" y="2057400"/>
            <a:ext cx="66833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defRPr/>
            </a:pPr>
            <a:r>
              <a:rPr lang="en-US" sz="3200">
                <a:latin typeface="Arial" charset="0"/>
                <a:ea typeface="ＭＳ Ｐゴシック" charset="0"/>
              </a:rPr>
              <a:t>N</a:t>
            </a:r>
            <a:r>
              <a:rPr lang="en-US" sz="4000" baseline="20000">
                <a:latin typeface="Arial" charset="0"/>
                <a:ea typeface="ＭＳ Ｐゴシック" charset="0"/>
              </a:rPr>
              <a:t>2</a:t>
            </a:r>
          </a:p>
        </p:txBody>
      </p:sp>
      <p:sp>
        <p:nvSpPr>
          <p:cNvPr id="133131" name="Rectangle 11"/>
          <p:cNvSpPr>
            <a:spLocks noChangeArrowheads="1"/>
          </p:cNvSpPr>
          <p:nvPr/>
        </p:nvSpPr>
        <p:spPr bwMode="auto">
          <a:xfrm>
            <a:off x="6575425" y="4991100"/>
            <a:ext cx="4095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defRPr/>
            </a:pPr>
            <a:r>
              <a:rPr lang="en-US" sz="3200">
                <a:latin typeface="Arial" charset="0"/>
                <a:ea typeface="ＭＳ Ｐゴシック" charset="0"/>
              </a:rPr>
              <a:t>1</a:t>
            </a:r>
            <a:endParaRPr lang="en-US" sz="3200" b="0">
              <a:latin typeface="Arial" charset="0"/>
              <a:ea typeface="ＭＳ Ｐゴシック" charset="0"/>
            </a:endParaRPr>
          </a:p>
        </p:txBody>
      </p:sp>
      <p:sp>
        <p:nvSpPr>
          <p:cNvPr id="133132" name="Arc 12"/>
          <p:cNvSpPr>
            <a:spLocks/>
          </p:cNvSpPr>
          <p:nvPr/>
        </p:nvSpPr>
        <p:spPr bwMode="auto">
          <a:xfrm rot="5400000" flipH="1">
            <a:off x="2892426" y="2846387"/>
            <a:ext cx="2133600" cy="5889625"/>
          </a:xfrm>
          <a:custGeom>
            <a:avLst/>
            <a:gdLst>
              <a:gd name="T0" fmla="*/ 2133600 w 21600"/>
              <a:gd name="T1" fmla="*/ 0 h 18876"/>
              <a:gd name="T2" fmla="*/ 1037265 w 21600"/>
              <a:gd name="T3" fmla="*/ 5889625 h 18876"/>
              <a:gd name="T4" fmla="*/ 0 w 21600"/>
              <a:gd name="T5" fmla="*/ 0 h 1887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18876" fill="none" extrusionOk="0">
                <a:moveTo>
                  <a:pt x="21600" y="0"/>
                </a:moveTo>
                <a:cubicBezTo>
                  <a:pt x="21600" y="7839"/>
                  <a:pt x="17351" y="15064"/>
                  <a:pt x="10500" y="18875"/>
                </a:cubicBezTo>
              </a:path>
              <a:path w="21600" h="18876" stroke="0" extrusionOk="0">
                <a:moveTo>
                  <a:pt x="21600" y="0"/>
                </a:moveTo>
                <a:cubicBezTo>
                  <a:pt x="21600" y="7839"/>
                  <a:pt x="17351" y="15064"/>
                  <a:pt x="10500" y="18875"/>
                </a:cubicBezTo>
                <a:lnTo>
                  <a:pt x="0" y="0"/>
                </a:lnTo>
                <a:lnTo>
                  <a:pt x="21600" y="0"/>
                </a:lnTo>
                <a:close/>
              </a:path>
            </a:pathLst>
          </a:custGeom>
          <a:noFill/>
          <a:ln w="38100" cap="rnd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33" name="Text Box 13"/>
          <p:cNvSpPr txBox="1">
            <a:spLocks noChangeArrowheads="1"/>
          </p:cNvSpPr>
          <p:nvPr/>
        </p:nvSpPr>
        <p:spPr bwMode="auto">
          <a:xfrm>
            <a:off x="2727325" y="5907088"/>
            <a:ext cx="19923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latin typeface="Arial" charset="0"/>
                <a:ea typeface="ＭＳ Ｐゴシック" charset="0"/>
              </a:rPr>
              <a:t>Size of input</a:t>
            </a:r>
          </a:p>
        </p:txBody>
      </p:sp>
      <p:sp>
        <p:nvSpPr>
          <p:cNvPr id="133134" name="Text Box 14"/>
          <p:cNvSpPr txBox="1">
            <a:spLocks noChangeArrowheads="1"/>
          </p:cNvSpPr>
          <p:nvPr/>
        </p:nvSpPr>
        <p:spPr bwMode="auto">
          <a:xfrm rot="-5400000">
            <a:off x="-269081" y="3823494"/>
            <a:ext cx="17573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latin typeface="Arial" charset="0"/>
                <a:ea typeface="ＭＳ Ｐゴシック" charset="0"/>
              </a:rPr>
              <a:t>Work done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ChangeArrowheads="1"/>
          </p:cNvSpPr>
          <p:nvPr/>
        </p:nvSpPr>
        <p:spPr bwMode="auto">
          <a:xfrm>
            <a:off x="885825" y="1069975"/>
            <a:ext cx="290513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1" hangingPunct="1">
              <a:defRPr/>
            </a:pPr>
            <a:endParaRPr lang="en-US" b="0">
              <a:latin typeface="Arial" charset="0"/>
              <a:ea typeface="ＭＳ Ｐゴシック" charset="0"/>
            </a:endParaRPr>
          </a:p>
          <a:p>
            <a:pPr eaLnBrk="1" hangingPunct="1">
              <a:buFontTx/>
              <a:buChar char="•"/>
              <a:defRPr/>
            </a:pPr>
            <a:endParaRPr lang="en-US" b="0">
              <a:latin typeface="Arial" charset="0"/>
              <a:ea typeface="ＭＳ Ｐゴシック" charset="0"/>
            </a:endParaRPr>
          </a:p>
        </p:txBody>
      </p:sp>
      <p:sp>
        <p:nvSpPr>
          <p:cNvPr id="135171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83820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cs typeface="+mj-cs"/>
              </a:rPr>
              <a:t>Do not get confused: O-Notation</a:t>
            </a:r>
          </a:p>
        </p:txBody>
      </p:sp>
      <p:sp>
        <p:nvSpPr>
          <p:cNvPr id="135172" name="Rectangle 4"/>
          <p:cNvSpPr>
            <a:spLocks noGrp="1" noChangeArrowheads="1"/>
          </p:cNvSpPr>
          <p:nvPr>
            <p:ph idx="1"/>
          </p:nvPr>
        </p:nvSpPr>
        <p:spPr>
          <a:xfrm>
            <a:off x="533400" y="1676400"/>
            <a:ext cx="7772400" cy="4648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b="1" smtClean="0">
                <a:solidFill>
                  <a:srgbClr val="FF0033"/>
                </a:solidFill>
              </a:rPr>
              <a:t>	O(1) or </a:t>
            </a:r>
            <a:r>
              <a:rPr lang="ja-JP" altLang="en-US" b="1" smtClean="0">
                <a:solidFill>
                  <a:srgbClr val="FF0033"/>
                </a:solidFill>
              </a:rPr>
              <a:t>“</a:t>
            </a:r>
            <a:r>
              <a:rPr lang="en-US" altLang="ja-JP" b="1" smtClean="0">
                <a:solidFill>
                  <a:srgbClr val="FF0033"/>
                </a:solidFill>
              </a:rPr>
              <a:t>Order One</a:t>
            </a:r>
            <a:r>
              <a:rPr lang="ja-JP" altLang="en-US" b="1" smtClean="0">
                <a:solidFill>
                  <a:srgbClr val="FF0033"/>
                </a:solidFill>
              </a:rPr>
              <a:t>”</a:t>
            </a:r>
            <a:endParaRPr lang="en-US" altLang="ja-JP" b="1" smtClean="0"/>
          </a:p>
          <a:p>
            <a:pPr lvl="1" eaLnBrk="1" hangingPunct="1">
              <a:lnSpc>
                <a:spcPct val="90000"/>
              </a:lnSpc>
            </a:pPr>
            <a:r>
              <a:rPr lang="en-US" altLang="en-US" b="1" smtClean="0"/>
              <a:t>Does not mean that it takes only one operation    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b="1" smtClean="0"/>
              <a:t>Does mean that the work </a:t>
            </a:r>
            <a:r>
              <a:rPr lang="en-US" altLang="en-US" b="1" smtClean="0">
                <a:solidFill>
                  <a:srgbClr val="3333FF"/>
                </a:solidFill>
              </a:rPr>
              <a:t>doesn</a:t>
            </a:r>
            <a:r>
              <a:rPr lang="ja-JP" altLang="en-US" b="1" smtClean="0">
                <a:solidFill>
                  <a:srgbClr val="3333FF"/>
                </a:solidFill>
              </a:rPr>
              <a:t>’</a:t>
            </a:r>
            <a:r>
              <a:rPr lang="en-US" altLang="ja-JP" b="1" smtClean="0">
                <a:solidFill>
                  <a:srgbClr val="3333FF"/>
                </a:solidFill>
              </a:rPr>
              <a:t>t change</a:t>
            </a:r>
            <a:r>
              <a:rPr lang="en-US" altLang="ja-JP" b="1" smtClean="0"/>
              <a:t> as N changes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b="1" smtClean="0"/>
              <a:t>Is notation for </a:t>
            </a:r>
            <a:r>
              <a:rPr lang="ja-JP" altLang="en-US" b="1" smtClean="0"/>
              <a:t>“</a:t>
            </a:r>
            <a:r>
              <a:rPr lang="en-US" altLang="ja-JP" b="1" smtClean="0">
                <a:solidFill>
                  <a:srgbClr val="3333FF"/>
                </a:solidFill>
              </a:rPr>
              <a:t>constant work</a:t>
            </a:r>
            <a:r>
              <a:rPr lang="ja-JP" altLang="en-US" b="1" smtClean="0"/>
              <a:t>”</a:t>
            </a:r>
            <a:endParaRPr lang="en-US" altLang="ja-JP" b="1" smtClean="0"/>
          </a:p>
          <a:p>
            <a:pPr eaLnBrk="1" hangingPunct="1">
              <a:lnSpc>
                <a:spcPct val="90000"/>
              </a:lnSpc>
            </a:pPr>
            <a:endParaRPr lang="en-US" altLang="en-US" b="1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b="1" smtClean="0">
                <a:solidFill>
                  <a:srgbClr val="FF0033"/>
                </a:solidFill>
              </a:rPr>
              <a:t>	O(N) or </a:t>
            </a:r>
            <a:r>
              <a:rPr lang="ja-JP" altLang="en-US" b="1" smtClean="0">
                <a:solidFill>
                  <a:srgbClr val="FF0033"/>
                </a:solidFill>
              </a:rPr>
              <a:t>“</a:t>
            </a:r>
            <a:r>
              <a:rPr lang="en-US" altLang="ja-JP" b="1" smtClean="0">
                <a:solidFill>
                  <a:srgbClr val="FF0033"/>
                </a:solidFill>
              </a:rPr>
              <a:t>Order N</a:t>
            </a:r>
            <a:r>
              <a:rPr lang="ja-JP" altLang="en-US" b="1" smtClean="0">
                <a:solidFill>
                  <a:srgbClr val="FF0033"/>
                </a:solidFill>
              </a:rPr>
              <a:t>”</a:t>
            </a:r>
            <a:endParaRPr lang="en-US" altLang="ja-JP" b="1" smtClean="0"/>
          </a:p>
          <a:p>
            <a:pPr lvl="1" eaLnBrk="1" hangingPunct="1">
              <a:lnSpc>
                <a:spcPct val="90000"/>
              </a:lnSpc>
            </a:pPr>
            <a:r>
              <a:rPr lang="en-US" altLang="en-US" b="1" smtClean="0"/>
              <a:t>Does not mean that it takes N operations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b="1" smtClean="0"/>
              <a:t>Does mean that the work changes in a way that is </a:t>
            </a:r>
            <a:r>
              <a:rPr lang="en-US" altLang="en-US" b="1" smtClean="0">
                <a:solidFill>
                  <a:srgbClr val="3333FF"/>
                </a:solidFill>
              </a:rPr>
              <a:t>proportional to N</a:t>
            </a:r>
            <a:endParaRPr lang="en-US" altLang="en-US" b="1" smtClean="0"/>
          </a:p>
          <a:p>
            <a:pPr lvl="1" eaLnBrk="1" hangingPunct="1">
              <a:lnSpc>
                <a:spcPct val="90000"/>
              </a:lnSpc>
            </a:pPr>
            <a:r>
              <a:rPr lang="en-US" altLang="en-US" b="1" smtClean="0"/>
              <a:t>Is a notation for </a:t>
            </a:r>
            <a:r>
              <a:rPr lang="ja-JP" altLang="en-US" b="1" smtClean="0"/>
              <a:t>“</a:t>
            </a:r>
            <a:r>
              <a:rPr lang="en-US" altLang="ja-JP" b="1" smtClean="0"/>
              <a:t>work grows at a </a:t>
            </a:r>
            <a:r>
              <a:rPr lang="en-US" altLang="ja-JP" b="1" smtClean="0">
                <a:solidFill>
                  <a:srgbClr val="3333FF"/>
                </a:solidFill>
              </a:rPr>
              <a:t>linear</a:t>
            </a:r>
            <a:r>
              <a:rPr lang="en-US" altLang="ja-JP" b="1" smtClean="0"/>
              <a:t> rate</a:t>
            </a:r>
            <a:r>
              <a:rPr lang="ja-JP" altLang="en-US" b="1" smtClean="0"/>
              <a:t>”</a:t>
            </a:r>
            <a:endParaRPr lang="en-US" altLang="en-US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68580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cs typeface="+mj-cs"/>
              </a:rPr>
              <a:t>Modular Analysis</a:t>
            </a:r>
          </a:p>
        </p:txBody>
      </p:sp>
      <p:sp>
        <p:nvSpPr>
          <p:cNvPr id="137219" name="Rectangle 3"/>
          <p:cNvSpPr>
            <a:spLocks noGrp="1" noChangeArrowheads="1"/>
          </p:cNvSpPr>
          <p:nvPr>
            <p:ph idx="1"/>
          </p:nvPr>
        </p:nvSpPr>
        <p:spPr>
          <a:xfrm>
            <a:off x="292231" y="1828800"/>
            <a:ext cx="8323867" cy="4648200"/>
          </a:xfrm>
        </p:spPr>
        <p:txBody>
          <a:bodyPr/>
          <a:lstStyle/>
          <a:p>
            <a:r>
              <a:rPr lang="en-US" altLang="en-US" b="1" dirty="0" smtClean="0"/>
              <a:t>Algorithms typically consist of a sequence of logical steps/sections/modules</a:t>
            </a:r>
          </a:p>
          <a:p>
            <a:endParaRPr lang="en-US" altLang="en-US" b="1" dirty="0" smtClean="0"/>
          </a:p>
          <a:p>
            <a:r>
              <a:rPr lang="en-US" altLang="en-US" b="1" dirty="0" smtClean="0"/>
              <a:t>We need a way to analyze these more complex algorithms…</a:t>
            </a:r>
          </a:p>
          <a:p>
            <a:endParaRPr lang="en-US" altLang="en-US" b="1" dirty="0" smtClean="0"/>
          </a:p>
          <a:p>
            <a:r>
              <a:rPr lang="en-US" altLang="en-US" b="1" dirty="0" smtClean="0"/>
              <a:t>It’</a:t>
            </a:r>
            <a:r>
              <a:rPr lang="en-US" altLang="ja-JP" b="1" dirty="0" smtClean="0"/>
              <a:t>s easy – </a:t>
            </a:r>
            <a:r>
              <a:rPr lang="en-US" altLang="ja-JP" b="1" dirty="0" smtClean="0">
                <a:solidFill>
                  <a:srgbClr val="3333FF"/>
                </a:solidFill>
              </a:rPr>
              <a:t>analyze the sections and then combine them</a:t>
            </a:r>
            <a:endParaRPr lang="en-US" altLang="en-US" b="1" dirty="0" smtClean="0">
              <a:solidFill>
                <a:srgbClr val="3333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cs typeface="+mj-cs"/>
              </a:rPr>
              <a:t>Example: Insert in a Sorted Linked List</a:t>
            </a:r>
          </a:p>
        </p:txBody>
      </p:sp>
      <p:sp>
        <p:nvSpPr>
          <p:cNvPr id="138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b="1" dirty="0" smtClean="0"/>
              <a:t>Insert an element into an ordered list of length N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altLang="en-US" b="1" dirty="0" smtClean="0">
                <a:solidFill>
                  <a:srgbClr val="FF0033"/>
                </a:solidFill>
              </a:rPr>
              <a:t>Find the right location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altLang="en-US" b="1" dirty="0"/>
              <a:t>C</a:t>
            </a:r>
            <a:r>
              <a:rPr lang="en-US" altLang="en-US" b="1" dirty="0" smtClean="0"/>
              <a:t>reate a new node and add it to the list</a:t>
            </a:r>
          </a:p>
        </p:txBody>
      </p:sp>
      <p:grpSp>
        <p:nvGrpSpPr>
          <p:cNvPr id="58371" name="Group 4"/>
          <p:cNvGrpSpPr>
            <a:grpSpLocks/>
          </p:cNvGrpSpPr>
          <p:nvPr/>
        </p:nvGrpSpPr>
        <p:grpSpPr bwMode="auto">
          <a:xfrm>
            <a:off x="2193925" y="3908425"/>
            <a:ext cx="1473200" cy="581025"/>
            <a:chOff x="600" y="1356"/>
            <a:chExt cx="1099" cy="444"/>
          </a:xfrm>
        </p:grpSpPr>
        <p:grpSp>
          <p:nvGrpSpPr>
            <p:cNvPr id="58390" name="Group 5"/>
            <p:cNvGrpSpPr>
              <a:grpSpLocks/>
            </p:cNvGrpSpPr>
            <p:nvPr/>
          </p:nvGrpSpPr>
          <p:grpSpPr bwMode="auto">
            <a:xfrm>
              <a:off x="600" y="1356"/>
              <a:ext cx="818" cy="444"/>
              <a:chOff x="600" y="1356"/>
              <a:chExt cx="818" cy="444"/>
            </a:xfrm>
          </p:grpSpPr>
          <p:sp>
            <p:nvSpPr>
              <p:cNvPr id="138246" name="Rectangle 6"/>
              <p:cNvSpPr>
                <a:spLocks noChangeArrowheads="1"/>
              </p:cNvSpPr>
              <p:nvPr/>
            </p:nvSpPr>
            <p:spPr bwMode="auto">
              <a:xfrm>
                <a:off x="600" y="1356"/>
                <a:ext cx="818" cy="444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38247" name="Line 7"/>
              <p:cNvSpPr>
                <a:spLocks noChangeShapeType="1"/>
              </p:cNvSpPr>
              <p:nvPr/>
            </p:nvSpPr>
            <p:spPr bwMode="auto">
              <a:xfrm>
                <a:off x="1200" y="1356"/>
                <a:ext cx="0" cy="4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</p:grpSp>
        <p:sp>
          <p:nvSpPr>
            <p:cNvPr id="138248" name="Line 8"/>
            <p:cNvSpPr>
              <a:spLocks noChangeShapeType="1"/>
            </p:cNvSpPr>
            <p:nvPr/>
          </p:nvSpPr>
          <p:spPr bwMode="auto">
            <a:xfrm>
              <a:off x="1309" y="1574"/>
              <a:ext cx="39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</p:grpSp>
      <p:grpSp>
        <p:nvGrpSpPr>
          <p:cNvPr id="58372" name="Group 9"/>
          <p:cNvGrpSpPr>
            <a:grpSpLocks/>
          </p:cNvGrpSpPr>
          <p:nvPr/>
        </p:nvGrpSpPr>
        <p:grpSpPr bwMode="auto">
          <a:xfrm>
            <a:off x="3721100" y="3908425"/>
            <a:ext cx="1473200" cy="581025"/>
            <a:chOff x="600" y="1356"/>
            <a:chExt cx="1099" cy="444"/>
          </a:xfrm>
        </p:grpSpPr>
        <p:grpSp>
          <p:nvGrpSpPr>
            <p:cNvPr id="58386" name="Group 10"/>
            <p:cNvGrpSpPr>
              <a:grpSpLocks/>
            </p:cNvGrpSpPr>
            <p:nvPr/>
          </p:nvGrpSpPr>
          <p:grpSpPr bwMode="auto">
            <a:xfrm>
              <a:off x="600" y="1356"/>
              <a:ext cx="818" cy="444"/>
              <a:chOff x="600" y="1356"/>
              <a:chExt cx="818" cy="444"/>
            </a:xfrm>
          </p:grpSpPr>
          <p:sp>
            <p:nvSpPr>
              <p:cNvPr id="138251" name="Rectangle 11"/>
              <p:cNvSpPr>
                <a:spLocks noChangeArrowheads="1"/>
              </p:cNvSpPr>
              <p:nvPr/>
            </p:nvSpPr>
            <p:spPr bwMode="auto">
              <a:xfrm>
                <a:off x="600" y="1356"/>
                <a:ext cx="818" cy="444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38252" name="Line 12"/>
              <p:cNvSpPr>
                <a:spLocks noChangeShapeType="1"/>
              </p:cNvSpPr>
              <p:nvPr/>
            </p:nvSpPr>
            <p:spPr bwMode="auto">
              <a:xfrm>
                <a:off x="1200" y="1356"/>
                <a:ext cx="0" cy="4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</p:grpSp>
        <p:sp>
          <p:nvSpPr>
            <p:cNvPr id="138253" name="Line 13"/>
            <p:cNvSpPr>
              <a:spLocks noChangeShapeType="1"/>
            </p:cNvSpPr>
            <p:nvPr/>
          </p:nvSpPr>
          <p:spPr bwMode="auto">
            <a:xfrm>
              <a:off x="1309" y="1574"/>
              <a:ext cx="39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</p:grpSp>
      <p:grpSp>
        <p:nvGrpSpPr>
          <p:cNvPr id="58373" name="Group 14"/>
          <p:cNvGrpSpPr>
            <a:grpSpLocks/>
          </p:cNvGrpSpPr>
          <p:nvPr/>
        </p:nvGrpSpPr>
        <p:grpSpPr bwMode="auto">
          <a:xfrm>
            <a:off x="5249863" y="3908425"/>
            <a:ext cx="1096962" cy="581025"/>
            <a:chOff x="600" y="1356"/>
            <a:chExt cx="818" cy="444"/>
          </a:xfrm>
        </p:grpSpPr>
        <p:sp>
          <p:nvSpPr>
            <p:cNvPr id="138255" name="Rectangle 15"/>
            <p:cNvSpPr>
              <a:spLocks noChangeArrowheads="1"/>
            </p:cNvSpPr>
            <p:nvPr/>
          </p:nvSpPr>
          <p:spPr bwMode="auto">
            <a:xfrm>
              <a:off x="600" y="1356"/>
              <a:ext cx="818" cy="444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8256" name="Line 16"/>
            <p:cNvSpPr>
              <a:spLocks noChangeShapeType="1"/>
            </p:cNvSpPr>
            <p:nvPr/>
          </p:nvSpPr>
          <p:spPr bwMode="auto">
            <a:xfrm>
              <a:off x="1200" y="1356"/>
              <a:ext cx="0" cy="4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</p:grpSp>
      <p:sp>
        <p:nvSpPr>
          <p:cNvPr id="138257" name="Text Box 17"/>
          <p:cNvSpPr txBox="1">
            <a:spLocks noChangeArrowheads="1"/>
          </p:cNvSpPr>
          <p:nvPr/>
        </p:nvSpPr>
        <p:spPr bwMode="auto">
          <a:xfrm>
            <a:off x="2424113" y="3970338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latin typeface="Arial" charset="0"/>
                <a:ea typeface="ＭＳ Ｐゴシック" charset="0"/>
              </a:rPr>
              <a:t>17</a:t>
            </a:r>
            <a:endParaRPr lang="en-US" sz="1800" b="0">
              <a:latin typeface="Arial" charset="0"/>
              <a:ea typeface="ＭＳ Ｐゴシック" charset="0"/>
            </a:endParaRPr>
          </a:p>
        </p:txBody>
      </p:sp>
      <p:sp>
        <p:nvSpPr>
          <p:cNvPr id="138258" name="Text Box 18"/>
          <p:cNvSpPr txBox="1">
            <a:spLocks noChangeArrowheads="1"/>
          </p:cNvSpPr>
          <p:nvPr/>
        </p:nvSpPr>
        <p:spPr bwMode="auto">
          <a:xfrm>
            <a:off x="3860800" y="3970338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latin typeface="Arial" charset="0"/>
                <a:ea typeface="ＭＳ Ｐゴシック" charset="0"/>
              </a:rPr>
              <a:t>38</a:t>
            </a:r>
            <a:endParaRPr lang="en-US" sz="1800" b="0">
              <a:latin typeface="Arial" charset="0"/>
              <a:ea typeface="ＭＳ Ｐゴシック" charset="0"/>
            </a:endParaRPr>
          </a:p>
        </p:txBody>
      </p:sp>
      <p:sp>
        <p:nvSpPr>
          <p:cNvPr id="138259" name="Rectangle 19"/>
          <p:cNvSpPr>
            <a:spLocks noChangeArrowheads="1"/>
          </p:cNvSpPr>
          <p:nvPr/>
        </p:nvSpPr>
        <p:spPr bwMode="auto">
          <a:xfrm>
            <a:off x="5340350" y="3970338"/>
            <a:ext cx="6937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latin typeface="Arial" charset="0"/>
                <a:ea typeface="ＭＳ Ｐゴシック" charset="0"/>
              </a:rPr>
              <a:t>142</a:t>
            </a:r>
          </a:p>
        </p:txBody>
      </p:sp>
      <p:sp>
        <p:nvSpPr>
          <p:cNvPr id="138260" name="Rectangle 20"/>
          <p:cNvSpPr>
            <a:spLocks noChangeArrowheads="1"/>
          </p:cNvSpPr>
          <p:nvPr/>
        </p:nvSpPr>
        <p:spPr bwMode="auto">
          <a:xfrm>
            <a:off x="752475" y="3951288"/>
            <a:ext cx="895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latin typeface="Arial" charset="0"/>
                <a:ea typeface="ＭＳ Ｐゴシック" charset="0"/>
              </a:rPr>
              <a:t>head</a:t>
            </a:r>
          </a:p>
        </p:txBody>
      </p:sp>
      <p:sp>
        <p:nvSpPr>
          <p:cNvPr id="138261" name="Line 21"/>
          <p:cNvSpPr>
            <a:spLocks noChangeShapeType="1"/>
          </p:cNvSpPr>
          <p:nvPr/>
        </p:nvSpPr>
        <p:spPr bwMode="auto">
          <a:xfrm>
            <a:off x="1676400" y="4224338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38262" name="Line 22"/>
          <p:cNvSpPr>
            <a:spLocks noChangeShapeType="1"/>
          </p:cNvSpPr>
          <p:nvPr/>
        </p:nvSpPr>
        <p:spPr bwMode="auto">
          <a:xfrm>
            <a:off x="6202363" y="4210050"/>
            <a:ext cx="52228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38263" name="Text Box 23"/>
          <p:cNvSpPr txBox="1">
            <a:spLocks noChangeArrowheads="1"/>
          </p:cNvSpPr>
          <p:nvPr/>
        </p:nvSpPr>
        <p:spPr bwMode="auto">
          <a:xfrm>
            <a:off x="6753225" y="3916363"/>
            <a:ext cx="40957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>
                <a:latin typeface="Arial" charset="0"/>
                <a:ea typeface="ＭＳ Ｐゴシック" charset="0"/>
              </a:rPr>
              <a:t>//</a:t>
            </a:r>
          </a:p>
        </p:txBody>
      </p:sp>
      <p:sp>
        <p:nvSpPr>
          <p:cNvPr id="138264" name="Text Box 24"/>
          <p:cNvSpPr txBox="1">
            <a:spLocks noChangeArrowheads="1"/>
          </p:cNvSpPr>
          <p:nvPr/>
        </p:nvSpPr>
        <p:spPr bwMode="auto">
          <a:xfrm>
            <a:off x="685800" y="5715000"/>
            <a:ext cx="191110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srgbClr val="3333FF"/>
                </a:solidFill>
                <a:latin typeface="Arial" charset="0"/>
                <a:ea typeface="ＭＳ Ｐゴシック" charset="0"/>
              </a:rPr>
              <a:t>Inserting </a:t>
            </a:r>
            <a:r>
              <a:rPr lang="en-US" dirty="0" smtClean="0">
                <a:solidFill>
                  <a:srgbClr val="3333FF"/>
                </a:solidFill>
                <a:latin typeface="Arial" charset="0"/>
                <a:ea typeface="ＭＳ Ｐゴシック" charset="0"/>
              </a:rPr>
              <a:t>75</a:t>
            </a:r>
            <a:endParaRPr lang="en-US" dirty="0">
              <a:solidFill>
                <a:srgbClr val="3333FF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38265" name="Line 25"/>
          <p:cNvSpPr>
            <a:spLocks noChangeShapeType="1"/>
          </p:cNvSpPr>
          <p:nvPr/>
        </p:nvSpPr>
        <p:spPr bwMode="auto">
          <a:xfrm>
            <a:off x="2057400" y="4953000"/>
            <a:ext cx="2971800" cy="0"/>
          </a:xfrm>
          <a:prstGeom prst="line">
            <a:avLst/>
          </a:prstGeom>
          <a:noFill/>
          <a:ln w="76200">
            <a:solidFill>
              <a:srgbClr val="FF0033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38266" name="Text Box 26"/>
          <p:cNvSpPr txBox="1">
            <a:spLocks noChangeArrowheads="1"/>
          </p:cNvSpPr>
          <p:nvPr/>
        </p:nvSpPr>
        <p:spPr bwMode="auto">
          <a:xfrm>
            <a:off x="2514600" y="5181600"/>
            <a:ext cx="46402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solidFill>
                  <a:srgbClr val="FF0033"/>
                </a:solidFill>
                <a:latin typeface="Arial" charset="0"/>
                <a:ea typeface="ＭＳ Ｐゴシック" charset="0"/>
              </a:rPr>
              <a:t>Step 1: find the location = O(N)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8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8266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3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cs typeface="+mj-cs"/>
              </a:rPr>
              <a:t>Time and Space Complexity</a:t>
            </a:r>
          </a:p>
        </p:txBody>
      </p:sp>
      <p:sp>
        <p:nvSpPr>
          <p:cNvPr id="78854" name="Rectangle 6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b="1" dirty="0" smtClean="0">
                <a:solidFill>
                  <a:srgbClr val="800000"/>
                </a:solidFill>
                <a:cs typeface="+mn-cs"/>
              </a:rPr>
              <a:t>Time</a:t>
            </a:r>
          </a:p>
          <a:p>
            <a:pPr lvl="1">
              <a:lnSpc>
                <a:spcPct val="90000"/>
              </a:lnSpc>
              <a:defRPr/>
            </a:pPr>
            <a:r>
              <a:rPr lang="en-US" b="1" dirty="0" smtClean="0"/>
              <a:t>Executing instructions take time</a:t>
            </a:r>
          </a:p>
          <a:p>
            <a:pPr lvl="1">
              <a:lnSpc>
                <a:spcPct val="90000"/>
              </a:lnSpc>
              <a:defRPr/>
            </a:pPr>
            <a:r>
              <a:rPr lang="en-US" b="1" dirty="0" smtClean="0"/>
              <a:t>How fast does the algorithm run?</a:t>
            </a:r>
          </a:p>
          <a:p>
            <a:pPr lvl="1">
              <a:lnSpc>
                <a:spcPct val="90000"/>
              </a:lnSpc>
              <a:defRPr/>
            </a:pPr>
            <a:r>
              <a:rPr lang="en-US" b="1" dirty="0" smtClean="0"/>
              <a:t>What affects its runtime?</a:t>
            </a:r>
          </a:p>
          <a:p>
            <a:pPr>
              <a:lnSpc>
                <a:spcPct val="90000"/>
              </a:lnSpc>
              <a:defRPr/>
            </a:pPr>
            <a:endParaRPr lang="en-US" b="1" dirty="0" smtClean="0">
              <a:cs typeface="+mn-cs"/>
            </a:endParaRPr>
          </a:p>
          <a:p>
            <a:pPr>
              <a:lnSpc>
                <a:spcPct val="90000"/>
              </a:lnSpc>
              <a:defRPr/>
            </a:pPr>
            <a:r>
              <a:rPr lang="en-US" b="1" dirty="0" smtClean="0">
                <a:cs typeface="+mn-cs"/>
              </a:rPr>
              <a:t> </a:t>
            </a:r>
            <a:r>
              <a:rPr lang="en-US" b="1" dirty="0" smtClean="0">
                <a:solidFill>
                  <a:srgbClr val="800000"/>
                </a:solidFill>
                <a:cs typeface="+mn-cs"/>
              </a:rPr>
              <a:t>Space</a:t>
            </a:r>
          </a:p>
          <a:p>
            <a:pPr lvl="1">
              <a:lnSpc>
                <a:spcPct val="90000"/>
              </a:lnSpc>
              <a:defRPr/>
            </a:pPr>
            <a:r>
              <a:rPr lang="en-US" b="1" dirty="0" smtClean="0"/>
              <a:t>Data structures take space</a:t>
            </a:r>
          </a:p>
          <a:p>
            <a:pPr lvl="1">
              <a:lnSpc>
                <a:spcPct val="90000"/>
              </a:lnSpc>
              <a:defRPr/>
            </a:pPr>
            <a:r>
              <a:rPr lang="en-US" b="1" dirty="0" smtClean="0"/>
              <a:t>What kind of data structures can be used?</a:t>
            </a:r>
          </a:p>
          <a:p>
            <a:pPr lvl="1">
              <a:lnSpc>
                <a:spcPct val="90000"/>
              </a:lnSpc>
              <a:defRPr/>
            </a:pPr>
            <a:r>
              <a:rPr lang="en-US" b="1" dirty="0" smtClean="0"/>
              <a:t>How does the choice of data structure affect the runtime?</a:t>
            </a:r>
          </a:p>
        </p:txBody>
      </p:sp>
      <p:sp>
        <p:nvSpPr>
          <p:cNvPr id="78851" name="Rectangle 3"/>
          <p:cNvSpPr>
            <a:spLocks noChangeArrowheads="1"/>
          </p:cNvSpPr>
          <p:nvPr/>
        </p:nvSpPr>
        <p:spPr bwMode="auto">
          <a:xfrm>
            <a:off x="1208088" y="1700213"/>
            <a:ext cx="71389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defRPr/>
            </a:pPr>
            <a:endParaRPr lang="en-US" b="0">
              <a:latin typeface="Arial" charset="0"/>
              <a:ea typeface="ＭＳ Ｐゴシック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cs typeface="+mj-cs"/>
              </a:rPr>
              <a:t>Example: Insert in a Sorted Linked List</a:t>
            </a:r>
          </a:p>
        </p:txBody>
      </p:sp>
      <p:sp>
        <p:nvSpPr>
          <p:cNvPr id="139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b="1" dirty="0" smtClean="0"/>
              <a:t>Insert an element into an ordered list of length N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altLang="en-US" b="1" dirty="0" smtClean="0"/>
              <a:t>Find the right location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altLang="en-US" b="1" dirty="0">
                <a:solidFill>
                  <a:srgbClr val="FF0033"/>
                </a:solidFill>
              </a:rPr>
              <a:t>C</a:t>
            </a:r>
            <a:r>
              <a:rPr lang="en-US" altLang="en-US" b="1" dirty="0" smtClean="0">
                <a:solidFill>
                  <a:srgbClr val="FF0033"/>
                </a:solidFill>
              </a:rPr>
              <a:t>reate a new node and add it to the list</a:t>
            </a:r>
          </a:p>
        </p:txBody>
      </p:sp>
      <p:grpSp>
        <p:nvGrpSpPr>
          <p:cNvPr id="59395" name="Group 4"/>
          <p:cNvGrpSpPr>
            <a:grpSpLocks/>
          </p:cNvGrpSpPr>
          <p:nvPr/>
        </p:nvGrpSpPr>
        <p:grpSpPr bwMode="auto">
          <a:xfrm>
            <a:off x="2200275" y="3908425"/>
            <a:ext cx="1473200" cy="581025"/>
            <a:chOff x="600" y="1356"/>
            <a:chExt cx="1099" cy="444"/>
          </a:xfrm>
        </p:grpSpPr>
        <p:grpSp>
          <p:nvGrpSpPr>
            <p:cNvPr id="59416" name="Group 5"/>
            <p:cNvGrpSpPr>
              <a:grpSpLocks/>
            </p:cNvGrpSpPr>
            <p:nvPr/>
          </p:nvGrpSpPr>
          <p:grpSpPr bwMode="auto">
            <a:xfrm>
              <a:off x="600" y="1356"/>
              <a:ext cx="818" cy="444"/>
              <a:chOff x="600" y="1356"/>
              <a:chExt cx="818" cy="444"/>
            </a:xfrm>
          </p:grpSpPr>
          <p:sp>
            <p:nvSpPr>
              <p:cNvPr id="139270" name="Rectangle 6"/>
              <p:cNvSpPr>
                <a:spLocks noChangeArrowheads="1"/>
              </p:cNvSpPr>
              <p:nvPr/>
            </p:nvSpPr>
            <p:spPr bwMode="auto">
              <a:xfrm>
                <a:off x="600" y="1356"/>
                <a:ext cx="818" cy="444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39271" name="Line 7"/>
              <p:cNvSpPr>
                <a:spLocks noChangeShapeType="1"/>
              </p:cNvSpPr>
              <p:nvPr/>
            </p:nvSpPr>
            <p:spPr bwMode="auto">
              <a:xfrm>
                <a:off x="1200" y="1356"/>
                <a:ext cx="0" cy="4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</p:grpSp>
        <p:sp>
          <p:nvSpPr>
            <p:cNvPr id="139272" name="Line 8"/>
            <p:cNvSpPr>
              <a:spLocks noChangeShapeType="1"/>
            </p:cNvSpPr>
            <p:nvPr/>
          </p:nvSpPr>
          <p:spPr bwMode="auto">
            <a:xfrm>
              <a:off x="1309" y="1574"/>
              <a:ext cx="39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</p:grpSp>
      <p:grpSp>
        <p:nvGrpSpPr>
          <p:cNvPr id="59396" name="Group 9"/>
          <p:cNvGrpSpPr>
            <a:grpSpLocks/>
          </p:cNvGrpSpPr>
          <p:nvPr/>
        </p:nvGrpSpPr>
        <p:grpSpPr bwMode="auto">
          <a:xfrm>
            <a:off x="3727450" y="3908425"/>
            <a:ext cx="1096963" cy="581025"/>
            <a:chOff x="600" y="1356"/>
            <a:chExt cx="818" cy="444"/>
          </a:xfrm>
        </p:grpSpPr>
        <p:sp>
          <p:nvSpPr>
            <p:cNvPr id="139274" name="Rectangle 10"/>
            <p:cNvSpPr>
              <a:spLocks noChangeArrowheads="1"/>
            </p:cNvSpPr>
            <p:nvPr/>
          </p:nvSpPr>
          <p:spPr bwMode="auto">
            <a:xfrm>
              <a:off x="600" y="1356"/>
              <a:ext cx="818" cy="444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9275" name="Line 11"/>
            <p:cNvSpPr>
              <a:spLocks noChangeShapeType="1"/>
            </p:cNvSpPr>
            <p:nvPr/>
          </p:nvSpPr>
          <p:spPr bwMode="auto">
            <a:xfrm>
              <a:off x="1200" y="1356"/>
              <a:ext cx="0" cy="4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</p:grpSp>
      <p:sp>
        <p:nvSpPr>
          <p:cNvPr id="139276" name="Line 12"/>
          <p:cNvSpPr>
            <a:spLocks noChangeShapeType="1"/>
          </p:cNvSpPr>
          <p:nvPr/>
        </p:nvSpPr>
        <p:spPr bwMode="auto">
          <a:xfrm>
            <a:off x="4691063" y="4191000"/>
            <a:ext cx="33337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grpSp>
        <p:nvGrpSpPr>
          <p:cNvPr id="59398" name="Group 13"/>
          <p:cNvGrpSpPr>
            <a:grpSpLocks/>
          </p:cNvGrpSpPr>
          <p:nvPr/>
        </p:nvGrpSpPr>
        <p:grpSpPr bwMode="auto">
          <a:xfrm>
            <a:off x="5256213" y="3908425"/>
            <a:ext cx="1096962" cy="581025"/>
            <a:chOff x="600" y="1356"/>
            <a:chExt cx="818" cy="444"/>
          </a:xfrm>
        </p:grpSpPr>
        <p:sp>
          <p:nvSpPr>
            <p:cNvPr id="139278" name="Rectangle 14"/>
            <p:cNvSpPr>
              <a:spLocks noChangeArrowheads="1"/>
            </p:cNvSpPr>
            <p:nvPr/>
          </p:nvSpPr>
          <p:spPr bwMode="auto">
            <a:xfrm>
              <a:off x="600" y="1356"/>
              <a:ext cx="818" cy="444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9279" name="Line 15"/>
            <p:cNvSpPr>
              <a:spLocks noChangeShapeType="1"/>
            </p:cNvSpPr>
            <p:nvPr/>
          </p:nvSpPr>
          <p:spPr bwMode="auto">
            <a:xfrm>
              <a:off x="1200" y="1356"/>
              <a:ext cx="0" cy="4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</p:grpSp>
      <p:sp>
        <p:nvSpPr>
          <p:cNvPr id="139280" name="Text Box 16"/>
          <p:cNvSpPr txBox="1">
            <a:spLocks noChangeArrowheads="1"/>
          </p:cNvSpPr>
          <p:nvPr/>
        </p:nvSpPr>
        <p:spPr bwMode="auto">
          <a:xfrm>
            <a:off x="2430463" y="3970338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latin typeface="Arial" charset="0"/>
                <a:ea typeface="ＭＳ Ｐゴシック" charset="0"/>
              </a:rPr>
              <a:t>17</a:t>
            </a:r>
            <a:endParaRPr lang="en-US" sz="1800" b="0">
              <a:latin typeface="Arial" charset="0"/>
              <a:ea typeface="ＭＳ Ｐゴシック" charset="0"/>
            </a:endParaRPr>
          </a:p>
        </p:txBody>
      </p:sp>
      <p:sp>
        <p:nvSpPr>
          <p:cNvPr id="139281" name="Text Box 17"/>
          <p:cNvSpPr txBox="1">
            <a:spLocks noChangeArrowheads="1"/>
          </p:cNvSpPr>
          <p:nvPr/>
        </p:nvSpPr>
        <p:spPr bwMode="auto">
          <a:xfrm>
            <a:off x="3867150" y="3970338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latin typeface="Arial" charset="0"/>
                <a:ea typeface="ＭＳ Ｐゴシック" charset="0"/>
              </a:rPr>
              <a:t>38</a:t>
            </a:r>
            <a:endParaRPr lang="en-US" sz="1800" b="0">
              <a:latin typeface="Arial" charset="0"/>
              <a:ea typeface="ＭＳ Ｐゴシック" charset="0"/>
            </a:endParaRPr>
          </a:p>
        </p:txBody>
      </p:sp>
      <p:sp>
        <p:nvSpPr>
          <p:cNvPr id="139282" name="Rectangle 18"/>
          <p:cNvSpPr>
            <a:spLocks noChangeArrowheads="1"/>
          </p:cNvSpPr>
          <p:nvPr/>
        </p:nvSpPr>
        <p:spPr bwMode="auto">
          <a:xfrm>
            <a:off x="5346700" y="3970338"/>
            <a:ext cx="6937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latin typeface="Arial" charset="0"/>
                <a:ea typeface="ＭＳ Ｐゴシック" charset="0"/>
              </a:rPr>
              <a:t>142</a:t>
            </a:r>
          </a:p>
        </p:txBody>
      </p:sp>
      <p:sp>
        <p:nvSpPr>
          <p:cNvPr id="139283" name="Rectangle 19"/>
          <p:cNvSpPr>
            <a:spLocks noChangeArrowheads="1"/>
          </p:cNvSpPr>
          <p:nvPr/>
        </p:nvSpPr>
        <p:spPr bwMode="auto">
          <a:xfrm>
            <a:off x="758825" y="3951288"/>
            <a:ext cx="895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latin typeface="Arial" charset="0"/>
                <a:ea typeface="ＭＳ Ｐゴシック" charset="0"/>
              </a:rPr>
              <a:t>head</a:t>
            </a:r>
          </a:p>
        </p:txBody>
      </p:sp>
      <p:sp>
        <p:nvSpPr>
          <p:cNvPr id="139284" name="Line 20"/>
          <p:cNvSpPr>
            <a:spLocks noChangeShapeType="1"/>
          </p:cNvSpPr>
          <p:nvPr/>
        </p:nvSpPr>
        <p:spPr bwMode="auto">
          <a:xfrm>
            <a:off x="1676400" y="4224338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39285" name="Line 21"/>
          <p:cNvSpPr>
            <a:spLocks noChangeShapeType="1"/>
          </p:cNvSpPr>
          <p:nvPr/>
        </p:nvSpPr>
        <p:spPr bwMode="auto">
          <a:xfrm>
            <a:off x="6208713" y="4210050"/>
            <a:ext cx="52228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39286" name="Text Box 22"/>
          <p:cNvSpPr txBox="1">
            <a:spLocks noChangeArrowheads="1"/>
          </p:cNvSpPr>
          <p:nvPr/>
        </p:nvSpPr>
        <p:spPr bwMode="auto">
          <a:xfrm>
            <a:off x="6759575" y="3916363"/>
            <a:ext cx="40957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>
                <a:latin typeface="Arial" charset="0"/>
                <a:ea typeface="ＭＳ Ｐゴシック" charset="0"/>
              </a:rPr>
              <a:t>//</a:t>
            </a:r>
          </a:p>
        </p:txBody>
      </p:sp>
      <p:sp>
        <p:nvSpPr>
          <p:cNvPr id="139287" name="Text Box 23"/>
          <p:cNvSpPr txBox="1">
            <a:spLocks noChangeArrowheads="1"/>
          </p:cNvSpPr>
          <p:nvPr/>
        </p:nvSpPr>
        <p:spPr bwMode="auto">
          <a:xfrm>
            <a:off x="1219200" y="5486400"/>
            <a:ext cx="53689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solidFill>
                  <a:srgbClr val="FF0033"/>
                </a:solidFill>
                <a:latin typeface="Arial" charset="0"/>
                <a:ea typeface="ＭＳ Ｐゴシック" charset="0"/>
              </a:rPr>
              <a:t>Step 2: Do the node insertion = O(1)</a:t>
            </a:r>
          </a:p>
        </p:txBody>
      </p:sp>
      <p:grpSp>
        <p:nvGrpSpPr>
          <p:cNvPr id="59407" name="Group 24"/>
          <p:cNvGrpSpPr>
            <a:grpSpLocks/>
          </p:cNvGrpSpPr>
          <p:nvPr/>
        </p:nvGrpSpPr>
        <p:grpSpPr bwMode="auto">
          <a:xfrm>
            <a:off x="4419600" y="4876800"/>
            <a:ext cx="1096963" cy="581025"/>
            <a:chOff x="600" y="1356"/>
            <a:chExt cx="818" cy="444"/>
          </a:xfrm>
        </p:grpSpPr>
        <p:sp>
          <p:nvSpPr>
            <p:cNvPr id="139289" name="Rectangle 25"/>
            <p:cNvSpPr>
              <a:spLocks noChangeArrowheads="1"/>
            </p:cNvSpPr>
            <p:nvPr/>
          </p:nvSpPr>
          <p:spPr bwMode="auto">
            <a:xfrm>
              <a:off x="600" y="1356"/>
              <a:ext cx="818" cy="444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9290" name="Line 26"/>
            <p:cNvSpPr>
              <a:spLocks noChangeShapeType="1"/>
            </p:cNvSpPr>
            <p:nvPr/>
          </p:nvSpPr>
          <p:spPr bwMode="auto">
            <a:xfrm>
              <a:off x="1200" y="1356"/>
              <a:ext cx="0" cy="4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</p:grpSp>
      <p:sp>
        <p:nvSpPr>
          <p:cNvPr id="139291" name="Line 27"/>
          <p:cNvSpPr>
            <a:spLocks noChangeShapeType="1"/>
          </p:cNvSpPr>
          <p:nvPr/>
        </p:nvSpPr>
        <p:spPr bwMode="auto">
          <a:xfrm flipV="1">
            <a:off x="5370513" y="4495800"/>
            <a:ext cx="39687" cy="6667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39292" name="Text Box 28"/>
          <p:cNvSpPr txBox="1">
            <a:spLocks noChangeArrowheads="1"/>
          </p:cNvSpPr>
          <p:nvPr/>
        </p:nvSpPr>
        <p:spPr bwMode="auto">
          <a:xfrm>
            <a:off x="4572000" y="4953000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latin typeface="Arial" charset="0"/>
                <a:ea typeface="ＭＳ Ｐゴシック" charset="0"/>
              </a:rPr>
              <a:t>75</a:t>
            </a:r>
            <a:endParaRPr lang="en-US" sz="1800" b="0">
              <a:latin typeface="Arial" charset="0"/>
              <a:ea typeface="ＭＳ Ｐゴシック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9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9287" grpId="0" autoUpdateAnimBg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cs typeface="+mj-cs"/>
              </a:rPr>
              <a:t>Combine the Analysis</a:t>
            </a:r>
          </a:p>
        </p:txBody>
      </p:sp>
      <p:sp>
        <p:nvSpPr>
          <p:cNvPr id="140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b="1" dirty="0" smtClean="0">
                <a:cs typeface="+mn-cs"/>
              </a:rPr>
              <a:t>Find the right location: O(N)</a:t>
            </a:r>
          </a:p>
          <a:p>
            <a:pPr>
              <a:defRPr/>
            </a:pPr>
            <a:r>
              <a:rPr lang="en-US" b="1" dirty="0" smtClean="0">
                <a:cs typeface="+mn-cs"/>
              </a:rPr>
              <a:t>Insert Node: O(1)</a:t>
            </a:r>
          </a:p>
          <a:p>
            <a:pPr>
              <a:defRPr/>
            </a:pPr>
            <a:endParaRPr lang="en-US" b="1" dirty="0" smtClean="0">
              <a:cs typeface="+mn-cs"/>
            </a:endParaRPr>
          </a:p>
          <a:p>
            <a:pPr>
              <a:defRPr/>
            </a:pPr>
            <a:r>
              <a:rPr lang="en-US" b="1" dirty="0" smtClean="0">
                <a:solidFill>
                  <a:srgbClr val="3333FF"/>
                </a:solidFill>
                <a:cs typeface="+mn-cs"/>
              </a:rPr>
              <a:t>Steps 1 and 2 are performed sequentially, so add:</a:t>
            </a:r>
          </a:p>
          <a:p>
            <a:pPr marL="457200" lvl="1" indent="0">
              <a:buNone/>
              <a:defRPr/>
            </a:pPr>
            <a:r>
              <a:rPr lang="en-US" b="1" dirty="0" smtClean="0"/>
              <a:t>O(N) + O(1) = O(N + 1) =</a:t>
            </a:r>
          </a:p>
        </p:txBody>
      </p:sp>
      <p:grpSp>
        <p:nvGrpSpPr>
          <p:cNvPr id="140295" name="Group 7"/>
          <p:cNvGrpSpPr>
            <a:grpSpLocks/>
          </p:cNvGrpSpPr>
          <p:nvPr/>
        </p:nvGrpSpPr>
        <p:grpSpPr bwMode="auto">
          <a:xfrm>
            <a:off x="1981200" y="3725863"/>
            <a:ext cx="4067175" cy="1612900"/>
            <a:chOff x="1248" y="2347"/>
            <a:chExt cx="2562" cy="1016"/>
          </a:xfrm>
        </p:grpSpPr>
        <p:sp>
          <p:nvSpPr>
            <p:cNvPr id="140292" name="Line 4"/>
            <p:cNvSpPr>
              <a:spLocks noChangeShapeType="1"/>
            </p:cNvSpPr>
            <p:nvPr/>
          </p:nvSpPr>
          <p:spPr bwMode="auto">
            <a:xfrm flipH="1">
              <a:off x="2448" y="2682"/>
              <a:ext cx="675" cy="342"/>
            </a:xfrm>
            <a:prstGeom prst="line">
              <a:avLst/>
            </a:prstGeom>
            <a:noFill/>
            <a:ln w="38100">
              <a:solidFill>
                <a:srgbClr val="3333FF"/>
              </a:solidFill>
              <a:round/>
              <a:headEnd type="triangl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40293" name="Text Box 5"/>
            <p:cNvSpPr txBox="1">
              <a:spLocks noChangeArrowheads="1"/>
            </p:cNvSpPr>
            <p:nvPr/>
          </p:nvSpPr>
          <p:spPr bwMode="auto">
            <a:xfrm>
              <a:off x="1248" y="3072"/>
              <a:ext cx="2562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dirty="0">
                  <a:solidFill>
                    <a:srgbClr val="FF0000"/>
                  </a:solidFill>
                  <a:latin typeface="Arial" charset="0"/>
                  <a:ea typeface="ＭＳ Ｐゴシック" charset="0"/>
                </a:rPr>
                <a:t>Only keep dominant factor</a:t>
              </a:r>
            </a:p>
          </p:txBody>
        </p:sp>
        <p:sp>
          <p:nvSpPr>
            <p:cNvPr id="140294" name="Text Box 6"/>
            <p:cNvSpPr txBox="1">
              <a:spLocks noChangeArrowheads="1"/>
            </p:cNvSpPr>
            <p:nvPr/>
          </p:nvSpPr>
          <p:spPr bwMode="auto">
            <a:xfrm>
              <a:off x="3202" y="2347"/>
              <a:ext cx="53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O(N)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0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609600"/>
          </a:xfrm>
        </p:spPr>
        <p:txBody>
          <a:bodyPr/>
          <a:lstStyle/>
          <a:p>
            <a:pPr>
              <a:defRPr/>
            </a:pPr>
            <a:r>
              <a:rPr lang="en-US" smtClean="0">
                <a:cs typeface="+mj-cs"/>
              </a:rPr>
              <a:t>Example: Search a 2D Array</a:t>
            </a:r>
          </a:p>
        </p:txBody>
      </p:sp>
      <p:sp>
        <p:nvSpPr>
          <p:cNvPr id="14131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143000"/>
            <a:ext cx="7772400" cy="4648200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en-US" sz="2000" b="1" dirty="0" smtClean="0">
                <a:cs typeface="+mn-cs"/>
              </a:rPr>
              <a:t>Search an unsorted 2D array of size </a:t>
            </a:r>
            <a:r>
              <a:rPr lang="en-US" sz="2000" b="1" dirty="0" err="1" smtClean="0">
                <a:cs typeface="+mn-cs"/>
              </a:rPr>
              <a:t>NxM</a:t>
            </a:r>
            <a:r>
              <a:rPr lang="en-US" sz="2000" b="1" dirty="0" smtClean="0">
                <a:cs typeface="+mn-cs"/>
              </a:rPr>
              <a:t> (row, then column)</a:t>
            </a:r>
          </a:p>
          <a:p>
            <a:pPr lvl="1">
              <a:defRPr/>
            </a:pPr>
            <a:r>
              <a:rPr lang="en-US" sz="2000" b="1" dirty="0" smtClean="0">
                <a:solidFill>
                  <a:srgbClr val="FF0033"/>
                </a:solidFill>
              </a:rPr>
              <a:t>Traverse all rows</a:t>
            </a:r>
          </a:p>
          <a:p>
            <a:pPr lvl="1">
              <a:defRPr/>
            </a:pPr>
            <a:r>
              <a:rPr lang="en-US" sz="2000" b="1" dirty="0" smtClean="0"/>
              <a:t>For each row, examine all the cells (changing columns)</a:t>
            </a:r>
          </a:p>
        </p:txBody>
      </p:sp>
      <p:sp>
        <p:nvSpPr>
          <p:cNvPr id="141316" name="Rectangle 4"/>
          <p:cNvSpPr>
            <a:spLocks noChangeArrowheads="1"/>
          </p:cNvSpPr>
          <p:nvPr/>
        </p:nvSpPr>
        <p:spPr bwMode="auto">
          <a:xfrm>
            <a:off x="1895475" y="2895600"/>
            <a:ext cx="827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defRPr/>
            </a:pPr>
            <a:r>
              <a:rPr lang="en-US">
                <a:solidFill>
                  <a:srgbClr val="3333FF"/>
                </a:solidFill>
                <a:latin typeface="Arial" charset="0"/>
                <a:ea typeface="ＭＳ Ｐゴシック" charset="0"/>
              </a:rPr>
              <a:t>Row</a:t>
            </a:r>
          </a:p>
        </p:txBody>
      </p:sp>
      <p:sp>
        <p:nvSpPr>
          <p:cNvPr id="141317" name="Rectangle 5"/>
          <p:cNvSpPr>
            <a:spLocks noChangeArrowheads="1"/>
          </p:cNvSpPr>
          <p:nvPr/>
        </p:nvSpPr>
        <p:spPr bwMode="auto">
          <a:xfrm>
            <a:off x="1371600" y="5668963"/>
            <a:ext cx="13176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defRPr/>
            </a:pPr>
            <a:r>
              <a:rPr lang="en-US">
                <a:solidFill>
                  <a:srgbClr val="3333FF"/>
                </a:solidFill>
                <a:latin typeface="Arial" charset="0"/>
                <a:ea typeface="ＭＳ Ｐゴシック" charset="0"/>
              </a:rPr>
              <a:t>Column</a:t>
            </a:r>
          </a:p>
        </p:txBody>
      </p:sp>
      <p:grpSp>
        <p:nvGrpSpPr>
          <p:cNvPr id="61445" name="Group 6"/>
          <p:cNvGrpSpPr>
            <a:grpSpLocks/>
          </p:cNvGrpSpPr>
          <p:nvPr/>
        </p:nvGrpSpPr>
        <p:grpSpPr bwMode="auto">
          <a:xfrm>
            <a:off x="2438400" y="3382963"/>
            <a:ext cx="3898900" cy="377825"/>
            <a:chOff x="860" y="1244"/>
            <a:chExt cx="2456" cy="238"/>
          </a:xfrm>
        </p:grpSpPr>
        <p:sp>
          <p:nvSpPr>
            <p:cNvPr id="141319" name="Rectangle 7"/>
            <p:cNvSpPr>
              <a:spLocks noChangeArrowheads="1"/>
            </p:cNvSpPr>
            <p:nvPr/>
          </p:nvSpPr>
          <p:spPr bwMode="auto">
            <a:xfrm>
              <a:off x="860" y="1244"/>
              <a:ext cx="253" cy="23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/>
            <a:lstStyle/>
            <a:p>
              <a:pPr>
                <a:defRPr/>
              </a:pPr>
              <a:r>
                <a:rPr lang="en-US">
                  <a:solidFill>
                    <a:srgbClr val="FF0033"/>
                  </a:solidFill>
                  <a:latin typeface="Courier New" charset="0"/>
                  <a:ea typeface="ＭＳ Ｐゴシック" charset="0"/>
                </a:rPr>
                <a:t> </a:t>
              </a:r>
            </a:p>
          </p:txBody>
        </p:sp>
        <p:sp>
          <p:nvSpPr>
            <p:cNvPr id="141320" name="Rectangle 8"/>
            <p:cNvSpPr>
              <a:spLocks noChangeArrowheads="1"/>
            </p:cNvSpPr>
            <p:nvPr/>
          </p:nvSpPr>
          <p:spPr bwMode="auto">
            <a:xfrm>
              <a:off x="1105" y="1244"/>
              <a:ext cx="253" cy="23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/>
            <a:lstStyle/>
            <a:p>
              <a:pPr>
                <a:defRPr/>
              </a:pPr>
              <a:r>
                <a:rPr lang="en-US">
                  <a:solidFill>
                    <a:srgbClr val="FF0033"/>
                  </a:solidFill>
                  <a:latin typeface="Courier New" charset="0"/>
                  <a:ea typeface="ＭＳ Ｐゴシック" charset="0"/>
                </a:rPr>
                <a:t> </a:t>
              </a:r>
            </a:p>
          </p:txBody>
        </p:sp>
        <p:sp>
          <p:nvSpPr>
            <p:cNvPr id="141321" name="Rectangle 9"/>
            <p:cNvSpPr>
              <a:spLocks noChangeArrowheads="1"/>
            </p:cNvSpPr>
            <p:nvPr/>
          </p:nvSpPr>
          <p:spPr bwMode="auto">
            <a:xfrm>
              <a:off x="1350" y="1244"/>
              <a:ext cx="252" cy="23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/>
            <a:lstStyle/>
            <a:p>
              <a:pPr>
                <a:defRPr/>
              </a:pPr>
              <a:r>
                <a:rPr lang="en-US">
                  <a:solidFill>
                    <a:srgbClr val="FF0033"/>
                  </a:solidFill>
                  <a:latin typeface="Courier New" charset="0"/>
                  <a:ea typeface="ＭＳ Ｐゴシック" charset="0"/>
                </a:rPr>
                <a:t> </a:t>
              </a:r>
            </a:p>
          </p:txBody>
        </p:sp>
        <p:sp>
          <p:nvSpPr>
            <p:cNvPr id="141322" name="Rectangle 10"/>
            <p:cNvSpPr>
              <a:spLocks noChangeArrowheads="1"/>
            </p:cNvSpPr>
            <p:nvPr/>
          </p:nvSpPr>
          <p:spPr bwMode="auto">
            <a:xfrm>
              <a:off x="1839" y="1244"/>
              <a:ext cx="253" cy="23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/>
            <a:lstStyle/>
            <a:p>
              <a:pPr>
                <a:defRPr/>
              </a:pPr>
              <a:r>
                <a:rPr lang="en-US">
                  <a:solidFill>
                    <a:srgbClr val="FF0033"/>
                  </a:solidFill>
                  <a:latin typeface="Courier New" charset="0"/>
                  <a:ea typeface="ＭＳ Ｐゴシック" charset="0"/>
                </a:rPr>
                <a:t> </a:t>
              </a:r>
            </a:p>
          </p:txBody>
        </p:sp>
        <p:sp>
          <p:nvSpPr>
            <p:cNvPr id="141323" name="Rectangle 11"/>
            <p:cNvSpPr>
              <a:spLocks noChangeArrowheads="1"/>
            </p:cNvSpPr>
            <p:nvPr/>
          </p:nvSpPr>
          <p:spPr bwMode="auto">
            <a:xfrm>
              <a:off x="2084" y="1244"/>
              <a:ext cx="253" cy="23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/>
            <a:lstStyle/>
            <a:p>
              <a:pPr>
                <a:defRPr/>
              </a:pPr>
              <a:r>
                <a:rPr lang="en-US">
                  <a:solidFill>
                    <a:srgbClr val="FF0033"/>
                  </a:solidFill>
                  <a:latin typeface="Courier New" charset="0"/>
                  <a:ea typeface="ＭＳ Ｐゴシック" charset="0"/>
                </a:rPr>
                <a:t> </a:t>
              </a:r>
            </a:p>
          </p:txBody>
        </p:sp>
        <p:sp>
          <p:nvSpPr>
            <p:cNvPr id="141324" name="Rectangle 12"/>
            <p:cNvSpPr>
              <a:spLocks noChangeArrowheads="1"/>
            </p:cNvSpPr>
            <p:nvPr/>
          </p:nvSpPr>
          <p:spPr bwMode="auto">
            <a:xfrm>
              <a:off x="2329" y="1244"/>
              <a:ext cx="253" cy="23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/>
            <a:lstStyle/>
            <a:p>
              <a:pPr>
                <a:defRPr/>
              </a:pPr>
              <a:r>
                <a:rPr lang="en-US">
                  <a:solidFill>
                    <a:srgbClr val="FF0033"/>
                  </a:solidFill>
                  <a:latin typeface="Courier New" charset="0"/>
                  <a:ea typeface="ＭＳ Ｐゴシック" charset="0"/>
                </a:rPr>
                <a:t> </a:t>
              </a:r>
            </a:p>
          </p:txBody>
        </p:sp>
        <p:sp>
          <p:nvSpPr>
            <p:cNvPr id="141325" name="Rectangle 13"/>
            <p:cNvSpPr>
              <a:spLocks noChangeArrowheads="1"/>
            </p:cNvSpPr>
            <p:nvPr/>
          </p:nvSpPr>
          <p:spPr bwMode="auto">
            <a:xfrm>
              <a:off x="2574" y="1244"/>
              <a:ext cx="252" cy="23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/>
            <a:lstStyle/>
            <a:p>
              <a:pPr>
                <a:defRPr/>
              </a:pPr>
              <a:r>
                <a:rPr lang="en-US">
                  <a:solidFill>
                    <a:srgbClr val="FF0033"/>
                  </a:solidFill>
                  <a:latin typeface="Courier New" charset="0"/>
                  <a:ea typeface="ＭＳ Ｐゴシック" charset="0"/>
                </a:rPr>
                <a:t> </a:t>
              </a:r>
            </a:p>
          </p:txBody>
        </p:sp>
        <p:sp>
          <p:nvSpPr>
            <p:cNvPr id="141326" name="Rectangle 14"/>
            <p:cNvSpPr>
              <a:spLocks noChangeArrowheads="1"/>
            </p:cNvSpPr>
            <p:nvPr/>
          </p:nvSpPr>
          <p:spPr bwMode="auto">
            <a:xfrm>
              <a:off x="2818" y="1244"/>
              <a:ext cx="253" cy="23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/>
            <a:lstStyle/>
            <a:p>
              <a:pPr>
                <a:defRPr/>
              </a:pPr>
              <a:r>
                <a:rPr lang="en-US">
                  <a:solidFill>
                    <a:srgbClr val="FF0033"/>
                  </a:solidFill>
                  <a:latin typeface="Courier New" charset="0"/>
                  <a:ea typeface="ＭＳ Ｐゴシック" charset="0"/>
                </a:rPr>
                <a:t> </a:t>
              </a:r>
            </a:p>
          </p:txBody>
        </p:sp>
        <p:sp>
          <p:nvSpPr>
            <p:cNvPr id="141327" name="Rectangle 15"/>
            <p:cNvSpPr>
              <a:spLocks noChangeArrowheads="1"/>
            </p:cNvSpPr>
            <p:nvPr/>
          </p:nvSpPr>
          <p:spPr bwMode="auto">
            <a:xfrm>
              <a:off x="3063" y="1244"/>
              <a:ext cx="253" cy="23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/>
            <a:lstStyle/>
            <a:p>
              <a:pPr>
                <a:defRPr/>
              </a:pPr>
              <a:r>
                <a:rPr lang="en-US">
                  <a:solidFill>
                    <a:srgbClr val="FF0033"/>
                  </a:solidFill>
                  <a:latin typeface="Courier New" charset="0"/>
                  <a:ea typeface="ＭＳ Ｐゴシック" charset="0"/>
                </a:rPr>
                <a:t> </a:t>
              </a:r>
            </a:p>
          </p:txBody>
        </p:sp>
        <p:sp>
          <p:nvSpPr>
            <p:cNvPr id="141328" name="Rectangle 16"/>
            <p:cNvSpPr>
              <a:spLocks noChangeArrowheads="1"/>
            </p:cNvSpPr>
            <p:nvPr/>
          </p:nvSpPr>
          <p:spPr bwMode="auto">
            <a:xfrm>
              <a:off x="1594" y="1244"/>
              <a:ext cx="253" cy="23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/>
            <a:lstStyle/>
            <a:p>
              <a:pPr>
                <a:defRPr/>
              </a:pPr>
              <a:r>
                <a:rPr lang="en-US">
                  <a:solidFill>
                    <a:srgbClr val="FF0033"/>
                  </a:solidFill>
                  <a:latin typeface="Courier New" charset="0"/>
                  <a:ea typeface="ＭＳ Ｐゴシック" charset="0"/>
                </a:rPr>
                <a:t> </a:t>
              </a:r>
            </a:p>
          </p:txBody>
        </p:sp>
      </p:grpSp>
      <p:grpSp>
        <p:nvGrpSpPr>
          <p:cNvPr id="61446" name="Group 17"/>
          <p:cNvGrpSpPr>
            <a:grpSpLocks/>
          </p:cNvGrpSpPr>
          <p:nvPr/>
        </p:nvGrpSpPr>
        <p:grpSpPr bwMode="auto">
          <a:xfrm>
            <a:off x="2438400" y="4479925"/>
            <a:ext cx="3898900" cy="379413"/>
            <a:chOff x="860" y="1935"/>
            <a:chExt cx="2456" cy="239"/>
          </a:xfrm>
        </p:grpSpPr>
        <p:sp>
          <p:nvSpPr>
            <p:cNvPr id="141330" name="Rectangle 18"/>
            <p:cNvSpPr>
              <a:spLocks noChangeArrowheads="1"/>
            </p:cNvSpPr>
            <p:nvPr/>
          </p:nvSpPr>
          <p:spPr bwMode="auto">
            <a:xfrm>
              <a:off x="860" y="1935"/>
              <a:ext cx="253" cy="239"/>
            </a:xfrm>
            <a:prstGeom prst="rect">
              <a:avLst/>
            </a:prstGeom>
            <a:solidFill>
              <a:srgbClr val="3333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/>
            <a:lstStyle/>
            <a:p>
              <a:pPr>
                <a:defRPr/>
              </a:pPr>
              <a:r>
                <a:rPr lang="en-US">
                  <a:solidFill>
                    <a:srgbClr val="FF0033"/>
                  </a:solidFill>
                  <a:latin typeface="Courier New" charset="0"/>
                  <a:ea typeface="ＭＳ Ｐゴシック" charset="0"/>
                </a:rPr>
                <a:t> </a:t>
              </a:r>
            </a:p>
          </p:txBody>
        </p:sp>
        <p:sp>
          <p:nvSpPr>
            <p:cNvPr id="141331" name="Rectangle 19"/>
            <p:cNvSpPr>
              <a:spLocks noChangeArrowheads="1"/>
            </p:cNvSpPr>
            <p:nvPr/>
          </p:nvSpPr>
          <p:spPr bwMode="auto">
            <a:xfrm>
              <a:off x="1105" y="1935"/>
              <a:ext cx="253" cy="239"/>
            </a:xfrm>
            <a:prstGeom prst="rect">
              <a:avLst/>
            </a:prstGeom>
            <a:solidFill>
              <a:srgbClr val="3333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/>
            <a:lstStyle/>
            <a:p>
              <a:pPr>
                <a:defRPr/>
              </a:pPr>
              <a:r>
                <a:rPr lang="en-US">
                  <a:solidFill>
                    <a:srgbClr val="FF0033"/>
                  </a:solidFill>
                  <a:latin typeface="Courier New" charset="0"/>
                  <a:ea typeface="ＭＳ Ｐゴシック" charset="0"/>
                </a:rPr>
                <a:t> </a:t>
              </a:r>
            </a:p>
          </p:txBody>
        </p:sp>
        <p:sp>
          <p:nvSpPr>
            <p:cNvPr id="141332" name="Rectangle 20"/>
            <p:cNvSpPr>
              <a:spLocks noChangeArrowheads="1"/>
            </p:cNvSpPr>
            <p:nvPr/>
          </p:nvSpPr>
          <p:spPr bwMode="auto">
            <a:xfrm>
              <a:off x="1350" y="1935"/>
              <a:ext cx="252" cy="239"/>
            </a:xfrm>
            <a:prstGeom prst="rect">
              <a:avLst/>
            </a:prstGeom>
            <a:solidFill>
              <a:srgbClr val="3333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/>
            <a:lstStyle/>
            <a:p>
              <a:pPr>
                <a:defRPr/>
              </a:pPr>
              <a:r>
                <a:rPr lang="en-US">
                  <a:solidFill>
                    <a:srgbClr val="FF0033"/>
                  </a:solidFill>
                  <a:latin typeface="Courier New" charset="0"/>
                  <a:ea typeface="ＭＳ Ｐゴシック" charset="0"/>
                </a:rPr>
                <a:t> </a:t>
              </a:r>
            </a:p>
          </p:txBody>
        </p:sp>
        <p:sp>
          <p:nvSpPr>
            <p:cNvPr id="141333" name="Rectangle 21"/>
            <p:cNvSpPr>
              <a:spLocks noChangeArrowheads="1"/>
            </p:cNvSpPr>
            <p:nvPr/>
          </p:nvSpPr>
          <p:spPr bwMode="auto">
            <a:xfrm>
              <a:off x="1839" y="1935"/>
              <a:ext cx="253" cy="239"/>
            </a:xfrm>
            <a:prstGeom prst="rect">
              <a:avLst/>
            </a:prstGeom>
            <a:solidFill>
              <a:srgbClr val="3333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/>
            <a:lstStyle/>
            <a:p>
              <a:pPr>
                <a:defRPr/>
              </a:pPr>
              <a:r>
                <a:rPr lang="en-US">
                  <a:solidFill>
                    <a:srgbClr val="FF0033"/>
                  </a:solidFill>
                  <a:latin typeface="Courier New" charset="0"/>
                  <a:ea typeface="ＭＳ Ｐゴシック" charset="0"/>
                </a:rPr>
                <a:t> </a:t>
              </a:r>
            </a:p>
          </p:txBody>
        </p:sp>
        <p:sp>
          <p:nvSpPr>
            <p:cNvPr id="141334" name="Rectangle 22"/>
            <p:cNvSpPr>
              <a:spLocks noChangeArrowheads="1"/>
            </p:cNvSpPr>
            <p:nvPr/>
          </p:nvSpPr>
          <p:spPr bwMode="auto">
            <a:xfrm>
              <a:off x="2084" y="1935"/>
              <a:ext cx="253" cy="239"/>
            </a:xfrm>
            <a:prstGeom prst="rect">
              <a:avLst/>
            </a:prstGeom>
            <a:solidFill>
              <a:srgbClr val="3333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/>
            <a:lstStyle/>
            <a:p>
              <a:pPr>
                <a:defRPr/>
              </a:pPr>
              <a:r>
                <a:rPr lang="en-US">
                  <a:solidFill>
                    <a:srgbClr val="FF0033"/>
                  </a:solidFill>
                  <a:latin typeface="Courier New" charset="0"/>
                  <a:ea typeface="ＭＳ Ｐゴシック" charset="0"/>
                </a:rPr>
                <a:t> </a:t>
              </a:r>
            </a:p>
          </p:txBody>
        </p:sp>
        <p:sp>
          <p:nvSpPr>
            <p:cNvPr id="141335" name="Rectangle 23"/>
            <p:cNvSpPr>
              <a:spLocks noChangeArrowheads="1"/>
            </p:cNvSpPr>
            <p:nvPr/>
          </p:nvSpPr>
          <p:spPr bwMode="auto">
            <a:xfrm>
              <a:off x="2329" y="1935"/>
              <a:ext cx="253" cy="239"/>
            </a:xfrm>
            <a:prstGeom prst="rect">
              <a:avLst/>
            </a:prstGeom>
            <a:solidFill>
              <a:srgbClr val="3333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/>
            <a:lstStyle/>
            <a:p>
              <a:pPr>
                <a:defRPr/>
              </a:pPr>
              <a:r>
                <a:rPr lang="en-US">
                  <a:solidFill>
                    <a:srgbClr val="FF0033"/>
                  </a:solidFill>
                  <a:latin typeface="Courier New" charset="0"/>
                  <a:ea typeface="ＭＳ Ｐゴシック" charset="0"/>
                </a:rPr>
                <a:t> </a:t>
              </a:r>
            </a:p>
          </p:txBody>
        </p:sp>
        <p:sp>
          <p:nvSpPr>
            <p:cNvPr id="141336" name="Rectangle 24"/>
            <p:cNvSpPr>
              <a:spLocks noChangeArrowheads="1"/>
            </p:cNvSpPr>
            <p:nvPr/>
          </p:nvSpPr>
          <p:spPr bwMode="auto">
            <a:xfrm>
              <a:off x="2574" y="1935"/>
              <a:ext cx="252" cy="239"/>
            </a:xfrm>
            <a:prstGeom prst="rect">
              <a:avLst/>
            </a:prstGeom>
            <a:solidFill>
              <a:srgbClr val="3333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/>
            <a:lstStyle/>
            <a:p>
              <a:pPr>
                <a:defRPr/>
              </a:pPr>
              <a:r>
                <a:rPr lang="en-US">
                  <a:solidFill>
                    <a:srgbClr val="FF0033"/>
                  </a:solidFill>
                  <a:latin typeface="Courier New" charset="0"/>
                  <a:ea typeface="ＭＳ Ｐゴシック" charset="0"/>
                </a:rPr>
                <a:t> </a:t>
              </a:r>
            </a:p>
          </p:txBody>
        </p:sp>
        <p:sp>
          <p:nvSpPr>
            <p:cNvPr id="141337" name="Rectangle 25"/>
            <p:cNvSpPr>
              <a:spLocks noChangeArrowheads="1"/>
            </p:cNvSpPr>
            <p:nvPr/>
          </p:nvSpPr>
          <p:spPr bwMode="auto">
            <a:xfrm>
              <a:off x="2818" y="1935"/>
              <a:ext cx="253" cy="239"/>
            </a:xfrm>
            <a:prstGeom prst="rect">
              <a:avLst/>
            </a:prstGeom>
            <a:solidFill>
              <a:srgbClr val="3333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/>
            <a:lstStyle/>
            <a:p>
              <a:pPr>
                <a:defRPr/>
              </a:pPr>
              <a:r>
                <a:rPr lang="en-US">
                  <a:solidFill>
                    <a:srgbClr val="FF0033"/>
                  </a:solidFill>
                  <a:latin typeface="Courier New" charset="0"/>
                  <a:ea typeface="ＭＳ Ｐゴシック" charset="0"/>
                </a:rPr>
                <a:t> </a:t>
              </a:r>
            </a:p>
          </p:txBody>
        </p:sp>
        <p:sp>
          <p:nvSpPr>
            <p:cNvPr id="141338" name="Rectangle 26"/>
            <p:cNvSpPr>
              <a:spLocks noChangeArrowheads="1"/>
            </p:cNvSpPr>
            <p:nvPr/>
          </p:nvSpPr>
          <p:spPr bwMode="auto">
            <a:xfrm>
              <a:off x="3063" y="1935"/>
              <a:ext cx="253" cy="239"/>
            </a:xfrm>
            <a:prstGeom prst="rect">
              <a:avLst/>
            </a:prstGeom>
            <a:solidFill>
              <a:srgbClr val="3333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/>
            <a:lstStyle/>
            <a:p>
              <a:pPr>
                <a:defRPr/>
              </a:pPr>
              <a:r>
                <a:rPr lang="en-US">
                  <a:solidFill>
                    <a:srgbClr val="FF0033"/>
                  </a:solidFill>
                  <a:latin typeface="Courier New" charset="0"/>
                  <a:ea typeface="ＭＳ Ｐゴシック" charset="0"/>
                </a:rPr>
                <a:t> </a:t>
              </a:r>
            </a:p>
          </p:txBody>
        </p:sp>
        <p:sp>
          <p:nvSpPr>
            <p:cNvPr id="141339" name="Rectangle 27"/>
            <p:cNvSpPr>
              <a:spLocks noChangeArrowheads="1"/>
            </p:cNvSpPr>
            <p:nvPr/>
          </p:nvSpPr>
          <p:spPr bwMode="auto">
            <a:xfrm>
              <a:off x="1594" y="1935"/>
              <a:ext cx="253" cy="239"/>
            </a:xfrm>
            <a:prstGeom prst="rect">
              <a:avLst/>
            </a:prstGeom>
            <a:solidFill>
              <a:srgbClr val="3333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/>
            <a:lstStyle/>
            <a:p>
              <a:pPr>
                <a:defRPr/>
              </a:pPr>
              <a:r>
                <a:rPr lang="en-US">
                  <a:solidFill>
                    <a:srgbClr val="FF0033"/>
                  </a:solidFill>
                  <a:latin typeface="Courier New" charset="0"/>
                  <a:ea typeface="ＭＳ Ｐゴシック" charset="0"/>
                </a:rPr>
                <a:t> </a:t>
              </a:r>
            </a:p>
          </p:txBody>
        </p:sp>
      </p:grpSp>
      <p:grpSp>
        <p:nvGrpSpPr>
          <p:cNvPr id="61447" name="Group 28"/>
          <p:cNvGrpSpPr>
            <a:grpSpLocks/>
          </p:cNvGrpSpPr>
          <p:nvPr/>
        </p:nvGrpSpPr>
        <p:grpSpPr bwMode="auto">
          <a:xfrm>
            <a:off x="2438400" y="4846638"/>
            <a:ext cx="3898900" cy="377825"/>
            <a:chOff x="860" y="2166"/>
            <a:chExt cx="2456" cy="238"/>
          </a:xfrm>
        </p:grpSpPr>
        <p:sp>
          <p:nvSpPr>
            <p:cNvPr id="141341" name="Rectangle 29"/>
            <p:cNvSpPr>
              <a:spLocks noChangeArrowheads="1"/>
            </p:cNvSpPr>
            <p:nvPr/>
          </p:nvSpPr>
          <p:spPr bwMode="auto">
            <a:xfrm>
              <a:off x="860" y="2166"/>
              <a:ext cx="253" cy="23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/>
            <a:lstStyle/>
            <a:p>
              <a:pPr>
                <a:defRPr/>
              </a:pPr>
              <a:r>
                <a:rPr lang="en-US">
                  <a:solidFill>
                    <a:srgbClr val="FF0033"/>
                  </a:solidFill>
                  <a:latin typeface="Courier New" charset="0"/>
                  <a:ea typeface="ＭＳ Ｐゴシック" charset="0"/>
                </a:rPr>
                <a:t> </a:t>
              </a:r>
            </a:p>
          </p:txBody>
        </p:sp>
        <p:sp>
          <p:nvSpPr>
            <p:cNvPr id="141342" name="Rectangle 30"/>
            <p:cNvSpPr>
              <a:spLocks noChangeArrowheads="1"/>
            </p:cNvSpPr>
            <p:nvPr/>
          </p:nvSpPr>
          <p:spPr bwMode="auto">
            <a:xfrm>
              <a:off x="1105" y="2166"/>
              <a:ext cx="253" cy="23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/>
            <a:lstStyle/>
            <a:p>
              <a:pPr>
                <a:defRPr/>
              </a:pPr>
              <a:r>
                <a:rPr lang="en-US">
                  <a:solidFill>
                    <a:srgbClr val="FF0033"/>
                  </a:solidFill>
                  <a:latin typeface="Courier New" charset="0"/>
                  <a:ea typeface="ＭＳ Ｐゴシック" charset="0"/>
                </a:rPr>
                <a:t> </a:t>
              </a:r>
            </a:p>
          </p:txBody>
        </p:sp>
        <p:sp>
          <p:nvSpPr>
            <p:cNvPr id="141343" name="Rectangle 31"/>
            <p:cNvSpPr>
              <a:spLocks noChangeArrowheads="1"/>
            </p:cNvSpPr>
            <p:nvPr/>
          </p:nvSpPr>
          <p:spPr bwMode="auto">
            <a:xfrm>
              <a:off x="1350" y="2166"/>
              <a:ext cx="252" cy="23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/>
            <a:lstStyle/>
            <a:p>
              <a:pPr>
                <a:defRPr/>
              </a:pPr>
              <a:r>
                <a:rPr lang="en-US">
                  <a:solidFill>
                    <a:srgbClr val="FF0033"/>
                  </a:solidFill>
                  <a:latin typeface="Courier New" charset="0"/>
                  <a:ea typeface="ＭＳ Ｐゴシック" charset="0"/>
                </a:rPr>
                <a:t> </a:t>
              </a:r>
            </a:p>
          </p:txBody>
        </p:sp>
        <p:sp>
          <p:nvSpPr>
            <p:cNvPr id="141344" name="Rectangle 32"/>
            <p:cNvSpPr>
              <a:spLocks noChangeArrowheads="1"/>
            </p:cNvSpPr>
            <p:nvPr/>
          </p:nvSpPr>
          <p:spPr bwMode="auto">
            <a:xfrm>
              <a:off x="1839" y="2166"/>
              <a:ext cx="253" cy="23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/>
            <a:lstStyle/>
            <a:p>
              <a:pPr>
                <a:defRPr/>
              </a:pPr>
              <a:r>
                <a:rPr lang="en-US">
                  <a:solidFill>
                    <a:srgbClr val="FF0033"/>
                  </a:solidFill>
                  <a:latin typeface="Courier New" charset="0"/>
                  <a:ea typeface="ＭＳ Ｐゴシック" charset="0"/>
                </a:rPr>
                <a:t> </a:t>
              </a:r>
            </a:p>
          </p:txBody>
        </p:sp>
        <p:sp>
          <p:nvSpPr>
            <p:cNvPr id="141345" name="Rectangle 33"/>
            <p:cNvSpPr>
              <a:spLocks noChangeArrowheads="1"/>
            </p:cNvSpPr>
            <p:nvPr/>
          </p:nvSpPr>
          <p:spPr bwMode="auto">
            <a:xfrm>
              <a:off x="2084" y="2166"/>
              <a:ext cx="253" cy="23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/>
            <a:lstStyle/>
            <a:p>
              <a:pPr>
                <a:defRPr/>
              </a:pPr>
              <a:r>
                <a:rPr lang="en-US">
                  <a:solidFill>
                    <a:srgbClr val="FF0033"/>
                  </a:solidFill>
                  <a:latin typeface="Courier New" charset="0"/>
                  <a:ea typeface="ＭＳ Ｐゴシック" charset="0"/>
                </a:rPr>
                <a:t> </a:t>
              </a:r>
            </a:p>
          </p:txBody>
        </p:sp>
        <p:sp>
          <p:nvSpPr>
            <p:cNvPr id="141346" name="Rectangle 34"/>
            <p:cNvSpPr>
              <a:spLocks noChangeArrowheads="1"/>
            </p:cNvSpPr>
            <p:nvPr/>
          </p:nvSpPr>
          <p:spPr bwMode="auto">
            <a:xfrm>
              <a:off x="2329" y="2166"/>
              <a:ext cx="253" cy="23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/>
            <a:lstStyle/>
            <a:p>
              <a:pPr>
                <a:defRPr/>
              </a:pPr>
              <a:r>
                <a:rPr lang="en-US">
                  <a:solidFill>
                    <a:srgbClr val="FF0033"/>
                  </a:solidFill>
                  <a:latin typeface="Courier New" charset="0"/>
                  <a:ea typeface="ＭＳ Ｐゴシック" charset="0"/>
                </a:rPr>
                <a:t> </a:t>
              </a:r>
            </a:p>
          </p:txBody>
        </p:sp>
        <p:sp>
          <p:nvSpPr>
            <p:cNvPr id="141347" name="Rectangle 35"/>
            <p:cNvSpPr>
              <a:spLocks noChangeArrowheads="1"/>
            </p:cNvSpPr>
            <p:nvPr/>
          </p:nvSpPr>
          <p:spPr bwMode="auto">
            <a:xfrm>
              <a:off x="2574" y="2166"/>
              <a:ext cx="252" cy="23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/>
            <a:lstStyle/>
            <a:p>
              <a:pPr>
                <a:defRPr/>
              </a:pPr>
              <a:r>
                <a:rPr lang="en-US">
                  <a:solidFill>
                    <a:srgbClr val="FF0033"/>
                  </a:solidFill>
                  <a:latin typeface="Courier New" charset="0"/>
                  <a:ea typeface="ＭＳ Ｐゴシック" charset="0"/>
                </a:rPr>
                <a:t> </a:t>
              </a:r>
            </a:p>
          </p:txBody>
        </p:sp>
        <p:sp>
          <p:nvSpPr>
            <p:cNvPr id="141348" name="Rectangle 36"/>
            <p:cNvSpPr>
              <a:spLocks noChangeArrowheads="1"/>
            </p:cNvSpPr>
            <p:nvPr/>
          </p:nvSpPr>
          <p:spPr bwMode="auto">
            <a:xfrm>
              <a:off x="2818" y="2166"/>
              <a:ext cx="253" cy="23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/>
            <a:lstStyle/>
            <a:p>
              <a:pPr>
                <a:defRPr/>
              </a:pPr>
              <a:r>
                <a:rPr lang="en-US">
                  <a:solidFill>
                    <a:srgbClr val="FF0033"/>
                  </a:solidFill>
                  <a:latin typeface="Courier New" charset="0"/>
                  <a:ea typeface="ＭＳ Ｐゴシック" charset="0"/>
                </a:rPr>
                <a:t> </a:t>
              </a:r>
            </a:p>
          </p:txBody>
        </p:sp>
        <p:sp>
          <p:nvSpPr>
            <p:cNvPr id="141349" name="Rectangle 37"/>
            <p:cNvSpPr>
              <a:spLocks noChangeArrowheads="1"/>
            </p:cNvSpPr>
            <p:nvPr/>
          </p:nvSpPr>
          <p:spPr bwMode="auto">
            <a:xfrm>
              <a:off x="3063" y="2166"/>
              <a:ext cx="253" cy="23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/>
            <a:lstStyle/>
            <a:p>
              <a:pPr>
                <a:defRPr/>
              </a:pPr>
              <a:r>
                <a:rPr lang="en-US">
                  <a:solidFill>
                    <a:srgbClr val="FF0033"/>
                  </a:solidFill>
                  <a:latin typeface="Courier New" charset="0"/>
                  <a:ea typeface="ＭＳ Ｐゴシック" charset="0"/>
                </a:rPr>
                <a:t> </a:t>
              </a:r>
            </a:p>
          </p:txBody>
        </p:sp>
        <p:sp>
          <p:nvSpPr>
            <p:cNvPr id="141350" name="Rectangle 38"/>
            <p:cNvSpPr>
              <a:spLocks noChangeArrowheads="1"/>
            </p:cNvSpPr>
            <p:nvPr/>
          </p:nvSpPr>
          <p:spPr bwMode="auto">
            <a:xfrm>
              <a:off x="1594" y="2166"/>
              <a:ext cx="253" cy="23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/>
            <a:lstStyle/>
            <a:p>
              <a:pPr>
                <a:defRPr/>
              </a:pPr>
              <a:r>
                <a:rPr lang="en-US">
                  <a:solidFill>
                    <a:srgbClr val="FF0033"/>
                  </a:solidFill>
                  <a:latin typeface="Courier New" charset="0"/>
                  <a:ea typeface="ＭＳ Ｐゴシック" charset="0"/>
                </a:rPr>
                <a:t> </a:t>
              </a:r>
            </a:p>
          </p:txBody>
        </p:sp>
      </p:grpSp>
      <p:grpSp>
        <p:nvGrpSpPr>
          <p:cNvPr id="61448" name="Group 39"/>
          <p:cNvGrpSpPr>
            <a:grpSpLocks/>
          </p:cNvGrpSpPr>
          <p:nvPr/>
        </p:nvGrpSpPr>
        <p:grpSpPr bwMode="auto">
          <a:xfrm>
            <a:off x="2438400" y="3748088"/>
            <a:ext cx="3898900" cy="379412"/>
            <a:chOff x="860" y="1474"/>
            <a:chExt cx="2456" cy="239"/>
          </a:xfrm>
        </p:grpSpPr>
        <p:sp>
          <p:nvSpPr>
            <p:cNvPr id="141352" name="Rectangle 40"/>
            <p:cNvSpPr>
              <a:spLocks noChangeArrowheads="1"/>
            </p:cNvSpPr>
            <p:nvPr/>
          </p:nvSpPr>
          <p:spPr bwMode="auto">
            <a:xfrm>
              <a:off x="860" y="1474"/>
              <a:ext cx="253" cy="239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/>
            <a:lstStyle/>
            <a:p>
              <a:pPr>
                <a:defRPr/>
              </a:pPr>
              <a:r>
                <a:rPr lang="en-US">
                  <a:solidFill>
                    <a:srgbClr val="FF0033"/>
                  </a:solidFill>
                  <a:latin typeface="Courier New" charset="0"/>
                  <a:ea typeface="ＭＳ Ｐゴシック" charset="0"/>
                </a:rPr>
                <a:t> </a:t>
              </a:r>
            </a:p>
          </p:txBody>
        </p:sp>
        <p:sp>
          <p:nvSpPr>
            <p:cNvPr id="141353" name="Rectangle 41"/>
            <p:cNvSpPr>
              <a:spLocks noChangeArrowheads="1"/>
            </p:cNvSpPr>
            <p:nvPr/>
          </p:nvSpPr>
          <p:spPr bwMode="auto">
            <a:xfrm>
              <a:off x="1105" y="1474"/>
              <a:ext cx="253" cy="239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/>
            <a:lstStyle/>
            <a:p>
              <a:pPr>
                <a:defRPr/>
              </a:pPr>
              <a:r>
                <a:rPr lang="en-US">
                  <a:solidFill>
                    <a:srgbClr val="FF0033"/>
                  </a:solidFill>
                  <a:latin typeface="Courier New" charset="0"/>
                  <a:ea typeface="ＭＳ Ｐゴシック" charset="0"/>
                </a:rPr>
                <a:t> </a:t>
              </a:r>
            </a:p>
          </p:txBody>
        </p:sp>
        <p:sp>
          <p:nvSpPr>
            <p:cNvPr id="141354" name="Rectangle 42"/>
            <p:cNvSpPr>
              <a:spLocks noChangeArrowheads="1"/>
            </p:cNvSpPr>
            <p:nvPr/>
          </p:nvSpPr>
          <p:spPr bwMode="auto">
            <a:xfrm>
              <a:off x="1350" y="1474"/>
              <a:ext cx="252" cy="239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/>
            <a:lstStyle/>
            <a:p>
              <a:pPr>
                <a:defRPr/>
              </a:pPr>
              <a:r>
                <a:rPr lang="en-US">
                  <a:solidFill>
                    <a:srgbClr val="FF0033"/>
                  </a:solidFill>
                  <a:latin typeface="Courier New" charset="0"/>
                  <a:ea typeface="ＭＳ Ｐゴシック" charset="0"/>
                </a:rPr>
                <a:t> </a:t>
              </a:r>
            </a:p>
          </p:txBody>
        </p:sp>
        <p:sp>
          <p:nvSpPr>
            <p:cNvPr id="141355" name="Rectangle 43"/>
            <p:cNvSpPr>
              <a:spLocks noChangeArrowheads="1"/>
            </p:cNvSpPr>
            <p:nvPr/>
          </p:nvSpPr>
          <p:spPr bwMode="auto">
            <a:xfrm>
              <a:off x="1839" y="1474"/>
              <a:ext cx="253" cy="239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/>
            <a:lstStyle/>
            <a:p>
              <a:pPr>
                <a:defRPr/>
              </a:pPr>
              <a:r>
                <a:rPr lang="en-US">
                  <a:solidFill>
                    <a:srgbClr val="FF0033"/>
                  </a:solidFill>
                  <a:latin typeface="Courier New" charset="0"/>
                  <a:ea typeface="ＭＳ Ｐゴシック" charset="0"/>
                </a:rPr>
                <a:t> </a:t>
              </a:r>
            </a:p>
          </p:txBody>
        </p:sp>
        <p:sp>
          <p:nvSpPr>
            <p:cNvPr id="141356" name="Rectangle 44"/>
            <p:cNvSpPr>
              <a:spLocks noChangeArrowheads="1"/>
            </p:cNvSpPr>
            <p:nvPr/>
          </p:nvSpPr>
          <p:spPr bwMode="auto">
            <a:xfrm>
              <a:off x="2084" y="1474"/>
              <a:ext cx="253" cy="239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/>
            <a:lstStyle/>
            <a:p>
              <a:pPr>
                <a:defRPr/>
              </a:pPr>
              <a:r>
                <a:rPr lang="en-US">
                  <a:solidFill>
                    <a:srgbClr val="FF0033"/>
                  </a:solidFill>
                  <a:latin typeface="Courier New" charset="0"/>
                  <a:ea typeface="ＭＳ Ｐゴシック" charset="0"/>
                </a:rPr>
                <a:t> </a:t>
              </a:r>
            </a:p>
          </p:txBody>
        </p:sp>
        <p:sp>
          <p:nvSpPr>
            <p:cNvPr id="141357" name="Rectangle 45"/>
            <p:cNvSpPr>
              <a:spLocks noChangeArrowheads="1"/>
            </p:cNvSpPr>
            <p:nvPr/>
          </p:nvSpPr>
          <p:spPr bwMode="auto">
            <a:xfrm>
              <a:off x="2329" y="1474"/>
              <a:ext cx="253" cy="239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/>
            <a:lstStyle/>
            <a:p>
              <a:pPr>
                <a:defRPr/>
              </a:pPr>
              <a:r>
                <a:rPr lang="en-US">
                  <a:solidFill>
                    <a:srgbClr val="FF0033"/>
                  </a:solidFill>
                  <a:latin typeface="Courier New" charset="0"/>
                  <a:ea typeface="ＭＳ Ｐゴシック" charset="0"/>
                </a:rPr>
                <a:t> </a:t>
              </a:r>
            </a:p>
          </p:txBody>
        </p:sp>
        <p:sp>
          <p:nvSpPr>
            <p:cNvPr id="141358" name="Rectangle 46"/>
            <p:cNvSpPr>
              <a:spLocks noChangeArrowheads="1"/>
            </p:cNvSpPr>
            <p:nvPr/>
          </p:nvSpPr>
          <p:spPr bwMode="auto">
            <a:xfrm>
              <a:off x="2574" y="1474"/>
              <a:ext cx="252" cy="239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/>
            <a:lstStyle/>
            <a:p>
              <a:pPr>
                <a:defRPr/>
              </a:pPr>
              <a:r>
                <a:rPr lang="en-US">
                  <a:solidFill>
                    <a:srgbClr val="FF0033"/>
                  </a:solidFill>
                  <a:latin typeface="Courier New" charset="0"/>
                  <a:ea typeface="ＭＳ Ｐゴシック" charset="0"/>
                </a:rPr>
                <a:t> </a:t>
              </a:r>
            </a:p>
          </p:txBody>
        </p:sp>
        <p:sp>
          <p:nvSpPr>
            <p:cNvPr id="141359" name="Rectangle 47"/>
            <p:cNvSpPr>
              <a:spLocks noChangeArrowheads="1"/>
            </p:cNvSpPr>
            <p:nvPr/>
          </p:nvSpPr>
          <p:spPr bwMode="auto">
            <a:xfrm>
              <a:off x="2818" y="1474"/>
              <a:ext cx="253" cy="239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/>
            <a:lstStyle/>
            <a:p>
              <a:pPr>
                <a:defRPr/>
              </a:pPr>
              <a:r>
                <a:rPr lang="en-US">
                  <a:solidFill>
                    <a:srgbClr val="FF0033"/>
                  </a:solidFill>
                  <a:latin typeface="Courier New" charset="0"/>
                  <a:ea typeface="ＭＳ Ｐゴシック" charset="0"/>
                </a:rPr>
                <a:t> </a:t>
              </a:r>
            </a:p>
          </p:txBody>
        </p:sp>
        <p:sp>
          <p:nvSpPr>
            <p:cNvPr id="141360" name="Rectangle 48"/>
            <p:cNvSpPr>
              <a:spLocks noChangeArrowheads="1"/>
            </p:cNvSpPr>
            <p:nvPr/>
          </p:nvSpPr>
          <p:spPr bwMode="auto">
            <a:xfrm>
              <a:off x="3063" y="1474"/>
              <a:ext cx="253" cy="239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/>
            <a:lstStyle/>
            <a:p>
              <a:pPr>
                <a:defRPr/>
              </a:pPr>
              <a:r>
                <a:rPr lang="en-US">
                  <a:solidFill>
                    <a:srgbClr val="FF0033"/>
                  </a:solidFill>
                  <a:latin typeface="Courier New" charset="0"/>
                  <a:ea typeface="ＭＳ Ｐゴシック" charset="0"/>
                </a:rPr>
                <a:t> </a:t>
              </a:r>
            </a:p>
          </p:txBody>
        </p:sp>
        <p:sp>
          <p:nvSpPr>
            <p:cNvPr id="141361" name="Rectangle 49"/>
            <p:cNvSpPr>
              <a:spLocks noChangeArrowheads="1"/>
            </p:cNvSpPr>
            <p:nvPr/>
          </p:nvSpPr>
          <p:spPr bwMode="auto">
            <a:xfrm>
              <a:off x="1594" y="1474"/>
              <a:ext cx="253" cy="239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/>
            <a:lstStyle/>
            <a:p>
              <a:pPr>
                <a:defRPr/>
              </a:pPr>
              <a:r>
                <a:rPr lang="en-US">
                  <a:solidFill>
                    <a:srgbClr val="FF0033"/>
                  </a:solidFill>
                  <a:latin typeface="Courier New" charset="0"/>
                  <a:ea typeface="ＭＳ Ｐゴシック" charset="0"/>
                </a:rPr>
                <a:t> </a:t>
              </a:r>
            </a:p>
          </p:txBody>
        </p:sp>
      </p:grpSp>
      <p:sp>
        <p:nvSpPr>
          <p:cNvPr id="141362" name="Rectangle 50"/>
          <p:cNvSpPr>
            <a:spLocks noChangeArrowheads="1"/>
          </p:cNvSpPr>
          <p:nvPr/>
        </p:nvSpPr>
        <p:spPr bwMode="auto">
          <a:xfrm>
            <a:off x="2438400" y="4114800"/>
            <a:ext cx="401638" cy="37782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/>
          <a:lstStyle/>
          <a:p>
            <a:pPr>
              <a:defRPr/>
            </a:pPr>
            <a:r>
              <a:rPr lang="en-US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 </a:t>
            </a:r>
          </a:p>
        </p:txBody>
      </p:sp>
      <p:sp>
        <p:nvSpPr>
          <p:cNvPr id="141363" name="Rectangle 51"/>
          <p:cNvSpPr>
            <a:spLocks noChangeArrowheads="1"/>
          </p:cNvSpPr>
          <p:nvPr/>
        </p:nvSpPr>
        <p:spPr bwMode="auto">
          <a:xfrm>
            <a:off x="2827338" y="4114800"/>
            <a:ext cx="401637" cy="37782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/>
          <a:lstStyle/>
          <a:p>
            <a:pPr>
              <a:defRPr/>
            </a:pPr>
            <a:r>
              <a:rPr lang="en-US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 </a:t>
            </a:r>
          </a:p>
        </p:txBody>
      </p:sp>
      <p:sp>
        <p:nvSpPr>
          <p:cNvPr id="141364" name="Rectangle 52"/>
          <p:cNvSpPr>
            <a:spLocks noChangeArrowheads="1"/>
          </p:cNvSpPr>
          <p:nvPr/>
        </p:nvSpPr>
        <p:spPr bwMode="auto">
          <a:xfrm>
            <a:off x="3216275" y="4114800"/>
            <a:ext cx="400050" cy="37782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/>
          <a:lstStyle/>
          <a:p>
            <a:pPr>
              <a:defRPr/>
            </a:pPr>
            <a:r>
              <a:rPr lang="en-US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 </a:t>
            </a:r>
          </a:p>
        </p:txBody>
      </p:sp>
      <p:sp>
        <p:nvSpPr>
          <p:cNvPr id="141365" name="Rectangle 53"/>
          <p:cNvSpPr>
            <a:spLocks noChangeArrowheads="1"/>
          </p:cNvSpPr>
          <p:nvPr/>
        </p:nvSpPr>
        <p:spPr bwMode="auto">
          <a:xfrm>
            <a:off x="3992563" y="4114800"/>
            <a:ext cx="401637" cy="37782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/>
          <a:lstStyle/>
          <a:p>
            <a:pPr>
              <a:defRPr/>
            </a:pPr>
            <a:r>
              <a:rPr lang="en-US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 </a:t>
            </a:r>
          </a:p>
        </p:txBody>
      </p:sp>
      <p:sp>
        <p:nvSpPr>
          <p:cNvPr id="141366" name="Rectangle 54"/>
          <p:cNvSpPr>
            <a:spLocks noChangeArrowheads="1"/>
          </p:cNvSpPr>
          <p:nvPr/>
        </p:nvSpPr>
        <p:spPr bwMode="auto">
          <a:xfrm>
            <a:off x="4381500" y="4114800"/>
            <a:ext cx="401638" cy="37782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/>
          <a:lstStyle/>
          <a:p>
            <a:pPr>
              <a:defRPr/>
            </a:pPr>
            <a:r>
              <a:rPr lang="en-US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 </a:t>
            </a:r>
          </a:p>
        </p:txBody>
      </p:sp>
      <p:sp>
        <p:nvSpPr>
          <p:cNvPr id="141367" name="Rectangle 55"/>
          <p:cNvSpPr>
            <a:spLocks noChangeArrowheads="1"/>
          </p:cNvSpPr>
          <p:nvPr/>
        </p:nvSpPr>
        <p:spPr bwMode="auto">
          <a:xfrm>
            <a:off x="4770438" y="4114800"/>
            <a:ext cx="401637" cy="37782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/>
          <a:lstStyle/>
          <a:p>
            <a:pPr>
              <a:defRPr/>
            </a:pPr>
            <a:r>
              <a:rPr lang="en-US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 </a:t>
            </a:r>
          </a:p>
        </p:txBody>
      </p:sp>
      <p:sp>
        <p:nvSpPr>
          <p:cNvPr id="141368" name="Rectangle 56"/>
          <p:cNvSpPr>
            <a:spLocks noChangeArrowheads="1"/>
          </p:cNvSpPr>
          <p:nvPr/>
        </p:nvSpPr>
        <p:spPr bwMode="auto">
          <a:xfrm>
            <a:off x="5546725" y="4114800"/>
            <a:ext cx="401638" cy="37782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/>
          <a:lstStyle/>
          <a:p>
            <a:pPr>
              <a:defRPr/>
            </a:pPr>
            <a:r>
              <a:rPr lang="en-US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 </a:t>
            </a:r>
          </a:p>
        </p:txBody>
      </p:sp>
      <p:sp>
        <p:nvSpPr>
          <p:cNvPr id="141369" name="Rectangle 57"/>
          <p:cNvSpPr>
            <a:spLocks noChangeArrowheads="1"/>
          </p:cNvSpPr>
          <p:nvPr/>
        </p:nvSpPr>
        <p:spPr bwMode="auto">
          <a:xfrm>
            <a:off x="5935663" y="4114800"/>
            <a:ext cx="401637" cy="37782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/>
          <a:lstStyle/>
          <a:p>
            <a:pPr>
              <a:defRPr/>
            </a:pPr>
            <a:r>
              <a:rPr lang="en-US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 </a:t>
            </a:r>
          </a:p>
        </p:txBody>
      </p:sp>
      <p:sp>
        <p:nvSpPr>
          <p:cNvPr id="141370" name="Rectangle 58"/>
          <p:cNvSpPr>
            <a:spLocks noChangeArrowheads="1"/>
          </p:cNvSpPr>
          <p:nvPr/>
        </p:nvSpPr>
        <p:spPr bwMode="auto">
          <a:xfrm>
            <a:off x="3603625" y="4114800"/>
            <a:ext cx="401638" cy="37782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/>
          <a:lstStyle/>
          <a:p>
            <a:pPr>
              <a:defRPr/>
            </a:pPr>
            <a:r>
              <a:rPr lang="en-US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 </a:t>
            </a:r>
          </a:p>
        </p:txBody>
      </p:sp>
      <p:sp>
        <p:nvSpPr>
          <p:cNvPr id="141371" name="Rectangle 59"/>
          <p:cNvSpPr>
            <a:spLocks noChangeArrowheads="1"/>
          </p:cNvSpPr>
          <p:nvPr/>
        </p:nvSpPr>
        <p:spPr bwMode="auto">
          <a:xfrm>
            <a:off x="5159375" y="4114800"/>
            <a:ext cx="400050" cy="37782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/>
          <a:lstStyle/>
          <a:p>
            <a:pPr>
              <a:defRPr/>
            </a:pPr>
            <a:r>
              <a:rPr lang="en-US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 </a:t>
            </a:r>
          </a:p>
        </p:txBody>
      </p:sp>
      <p:sp>
        <p:nvSpPr>
          <p:cNvPr id="141372" name="Rectangle 60"/>
          <p:cNvSpPr>
            <a:spLocks noChangeArrowheads="1"/>
          </p:cNvSpPr>
          <p:nvPr/>
        </p:nvSpPr>
        <p:spPr bwMode="auto">
          <a:xfrm>
            <a:off x="2092325" y="3355975"/>
            <a:ext cx="354013" cy="191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defRPr/>
            </a:pPr>
            <a:r>
              <a:rPr lang="en-US">
                <a:solidFill>
                  <a:srgbClr val="FF0033"/>
                </a:solidFill>
                <a:latin typeface="Arial" charset="0"/>
                <a:ea typeface="ＭＳ Ｐゴシック" charset="0"/>
              </a:rPr>
              <a:t>1</a:t>
            </a:r>
          </a:p>
          <a:p>
            <a:pPr>
              <a:defRPr/>
            </a:pPr>
            <a:r>
              <a:rPr lang="en-US">
                <a:solidFill>
                  <a:srgbClr val="FF0033"/>
                </a:solidFill>
                <a:latin typeface="Arial" charset="0"/>
                <a:ea typeface="ＭＳ Ｐゴシック" charset="0"/>
              </a:rPr>
              <a:t>2</a:t>
            </a:r>
          </a:p>
          <a:p>
            <a:pPr>
              <a:defRPr/>
            </a:pPr>
            <a:r>
              <a:rPr lang="en-US">
                <a:solidFill>
                  <a:srgbClr val="FF0033"/>
                </a:solidFill>
                <a:latin typeface="Arial" charset="0"/>
                <a:ea typeface="ＭＳ Ｐゴシック" charset="0"/>
              </a:rPr>
              <a:t>3</a:t>
            </a:r>
          </a:p>
          <a:p>
            <a:pPr>
              <a:defRPr/>
            </a:pPr>
            <a:r>
              <a:rPr lang="en-US">
                <a:solidFill>
                  <a:srgbClr val="FF0033"/>
                </a:solidFill>
                <a:latin typeface="Arial" charset="0"/>
                <a:ea typeface="ＭＳ Ｐゴシック" charset="0"/>
              </a:rPr>
              <a:t>4</a:t>
            </a:r>
          </a:p>
          <a:p>
            <a:pPr>
              <a:defRPr/>
            </a:pPr>
            <a:r>
              <a:rPr lang="en-US">
                <a:solidFill>
                  <a:srgbClr val="FF0033"/>
                </a:solidFill>
                <a:latin typeface="Arial" charset="0"/>
                <a:ea typeface="ＭＳ Ｐゴシック" charset="0"/>
              </a:rPr>
              <a:t>5</a:t>
            </a:r>
          </a:p>
        </p:txBody>
      </p:sp>
      <p:sp>
        <p:nvSpPr>
          <p:cNvPr id="141373" name="Rectangle 61"/>
          <p:cNvSpPr>
            <a:spLocks noChangeArrowheads="1"/>
          </p:cNvSpPr>
          <p:nvPr/>
        </p:nvSpPr>
        <p:spPr bwMode="auto">
          <a:xfrm>
            <a:off x="2516188" y="5280025"/>
            <a:ext cx="39036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defRPr/>
            </a:pPr>
            <a:r>
              <a:rPr lang="en-US">
                <a:solidFill>
                  <a:srgbClr val="FF0033"/>
                </a:solidFill>
                <a:latin typeface="Arial" charset="0"/>
                <a:ea typeface="ＭＳ Ｐゴシック" charset="0"/>
              </a:rPr>
              <a:t>1  2   3  4   5  6   7  8   9  10</a:t>
            </a:r>
          </a:p>
        </p:txBody>
      </p:sp>
      <p:sp>
        <p:nvSpPr>
          <p:cNvPr id="141374" name="Line 62"/>
          <p:cNvSpPr>
            <a:spLocks noChangeShapeType="1"/>
          </p:cNvSpPr>
          <p:nvPr/>
        </p:nvSpPr>
        <p:spPr bwMode="auto">
          <a:xfrm>
            <a:off x="2633663" y="3535363"/>
            <a:ext cx="0" cy="1143000"/>
          </a:xfrm>
          <a:prstGeom prst="line">
            <a:avLst/>
          </a:prstGeom>
          <a:noFill/>
          <a:ln w="76200">
            <a:solidFill>
              <a:srgbClr val="FF0033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41375" name="AutoShape 63"/>
          <p:cNvSpPr>
            <a:spLocks/>
          </p:cNvSpPr>
          <p:nvPr/>
        </p:nvSpPr>
        <p:spPr bwMode="auto">
          <a:xfrm>
            <a:off x="1752600" y="3459163"/>
            <a:ext cx="228600" cy="1417637"/>
          </a:xfrm>
          <a:prstGeom prst="leftBrace">
            <a:avLst>
              <a:gd name="adj1" fmla="val 51678"/>
              <a:gd name="adj2" fmla="val 50000"/>
            </a:avLst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41376" name="Text Box 64"/>
          <p:cNvSpPr txBox="1">
            <a:spLocks noChangeArrowheads="1"/>
          </p:cNvSpPr>
          <p:nvPr/>
        </p:nvSpPr>
        <p:spPr bwMode="auto">
          <a:xfrm>
            <a:off x="914400" y="3916363"/>
            <a:ext cx="844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latin typeface="Arial" charset="0"/>
                <a:ea typeface="ＭＳ Ｐゴシック" charset="0"/>
              </a:rPr>
              <a:t>O(N)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28625"/>
            <a:ext cx="7772400" cy="685800"/>
          </a:xfrm>
        </p:spPr>
        <p:txBody>
          <a:bodyPr/>
          <a:lstStyle/>
          <a:p>
            <a:pPr>
              <a:defRPr/>
            </a:pPr>
            <a:r>
              <a:rPr lang="en-US" smtClean="0">
                <a:cs typeface="+mj-cs"/>
              </a:rPr>
              <a:t>Example: Search a 2D Array</a:t>
            </a:r>
          </a:p>
        </p:txBody>
      </p:sp>
      <p:sp>
        <p:nvSpPr>
          <p:cNvPr id="14233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143000"/>
            <a:ext cx="7772400" cy="4648200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en-US" sz="2000" b="1" dirty="0" smtClean="0">
                <a:cs typeface="+mn-cs"/>
              </a:rPr>
              <a:t>Search an unsorted 2D array of size </a:t>
            </a:r>
            <a:r>
              <a:rPr lang="en-US" sz="2000" b="1" dirty="0" err="1" smtClean="0">
                <a:cs typeface="+mn-cs"/>
              </a:rPr>
              <a:t>NxM</a:t>
            </a:r>
            <a:r>
              <a:rPr lang="en-US" sz="2000" b="1" dirty="0" smtClean="0">
                <a:cs typeface="+mn-cs"/>
              </a:rPr>
              <a:t> (row, then column)</a:t>
            </a:r>
          </a:p>
          <a:p>
            <a:pPr lvl="1">
              <a:defRPr/>
            </a:pPr>
            <a:r>
              <a:rPr lang="en-US" sz="2000" b="1" dirty="0" smtClean="0"/>
              <a:t>Traverse all rows</a:t>
            </a:r>
          </a:p>
          <a:p>
            <a:pPr lvl="1">
              <a:defRPr/>
            </a:pPr>
            <a:r>
              <a:rPr lang="en-US" sz="2000" b="1" dirty="0" smtClean="0">
                <a:solidFill>
                  <a:srgbClr val="FF0033"/>
                </a:solidFill>
              </a:rPr>
              <a:t>For each row, examine all the cells (changing columns)</a:t>
            </a:r>
          </a:p>
        </p:txBody>
      </p:sp>
      <p:sp>
        <p:nvSpPr>
          <p:cNvPr id="142340" name="Rectangle 4"/>
          <p:cNvSpPr>
            <a:spLocks noChangeArrowheads="1"/>
          </p:cNvSpPr>
          <p:nvPr/>
        </p:nvSpPr>
        <p:spPr bwMode="auto">
          <a:xfrm>
            <a:off x="1895475" y="2895600"/>
            <a:ext cx="827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defRPr/>
            </a:pPr>
            <a:r>
              <a:rPr lang="en-US">
                <a:solidFill>
                  <a:srgbClr val="3333FF"/>
                </a:solidFill>
                <a:latin typeface="Arial" charset="0"/>
                <a:ea typeface="ＭＳ Ｐゴシック" charset="0"/>
              </a:rPr>
              <a:t>Row</a:t>
            </a:r>
          </a:p>
        </p:txBody>
      </p:sp>
      <p:sp>
        <p:nvSpPr>
          <p:cNvPr id="142341" name="Rectangle 5"/>
          <p:cNvSpPr>
            <a:spLocks noChangeArrowheads="1"/>
          </p:cNvSpPr>
          <p:nvPr/>
        </p:nvSpPr>
        <p:spPr bwMode="auto">
          <a:xfrm>
            <a:off x="1447800" y="5668963"/>
            <a:ext cx="13176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defRPr/>
            </a:pPr>
            <a:r>
              <a:rPr lang="en-US">
                <a:solidFill>
                  <a:srgbClr val="3333FF"/>
                </a:solidFill>
                <a:latin typeface="Arial" charset="0"/>
                <a:ea typeface="ＭＳ Ｐゴシック" charset="0"/>
              </a:rPr>
              <a:t>Column</a:t>
            </a:r>
          </a:p>
        </p:txBody>
      </p:sp>
      <p:grpSp>
        <p:nvGrpSpPr>
          <p:cNvPr id="62469" name="Group 6"/>
          <p:cNvGrpSpPr>
            <a:grpSpLocks/>
          </p:cNvGrpSpPr>
          <p:nvPr/>
        </p:nvGrpSpPr>
        <p:grpSpPr bwMode="auto">
          <a:xfrm>
            <a:off x="2438400" y="3382963"/>
            <a:ext cx="3898900" cy="377825"/>
            <a:chOff x="860" y="1244"/>
            <a:chExt cx="2456" cy="238"/>
          </a:xfrm>
        </p:grpSpPr>
        <p:sp>
          <p:nvSpPr>
            <p:cNvPr id="142343" name="Rectangle 7"/>
            <p:cNvSpPr>
              <a:spLocks noChangeArrowheads="1"/>
            </p:cNvSpPr>
            <p:nvPr/>
          </p:nvSpPr>
          <p:spPr bwMode="auto">
            <a:xfrm>
              <a:off x="860" y="1244"/>
              <a:ext cx="253" cy="23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/>
            <a:lstStyle/>
            <a:p>
              <a:pPr>
                <a:defRPr/>
              </a:pPr>
              <a:r>
                <a:rPr lang="en-US">
                  <a:solidFill>
                    <a:srgbClr val="FF0033"/>
                  </a:solidFill>
                  <a:latin typeface="Courier New" charset="0"/>
                  <a:ea typeface="ＭＳ Ｐゴシック" charset="0"/>
                </a:rPr>
                <a:t> </a:t>
              </a:r>
            </a:p>
          </p:txBody>
        </p:sp>
        <p:sp>
          <p:nvSpPr>
            <p:cNvPr id="142344" name="Rectangle 8"/>
            <p:cNvSpPr>
              <a:spLocks noChangeArrowheads="1"/>
            </p:cNvSpPr>
            <p:nvPr/>
          </p:nvSpPr>
          <p:spPr bwMode="auto">
            <a:xfrm>
              <a:off x="1105" y="1244"/>
              <a:ext cx="253" cy="23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/>
            <a:lstStyle/>
            <a:p>
              <a:pPr>
                <a:defRPr/>
              </a:pPr>
              <a:r>
                <a:rPr lang="en-US">
                  <a:solidFill>
                    <a:srgbClr val="FF0033"/>
                  </a:solidFill>
                  <a:latin typeface="Courier New" charset="0"/>
                  <a:ea typeface="ＭＳ Ｐゴシック" charset="0"/>
                </a:rPr>
                <a:t> </a:t>
              </a:r>
            </a:p>
          </p:txBody>
        </p:sp>
        <p:sp>
          <p:nvSpPr>
            <p:cNvPr id="142345" name="Rectangle 9"/>
            <p:cNvSpPr>
              <a:spLocks noChangeArrowheads="1"/>
            </p:cNvSpPr>
            <p:nvPr/>
          </p:nvSpPr>
          <p:spPr bwMode="auto">
            <a:xfrm>
              <a:off x="1350" y="1244"/>
              <a:ext cx="252" cy="23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/>
            <a:lstStyle/>
            <a:p>
              <a:pPr>
                <a:defRPr/>
              </a:pPr>
              <a:r>
                <a:rPr lang="en-US">
                  <a:solidFill>
                    <a:srgbClr val="FF0033"/>
                  </a:solidFill>
                  <a:latin typeface="Courier New" charset="0"/>
                  <a:ea typeface="ＭＳ Ｐゴシック" charset="0"/>
                </a:rPr>
                <a:t> </a:t>
              </a:r>
            </a:p>
          </p:txBody>
        </p:sp>
        <p:sp>
          <p:nvSpPr>
            <p:cNvPr id="142346" name="Rectangle 10"/>
            <p:cNvSpPr>
              <a:spLocks noChangeArrowheads="1"/>
            </p:cNvSpPr>
            <p:nvPr/>
          </p:nvSpPr>
          <p:spPr bwMode="auto">
            <a:xfrm>
              <a:off x="1839" y="1244"/>
              <a:ext cx="253" cy="23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/>
            <a:lstStyle/>
            <a:p>
              <a:pPr>
                <a:defRPr/>
              </a:pPr>
              <a:r>
                <a:rPr lang="en-US">
                  <a:solidFill>
                    <a:srgbClr val="FF0033"/>
                  </a:solidFill>
                  <a:latin typeface="Courier New" charset="0"/>
                  <a:ea typeface="ＭＳ Ｐゴシック" charset="0"/>
                </a:rPr>
                <a:t> </a:t>
              </a:r>
            </a:p>
          </p:txBody>
        </p:sp>
        <p:sp>
          <p:nvSpPr>
            <p:cNvPr id="142347" name="Rectangle 11"/>
            <p:cNvSpPr>
              <a:spLocks noChangeArrowheads="1"/>
            </p:cNvSpPr>
            <p:nvPr/>
          </p:nvSpPr>
          <p:spPr bwMode="auto">
            <a:xfrm>
              <a:off x="2084" y="1244"/>
              <a:ext cx="253" cy="23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/>
            <a:lstStyle/>
            <a:p>
              <a:pPr>
                <a:defRPr/>
              </a:pPr>
              <a:r>
                <a:rPr lang="en-US">
                  <a:solidFill>
                    <a:srgbClr val="FF0033"/>
                  </a:solidFill>
                  <a:latin typeface="Courier New" charset="0"/>
                  <a:ea typeface="ＭＳ Ｐゴシック" charset="0"/>
                </a:rPr>
                <a:t> </a:t>
              </a:r>
            </a:p>
          </p:txBody>
        </p:sp>
        <p:sp>
          <p:nvSpPr>
            <p:cNvPr id="142348" name="Rectangle 12"/>
            <p:cNvSpPr>
              <a:spLocks noChangeArrowheads="1"/>
            </p:cNvSpPr>
            <p:nvPr/>
          </p:nvSpPr>
          <p:spPr bwMode="auto">
            <a:xfrm>
              <a:off x="2329" y="1244"/>
              <a:ext cx="253" cy="23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/>
            <a:lstStyle/>
            <a:p>
              <a:pPr>
                <a:defRPr/>
              </a:pPr>
              <a:r>
                <a:rPr lang="en-US">
                  <a:solidFill>
                    <a:srgbClr val="FF0033"/>
                  </a:solidFill>
                  <a:latin typeface="Courier New" charset="0"/>
                  <a:ea typeface="ＭＳ Ｐゴシック" charset="0"/>
                </a:rPr>
                <a:t> </a:t>
              </a:r>
            </a:p>
          </p:txBody>
        </p:sp>
        <p:sp>
          <p:nvSpPr>
            <p:cNvPr id="142349" name="Rectangle 13"/>
            <p:cNvSpPr>
              <a:spLocks noChangeArrowheads="1"/>
            </p:cNvSpPr>
            <p:nvPr/>
          </p:nvSpPr>
          <p:spPr bwMode="auto">
            <a:xfrm>
              <a:off x="2574" y="1244"/>
              <a:ext cx="252" cy="23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/>
            <a:lstStyle/>
            <a:p>
              <a:pPr>
                <a:defRPr/>
              </a:pPr>
              <a:r>
                <a:rPr lang="en-US">
                  <a:solidFill>
                    <a:srgbClr val="FF0033"/>
                  </a:solidFill>
                  <a:latin typeface="Courier New" charset="0"/>
                  <a:ea typeface="ＭＳ Ｐゴシック" charset="0"/>
                </a:rPr>
                <a:t> </a:t>
              </a:r>
            </a:p>
          </p:txBody>
        </p:sp>
        <p:sp>
          <p:nvSpPr>
            <p:cNvPr id="142350" name="Rectangle 14"/>
            <p:cNvSpPr>
              <a:spLocks noChangeArrowheads="1"/>
            </p:cNvSpPr>
            <p:nvPr/>
          </p:nvSpPr>
          <p:spPr bwMode="auto">
            <a:xfrm>
              <a:off x="2818" y="1244"/>
              <a:ext cx="253" cy="23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/>
            <a:lstStyle/>
            <a:p>
              <a:pPr>
                <a:defRPr/>
              </a:pPr>
              <a:r>
                <a:rPr lang="en-US">
                  <a:solidFill>
                    <a:srgbClr val="FF0033"/>
                  </a:solidFill>
                  <a:latin typeface="Courier New" charset="0"/>
                  <a:ea typeface="ＭＳ Ｐゴシック" charset="0"/>
                </a:rPr>
                <a:t> </a:t>
              </a:r>
            </a:p>
          </p:txBody>
        </p:sp>
        <p:sp>
          <p:nvSpPr>
            <p:cNvPr id="142351" name="Rectangle 15"/>
            <p:cNvSpPr>
              <a:spLocks noChangeArrowheads="1"/>
            </p:cNvSpPr>
            <p:nvPr/>
          </p:nvSpPr>
          <p:spPr bwMode="auto">
            <a:xfrm>
              <a:off x="3063" y="1244"/>
              <a:ext cx="253" cy="23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/>
            <a:lstStyle/>
            <a:p>
              <a:pPr>
                <a:defRPr/>
              </a:pPr>
              <a:r>
                <a:rPr lang="en-US">
                  <a:solidFill>
                    <a:srgbClr val="FF0033"/>
                  </a:solidFill>
                  <a:latin typeface="Courier New" charset="0"/>
                  <a:ea typeface="ＭＳ Ｐゴシック" charset="0"/>
                </a:rPr>
                <a:t> </a:t>
              </a:r>
            </a:p>
          </p:txBody>
        </p:sp>
        <p:sp>
          <p:nvSpPr>
            <p:cNvPr id="142352" name="Rectangle 16"/>
            <p:cNvSpPr>
              <a:spLocks noChangeArrowheads="1"/>
            </p:cNvSpPr>
            <p:nvPr/>
          </p:nvSpPr>
          <p:spPr bwMode="auto">
            <a:xfrm>
              <a:off x="1594" y="1244"/>
              <a:ext cx="253" cy="23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/>
            <a:lstStyle/>
            <a:p>
              <a:pPr>
                <a:defRPr/>
              </a:pPr>
              <a:r>
                <a:rPr lang="en-US">
                  <a:solidFill>
                    <a:srgbClr val="FF0033"/>
                  </a:solidFill>
                  <a:latin typeface="Courier New" charset="0"/>
                  <a:ea typeface="ＭＳ Ｐゴシック" charset="0"/>
                </a:rPr>
                <a:t> </a:t>
              </a:r>
            </a:p>
          </p:txBody>
        </p:sp>
      </p:grpSp>
      <p:sp>
        <p:nvSpPr>
          <p:cNvPr id="142353" name="Rectangle 17"/>
          <p:cNvSpPr>
            <a:spLocks noChangeArrowheads="1"/>
          </p:cNvSpPr>
          <p:nvPr/>
        </p:nvSpPr>
        <p:spPr bwMode="auto">
          <a:xfrm>
            <a:off x="2438400" y="4479925"/>
            <a:ext cx="401638" cy="379413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/>
          <a:lstStyle/>
          <a:p>
            <a:pPr>
              <a:defRPr/>
            </a:pPr>
            <a:r>
              <a:rPr lang="en-US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 </a:t>
            </a:r>
          </a:p>
        </p:txBody>
      </p:sp>
      <p:sp>
        <p:nvSpPr>
          <p:cNvPr id="142354" name="Rectangle 18"/>
          <p:cNvSpPr>
            <a:spLocks noChangeArrowheads="1"/>
          </p:cNvSpPr>
          <p:nvPr/>
        </p:nvSpPr>
        <p:spPr bwMode="auto">
          <a:xfrm>
            <a:off x="2827338" y="4479925"/>
            <a:ext cx="401637" cy="379413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/>
          <a:lstStyle/>
          <a:p>
            <a:pPr>
              <a:defRPr/>
            </a:pPr>
            <a:r>
              <a:rPr lang="en-US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 </a:t>
            </a:r>
          </a:p>
        </p:txBody>
      </p:sp>
      <p:sp>
        <p:nvSpPr>
          <p:cNvPr id="142355" name="Rectangle 19"/>
          <p:cNvSpPr>
            <a:spLocks noChangeArrowheads="1"/>
          </p:cNvSpPr>
          <p:nvPr/>
        </p:nvSpPr>
        <p:spPr bwMode="auto">
          <a:xfrm>
            <a:off x="3216275" y="4479925"/>
            <a:ext cx="400050" cy="379413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/>
          <a:lstStyle/>
          <a:p>
            <a:pPr>
              <a:defRPr/>
            </a:pPr>
            <a:r>
              <a:rPr lang="en-US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 </a:t>
            </a:r>
          </a:p>
        </p:txBody>
      </p:sp>
      <p:sp>
        <p:nvSpPr>
          <p:cNvPr id="142356" name="Rectangle 20"/>
          <p:cNvSpPr>
            <a:spLocks noChangeArrowheads="1"/>
          </p:cNvSpPr>
          <p:nvPr/>
        </p:nvSpPr>
        <p:spPr bwMode="auto">
          <a:xfrm>
            <a:off x="3992563" y="4479925"/>
            <a:ext cx="401637" cy="379413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/>
          <a:lstStyle/>
          <a:p>
            <a:pPr>
              <a:defRPr/>
            </a:pPr>
            <a:r>
              <a:rPr lang="en-US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 </a:t>
            </a:r>
          </a:p>
        </p:txBody>
      </p:sp>
      <p:sp>
        <p:nvSpPr>
          <p:cNvPr id="142357" name="Rectangle 21"/>
          <p:cNvSpPr>
            <a:spLocks noChangeArrowheads="1"/>
          </p:cNvSpPr>
          <p:nvPr/>
        </p:nvSpPr>
        <p:spPr bwMode="auto">
          <a:xfrm>
            <a:off x="4381500" y="4479925"/>
            <a:ext cx="401638" cy="379413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/>
          <a:lstStyle/>
          <a:p>
            <a:pPr>
              <a:defRPr/>
            </a:pPr>
            <a:r>
              <a:rPr lang="en-US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 </a:t>
            </a:r>
          </a:p>
        </p:txBody>
      </p:sp>
      <p:sp>
        <p:nvSpPr>
          <p:cNvPr id="142358" name="Rectangle 22"/>
          <p:cNvSpPr>
            <a:spLocks noChangeArrowheads="1"/>
          </p:cNvSpPr>
          <p:nvPr/>
        </p:nvSpPr>
        <p:spPr bwMode="auto">
          <a:xfrm>
            <a:off x="4770438" y="4479925"/>
            <a:ext cx="401637" cy="379413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/>
          <a:lstStyle/>
          <a:p>
            <a:pPr>
              <a:defRPr/>
            </a:pPr>
            <a:r>
              <a:rPr lang="en-US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 </a:t>
            </a:r>
          </a:p>
        </p:txBody>
      </p:sp>
      <p:sp>
        <p:nvSpPr>
          <p:cNvPr id="142359" name="Rectangle 23"/>
          <p:cNvSpPr>
            <a:spLocks noChangeArrowheads="1"/>
          </p:cNvSpPr>
          <p:nvPr/>
        </p:nvSpPr>
        <p:spPr bwMode="auto">
          <a:xfrm>
            <a:off x="5159375" y="4479925"/>
            <a:ext cx="400050" cy="379413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/>
          <a:lstStyle/>
          <a:p>
            <a:pPr>
              <a:defRPr/>
            </a:pPr>
            <a:r>
              <a:rPr lang="en-US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 </a:t>
            </a:r>
          </a:p>
        </p:txBody>
      </p:sp>
      <p:sp>
        <p:nvSpPr>
          <p:cNvPr id="142360" name="Rectangle 24"/>
          <p:cNvSpPr>
            <a:spLocks noChangeArrowheads="1"/>
          </p:cNvSpPr>
          <p:nvPr/>
        </p:nvSpPr>
        <p:spPr bwMode="auto">
          <a:xfrm>
            <a:off x="5546725" y="4479925"/>
            <a:ext cx="401638" cy="379413"/>
          </a:xfrm>
          <a:prstGeom prst="rect">
            <a:avLst/>
          </a:prstGeom>
          <a:solidFill>
            <a:srgbClr val="3333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/>
          <a:lstStyle/>
          <a:p>
            <a:pPr>
              <a:defRPr/>
            </a:pPr>
            <a:endParaRPr lang="en-US">
              <a:solidFill>
                <a:srgbClr val="FF0033"/>
              </a:solidFill>
              <a:latin typeface="Courier New" charset="0"/>
              <a:ea typeface="ＭＳ Ｐゴシック" charset="0"/>
            </a:endParaRPr>
          </a:p>
        </p:txBody>
      </p:sp>
      <p:sp>
        <p:nvSpPr>
          <p:cNvPr id="142361" name="Rectangle 25"/>
          <p:cNvSpPr>
            <a:spLocks noChangeArrowheads="1"/>
          </p:cNvSpPr>
          <p:nvPr/>
        </p:nvSpPr>
        <p:spPr bwMode="auto">
          <a:xfrm>
            <a:off x="5935663" y="4479925"/>
            <a:ext cx="401637" cy="379413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/>
          <a:lstStyle/>
          <a:p>
            <a:pPr>
              <a:defRPr/>
            </a:pPr>
            <a:r>
              <a:rPr lang="en-US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 </a:t>
            </a:r>
          </a:p>
        </p:txBody>
      </p:sp>
      <p:sp>
        <p:nvSpPr>
          <p:cNvPr id="142362" name="Rectangle 26"/>
          <p:cNvSpPr>
            <a:spLocks noChangeArrowheads="1"/>
          </p:cNvSpPr>
          <p:nvPr/>
        </p:nvSpPr>
        <p:spPr bwMode="auto">
          <a:xfrm>
            <a:off x="3603625" y="4479925"/>
            <a:ext cx="401638" cy="379413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/>
          <a:lstStyle/>
          <a:p>
            <a:pPr>
              <a:defRPr/>
            </a:pPr>
            <a:r>
              <a:rPr lang="en-US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 </a:t>
            </a:r>
          </a:p>
        </p:txBody>
      </p:sp>
      <p:grpSp>
        <p:nvGrpSpPr>
          <p:cNvPr id="62480" name="Group 27"/>
          <p:cNvGrpSpPr>
            <a:grpSpLocks/>
          </p:cNvGrpSpPr>
          <p:nvPr/>
        </p:nvGrpSpPr>
        <p:grpSpPr bwMode="auto">
          <a:xfrm>
            <a:off x="2438400" y="4846638"/>
            <a:ext cx="3898900" cy="377825"/>
            <a:chOff x="860" y="2166"/>
            <a:chExt cx="2456" cy="238"/>
          </a:xfrm>
        </p:grpSpPr>
        <p:sp>
          <p:nvSpPr>
            <p:cNvPr id="142364" name="Rectangle 28"/>
            <p:cNvSpPr>
              <a:spLocks noChangeArrowheads="1"/>
            </p:cNvSpPr>
            <p:nvPr/>
          </p:nvSpPr>
          <p:spPr bwMode="auto">
            <a:xfrm>
              <a:off x="860" y="2166"/>
              <a:ext cx="253" cy="23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/>
            <a:lstStyle/>
            <a:p>
              <a:pPr>
                <a:defRPr/>
              </a:pPr>
              <a:r>
                <a:rPr lang="en-US">
                  <a:solidFill>
                    <a:srgbClr val="FF0033"/>
                  </a:solidFill>
                  <a:latin typeface="Courier New" charset="0"/>
                  <a:ea typeface="ＭＳ Ｐゴシック" charset="0"/>
                </a:rPr>
                <a:t> </a:t>
              </a:r>
            </a:p>
          </p:txBody>
        </p:sp>
        <p:sp>
          <p:nvSpPr>
            <p:cNvPr id="142365" name="Rectangle 29"/>
            <p:cNvSpPr>
              <a:spLocks noChangeArrowheads="1"/>
            </p:cNvSpPr>
            <p:nvPr/>
          </p:nvSpPr>
          <p:spPr bwMode="auto">
            <a:xfrm>
              <a:off x="1105" y="2166"/>
              <a:ext cx="253" cy="23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/>
            <a:lstStyle/>
            <a:p>
              <a:pPr>
                <a:defRPr/>
              </a:pPr>
              <a:r>
                <a:rPr lang="en-US">
                  <a:solidFill>
                    <a:srgbClr val="FF0033"/>
                  </a:solidFill>
                  <a:latin typeface="Courier New" charset="0"/>
                  <a:ea typeface="ＭＳ Ｐゴシック" charset="0"/>
                </a:rPr>
                <a:t> </a:t>
              </a:r>
            </a:p>
          </p:txBody>
        </p:sp>
        <p:sp>
          <p:nvSpPr>
            <p:cNvPr id="142366" name="Rectangle 30"/>
            <p:cNvSpPr>
              <a:spLocks noChangeArrowheads="1"/>
            </p:cNvSpPr>
            <p:nvPr/>
          </p:nvSpPr>
          <p:spPr bwMode="auto">
            <a:xfrm>
              <a:off x="1350" y="2166"/>
              <a:ext cx="252" cy="23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/>
            <a:lstStyle/>
            <a:p>
              <a:pPr>
                <a:defRPr/>
              </a:pPr>
              <a:r>
                <a:rPr lang="en-US">
                  <a:solidFill>
                    <a:srgbClr val="FF0033"/>
                  </a:solidFill>
                  <a:latin typeface="Courier New" charset="0"/>
                  <a:ea typeface="ＭＳ Ｐゴシック" charset="0"/>
                </a:rPr>
                <a:t> </a:t>
              </a:r>
            </a:p>
          </p:txBody>
        </p:sp>
        <p:sp>
          <p:nvSpPr>
            <p:cNvPr id="142367" name="Rectangle 31"/>
            <p:cNvSpPr>
              <a:spLocks noChangeArrowheads="1"/>
            </p:cNvSpPr>
            <p:nvPr/>
          </p:nvSpPr>
          <p:spPr bwMode="auto">
            <a:xfrm>
              <a:off x="1839" y="2166"/>
              <a:ext cx="253" cy="23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/>
            <a:lstStyle/>
            <a:p>
              <a:pPr>
                <a:defRPr/>
              </a:pPr>
              <a:r>
                <a:rPr lang="en-US">
                  <a:solidFill>
                    <a:srgbClr val="FF0033"/>
                  </a:solidFill>
                  <a:latin typeface="Courier New" charset="0"/>
                  <a:ea typeface="ＭＳ Ｐゴシック" charset="0"/>
                </a:rPr>
                <a:t> </a:t>
              </a:r>
            </a:p>
          </p:txBody>
        </p:sp>
        <p:sp>
          <p:nvSpPr>
            <p:cNvPr id="142368" name="Rectangle 32"/>
            <p:cNvSpPr>
              <a:spLocks noChangeArrowheads="1"/>
            </p:cNvSpPr>
            <p:nvPr/>
          </p:nvSpPr>
          <p:spPr bwMode="auto">
            <a:xfrm>
              <a:off x="2084" y="2166"/>
              <a:ext cx="253" cy="23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/>
            <a:lstStyle/>
            <a:p>
              <a:pPr>
                <a:defRPr/>
              </a:pPr>
              <a:r>
                <a:rPr lang="en-US">
                  <a:solidFill>
                    <a:srgbClr val="FF0033"/>
                  </a:solidFill>
                  <a:latin typeface="Courier New" charset="0"/>
                  <a:ea typeface="ＭＳ Ｐゴシック" charset="0"/>
                </a:rPr>
                <a:t> </a:t>
              </a:r>
            </a:p>
          </p:txBody>
        </p:sp>
        <p:sp>
          <p:nvSpPr>
            <p:cNvPr id="142369" name="Rectangle 33"/>
            <p:cNvSpPr>
              <a:spLocks noChangeArrowheads="1"/>
            </p:cNvSpPr>
            <p:nvPr/>
          </p:nvSpPr>
          <p:spPr bwMode="auto">
            <a:xfrm>
              <a:off x="2329" y="2166"/>
              <a:ext cx="253" cy="23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/>
            <a:lstStyle/>
            <a:p>
              <a:pPr>
                <a:defRPr/>
              </a:pPr>
              <a:r>
                <a:rPr lang="en-US">
                  <a:solidFill>
                    <a:srgbClr val="FF0033"/>
                  </a:solidFill>
                  <a:latin typeface="Courier New" charset="0"/>
                  <a:ea typeface="ＭＳ Ｐゴシック" charset="0"/>
                </a:rPr>
                <a:t> </a:t>
              </a:r>
            </a:p>
          </p:txBody>
        </p:sp>
        <p:sp>
          <p:nvSpPr>
            <p:cNvPr id="142370" name="Rectangle 34"/>
            <p:cNvSpPr>
              <a:spLocks noChangeArrowheads="1"/>
            </p:cNvSpPr>
            <p:nvPr/>
          </p:nvSpPr>
          <p:spPr bwMode="auto">
            <a:xfrm>
              <a:off x="2574" y="2166"/>
              <a:ext cx="252" cy="23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/>
            <a:lstStyle/>
            <a:p>
              <a:pPr>
                <a:defRPr/>
              </a:pPr>
              <a:r>
                <a:rPr lang="en-US">
                  <a:solidFill>
                    <a:srgbClr val="FF0033"/>
                  </a:solidFill>
                  <a:latin typeface="Courier New" charset="0"/>
                  <a:ea typeface="ＭＳ Ｐゴシック" charset="0"/>
                </a:rPr>
                <a:t> </a:t>
              </a:r>
            </a:p>
          </p:txBody>
        </p:sp>
        <p:sp>
          <p:nvSpPr>
            <p:cNvPr id="142371" name="Rectangle 35"/>
            <p:cNvSpPr>
              <a:spLocks noChangeArrowheads="1"/>
            </p:cNvSpPr>
            <p:nvPr/>
          </p:nvSpPr>
          <p:spPr bwMode="auto">
            <a:xfrm>
              <a:off x="2818" y="2166"/>
              <a:ext cx="253" cy="23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/>
            <a:lstStyle/>
            <a:p>
              <a:pPr>
                <a:defRPr/>
              </a:pPr>
              <a:r>
                <a:rPr lang="en-US">
                  <a:solidFill>
                    <a:srgbClr val="FF0033"/>
                  </a:solidFill>
                  <a:latin typeface="Courier New" charset="0"/>
                  <a:ea typeface="ＭＳ Ｐゴシック" charset="0"/>
                </a:rPr>
                <a:t> </a:t>
              </a:r>
            </a:p>
          </p:txBody>
        </p:sp>
        <p:sp>
          <p:nvSpPr>
            <p:cNvPr id="142372" name="Rectangle 36"/>
            <p:cNvSpPr>
              <a:spLocks noChangeArrowheads="1"/>
            </p:cNvSpPr>
            <p:nvPr/>
          </p:nvSpPr>
          <p:spPr bwMode="auto">
            <a:xfrm>
              <a:off x="3063" y="2166"/>
              <a:ext cx="253" cy="23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/>
            <a:lstStyle/>
            <a:p>
              <a:pPr>
                <a:defRPr/>
              </a:pPr>
              <a:r>
                <a:rPr lang="en-US">
                  <a:solidFill>
                    <a:srgbClr val="FF0033"/>
                  </a:solidFill>
                  <a:latin typeface="Courier New" charset="0"/>
                  <a:ea typeface="ＭＳ Ｐゴシック" charset="0"/>
                </a:rPr>
                <a:t> </a:t>
              </a:r>
            </a:p>
          </p:txBody>
        </p:sp>
        <p:sp>
          <p:nvSpPr>
            <p:cNvPr id="142373" name="Rectangle 37"/>
            <p:cNvSpPr>
              <a:spLocks noChangeArrowheads="1"/>
            </p:cNvSpPr>
            <p:nvPr/>
          </p:nvSpPr>
          <p:spPr bwMode="auto">
            <a:xfrm>
              <a:off x="1594" y="2166"/>
              <a:ext cx="253" cy="23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/>
            <a:lstStyle/>
            <a:p>
              <a:pPr>
                <a:defRPr/>
              </a:pPr>
              <a:r>
                <a:rPr lang="en-US">
                  <a:solidFill>
                    <a:srgbClr val="FF0033"/>
                  </a:solidFill>
                  <a:latin typeface="Courier New" charset="0"/>
                  <a:ea typeface="ＭＳ Ｐゴシック" charset="0"/>
                </a:rPr>
                <a:t> </a:t>
              </a:r>
            </a:p>
          </p:txBody>
        </p:sp>
      </p:grpSp>
      <p:grpSp>
        <p:nvGrpSpPr>
          <p:cNvPr id="62481" name="Group 38"/>
          <p:cNvGrpSpPr>
            <a:grpSpLocks/>
          </p:cNvGrpSpPr>
          <p:nvPr/>
        </p:nvGrpSpPr>
        <p:grpSpPr bwMode="auto">
          <a:xfrm>
            <a:off x="2438400" y="3748088"/>
            <a:ext cx="3898900" cy="379412"/>
            <a:chOff x="860" y="1474"/>
            <a:chExt cx="2456" cy="239"/>
          </a:xfrm>
        </p:grpSpPr>
        <p:sp>
          <p:nvSpPr>
            <p:cNvPr id="142375" name="Rectangle 39"/>
            <p:cNvSpPr>
              <a:spLocks noChangeArrowheads="1"/>
            </p:cNvSpPr>
            <p:nvPr/>
          </p:nvSpPr>
          <p:spPr bwMode="auto">
            <a:xfrm>
              <a:off x="860" y="1474"/>
              <a:ext cx="253" cy="239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/>
            <a:lstStyle/>
            <a:p>
              <a:pPr>
                <a:defRPr/>
              </a:pPr>
              <a:r>
                <a:rPr lang="en-US">
                  <a:solidFill>
                    <a:srgbClr val="FF0033"/>
                  </a:solidFill>
                  <a:latin typeface="Courier New" charset="0"/>
                  <a:ea typeface="ＭＳ Ｐゴシック" charset="0"/>
                </a:rPr>
                <a:t> </a:t>
              </a:r>
            </a:p>
          </p:txBody>
        </p:sp>
        <p:sp>
          <p:nvSpPr>
            <p:cNvPr id="142376" name="Rectangle 40"/>
            <p:cNvSpPr>
              <a:spLocks noChangeArrowheads="1"/>
            </p:cNvSpPr>
            <p:nvPr/>
          </p:nvSpPr>
          <p:spPr bwMode="auto">
            <a:xfrm>
              <a:off x="1105" y="1474"/>
              <a:ext cx="253" cy="239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/>
            <a:lstStyle/>
            <a:p>
              <a:pPr>
                <a:defRPr/>
              </a:pPr>
              <a:r>
                <a:rPr lang="en-US">
                  <a:solidFill>
                    <a:srgbClr val="FF0033"/>
                  </a:solidFill>
                  <a:latin typeface="Courier New" charset="0"/>
                  <a:ea typeface="ＭＳ Ｐゴシック" charset="0"/>
                </a:rPr>
                <a:t> </a:t>
              </a:r>
            </a:p>
          </p:txBody>
        </p:sp>
        <p:sp>
          <p:nvSpPr>
            <p:cNvPr id="142377" name="Rectangle 41"/>
            <p:cNvSpPr>
              <a:spLocks noChangeArrowheads="1"/>
            </p:cNvSpPr>
            <p:nvPr/>
          </p:nvSpPr>
          <p:spPr bwMode="auto">
            <a:xfrm>
              <a:off x="1350" y="1474"/>
              <a:ext cx="252" cy="239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/>
            <a:lstStyle/>
            <a:p>
              <a:pPr>
                <a:defRPr/>
              </a:pPr>
              <a:r>
                <a:rPr lang="en-US">
                  <a:solidFill>
                    <a:srgbClr val="FF0033"/>
                  </a:solidFill>
                  <a:latin typeface="Courier New" charset="0"/>
                  <a:ea typeface="ＭＳ Ｐゴシック" charset="0"/>
                </a:rPr>
                <a:t> </a:t>
              </a:r>
            </a:p>
          </p:txBody>
        </p:sp>
        <p:sp>
          <p:nvSpPr>
            <p:cNvPr id="142378" name="Rectangle 42"/>
            <p:cNvSpPr>
              <a:spLocks noChangeArrowheads="1"/>
            </p:cNvSpPr>
            <p:nvPr/>
          </p:nvSpPr>
          <p:spPr bwMode="auto">
            <a:xfrm>
              <a:off x="1839" y="1474"/>
              <a:ext cx="253" cy="239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/>
            <a:lstStyle/>
            <a:p>
              <a:pPr>
                <a:defRPr/>
              </a:pPr>
              <a:r>
                <a:rPr lang="en-US">
                  <a:solidFill>
                    <a:srgbClr val="FF0033"/>
                  </a:solidFill>
                  <a:latin typeface="Courier New" charset="0"/>
                  <a:ea typeface="ＭＳ Ｐゴシック" charset="0"/>
                </a:rPr>
                <a:t> </a:t>
              </a:r>
            </a:p>
          </p:txBody>
        </p:sp>
        <p:sp>
          <p:nvSpPr>
            <p:cNvPr id="142379" name="Rectangle 43"/>
            <p:cNvSpPr>
              <a:spLocks noChangeArrowheads="1"/>
            </p:cNvSpPr>
            <p:nvPr/>
          </p:nvSpPr>
          <p:spPr bwMode="auto">
            <a:xfrm>
              <a:off x="2084" y="1474"/>
              <a:ext cx="253" cy="239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/>
            <a:lstStyle/>
            <a:p>
              <a:pPr>
                <a:defRPr/>
              </a:pPr>
              <a:r>
                <a:rPr lang="en-US">
                  <a:solidFill>
                    <a:srgbClr val="FF0033"/>
                  </a:solidFill>
                  <a:latin typeface="Courier New" charset="0"/>
                  <a:ea typeface="ＭＳ Ｐゴシック" charset="0"/>
                </a:rPr>
                <a:t> </a:t>
              </a:r>
            </a:p>
          </p:txBody>
        </p:sp>
        <p:sp>
          <p:nvSpPr>
            <p:cNvPr id="142380" name="Rectangle 44"/>
            <p:cNvSpPr>
              <a:spLocks noChangeArrowheads="1"/>
            </p:cNvSpPr>
            <p:nvPr/>
          </p:nvSpPr>
          <p:spPr bwMode="auto">
            <a:xfrm>
              <a:off x="2329" y="1474"/>
              <a:ext cx="253" cy="239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/>
            <a:lstStyle/>
            <a:p>
              <a:pPr>
                <a:defRPr/>
              </a:pPr>
              <a:r>
                <a:rPr lang="en-US">
                  <a:solidFill>
                    <a:srgbClr val="FF0033"/>
                  </a:solidFill>
                  <a:latin typeface="Courier New" charset="0"/>
                  <a:ea typeface="ＭＳ Ｐゴシック" charset="0"/>
                </a:rPr>
                <a:t> </a:t>
              </a:r>
            </a:p>
          </p:txBody>
        </p:sp>
        <p:sp>
          <p:nvSpPr>
            <p:cNvPr id="142381" name="Rectangle 45"/>
            <p:cNvSpPr>
              <a:spLocks noChangeArrowheads="1"/>
            </p:cNvSpPr>
            <p:nvPr/>
          </p:nvSpPr>
          <p:spPr bwMode="auto">
            <a:xfrm>
              <a:off x="2574" y="1474"/>
              <a:ext cx="252" cy="239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/>
            <a:lstStyle/>
            <a:p>
              <a:pPr>
                <a:defRPr/>
              </a:pPr>
              <a:r>
                <a:rPr lang="en-US">
                  <a:solidFill>
                    <a:srgbClr val="FF0033"/>
                  </a:solidFill>
                  <a:latin typeface="Courier New" charset="0"/>
                  <a:ea typeface="ＭＳ Ｐゴシック" charset="0"/>
                </a:rPr>
                <a:t> </a:t>
              </a:r>
            </a:p>
          </p:txBody>
        </p:sp>
        <p:sp>
          <p:nvSpPr>
            <p:cNvPr id="142382" name="Rectangle 46"/>
            <p:cNvSpPr>
              <a:spLocks noChangeArrowheads="1"/>
            </p:cNvSpPr>
            <p:nvPr/>
          </p:nvSpPr>
          <p:spPr bwMode="auto">
            <a:xfrm>
              <a:off x="2818" y="1474"/>
              <a:ext cx="253" cy="239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/>
            <a:lstStyle/>
            <a:p>
              <a:pPr>
                <a:defRPr/>
              </a:pPr>
              <a:r>
                <a:rPr lang="en-US">
                  <a:solidFill>
                    <a:srgbClr val="FF0033"/>
                  </a:solidFill>
                  <a:latin typeface="Courier New" charset="0"/>
                  <a:ea typeface="ＭＳ Ｐゴシック" charset="0"/>
                </a:rPr>
                <a:t> </a:t>
              </a:r>
            </a:p>
          </p:txBody>
        </p:sp>
        <p:sp>
          <p:nvSpPr>
            <p:cNvPr id="142383" name="Rectangle 47"/>
            <p:cNvSpPr>
              <a:spLocks noChangeArrowheads="1"/>
            </p:cNvSpPr>
            <p:nvPr/>
          </p:nvSpPr>
          <p:spPr bwMode="auto">
            <a:xfrm>
              <a:off x="3063" y="1474"/>
              <a:ext cx="253" cy="239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/>
            <a:lstStyle/>
            <a:p>
              <a:pPr>
                <a:defRPr/>
              </a:pPr>
              <a:r>
                <a:rPr lang="en-US">
                  <a:solidFill>
                    <a:srgbClr val="FF0033"/>
                  </a:solidFill>
                  <a:latin typeface="Courier New" charset="0"/>
                  <a:ea typeface="ＭＳ Ｐゴシック" charset="0"/>
                </a:rPr>
                <a:t> </a:t>
              </a:r>
            </a:p>
          </p:txBody>
        </p:sp>
        <p:sp>
          <p:nvSpPr>
            <p:cNvPr id="142384" name="Rectangle 48"/>
            <p:cNvSpPr>
              <a:spLocks noChangeArrowheads="1"/>
            </p:cNvSpPr>
            <p:nvPr/>
          </p:nvSpPr>
          <p:spPr bwMode="auto">
            <a:xfrm>
              <a:off x="1594" y="1474"/>
              <a:ext cx="253" cy="239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/>
            <a:lstStyle/>
            <a:p>
              <a:pPr>
                <a:defRPr/>
              </a:pPr>
              <a:r>
                <a:rPr lang="en-US">
                  <a:solidFill>
                    <a:srgbClr val="FF0033"/>
                  </a:solidFill>
                  <a:latin typeface="Courier New" charset="0"/>
                  <a:ea typeface="ＭＳ Ｐゴシック" charset="0"/>
                </a:rPr>
                <a:t> </a:t>
              </a:r>
            </a:p>
          </p:txBody>
        </p:sp>
      </p:grpSp>
      <p:sp>
        <p:nvSpPr>
          <p:cNvPr id="142385" name="Rectangle 49"/>
          <p:cNvSpPr>
            <a:spLocks noChangeArrowheads="1"/>
          </p:cNvSpPr>
          <p:nvPr/>
        </p:nvSpPr>
        <p:spPr bwMode="auto">
          <a:xfrm>
            <a:off x="2438400" y="4114800"/>
            <a:ext cx="401638" cy="37782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/>
          <a:lstStyle/>
          <a:p>
            <a:pPr>
              <a:defRPr/>
            </a:pPr>
            <a:r>
              <a:rPr lang="en-US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 </a:t>
            </a:r>
          </a:p>
        </p:txBody>
      </p:sp>
      <p:sp>
        <p:nvSpPr>
          <p:cNvPr id="142386" name="Rectangle 50"/>
          <p:cNvSpPr>
            <a:spLocks noChangeArrowheads="1"/>
          </p:cNvSpPr>
          <p:nvPr/>
        </p:nvSpPr>
        <p:spPr bwMode="auto">
          <a:xfrm>
            <a:off x="2827338" y="4114800"/>
            <a:ext cx="401637" cy="37782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/>
          <a:lstStyle/>
          <a:p>
            <a:pPr>
              <a:defRPr/>
            </a:pPr>
            <a:r>
              <a:rPr lang="en-US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 </a:t>
            </a:r>
          </a:p>
        </p:txBody>
      </p:sp>
      <p:sp>
        <p:nvSpPr>
          <p:cNvPr id="142387" name="Rectangle 51"/>
          <p:cNvSpPr>
            <a:spLocks noChangeArrowheads="1"/>
          </p:cNvSpPr>
          <p:nvPr/>
        </p:nvSpPr>
        <p:spPr bwMode="auto">
          <a:xfrm>
            <a:off x="3216275" y="4114800"/>
            <a:ext cx="400050" cy="37782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/>
          <a:lstStyle/>
          <a:p>
            <a:pPr>
              <a:defRPr/>
            </a:pPr>
            <a:r>
              <a:rPr lang="en-US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 </a:t>
            </a:r>
          </a:p>
        </p:txBody>
      </p:sp>
      <p:sp>
        <p:nvSpPr>
          <p:cNvPr id="142388" name="Rectangle 52"/>
          <p:cNvSpPr>
            <a:spLocks noChangeArrowheads="1"/>
          </p:cNvSpPr>
          <p:nvPr/>
        </p:nvSpPr>
        <p:spPr bwMode="auto">
          <a:xfrm>
            <a:off x="3992563" y="4114800"/>
            <a:ext cx="401637" cy="37782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/>
          <a:lstStyle/>
          <a:p>
            <a:pPr>
              <a:defRPr/>
            </a:pPr>
            <a:r>
              <a:rPr lang="en-US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 </a:t>
            </a:r>
          </a:p>
        </p:txBody>
      </p:sp>
      <p:sp>
        <p:nvSpPr>
          <p:cNvPr id="142389" name="Rectangle 53"/>
          <p:cNvSpPr>
            <a:spLocks noChangeArrowheads="1"/>
          </p:cNvSpPr>
          <p:nvPr/>
        </p:nvSpPr>
        <p:spPr bwMode="auto">
          <a:xfrm>
            <a:off x="4381500" y="4114800"/>
            <a:ext cx="401638" cy="37782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/>
          <a:lstStyle/>
          <a:p>
            <a:pPr>
              <a:defRPr/>
            </a:pPr>
            <a:r>
              <a:rPr lang="en-US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 </a:t>
            </a:r>
          </a:p>
        </p:txBody>
      </p:sp>
      <p:sp>
        <p:nvSpPr>
          <p:cNvPr id="142390" name="Rectangle 54"/>
          <p:cNvSpPr>
            <a:spLocks noChangeArrowheads="1"/>
          </p:cNvSpPr>
          <p:nvPr/>
        </p:nvSpPr>
        <p:spPr bwMode="auto">
          <a:xfrm>
            <a:off x="4770438" y="4114800"/>
            <a:ext cx="401637" cy="37782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/>
          <a:lstStyle/>
          <a:p>
            <a:pPr>
              <a:defRPr/>
            </a:pPr>
            <a:r>
              <a:rPr lang="en-US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 </a:t>
            </a:r>
          </a:p>
        </p:txBody>
      </p:sp>
      <p:sp>
        <p:nvSpPr>
          <p:cNvPr id="142391" name="Rectangle 55"/>
          <p:cNvSpPr>
            <a:spLocks noChangeArrowheads="1"/>
          </p:cNvSpPr>
          <p:nvPr/>
        </p:nvSpPr>
        <p:spPr bwMode="auto">
          <a:xfrm>
            <a:off x="5546725" y="4114800"/>
            <a:ext cx="401638" cy="37782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/>
          <a:lstStyle/>
          <a:p>
            <a:pPr>
              <a:defRPr/>
            </a:pPr>
            <a:r>
              <a:rPr lang="en-US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 </a:t>
            </a:r>
          </a:p>
        </p:txBody>
      </p:sp>
      <p:sp>
        <p:nvSpPr>
          <p:cNvPr id="142392" name="Rectangle 56"/>
          <p:cNvSpPr>
            <a:spLocks noChangeArrowheads="1"/>
          </p:cNvSpPr>
          <p:nvPr/>
        </p:nvSpPr>
        <p:spPr bwMode="auto">
          <a:xfrm>
            <a:off x="5935663" y="4114800"/>
            <a:ext cx="401637" cy="37782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/>
          <a:lstStyle/>
          <a:p>
            <a:pPr>
              <a:defRPr/>
            </a:pPr>
            <a:r>
              <a:rPr lang="en-US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 </a:t>
            </a:r>
          </a:p>
        </p:txBody>
      </p:sp>
      <p:sp>
        <p:nvSpPr>
          <p:cNvPr id="142393" name="Rectangle 57"/>
          <p:cNvSpPr>
            <a:spLocks noChangeArrowheads="1"/>
          </p:cNvSpPr>
          <p:nvPr/>
        </p:nvSpPr>
        <p:spPr bwMode="auto">
          <a:xfrm>
            <a:off x="3603625" y="4114800"/>
            <a:ext cx="401638" cy="37782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/>
          <a:lstStyle/>
          <a:p>
            <a:pPr>
              <a:defRPr/>
            </a:pPr>
            <a:r>
              <a:rPr lang="en-US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 </a:t>
            </a:r>
          </a:p>
        </p:txBody>
      </p:sp>
      <p:sp>
        <p:nvSpPr>
          <p:cNvPr id="142394" name="Rectangle 58"/>
          <p:cNvSpPr>
            <a:spLocks noChangeArrowheads="1"/>
          </p:cNvSpPr>
          <p:nvPr/>
        </p:nvSpPr>
        <p:spPr bwMode="auto">
          <a:xfrm>
            <a:off x="5159375" y="4114800"/>
            <a:ext cx="400050" cy="37782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/>
          <a:lstStyle/>
          <a:p>
            <a:pPr>
              <a:defRPr/>
            </a:pPr>
            <a:r>
              <a:rPr lang="en-US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 </a:t>
            </a:r>
          </a:p>
        </p:txBody>
      </p:sp>
      <p:sp>
        <p:nvSpPr>
          <p:cNvPr id="142395" name="Rectangle 59"/>
          <p:cNvSpPr>
            <a:spLocks noChangeArrowheads="1"/>
          </p:cNvSpPr>
          <p:nvPr/>
        </p:nvSpPr>
        <p:spPr bwMode="auto">
          <a:xfrm>
            <a:off x="2092325" y="3355975"/>
            <a:ext cx="354013" cy="191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defRPr/>
            </a:pPr>
            <a:r>
              <a:rPr lang="en-US">
                <a:solidFill>
                  <a:srgbClr val="FF0033"/>
                </a:solidFill>
                <a:latin typeface="Arial" charset="0"/>
                <a:ea typeface="ＭＳ Ｐゴシック" charset="0"/>
              </a:rPr>
              <a:t>1</a:t>
            </a:r>
          </a:p>
          <a:p>
            <a:pPr>
              <a:defRPr/>
            </a:pPr>
            <a:r>
              <a:rPr lang="en-US">
                <a:solidFill>
                  <a:srgbClr val="FF0033"/>
                </a:solidFill>
                <a:latin typeface="Arial" charset="0"/>
                <a:ea typeface="ＭＳ Ｐゴシック" charset="0"/>
              </a:rPr>
              <a:t>2</a:t>
            </a:r>
          </a:p>
          <a:p>
            <a:pPr>
              <a:defRPr/>
            </a:pPr>
            <a:r>
              <a:rPr lang="en-US">
                <a:solidFill>
                  <a:srgbClr val="FF0033"/>
                </a:solidFill>
                <a:latin typeface="Arial" charset="0"/>
                <a:ea typeface="ＭＳ Ｐゴシック" charset="0"/>
              </a:rPr>
              <a:t>3</a:t>
            </a:r>
          </a:p>
          <a:p>
            <a:pPr>
              <a:defRPr/>
            </a:pPr>
            <a:r>
              <a:rPr lang="en-US">
                <a:solidFill>
                  <a:srgbClr val="FF0033"/>
                </a:solidFill>
                <a:latin typeface="Arial" charset="0"/>
                <a:ea typeface="ＭＳ Ｐゴシック" charset="0"/>
              </a:rPr>
              <a:t>4</a:t>
            </a:r>
          </a:p>
          <a:p>
            <a:pPr>
              <a:defRPr/>
            </a:pPr>
            <a:r>
              <a:rPr lang="en-US">
                <a:solidFill>
                  <a:srgbClr val="FF0033"/>
                </a:solidFill>
                <a:latin typeface="Arial" charset="0"/>
                <a:ea typeface="ＭＳ Ｐゴシック" charset="0"/>
              </a:rPr>
              <a:t>5</a:t>
            </a:r>
          </a:p>
        </p:txBody>
      </p:sp>
      <p:sp>
        <p:nvSpPr>
          <p:cNvPr id="142396" name="Rectangle 60"/>
          <p:cNvSpPr>
            <a:spLocks noChangeArrowheads="1"/>
          </p:cNvSpPr>
          <p:nvPr/>
        </p:nvSpPr>
        <p:spPr bwMode="auto">
          <a:xfrm>
            <a:off x="2516188" y="5280025"/>
            <a:ext cx="39036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defRPr/>
            </a:pPr>
            <a:r>
              <a:rPr lang="en-US">
                <a:solidFill>
                  <a:srgbClr val="FF0033"/>
                </a:solidFill>
                <a:latin typeface="Arial" charset="0"/>
                <a:ea typeface="ＭＳ Ｐゴシック" charset="0"/>
              </a:rPr>
              <a:t>1  2   3  4   5  6   7  8   9  10</a:t>
            </a:r>
          </a:p>
        </p:txBody>
      </p:sp>
      <p:sp>
        <p:nvSpPr>
          <p:cNvPr id="142397" name="Line 61"/>
          <p:cNvSpPr>
            <a:spLocks noChangeShapeType="1"/>
          </p:cNvSpPr>
          <p:nvPr/>
        </p:nvSpPr>
        <p:spPr bwMode="auto">
          <a:xfrm>
            <a:off x="2667000" y="4678363"/>
            <a:ext cx="3048000" cy="0"/>
          </a:xfrm>
          <a:prstGeom prst="line">
            <a:avLst/>
          </a:prstGeom>
          <a:noFill/>
          <a:ln w="76200">
            <a:solidFill>
              <a:srgbClr val="FF0033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42398" name="AutoShape 62"/>
          <p:cNvSpPr>
            <a:spLocks/>
          </p:cNvSpPr>
          <p:nvPr/>
        </p:nvSpPr>
        <p:spPr bwMode="auto">
          <a:xfrm rot="16200000" flipV="1">
            <a:off x="4152900" y="4305300"/>
            <a:ext cx="228600" cy="3048000"/>
          </a:xfrm>
          <a:prstGeom prst="leftBrace">
            <a:avLst>
              <a:gd name="adj1" fmla="val 111111"/>
              <a:gd name="adj2" fmla="val 50000"/>
            </a:avLst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42399" name="Text Box 63"/>
          <p:cNvSpPr txBox="1">
            <a:spLocks noChangeArrowheads="1"/>
          </p:cNvSpPr>
          <p:nvPr/>
        </p:nvSpPr>
        <p:spPr bwMode="auto">
          <a:xfrm>
            <a:off x="3846513" y="5900738"/>
            <a:ext cx="8778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latin typeface="Arial" charset="0"/>
                <a:ea typeface="ＭＳ Ｐゴシック" charset="0"/>
              </a:rPr>
              <a:t>O(M)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cs typeface="+mj-cs"/>
              </a:rPr>
              <a:t>Combine the Analysis</a:t>
            </a:r>
          </a:p>
        </p:txBody>
      </p:sp>
      <p:sp>
        <p:nvSpPr>
          <p:cNvPr id="143363" name="Rectangle 1027"/>
          <p:cNvSpPr>
            <a:spLocks noGrp="1" noChangeArrowheads="1"/>
          </p:cNvSpPr>
          <p:nvPr>
            <p:ph idx="1"/>
          </p:nvPr>
        </p:nvSpPr>
        <p:spPr>
          <a:xfrm>
            <a:off x="783995" y="1758066"/>
            <a:ext cx="7436177" cy="2833688"/>
          </a:xfrm>
        </p:spPr>
        <p:txBody>
          <a:bodyPr/>
          <a:lstStyle/>
          <a:p>
            <a:pPr>
              <a:defRPr/>
            </a:pPr>
            <a:r>
              <a:rPr lang="en-US" b="1" dirty="0" smtClean="0">
                <a:cs typeface="+mn-cs"/>
              </a:rPr>
              <a:t>Traverse rows = O(N)</a:t>
            </a:r>
          </a:p>
          <a:p>
            <a:pPr lvl="1">
              <a:defRPr/>
            </a:pPr>
            <a:r>
              <a:rPr lang="en-US" b="1" dirty="0" smtClean="0"/>
              <a:t>Examine all cells in row = O(M)</a:t>
            </a:r>
          </a:p>
          <a:p>
            <a:pPr>
              <a:defRPr/>
            </a:pPr>
            <a:endParaRPr lang="en-US" b="1" dirty="0" smtClean="0">
              <a:cs typeface="+mn-cs"/>
            </a:endParaRPr>
          </a:p>
          <a:p>
            <a:pPr>
              <a:defRPr/>
            </a:pPr>
            <a:r>
              <a:rPr lang="en-US" b="1" dirty="0" smtClean="0">
                <a:solidFill>
                  <a:srgbClr val="3333FF"/>
                </a:solidFill>
                <a:cs typeface="+mn-cs"/>
              </a:rPr>
              <a:t>Embedded (i.e., nested loops) so multiply:</a:t>
            </a:r>
          </a:p>
          <a:p>
            <a:pPr marL="457200" lvl="1" indent="0">
              <a:buNone/>
              <a:defRPr/>
            </a:pPr>
            <a:r>
              <a:rPr lang="en-US" b="1" dirty="0" smtClean="0"/>
              <a:t>O(N) x O(M) = O(N*M)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cs typeface="+mj-cs"/>
              </a:rPr>
              <a:t>Sequential Steps</a:t>
            </a:r>
          </a:p>
        </p:txBody>
      </p:sp>
      <p:sp>
        <p:nvSpPr>
          <p:cNvPr id="144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b="1" smtClean="0">
                <a:cs typeface="+mn-cs"/>
              </a:rPr>
              <a:t>If steps appear sequentially (one after another), then </a:t>
            </a:r>
            <a:r>
              <a:rPr lang="en-US" b="1" smtClean="0">
                <a:solidFill>
                  <a:srgbClr val="3333FF"/>
                </a:solidFill>
                <a:cs typeface="+mn-cs"/>
              </a:rPr>
              <a:t>add</a:t>
            </a:r>
            <a:r>
              <a:rPr lang="en-US" b="1" smtClean="0">
                <a:cs typeface="+mn-cs"/>
              </a:rPr>
              <a:t> their respective O().</a:t>
            </a:r>
          </a:p>
          <a:p>
            <a:pPr>
              <a:buFontTx/>
              <a:buNone/>
              <a:defRPr/>
            </a:pPr>
            <a:endParaRPr lang="en-US" b="1" smtClean="0">
              <a:latin typeface="Courier New" charset="0"/>
              <a:cs typeface="+mn-cs"/>
            </a:endParaRPr>
          </a:p>
          <a:p>
            <a:pPr>
              <a:buFontTx/>
              <a:buNone/>
              <a:defRPr/>
            </a:pPr>
            <a:r>
              <a:rPr lang="en-US" b="1" smtClean="0">
                <a:latin typeface="Courier New" charset="0"/>
                <a:cs typeface="+mn-cs"/>
              </a:rPr>
              <a:t>loop</a:t>
            </a:r>
          </a:p>
          <a:p>
            <a:pPr>
              <a:buFontTx/>
              <a:buNone/>
              <a:defRPr/>
            </a:pPr>
            <a:r>
              <a:rPr lang="en-US" b="1" smtClean="0">
                <a:latin typeface="Courier New" charset="0"/>
                <a:cs typeface="+mn-cs"/>
              </a:rPr>
              <a:t>. . .</a:t>
            </a:r>
          </a:p>
          <a:p>
            <a:pPr>
              <a:buFontTx/>
              <a:buNone/>
              <a:defRPr/>
            </a:pPr>
            <a:r>
              <a:rPr lang="en-US" b="1" smtClean="0">
                <a:latin typeface="Courier New" charset="0"/>
                <a:cs typeface="+mn-cs"/>
              </a:rPr>
              <a:t>endloop</a:t>
            </a:r>
          </a:p>
          <a:p>
            <a:pPr>
              <a:buFontTx/>
              <a:buNone/>
              <a:defRPr/>
            </a:pPr>
            <a:r>
              <a:rPr lang="en-US" b="1" smtClean="0">
                <a:latin typeface="Courier New" charset="0"/>
                <a:cs typeface="+mn-cs"/>
              </a:rPr>
              <a:t>loop</a:t>
            </a:r>
          </a:p>
          <a:p>
            <a:pPr>
              <a:buFontTx/>
              <a:buNone/>
              <a:defRPr/>
            </a:pPr>
            <a:r>
              <a:rPr lang="en-US" b="1" smtClean="0">
                <a:latin typeface="Courier New" charset="0"/>
                <a:cs typeface="+mn-cs"/>
              </a:rPr>
              <a:t>. . .</a:t>
            </a:r>
          </a:p>
          <a:p>
            <a:pPr>
              <a:buFontTx/>
              <a:buNone/>
              <a:defRPr/>
            </a:pPr>
            <a:r>
              <a:rPr lang="en-US" b="1" smtClean="0">
                <a:latin typeface="Courier New" charset="0"/>
                <a:cs typeface="+mn-cs"/>
              </a:rPr>
              <a:t>endloop</a:t>
            </a:r>
          </a:p>
        </p:txBody>
      </p:sp>
      <p:sp>
        <p:nvSpPr>
          <p:cNvPr id="144388" name="AutoShape 4"/>
          <p:cNvSpPr>
            <a:spLocks/>
          </p:cNvSpPr>
          <p:nvPr/>
        </p:nvSpPr>
        <p:spPr bwMode="auto">
          <a:xfrm>
            <a:off x="2819400" y="2971800"/>
            <a:ext cx="304800" cy="1371600"/>
          </a:xfrm>
          <a:prstGeom prst="rightBrace">
            <a:avLst>
              <a:gd name="adj1" fmla="val 37500"/>
              <a:gd name="adj2" fmla="val 50000"/>
            </a:avLst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44389" name="AutoShape 5"/>
          <p:cNvSpPr>
            <a:spLocks/>
          </p:cNvSpPr>
          <p:nvPr/>
        </p:nvSpPr>
        <p:spPr bwMode="auto">
          <a:xfrm>
            <a:off x="2819400" y="4495800"/>
            <a:ext cx="304800" cy="1371600"/>
          </a:xfrm>
          <a:prstGeom prst="rightBrace">
            <a:avLst>
              <a:gd name="adj1" fmla="val 37500"/>
              <a:gd name="adj2" fmla="val 50000"/>
            </a:avLst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44390" name="Text Box 6"/>
          <p:cNvSpPr txBox="1">
            <a:spLocks noChangeArrowheads="1"/>
          </p:cNvSpPr>
          <p:nvPr/>
        </p:nvSpPr>
        <p:spPr bwMode="auto">
          <a:xfrm>
            <a:off x="3184525" y="3240088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latin typeface="Arial" charset="0"/>
                <a:ea typeface="ＭＳ Ｐゴシック" charset="0"/>
              </a:rPr>
              <a:t>N</a:t>
            </a:r>
          </a:p>
        </p:txBody>
      </p:sp>
      <p:sp>
        <p:nvSpPr>
          <p:cNvPr id="144391" name="Text Box 7"/>
          <p:cNvSpPr txBox="1">
            <a:spLocks noChangeArrowheads="1"/>
          </p:cNvSpPr>
          <p:nvPr/>
        </p:nvSpPr>
        <p:spPr bwMode="auto">
          <a:xfrm>
            <a:off x="3108325" y="4916488"/>
            <a:ext cx="438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latin typeface="Arial" charset="0"/>
                <a:ea typeface="ＭＳ Ｐゴシック" charset="0"/>
              </a:rPr>
              <a:t>M</a:t>
            </a:r>
          </a:p>
        </p:txBody>
      </p:sp>
      <p:sp>
        <p:nvSpPr>
          <p:cNvPr id="144392" name="Line 8"/>
          <p:cNvSpPr>
            <a:spLocks noChangeShapeType="1"/>
          </p:cNvSpPr>
          <p:nvPr/>
        </p:nvSpPr>
        <p:spPr bwMode="auto">
          <a:xfrm>
            <a:off x="3657600" y="4343400"/>
            <a:ext cx="914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44393" name="Text Box 9"/>
          <p:cNvSpPr txBox="1">
            <a:spLocks noChangeArrowheads="1"/>
          </p:cNvSpPr>
          <p:nvPr/>
        </p:nvSpPr>
        <p:spPr bwMode="auto">
          <a:xfrm>
            <a:off x="4800600" y="4078288"/>
            <a:ext cx="14446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latin typeface="Arial" charset="0"/>
                <a:ea typeface="ＭＳ Ｐゴシック" charset="0"/>
              </a:rPr>
              <a:t>O(N + M)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43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4393" grpId="0" build="p" autoUpdateAnimBg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cs typeface="+mj-cs"/>
              </a:rPr>
              <a:t>Embedded Steps</a:t>
            </a:r>
          </a:p>
        </p:txBody>
      </p:sp>
      <p:sp>
        <p:nvSpPr>
          <p:cNvPr id="14643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447800"/>
            <a:ext cx="8001000" cy="4648200"/>
          </a:xfrm>
        </p:spPr>
        <p:txBody>
          <a:bodyPr/>
          <a:lstStyle/>
          <a:p>
            <a:pPr>
              <a:defRPr/>
            </a:pPr>
            <a:endParaRPr lang="en-US" b="1" smtClean="0">
              <a:cs typeface="+mn-cs"/>
            </a:endParaRPr>
          </a:p>
          <a:p>
            <a:pPr>
              <a:defRPr/>
            </a:pPr>
            <a:r>
              <a:rPr lang="en-US" b="1" smtClean="0">
                <a:cs typeface="+mn-cs"/>
              </a:rPr>
              <a:t>If steps appear embedded (one inside another), then </a:t>
            </a:r>
            <a:r>
              <a:rPr lang="en-US" b="1" smtClean="0">
                <a:solidFill>
                  <a:srgbClr val="3333FF"/>
                </a:solidFill>
                <a:cs typeface="+mn-cs"/>
              </a:rPr>
              <a:t>multiply</a:t>
            </a:r>
            <a:r>
              <a:rPr lang="en-US" b="1" smtClean="0">
                <a:cs typeface="+mn-cs"/>
              </a:rPr>
              <a:t> their respective O().</a:t>
            </a:r>
          </a:p>
          <a:p>
            <a:pPr>
              <a:defRPr/>
            </a:pPr>
            <a:endParaRPr lang="en-US" b="1" smtClean="0">
              <a:cs typeface="+mn-cs"/>
            </a:endParaRPr>
          </a:p>
          <a:p>
            <a:pPr>
              <a:buFontTx/>
              <a:buNone/>
              <a:defRPr/>
            </a:pPr>
            <a:r>
              <a:rPr lang="en-US" b="1" smtClean="0">
                <a:latin typeface="Courier New" charset="0"/>
                <a:cs typeface="+mn-cs"/>
              </a:rPr>
              <a:t>loop</a:t>
            </a:r>
          </a:p>
          <a:p>
            <a:pPr>
              <a:buFontTx/>
              <a:buNone/>
              <a:defRPr/>
            </a:pPr>
            <a:r>
              <a:rPr lang="en-US" b="1" smtClean="0">
                <a:latin typeface="Courier New" charset="0"/>
                <a:cs typeface="+mn-cs"/>
              </a:rPr>
              <a:t>   loop</a:t>
            </a:r>
          </a:p>
          <a:p>
            <a:pPr>
              <a:buFontTx/>
              <a:buNone/>
              <a:defRPr/>
            </a:pPr>
            <a:r>
              <a:rPr lang="en-US" b="1" smtClean="0">
                <a:latin typeface="Courier New" charset="0"/>
                <a:cs typeface="+mn-cs"/>
              </a:rPr>
              <a:t>   . . .</a:t>
            </a:r>
          </a:p>
          <a:p>
            <a:pPr>
              <a:buFontTx/>
              <a:buNone/>
              <a:defRPr/>
            </a:pPr>
            <a:r>
              <a:rPr lang="en-US" b="1" smtClean="0">
                <a:latin typeface="Courier New" charset="0"/>
                <a:cs typeface="+mn-cs"/>
              </a:rPr>
              <a:t>   endloop</a:t>
            </a:r>
          </a:p>
          <a:p>
            <a:pPr>
              <a:buFontTx/>
              <a:buNone/>
              <a:defRPr/>
            </a:pPr>
            <a:r>
              <a:rPr lang="en-US" b="1" smtClean="0">
                <a:latin typeface="Courier New" charset="0"/>
                <a:cs typeface="+mn-cs"/>
              </a:rPr>
              <a:t>endloop</a:t>
            </a:r>
          </a:p>
        </p:txBody>
      </p:sp>
      <p:sp>
        <p:nvSpPr>
          <p:cNvPr id="146436" name="AutoShape 4"/>
          <p:cNvSpPr>
            <a:spLocks/>
          </p:cNvSpPr>
          <p:nvPr/>
        </p:nvSpPr>
        <p:spPr bwMode="auto">
          <a:xfrm>
            <a:off x="3124200" y="3962400"/>
            <a:ext cx="304800" cy="1371600"/>
          </a:xfrm>
          <a:prstGeom prst="rightBrace">
            <a:avLst>
              <a:gd name="adj1" fmla="val 37500"/>
              <a:gd name="adj2" fmla="val 50000"/>
            </a:avLst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46437" name="AutoShape 5"/>
          <p:cNvSpPr>
            <a:spLocks/>
          </p:cNvSpPr>
          <p:nvPr/>
        </p:nvSpPr>
        <p:spPr bwMode="auto">
          <a:xfrm>
            <a:off x="4114800" y="3429000"/>
            <a:ext cx="304800" cy="2362200"/>
          </a:xfrm>
          <a:prstGeom prst="rightBrace">
            <a:avLst>
              <a:gd name="adj1" fmla="val 64583"/>
              <a:gd name="adj2" fmla="val 50000"/>
            </a:avLst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46438" name="Text Box 6"/>
          <p:cNvSpPr txBox="1">
            <a:spLocks noChangeArrowheads="1"/>
          </p:cNvSpPr>
          <p:nvPr/>
        </p:nvSpPr>
        <p:spPr bwMode="auto">
          <a:xfrm>
            <a:off x="3489325" y="4383088"/>
            <a:ext cx="438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latin typeface="Arial" charset="0"/>
                <a:ea typeface="ＭＳ Ｐゴシック" charset="0"/>
              </a:rPr>
              <a:t>M</a:t>
            </a:r>
          </a:p>
        </p:txBody>
      </p:sp>
      <p:sp>
        <p:nvSpPr>
          <p:cNvPr id="146439" name="Text Box 7"/>
          <p:cNvSpPr txBox="1">
            <a:spLocks noChangeArrowheads="1"/>
          </p:cNvSpPr>
          <p:nvPr/>
        </p:nvSpPr>
        <p:spPr bwMode="auto">
          <a:xfrm>
            <a:off x="4556125" y="4383088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latin typeface="Arial" charset="0"/>
                <a:ea typeface="ＭＳ Ｐゴシック" charset="0"/>
              </a:rPr>
              <a:t>N</a:t>
            </a:r>
          </a:p>
        </p:txBody>
      </p:sp>
      <p:sp>
        <p:nvSpPr>
          <p:cNvPr id="146440" name="Line 8"/>
          <p:cNvSpPr>
            <a:spLocks noChangeShapeType="1"/>
          </p:cNvSpPr>
          <p:nvPr/>
        </p:nvSpPr>
        <p:spPr bwMode="auto">
          <a:xfrm>
            <a:off x="5257800" y="4572000"/>
            <a:ext cx="838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46441" name="Text Box 9"/>
          <p:cNvSpPr txBox="1">
            <a:spLocks noChangeArrowheads="1"/>
          </p:cNvSpPr>
          <p:nvPr/>
        </p:nvSpPr>
        <p:spPr bwMode="auto">
          <a:xfrm>
            <a:off x="6172200" y="4343400"/>
            <a:ext cx="12176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latin typeface="Arial" charset="0"/>
                <a:ea typeface="ＭＳ Ｐゴシック" charset="0"/>
              </a:rPr>
              <a:t>O(N*M)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64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6441" grpId="0" build="p" autoUpdateAnimBg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914400"/>
          </a:xfrm>
        </p:spPr>
        <p:txBody>
          <a:bodyPr/>
          <a:lstStyle/>
          <a:p>
            <a:pPr>
              <a:defRPr/>
            </a:pPr>
            <a:r>
              <a:rPr lang="en-US" smtClean="0">
                <a:cs typeface="+mj-cs"/>
              </a:rPr>
              <a:t>Correctly Determining O()</a:t>
            </a:r>
          </a:p>
        </p:txBody>
      </p:sp>
      <p:sp>
        <p:nvSpPr>
          <p:cNvPr id="148483" name="Rectangle 3"/>
          <p:cNvSpPr>
            <a:spLocks noGrp="1" noChangeArrowheads="1"/>
          </p:cNvSpPr>
          <p:nvPr>
            <p:ph idx="1"/>
          </p:nvPr>
        </p:nvSpPr>
        <p:spPr>
          <a:xfrm>
            <a:off x="395926" y="1524000"/>
            <a:ext cx="8352148" cy="4953000"/>
          </a:xfrm>
        </p:spPr>
        <p:txBody>
          <a:bodyPr/>
          <a:lstStyle/>
          <a:p>
            <a:pPr>
              <a:defRPr/>
            </a:pPr>
            <a:r>
              <a:rPr lang="en-US" b="1" dirty="0" smtClean="0">
                <a:solidFill>
                  <a:srgbClr val="800000"/>
                </a:solidFill>
                <a:cs typeface="+mn-cs"/>
              </a:rPr>
              <a:t>Can have multiple factors </a:t>
            </a:r>
            <a:r>
              <a:rPr lang="en-US" sz="2000" dirty="0" smtClean="0">
                <a:solidFill>
                  <a:srgbClr val="800000"/>
                </a:solidFill>
                <a:cs typeface="+mn-cs"/>
              </a:rPr>
              <a:t>(variables that measure input size)</a:t>
            </a:r>
            <a:endParaRPr lang="en-US" dirty="0" smtClean="0">
              <a:solidFill>
                <a:srgbClr val="800000"/>
              </a:solidFill>
              <a:cs typeface="+mn-cs"/>
            </a:endParaRPr>
          </a:p>
          <a:p>
            <a:pPr lvl="1">
              <a:defRPr/>
            </a:pPr>
            <a:r>
              <a:rPr lang="en-US" b="1" dirty="0" smtClean="0"/>
              <a:t>O(N*M)</a:t>
            </a:r>
          </a:p>
          <a:p>
            <a:pPr lvl="1">
              <a:defRPr/>
            </a:pPr>
            <a:r>
              <a:rPr lang="en-US" b="1" dirty="0" smtClean="0"/>
              <a:t>O(</a:t>
            </a:r>
            <a:r>
              <a:rPr lang="en-US" b="1" dirty="0" err="1" smtClean="0"/>
              <a:t>logP</a:t>
            </a:r>
            <a:r>
              <a:rPr lang="en-US" b="1" dirty="0" smtClean="0"/>
              <a:t> + N</a:t>
            </a:r>
            <a:r>
              <a:rPr lang="en-US" b="1" baseline="30000" dirty="0" smtClean="0"/>
              <a:t>2</a:t>
            </a:r>
            <a:r>
              <a:rPr lang="en-US" b="1" dirty="0" smtClean="0"/>
              <a:t>)</a:t>
            </a:r>
          </a:p>
          <a:p>
            <a:pPr>
              <a:defRPr/>
            </a:pPr>
            <a:r>
              <a:rPr lang="en-US" b="1" dirty="0" smtClean="0">
                <a:solidFill>
                  <a:srgbClr val="800000"/>
                </a:solidFill>
                <a:cs typeface="+mn-cs"/>
              </a:rPr>
              <a:t>But keep only the dominant factors:</a:t>
            </a:r>
          </a:p>
          <a:p>
            <a:pPr lvl="1">
              <a:defRPr/>
            </a:pPr>
            <a:r>
              <a:rPr lang="en-US" b="1" dirty="0" smtClean="0"/>
              <a:t>O(N + </a:t>
            </a:r>
            <a:r>
              <a:rPr lang="en-US" b="1" dirty="0" err="1" smtClean="0"/>
              <a:t>NlogN</a:t>
            </a:r>
            <a:r>
              <a:rPr lang="en-US" b="1" dirty="0" smtClean="0"/>
              <a:t>)   </a:t>
            </a:r>
            <a:r>
              <a:rPr lang="en-US" sz="3200" b="1" dirty="0" smtClean="0">
                <a:sym typeface="Symbol" charset="0"/>
              </a:rPr>
              <a:t></a:t>
            </a:r>
            <a:r>
              <a:rPr lang="en-US" b="1" dirty="0" smtClean="0"/>
              <a:t>    </a:t>
            </a:r>
          </a:p>
          <a:p>
            <a:pPr lvl="1">
              <a:defRPr/>
            </a:pPr>
            <a:r>
              <a:rPr lang="en-US" b="1" dirty="0" smtClean="0"/>
              <a:t>O(N*M + P)</a:t>
            </a:r>
            <a:r>
              <a:rPr lang="en-US" sz="3200" b="1" dirty="0" smtClean="0">
                <a:sym typeface="Symbol" charset="0"/>
              </a:rPr>
              <a:t></a:t>
            </a:r>
            <a:r>
              <a:rPr lang="en-US" b="1" dirty="0" smtClean="0"/>
              <a:t> </a:t>
            </a:r>
          </a:p>
          <a:p>
            <a:pPr lvl="1">
              <a:defRPr/>
            </a:pPr>
            <a:r>
              <a:rPr lang="en-US" b="1" dirty="0" smtClean="0"/>
              <a:t>O(V</a:t>
            </a:r>
            <a:r>
              <a:rPr lang="en-US" b="1" baseline="30000" dirty="0" smtClean="0"/>
              <a:t>2</a:t>
            </a:r>
            <a:r>
              <a:rPr lang="en-US" b="1" dirty="0" smtClean="0"/>
              <a:t> + </a:t>
            </a:r>
            <a:r>
              <a:rPr lang="en-US" b="1" dirty="0" err="1" smtClean="0"/>
              <a:t>VlogV</a:t>
            </a:r>
            <a:r>
              <a:rPr lang="en-US" b="1" dirty="0" smtClean="0"/>
              <a:t>)  </a:t>
            </a:r>
            <a:r>
              <a:rPr lang="en-US" sz="3200" b="1" dirty="0" smtClean="0">
                <a:sym typeface="Symbol" charset="0"/>
              </a:rPr>
              <a:t></a:t>
            </a:r>
            <a:r>
              <a:rPr lang="en-US" b="1" dirty="0" smtClean="0"/>
              <a:t>   </a:t>
            </a:r>
          </a:p>
          <a:p>
            <a:pPr>
              <a:defRPr/>
            </a:pPr>
            <a:r>
              <a:rPr lang="en-US" b="1" dirty="0" smtClean="0">
                <a:solidFill>
                  <a:srgbClr val="800000"/>
                </a:solidFill>
                <a:cs typeface="+mn-cs"/>
              </a:rPr>
              <a:t>Drop constants:</a:t>
            </a:r>
          </a:p>
          <a:p>
            <a:pPr lvl="1">
              <a:defRPr/>
            </a:pPr>
            <a:r>
              <a:rPr lang="en-US" b="1" dirty="0" smtClean="0"/>
              <a:t>O(2N + 3N</a:t>
            </a:r>
            <a:r>
              <a:rPr lang="en-US" b="1" baseline="30000" dirty="0" smtClean="0"/>
              <a:t>2</a:t>
            </a:r>
            <a:r>
              <a:rPr lang="en-US" b="1" dirty="0" smtClean="0"/>
              <a:t>)  </a:t>
            </a:r>
            <a:r>
              <a:rPr lang="en-US" sz="3200" b="1" dirty="0" smtClean="0">
                <a:sym typeface="Symbol" charset="0"/>
              </a:rPr>
              <a:t></a:t>
            </a:r>
            <a:r>
              <a:rPr lang="en-US" b="1" dirty="0" smtClean="0"/>
              <a:t>   </a:t>
            </a:r>
          </a:p>
        </p:txBody>
      </p:sp>
      <p:sp>
        <p:nvSpPr>
          <p:cNvPr id="148488" name="Text Box 8"/>
          <p:cNvSpPr txBox="1">
            <a:spLocks noChangeArrowheads="1"/>
          </p:cNvSpPr>
          <p:nvPr/>
        </p:nvSpPr>
        <p:spPr bwMode="auto">
          <a:xfrm>
            <a:off x="4232275" y="3390900"/>
            <a:ext cx="1520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latin typeface="Arial" charset="0"/>
                <a:ea typeface="ＭＳ Ｐゴシック" charset="0"/>
              </a:rPr>
              <a:t>O(NlogN)</a:t>
            </a:r>
          </a:p>
        </p:txBody>
      </p:sp>
      <p:sp>
        <p:nvSpPr>
          <p:cNvPr id="148489" name="Text Box 9"/>
          <p:cNvSpPr txBox="1">
            <a:spLocks noChangeArrowheads="1"/>
          </p:cNvSpPr>
          <p:nvPr/>
        </p:nvSpPr>
        <p:spPr bwMode="auto">
          <a:xfrm>
            <a:off x="3511550" y="3968750"/>
            <a:ext cx="27606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latin typeface="Arial" charset="0"/>
                <a:ea typeface="ＭＳ Ｐゴシック" charset="0"/>
              </a:rPr>
              <a:t>remains the same</a:t>
            </a:r>
          </a:p>
        </p:txBody>
      </p:sp>
      <p:sp>
        <p:nvSpPr>
          <p:cNvPr id="148490" name="Text Box 10"/>
          <p:cNvSpPr txBox="1">
            <a:spLocks noChangeArrowheads="1"/>
          </p:cNvSpPr>
          <p:nvPr/>
        </p:nvSpPr>
        <p:spPr bwMode="auto">
          <a:xfrm>
            <a:off x="4208463" y="4559300"/>
            <a:ext cx="939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latin typeface="Arial" charset="0"/>
                <a:ea typeface="ＭＳ Ｐゴシック" charset="0"/>
              </a:rPr>
              <a:t>O(V</a:t>
            </a:r>
            <a:r>
              <a:rPr lang="en-US" baseline="30000">
                <a:latin typeface="Arial" charset="0"/>
                <a:ea typeface="ＭＳ Ｐゴシック" charset="0"/>
              </a:rPr>
              <a:t>2</a:t>
            </a:r>
            <a:r>
              <a:rPr lang="en-US">
                <a:latin typeface="Arial" charset="0"/>
                <a:ea typeface="ＭＳ Ｐゴシック" charset="0"/>
              </a:rPr>
              <a:t>)</a:t>
            </a:r>
          </a:p>
        </p:txBody>
      </p:sp>
      <p:sp>
        <p:nvSpPr>
          <p:cNvPr id="148491" name="Text Box 11"/>
          <p:cNvSpPr txBox="1">
            <a:spLocks noChangeArrowheads="1"/>
          </p:cNvSpPr>
          <p:nvPr/>
        </p:nvSpPr>
        <p:spPr bwMode="auto">
          <a:xfrm>
            <a:off x="5481638" y="5486400"/>
            <a:ext cx="15271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>
                <a:latin typeface="Arial" charset="0"/>
                <a:ea typeface="ＭＳ Ｐゴシック" charset="0"/>
                <a:sym typeface="Symbol" charset="0"/>
              </a:rPr>
              <a:t></a:t>
            </a:r>
            <a:r>
              <a:rPr lang="en-US">
                <a:latin typeface="Arial" charset="0"/>
                <a:ea typeface="ＭＳ Ｐゴシック" charset="0"/>
              </a:rPr>
              <a:t>  O(N</a:t>
            </a:r>
            <a:r>
              <a:rPr lang="en-US" baseline="30000">
                <a:latin typeface="Arial" charset="0"/>
                <a:ea typeface="ＭＳ Ｐゴシック" charset="0"/>
              </a:rPr>
              <a:t>2</a:t>
            </a:r>
            <a:r>
              <a:rPr lang="en-US">
                <a:latin typeface="Arial" charset="0"/>
                <a:ea typeface="ＭＳ Ｐゴシック" charset="0"/>
              </a:rPr>
              <a:t>)</a:t>
            </a:r>
          </a:p>
        </p:txBody>
      </p:sp>
      <p:sp>
        <p:nvSpPr>
          <p:cNvPr id="148492" name="Text Box 12"/>
          <p:cNvSpPr txBox="1">
            <a:spLocks noChangeArrowheads="1"/>
          </p:cNvSpPr>
          <p:nvPr/>
        </p:nvSpPr>
        <p:spPr bwMode="auto">
          <a:xfrm>
            <a:off x="3937000" y="5589588"/>
            <a:ext cx="16081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latin typeface="Arial" charset="0"/>
                <a:ea typeface="ＭＳ Ｐゴシック" charset="0"/>
              </a:rPr>
              <a:t>O(N + N</a:t>
            </a:r>
            <a:r>
              <a:rPr lang="en-US" baseline="30000">
                <a:latin typeface="Arial" charset="0"/>
                <a:ea typeface="ＭＳ Ｐゴシック" charset="0"/>
              </a:rPr>
              <a:t>2</a:t>
            </a:r>
            <a:r>
              <a:rPr lang="en-US">
                <a:latin typeface="Arial" charset="0"/>
                <a:ea typeface="ＭＳ Ｐゴシック" charset="0"/>
              </a:rPr>
              <a:t>)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84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84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84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84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8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8488" grpId="0" build="p" autoUpdateAnimBg="0"/>
      <p:bldP spid="148489" grpId="0" build="p" autoUpdateAnimBg="0"/>
      <p:bldP spid="148490" grpId="0" build="p" autoUpdateAnimBg="0"/>
      <p:bldP spid="148491" grpId="0" build="p" autoUpdateAnimBg="0"/>
      <p:bldP spid="148492" grpId="0" build="p" autoUpdateAnimBg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05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cs typeface="+mj-cs"/>
              </a:rPr>
              <a:t>Summary</a:t>
            </a:r>
          </a:p>
        </p:txBody>
      </p:sp>
      <p:sp>
        <p:nvSpPr>
          <p:cNvPr id="150531" name="Rectangle 2051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b="1" dirty="0" smtClean="0">
                <a:cs typeface="+mn-cs"/>
              </a:rPr>
              <a:t>We use O() notation to analyze </a:t>
            </a:r>
            <a:r>
              <a:rPr lang="en-US" b="1" dirty="0" smtClean="0">
                <a:solidFill>
                  <a:srgbClr val="3333FF"/>
                </a:solidFill>
                <a:cs typeface="+mn-cs"/>
              </a:rPr>
              <a:t>the rate at which the work done (or space used by) an algorithm grows with respect to the size of the input</a:t>
            </a:r>
            <a:r>
              <a:rPr lang="en-US" b="1" dirty="0" smtClean="0">
                <a:cs typeface="+mn-cs"/>
              </a:rPr>
              <a:t>.</a:t>
            </a:r>
          </a:p>
          <a:p>
            <a:pPr>
              <a:defRPr/>
            </a:pPr>
            <a:endParaRPr lang="en-US" b="1" dirty="0" smtClean="0">
              <a:cs typeface="+mn-cs"/>
            </a:endParaRPr>
          </a:p>
          <a:p>
            <a:pPr>
              <a:defRPr/>
            </a:pPr>
            <a:r>
              <a:rPr lang="en-US" b="1" dirty="0" smtClean="0">
                <a:cs typeface="+mn-cs"/>
              </a:rPr>
              <a:t>O() provides asymptotic upper bounds </a:t>
            </a:r>
          </a:p>
          <a:p>
            <a:pPr marL="400050" lvl="1" indent="0">
              <a:buNone/>
              <a:defRPr/>
            </a:pPr>
            <a:r>
              <a:rPr lang="en-US" b="1" dirty="0" smtClean="0">
                <a:solidFill>
                  <a:srgbClr val="3333FF"/>
                </a:solidFill>
                <a:cs typeface="+mn-cs"/>
              </a:rPr>
              <a:t>(nicely focusing on asymptotic rate of growth, only keeping dominant terms and dropping non-dominant terms and constants)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68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3188" y="1131888"/>
            <a:ext cx="4119562" cy="412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5800" y="326796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cs typeface="+mj-cs"/>
              </a:rPr>
              <a:t>Time vs. Space</a:t>
            </a:r>
          </a:p>
        </p:txBody>
      </p:sp>
      <p:sp>
        <p:nvSpPr>
          <p:cNvPr id="106499" name="Rectangle 1027"/>
          <p:cNvSpPr>
            <a:spLocks noGrp="1" noChangeArrowheads="1"/>
          </p:cNvSpPr>
          <p:nvPr>
            <p:ph idx="1"/>
          </p:nvPr>
        </p:nvSpPr>
        <p:spPr>
          <a:xfrm>
            <a:off x="339365" y="1481579"/>
            <a:ext cx="8521831" cy="4947501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b="1" dirty="0" smtClean="0"/>
              <a:t>Very often, we can trade space for time:</a:t>
            </a:r>
          </a:p>
          <a:p>
            <a:pPr>
              <a:buFontTx/>
              <a:buNone/>
            </a:pPr>
            <a:r>
              <a:rPr lang="en-US" altLang="en-US" b="1" dirty="0" smtClean="0"/>
              <a:t>	</a:t>
            </a:r>
            <a:r>
              <a:rPr lang="en-US" altLang="en-US" dirty="0" smtClean="0"/>
              <a:t>For example: maintain a collection of students</a:t>
            </a:r>
            <a:r>
              <a:rPr lang="en-US" altLang="ja-JP" dirty="0" smtClean="0"/>
              <a:t> with SSN</a:t>
            </a:r>
          </a:p>
          <a:p>
            <a:pPr>
              <a:buFontTx/>
              <a:buNone/>
            </a:pPr>
            <a:endParaRPr lang="en-US" altLang="ja-JP" sz="900" dirty="0" smtClean="0"/>
          </a:p>
          <a:p>
            <a:pPr lvl="1"/>
            <a:r>
              <a:rPr lang="en-US" altLang="en-US" dirty="0" smtClean="0"/>
              <a:t>Use an array of a billion elements and have </a:t>
            </a:r>
            <a:r>
              <a:rPr lang="en-US" altLang="en-US" dirty="0" smtClean="0">
                <a:solidFill>
                  <a:srgbClr val="3333FF"/>
                </a:solidFill>
              </a:rPr>
              <a:t>immediate access</a:t>
            </a:r>
            <a:r>
              <a:rPr lang="en-US" altLang="en-US" dirty="0" smtClean="0"/>
              <a:t> (better time)</a:t>
            </a:r>
          </a:p>
          <a:p>
            <a:pPr marL="457200" lvl="1" indent="0">
              <a:buNone/>
            </a:pPr>
            <a:endParaRPr lang="en-US" altLang="en-US" sz="400" dirty="0" smtClean="0"/>
          </a:p>
          <a:p>
            <a:pPr marL="457200" lvl="1" indent="0">
              <a:buNone/>
            </a:pPr>
            <a:r>
              <a:rPr lang="en-US" altLang="en-US" dirty="0" smtClean="0"/>
              <a:t>    </a:t>
            </a:r>
          </a:p>
          <a:p>
            <a:pPr marL="457200" lvl="1" indent="0">
              <a:buNone/>
            </a:pPr>
            <a:endParaRPr lang="en-US" altLang="en-US" dirty="0" smtClean="0"/>
          </a:p>
          <a:p>
            <a:pPr lvl="1"/>
            <a:r>
              <a:rPr lang="en-US" altLang="en-US" dirty="0" smtClean="0"/>
              <a:t>Use an array of 110 elements and have to </a:t>
            </a:r>
            <a:r>
              <a:rPr lang="en-US" altLang="en-US" dirty="0" smtClean="0">
                <a:solidFill>
                  <a:srgbClr val="3333FF"/>
                </a:solidFill>
              </a:rPr>
              <a:t>search</a:t>
            </a:r>
            <a:r>
              <a:rPr lang="en-US" altLang="en-US" dirty="0" smtClean="0"/>
              <a:t> (better space)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4714799"/>
              </p:ext>
            </p:extLst>
          </p:nvPr>
        </p:nvGraphicFramePr>
        <p:xfrm>
          <a:off x="589176" y="3429000"/>
          <a:ext cx="7965648" cy="862607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1327608"/>
                <a:gridCol w="1327608"/>
                <a:gridCol w="1327608"/>
                <a:gridCol w="1327608"/>
                <a:gridCol w="1327608"/>
                <a:gridCol w="1327608"/>
              </a:tblGrid>
              <a:tr h="490195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Joe Smith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41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000-00-0000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000-00-0001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…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555-55-5555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…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999-99-9999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1979235"/>
              </p:ext>
            </p:extLst>
          </p:nvPr>
        </p:nvGraphicFramePr>
        <p:xfrm>
          <a:off x="2331720" y="5240520"/>
          <a:ext cx="4480560" cy="951532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640080"/>
                <a:gridCol w="640080"/>
                <a:gridCol w="1920240"/>
                <a:gridCol w="640080"/>
                <a:gridCol w="640080"/>
              </a:tblGrid>
              <a:tr h="490195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Name: Joe Smith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SSN: 555-55-5555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41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…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97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…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110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706438" y="271463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cs typeface="+mj-cs"/>
              </a:rPr>
              <a:t>The Right Balance</a:t>
            </a:r>
          </a:p>
        </p:txBody>
      </p:sp>
      <p:sp>
        <p:nvSpPr>
          <p:cNvPr id="108547" name="Rectangle 1027"/>
          <p:cNvSpPr>
            <a:spLocks noGrp="1" noChangeArrowheads="1"/>
          </p:cNvSpPr>
          <p:nvPr>
            <p:ph idx="1"/>
          </p:nvPr>
        </p:nvSpPr>
        <p:spPr>
          <a:xfrm>
            <a:off x="665163" y="1790700"/>
            <a:ext cx="8077200" cy="4114800"/>
          </a:xfrm>
        </p:spPr>
        <p:txBody>
          <a:bodyPr/>
          <a:lstStyle/>
          <a:p>
            <a:pPr>
              <a:buFontTx/>
              <a:buNone/>
              <a:defRPr/>
            </a:pPr>
            <a:r>
              <a:rPr lang="en-US" b="1" dirty="0" smtClean="0">
                <a:cs typeface="+mn-cs"/>
              </a:rPr>
              <a:t>The best solution uses a reasonable mix of space and time.</a:t>
            </a:r>
          </a:p>
          <a:p>
            <a:pPr>
              <a:buFontTx/>
              <a:buNone/>
              <a:defRPr/>
            </a:pPr>
            <a:endParaRPr lang="en-US" b="1" dirty="0" smtClean="0">
              <a:cs typeface="+mn-cs"/>
            </a:endParaRPr>
          </a:p>
          <a:p>
            <a:pPr lvl="1">
              <a:defRPr/>
            </a:pPr>
            <a:r>
              <a:rPr lang="en-US" b="1" dirty="0" smtClean="0"/>
              <a:t>Select </a:t>
            </a:r>
            <a:r>
              <a:rPr lang="en-US" b="1" dirty="0" smtClean="0">
                <a:solidFill>
                  <a:srgbClr val="3333FF"/>
                </a:solidFill>
              </a:rPr>
              <a:t>effective data structures</a:t>
            </a:r>
            <a:r>
              <a:rPr lang="en-US" b="1" dirty="0" smtClean="0"/>
              <a:t> to represent your data model.</a:t>
            </a:r>
          </a:p>
          <a:p>
            <a:pPr lvl="1">
              <a:defRPr/>
            </a:pPr>
            <a:endParaRPr lang="en-US" b="1" dirty="0" smtClean="0"/>
          </a:p>
          <a:p>
            <a:pPr lvl="1">
              <a:defRPr/>
            </a:pPr>
            <a:r>
              <a:rPr lang="en-US" b="1" dirty="0" smtClean="0"/>
              <a:t>Utilize </a:t>
            </a:r>
            <a:r>
              <a:rPr lang="en-US" b="1" dirty="0" smtClean="0">
                <a:solidFill>
                  <a:srgbClr val="3333FF"/>
                </a:solidFill>
              </a:rPr>
              <a:t>efficient methods</a:t>
            </a:r>
            <a:r>
              <a:rPr lang="en-US" b="1" dirty="0" smtClean="0"/>
              <a:t> on these data structures.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cs typeface="+mj-cs"/>
              </a:rPr>
              <a:t>Measuring the Growth of Work</a:t>
            </a:r>
          </a:p>
        </p:txBody>
      </p:sp>
      <p:sp>
        <p:nvSpPr>
          <p:cNvPr id="117763" name="Rectangle 3"/>
          <p:cNvSpPr>
            <a:spLocks noGrp="1" noChangeArrowheads="1"/>
          </p:cNvSpPr>
          <p:nvPr>
            <p:ph idx="1"/>
          </p:nvPr>
        </p:nvSpPr>
        <p:spPr>
          <a:xfrm>
            <a:off x="301658" y="1641835"/>
            <a:ext cx="8408709" cy="3733800"/>
          </a:xfrm>
        </p:spPr>
        <p:txBody>
          <a:bodyPr/>
          <a:lstStyle/>
          <a:p>
            <a:pPr>
              <a:buFontTx/>
              <a:buNone/>
              <a:defRPr/>
            </a:pPr>
            <a:r>
              <a:rPr lang="en-US" b="1" dirty="0" smtClean="0">
                <a:cs typeface="+mn-cs"/>
              </a:rPr>
              <a:t>   While it is possible to measure the work done by an algorithm for a given set of input, we need a way to:</a:t>
            </a:r>
            <a:br>
              <a:rPr lang="en-US" b="1" dirty="0" smtClean="0">
                <a:cs typeface="+mn-cs"/>
              </a:rPr>
            </a:br>
            <a:endParaRPr lang="en-US" b="1" dirty="0" smtClean="0">
              <a:cs typeface="+mn-cs"/>
            </a:endParaRPr>
          </a:p>
          <a:p>
            <a:pPr lvl="1">
              <a:defRPr/>
            </a:pPr>
            <a:r>
              <a:rPr lang="en-US" b="1" dirty="0" smtClean="0"/>
              <a:t>Measure the </a:t>
            </a:r>
            <a:r>
              <a:rPr lang="en-US" b="1" dirty="0" smtClean="0">
                <a:solidFill>
                  <a:srgbClr val="3333FF"/>
                </a:solidFill>
              </a:rPr>
              <a:t>rate of growth</a:t>
            </a:r>
            <a:r>
              <a:rPr lang="en-US" b="1" dirty="0" smtClean="0"/>
              <a:t> of an algorithm </a:t>
            </a:r>
            <a:r>
              <a:rPr lang="en-US" b="1" dirty="0" smtClean="0">
                <a:solidFill>
                  <a:srgbClr val="FF0033"/>
                </a:solidFill>
              </a:rPr>
              <a:t>based upon the size of the input</a:t>
            </a:r>
          </a:p>
          <a:p>
            <a:pPr lvl="1">
              <a:defRPr/>
            </a:pPr>
            <a:r>
              <a:rPr lang="en-US" b="1" dirty="0" smtClean="0">
                <a:solidFill>
                  <a:srgbClr val="3333FF"/>
                </a:solidFill>
              </a:rPr>
              <a:t>Compare algorithms</a:t>
            </a:r>
            <a:r>
              <a:rPr lang="en-US" b="1" dirty="0" smtClean="0"/>
              <a:t> to determine which is better for the situation</a:t>
            </a:r>
          </a:p>
          <a:p>
            <a:pPr marL="457200" lvl="1" indent="0">
              <a:buNone/>
              <a:defRPr/>
            </a:pPr>
            <a:endParaRPr lang="en-US" b="1" dirty="0"/>
          </a:p>
          <a:p>
            <a:pPr marL="400050" lvl="1" indent="0">
              <a:buNone/>
              <a:defRPr/>
            </a:pPr>
            <a:r>
              <a:rPr lang="en-US" dirty="0" smtClean="0"/>
              <a:t>For example, compare performance of sorting algorithms on different input array conditions at:</a:t>
            </a:r>
          </a:p>
          <a:p>
            <a:pPr marL="0" indent="0" algn="ctr">
              <a:buNone/>
              <a:defRPr/>
            </a:pPr>
            <a:r>
              <a:rPr lang="en-US" dirty="0" smtClean="0">
                <a:hlinkClick r:id="rId3"/>
              </a:rPr>
              <a:t>http</a:t>
            </a:r>
            <a:r>
              <a:rPr lang="en-US" dirty="0">
                <a:hlinkClick r:id="rId3"/>
              </a:rPr>
              <a:t>://www.sorting-algorithms.com/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59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71463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smtClean="0">
                <a:cs typeface="+mj-cs"/>
              </a:rPr>
              <a:t>Worst-Case Analysis</a:t>
            </a:r>
          </a:p>
        </p:txBody>
      </p:sp>
      <p:sp>
        <p:nvSpPr>
          <p:cNvPr id="595971" name="Rectangle 3"/>
          <p:cNvSpPr>
            <a:spLocks noGrp="1" noChangeArrowheads="1"/>
          </p:cNvSpPr>
          <p:nvPr>
            <p:ph idx="1"/>
          </p:nvPr>
        </p:nvSpPr>
        <p:spPr>
          <a:xfrm>
            <a:off x="655638" y="1557338"/>
            <a:ext cx="7845425" cy="2633662"/>
          </a:xfrm>
        </p:spPr>
        <p:txBody>
          <a:bodyPr/>
          <a:lstStyle/>
          <a:p>
            <a:pPr>
              <a:defRPr/>
            </a:pPr>
            <a:r>
              <a:rPr lang="en-US" b="1" dirty="0" smtClean="0">
                <a:solidFill>
                  <a:srgbClr val="800000"/>
                </a:solidFill>
                <a:cs typeface="+mn-cs"/>
              </a:rPr>
              <a:t>Worst case running time</a:t>
            </a:r>
          </a:p>
          <a:p>
            <a:pPr lvl="1">
              <a:defRPr/>
            </a:pPr>
            <a:r>
              <a:rPr lang="en-US" b="1" dirty="0" smtClean="0"/>
              <a:t>Obtain bound on </a:t>
            </a:r>
            <a:r>
              <a:rPr lang="en-US" b="1" i="1" dirty="0" smtClean="0">
                <a:solidFill>
                  <a:srgbClr val="FF0000"/>
                </a:solidFill>
              </a:rPr>
              <a:t>largest possible </a:t>
            </a:r>
            <a:r>
              <a:rPr lang="en-US" b="1" dirty="0" smtClean="0"/>
              <a:t>running time of algorithm on input of a given size N</a:t>
            </a:r>
          </a:p>
          <a:p>
            <a:pPr lvl="1">
              <a:defRPr/>
            </a:pPr>
            <a:endParaRPr lang="en-US" b="1" dirty="0" smtClean="0"/>
          </a:p>
          <a:p>
            <a:pPr lvl="1">
              <a:defRPr/>
            </a:pPr>
            <a:r>
              <a:rPr lang="en-US" b="1" dirty="0" smtClean="0"/>
              <a:t>Generally captures efficiency in practice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85800" y="6248400"/>
            <a:ext cx="1905000" cy="457200"/>
          </a:xfrm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l"/>
            <a:fld id="{3E12367A-DB5A-43F9-AE8D-137FB8835103}" type="slidenum">
              <a:rPr lang="en-US" altLang="en-US" sz="1400" b="0"/>
              <a:pPr algn="l"/>
              <a:t>7</a:t>
            </a:fld>
            <a:endParaRPr lang="en-US" altLang="en-US" sz="1400" b="0"/>
          </a:p>
        </p:txBody>
      </p:sp>
      <p:sp>
        <p:nvSpPr>
          <p:cNvPr id="2" name="Rounded Rectangular Callout 1"/>
          <p:cNvSpPr/>
          <p:nvPr/>
        </p:nvSpPr>
        <p:spPr bwMode="auto">
          <a:xfrm>
            <a:off x="1757363" y="5100638"/>
            <a:ext cx="5819775" cy="1058862"/>
          </a:xfrm>
          <a:prstGeom prst="wedgeRoundRectCallout">
            <a:avLst>
              <a:gd name="adj1" fmla="val -9880"/>
              <a:gd name="adj2" fmla="val -181500"/>
              <a:gd name="adj3" fmla="val 16667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r>
              <a:rPr lang="en-US" dirty="0">
                <a:latin typeface="Arial" charset="0"/>
                <a:ea typeface="ＭＳ Ｐゴシック" charset="0"/>
              </a:rPr>
              <a:t>We will focus on the </a:t>
            </a:r>
            <a:r>
              <a:rPr lang="en-US" i="1" dirty="0">
                <a:solidFill>
                  <a:srgbClr val="0000FF"/>
                </a:solidFill>
                <a:latin typeface="Arial" charset="0"/>
                <a:ea typeface="ＭＳ Ｐゴシック" charset="0"/>
              </a:rPr>
              <a:t>Worst-Case </a:t>
            </a:r>
            <a:r>
              <a:rPr lang="en-US" dirty="0">
                <a:latin typeface="Arial" charset="0"/>
                <a:ea typeface="ＭＳ Ｐゴシック" charset="0"/>
              </a:rPr>
              <a:t>when analyzing algorithms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91440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cs typeface="+mj-cs"/>
              </a:rPr>
              <a:t>Example I: Linear Search Worst Case</a:t>
            </a:r>
          </a:p>
        </p:txBody>
      </p:sp>
      <p:sp>
        <p:nvSpPr>
          <p:cNvPr id="28674" name="TextBox 3"/>
          <p:cNvSpPr txBox="1">
            <a:spLocks noChangeArrowheads="1"/>
          </p:cNvSpPr>
          <p:nvPr/>
        </p:nvSpPr>
        <p:spPr bwMode="auto">
          <a:xfrm>
            <a:off x="341919" y="4111627"/>
            <a:ext cx="7862281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r>
              <a:rPr lang="en-US" altLang="en-US" dirty="0">
                <a:solidFill>
                  <a:srgbClr val="800000"/>
                </a:solidFill>
              </a:rPr>
              <a:t>Worst Case: </a:t>
            </a:r>
            <a:r>
              <a:rPr lang="en-US" altLang="en-US" dirty="0" smtClean="0"/>
              <a:t>target matches </a:t>
            </a:r>
            <a:r>
              <a:rPr lang="en-US" altLang="en-US" dirty="0"/>
              <a:t>last </a:t>
            </a:r>
            <a:r>
              <a:rPr lang="en-US" altLang="en-US" dirty="0" smtClean="0"/>
              <a:t>array item </a:t>
            </a:r>
            <a:r>
              <a:rPr lang="en-US" altLang="en-US" dirty="0"/>
              <a:t>(or </a:t>
            </a:r>
            <a:r>
              <a:rPr lang="en-US" altLang="en-US" dirty="0" smtClean="0"/>
              <a:t>target</a:t>
            </a:r>
          </a:p>
          <a:p>
            <a:r>
              <a:rPr lang="en-US" altLang="en-US" dirty="0" smtClean="0"/>
              <a:t>		doesn’t  match any element in the array)</a:t>
            </a:r>
            <a:endParaRPr lang="en-US" altLang="en-US" dirty="0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273300" y="5066073"/>
            <a:ext cx="6400800" cy="6858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2273300" y="5066073"/>
            <a:ext cx="1066800" cy="6858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dirty="0">
                <a:latin typeface="Arial" charset="0"/>
                <a:ea typeface="ＭＳ Ｐゴシック" charset="0"/>
              </a:rPr>
              <a:t>7</a:t>
            </a:r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3340100" y="5066073"/>
            <a:ext cx="1066800" cy="6858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>
                <a:latin typeface="Arial" charset="0"/>
                <a:ea typeface="ＭＳ Ｐゴシック" charset="0"/>
              </a:rPr>
              <a:t>12</a:t>
            </a:r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4406900" y="5066073"/>
            <a:ext cx="1066800" cy="6858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>
                <a:latin typeface="Arial" charset="0"/>
                <a:ea typeface="ＭＳ Ｐゴシック" charset="0"/>
              </a:rPr>
              <a:t>5</a:t>
            </a:r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5473700" y="5066073"/>
            <a:ext cx="1066800" cy="6858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>
                <a:latin typeface="Arial" charset="0"/>
                <a:ea typeface="ＭＳ Ｐゴシック" charset="0"/>
              </a:rPr>
              <a:t>22</a:t>
            </a:r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6540500" y="5066073"/>
            <a:ext cx="1066800" cy="6858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>
                <a:latin typeface="Arial" charset="0"/>
                <a:ea typeface="ＭＳ Ｐゴシック" charset="0"/>
              </a:rPr>
              <a:t>13</a:t>
            </a:r>
          </a:p>
        </p:txBody>
      </p:sp>
      <p:sp>
        <p:nvSpPr>
          <p:cNvPr id="12" name="Rectangle 10"/>
          <p:cNvSpPr>
            <a:spLocks noChangeArrowheads="1"/>
          </p:cNvSpPr>
          <p:nvPr/>
        </p:nvSpPr>
        <p:spPr bwMode="auto">
          <a:xfrm>
            <a:off x="7607300" y="5066073"/>
            <a:ext cx="1066800" cy="6858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dirty="0">
                <a:solidFill>
                  <a:srgbClr val="0000FF"/>
                </a:solidFill>
                <a:latin typeface="Arial" charset="0"/>
                <a:ea typeface="ＭＳ Ｐゴシック" charset="0"/>
              </a:rPr>
              <a:t>32</a:t>
            </a:r>
          </a:p>
        </p:txBody>
      </p:sp>
      <p:sp>
        <p:nvSpPr>
          <p:cNvPr id="19" name="Text Box 17"/>
          <p:cNvSpPr txBox="1">
            <a:spLocks noChangeArrowheads="1"/>
          </p:cNvSpPr>
          <p:nvPr/>
        </p:nvSpPr>
        <p:spPr bwMode="auto">
          <a:xfrm>
            <a:off x="504825" y="5675673"/>
            <a:ext cx="1819275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76200">
                <a:solidFill>
                  <a:srgbClr val="3333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srgbClr val="3333FF"/>
                </a:solidFill>
                <a:latin typeface="Arial" charset="0"/>
                <a:ea typeface="ＭＳ Ｐゴシック" charset="0"/>
              </a:rPr>
              <a:t>target =  32</a:t>
            </a:r>
          </a:p>
        </p:txBody>
      </p:sp>
      <p:sp>
        <p:nvSpPr>
          <p:cNvPr id="20" name="Oval 18"/>
          <p:cNvSpPr>
            <a:spLocks noChangeArrowheads="1"/>
          </p:cNvSpPr>
          <p:nvPr/>
        </p:nvSpPr>
        <p:spPr bwMode="auto">
          <a:xfrm>
            <a:off x="1739900" y="5599473"/>
            <a:ext cx="609600" cy="609600"/>
          </a:xfrm>
          <a:prstGeom prst="ellipse">
            <a:avLst/>
          </a:prstGeom>
          <a:noFill/>
          <a:ln w="76200">
            <a:solidFill>
              <a:srgbClr val="FF00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1" name="Oval 19"/>
          <p:cNvSpPr>
            <a:spLocks noChangeArrowheads="1"/>
          </p:cNvSpPr>
          <p:nvPr/>
        </p:nvSpPr>
        <p:spPr bwMode="auto">
          <a:xfrm>
            <a:off x="7594600" y="5066073"/>
            <a:ext cx="609600" cy="609600"/>
          </a:xfrm>
          <a:prstGeom prst="ellipse">
            <a:avLst/>
          </a:prstGeom>
          <a:noFill/>
          <a:ln w="76200">
            <a:solidFill>
              <a:srgbClr val="FF00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2" name="Rounded Rectangular Callout 21"/>
          <p:cNvSpPr/>
          <p:nvPr/>
        </p:nvSpPr>
        <p:spPr bwMode="auto">
          <a:xfrm>
            <a:off x="4572000" y="3106820"/>
            <a:ext cx="4176074" cy="720462"/>
          </a:xfrm>
          <a:prstGeom prst="wedgeRoundRectCallout">
            <a:avLst>
              <a:gd name="adj1" fmla="val -36754"/>
              <a:gd name="adj2" fmla="val 94339"/>
              <a:gd name="adj3" fmla="val 16667"/>
            </a:avLst>
          </a:prstGeom>
          <a:solidFill>
            <a:schemeClr val="accent1">
              <a:lumMod val="40000"/>
              <a:lumOff val="60000"/>
            </a:schemeClr>
          </a:solidFill>
          <a:ln w="76200" cap="flat" cmpd="sng" algn="ctr">
            <a:solidFill>
              <a:srgbClr val="3333F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wrap="none" anchor="ctr"/>
          <a:lstStyle/>
          <a:p>
            <a:pPr>
              <a:defRPr/>
            </a:pPr>
            <a:r>
              <a:rPr lang="en-US" dirty="0">
                <a:latin typeface="Arial" charset="0"/>
                <a:ea typeface="ＭＳ Ｐゴシック" charset="0"/>
              </a:rPr>
              <a:t>Worst </a:t>
            </a:r>
            <a:r>
              <a:rPr lang="en-US" dirty="0" smtClean="0">
                <a:latin typeface="Arial" charset="0"/>
                <a:ea typeface="ＭＳ Ｐゴシック" charset="0"/>
              </a:rPr>
              <a:t>Case: </a:t>
            </a:r>
            <a:r>
              <a:rPr lang="en-US" dirty="0" smtClean="0">
                <a:latin typeface="Arial" charset="0"/>
                <a:ea typeface="ＭＳ Ｐゴシック" charset="0"/>
                <a:sym typeface="Wingdings"/>
              </a:rPr>
              <a:t>N </a:t>
            </a:r>
            <a:r>
              <a:rPr lang="en-US" dirty="0">
                <a:latin typeface="Arial" charset="0"/>
                <a:ea typeface="ＭＳ Ｐゴシック" charset="0"/>
                <a:sym typeface="Wingdings"/>
              </a:rPr>
              <a:t>comparisons</a:t>
            </a:r>
            <a:endParaRPr lang="en-US" dirty="0">
              <a:latin typeface="Arial" charset="0"/>
              <a:ea typeface="ＭＳ Ｐゴシック" charset="0"/>
            </a:endParaRPr>
          </a:p>
        </p:txBody>
      </p:sp>
      <p:sp>
        <p:nvSpPr>
          <p:cNvPr id="17" name="Text Box 3"/>
          <p:cNvSpPr txBox="1">
            <a:spLocks noChangeArrowheads="1"/>
          </p:cNvSpPr>
          <p:nvPr/>
        </p:nvSpPr>
        <p:spPr bwMode="auto">
          <a:xfrm>
            <a:off x="609600" y="1295400"/>
            <a:ext cx="5109091" cy="2246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r>
              <a:rPr lang="en-US" altLang="en-US" sz="2000" dirty="0">
                <a:latin typeface="Courier New" pitchFamily="49" charset="0"/>
              </a:rPr>
              <a:t>Search(</a:t>
            </a:r>
            <a:r>
              <a:rPr lang="en-US" altLang="en-US" sz="2000" dirty="0" err="1">
                <a:solidFill>
                  <a:srgbClr val="3333FF"/>
                </a:solidFill>
                <a:latin typeface="Courier New" pitchFamily="49" charset="0"/>
              </a:rPr>
              <a:t>A,target</a:t>
            </a:r>
            <a:r>
              <a:rPr lang="en-US" altLang="en-US" sz="2000" dirty="0">
                <a:latin typeface="Courier New" pitchFamily="49" charset="0"/>
              </a:rPr>
              <a:t>)</a:t>
            </a:r>
          </a:p>
          <a:p>
            <a:r>
              <a:rPr lang="en-US" altLang="en-US" sz="2000" dirty="0">
                <a:latin typeface="Courier New" pitchFamily="49" charset="0"/>
              </a:rPr>
              <a:t> </a:t>
            </a:r>
          </a:p>
          <a:p>
            <a:r>
              <a:rPr lang="en-US" altLang="en-US" sz="2000" dirty="0">
                <a:latin typeface="Courier New" pitchFamily="49" charset="0"/>
              </a:rPr>
              <a:t>	</a:t>
            </a:r>
            <a:r>
              <a:rPr lang="en-US" altLang="en-US" sz="2000" u="sng" dirty="0">
                <a:solidFill>
                  <a:srgbClr val="FF0000"/>
                </a:solidFill>
                <a:latin typeface="Courier New" pitchFamily="49" charset="0"/>
              </a:rPr>
              <a:t>for</a:t>
            </a:r>
            <a:r>
              <a:rPr lang="en-US" altLang="en-US" sz="2000" dirty="0">
                <a:solidFill>
                  <a:srgbClr val="FF0000"/>
                </a:solidFill>
                <a:latin typeface="Courier New" pitchFamily="49" charset="0"/>
              </a:rPr>
              <a:t> </a:t>
            </a:r>
            <a:r>
              <a:rPr lang="en-US" altLang="en-US" sz="2000" dirty="0" err="1">
                <a:latin typeface="Courier New" pitchFamily="49" charset="0"/>
              </a:rPr>
              <a:t>i</a:t>
            </a:r>
            <a:r>
              <a:rPr lang="en-US" altLang="en-US" sz="2000" dirty="0">
                <a:latin typeface="Courier New" pitchFamily="49" charset="0"/>
              </a:rPr>
              <a:t> = 1 … N:</a:t>
            </a:r>
          </a:p>
          <a:p>
            <a:r>
              <a:rPr lang="en-US" altLang="en-US" sz="2000" dirty="0">
                <a:solidFill>
                  <a:srgbClr val="3333FF"/>
                </a:solidFill>
                <a:latin typeface="Courier New" pitchFamily="49" charset="0"/>
              </a:rPr>
              <a:t>		</a:t>
            </a:r>
            <a:r>
              <a:rPr lang="en-US" altLang="en-US" sz="2000" u="sng" dirty="0">
                <a:solidFill>
                  <a:srgbClr val="008000"/>
                </a:solidFill>
                <a:latin typeface="Courier New" pitchFamily="49" charset="0"/>
              </a:rPr>
              <a:t>if</a:t>
            </a:r>
            <a:r>
              <a:rPr lang="en-US" altLang="en-US" sz="2000" dirty="0">
                <a:solidFill>
                  <a:srgbClr val="008000"/>
                </a:solidFill>
                <a:latin typeface="Courier New" pitchFamily="49" charset="0"/>
              </a:rPr>
              <a:t> </a:t>
            </a:r>
            <a:r>
              <a:rPr lang="en-US" altLang="en-US" sz="2000" dirty="0">
                <a:solidFill>
                  <a:srgbClr val="3333FF"/>
                </a:solidFill>
                <a:latin typeface="Courier New" pitchFamily="49" charset="0"/>
              </a:rPr>
              <a:t>A[</a:t>
            </a:r>
            <a:r>
              <a:rPr lang="en-US" altLang="en-US" sz="2000" dirty="0" err="1">
                <a:solidFill>
                  <a:srgbClr val="3333FF"/>
                </a:solidFill>
                <a:latin typeface="Courier New" pitchFamily="49" charset="0"/>
              </a:rPr>
              <a:t>i</a:t>
            </a:r>
            <a:r>
              <a:rPr lang="en-US" altLang="en-US" sz="2000" dirty="0">
                <a:solidFill>
                  <a:srgbClr val="3333FF"/>
                </a:solidFill>
                <a:latin typeface="Courier New" pitchFamily="49" charset="0"/>
              </a:rPr>
              <a:t>]</a:t>
            </a:r>
            <a:r>
              <a:rPr lang="en-US" altLang="en-US" sz="2000" dirty="0">
                <a:latin typeface="Courier New" pitchFamily="49" charset="0"/>
              </a:rPr>
              <a:t> </a:t>
            </a:r>
            <a:r>
              <a:rPr lang="en-US" altLang="en-US" sz="2000" dirty="0" smtClean="0">
                <a:latin typeface="Courier New" pitchFamily="49" charset="0"/>
              </a:rPr>
              <a:t>== </a:t>
            </a:r>
            <a:r>
              <a:rPr lang="en-US" altLang="en-US" sz="2000" dirty="0">
                <a:solidFill>
                  <a:srgbClr val="3333FF"/>
                </a:solidFill>
                <a:latin typeface="Courier New" pitchFamily="49" charset="0"/>
              </a:rPr>
              <a:t>target:</a:t>
            </a:r>
          </a:p>
          <a:p>
            <a:r>
              <a:rPr lang="en-US" altLang="en-US" sz="2000" dirty="0">
                <a:solidFill>
                  <a:srgbClr val="3333FF"/>
                </a:solidFill>
                <a:latin typeface="Courier New" pitchFamily="49" charset="0"/>
              </a:rPr>
              <a:t>			</a:t>
            </a:r>
            <a:r>
              <a:rPr lang="en-US" altLang="en-US" sz="2000" dirty="0">
                <a:solidFill>
                  <a:srgbClr val="000000"/>
                </a:solidFill>
                <a:latin typeface="Courier New" pitchFamily="49" charset="0"/>
              </a:rPr>
              <a:t>return “</a:t>
            </a:r>
            <a:r>
              <a:rPr lang="en-US" altLang="ja-JP" sz="2000" dirty="0">
                <a:solidFill>
                  <a:srgbClr val="008000"/>
                </a:solidFill>
                <a:latin typeface="Courier New" pitchFamily="49" charset="0"/>
              </a:rPr>
              <a:t>Found</a:t>
            </a:r>
            <a:r>
              <a:rPr lang="en-US" altLang="en-US" sz="2000" dirty="0">
                <a:solidFill>
                  <a:srgbClr val="000000"/>
                </a:solidFill>
                <a:latin typeface="Courier New" pitchFamily="49" charset="0"/>
              </a:rPr>
              <a:t>”</a:t>
            </a:r>
            <a:endParaRPr lang="en-US" altLang="ja-JP" sz="2000" dirty="0">
              <a:solidFill>
                <a:srgbClr val="000000"/>
              </a:solidFill>
              <a:latin typeface="Courier New" pitchFamily="49" charset="0"/>
            </a:endParaRPr>
          </a:p>
          <a:p>
            <a:r>
              <a:rPr lang="en-US" altLang="en-US" sz="2000" dirty="0">
                <a:latin typeface="Courier New" pitchFamily="49" charset="0"/>
              </a:rPr>
              <a:t>	</a:t>
            </a:r>
          </a:p>
          <a:p>
            <a:r>
              <a:rPr lang="en-US" altLang="en-US" sz="2000" dirty="0">
                <a:latin typeface="Courier New" pitchFamily="49" charset="0"/>
              </a:rPr>
              <a:t>	return(</a:t>
            </a:r>
            <a:r>
              <a:rPr lang="ja-JP" altLang="en-US" sz="2000" dirty="0"/>
              <a:t>“</a:t>
            </a:r>
            <a:r>
              <a:rPr lang="en-US" altLang="ja-JP" sz="2000" dirty="0">
                <a:solidFill>
                  <a:srgbClr val="FF0000"/>
                </a:solidFill>
                <a:latin typeface="Courier New" pitchFamily="49" charset="0"/>
              </a:rPr>
              <a:t>Not found</a:t>
            </a:r>
            <a:r>
              <a:rPr lang="ja-JP" altLang="en-US" sz="2000" dirty="0"/>
              <a:t>”</a:t>
            </a:r>
            <a:r>
              <a:rPr lang="en-US" altLang="ja-JP" sz="2000" dirty="0" smtClean="0">
                <a:latin typeface="Courier New" pitchFamily="49" charset="0"/>
              </a:rPr>
              <a:t>)</a:t>
            </a:r>
            <a:endParaRPr lang="en-US" altLang="ja-JP" sz="2000" dirty="0">
              <a:latin typeface="Courier New" pitchFamily="49" charset="0"/>
            </a:endParaRPr>
          </a:p>
        </p:txBody>
      </p:sp>
      <p:grpSp>
        <p:nvGrpSpPr>
          <p:cNvPr id="28687" name="Group 1"/>
          <p:cNvGrpSpPr>
            <a:grpSpLocks/>
          </p:cNvGrpSpPr>
          <p:nvPr/>
        </p:nvGrpSpPr>
        <p:grpSpPr bwMode="auto">
          <a:xfrm>
            <a:off x="4191000" y="1524000"/>
            <a:ext cx="4433888" cy="1406525"/>
            <a:chOff x="2805112" y="1524000"/>
            <a:chExt cx="4433888" cy="1406525"/>
          </a:xfrm>
        </p:grpSpPr>
        <p:grpSp>
          <p:nvGrpSpPr>
            <p:cNvPr id="28688" name="Group 11"/>
            <p:cNvGrpSpPr>
              <a:grpSpLocks/>
            </p:cNvGrpSpPr>
            <p:nvPr/>
          </p:nvGrpSpPr>
          <p:grpSpPr bwMode="auto">
            <a:xfrm>
              <a:off x="2805112" y="1939925"/>
              <a:ext cx="4433888" cy="990600"/>
              <a:chOff x="3810000" y="2652232"/>
              <a:chExt cx="4434366" cy="990600"/>
            </a:xfrm>
          </p:grpSpPr>
          <p:cxnSp>
            <p:nvCxnSpPr>
              <p:cNvPr id="25" name="Straight Connector 24"/>
              <p:cNvCxnSpPr>
                <a:cxnSpLocks noChangeShapeType="1"/>
              </p:cNvCxnSpPr>
              <p:nvPr/>
            </p:nvCxnSpPr>
            <p:spPr bwMode="auto">
              <a:xfrm>
                <a:off x="3810000" y="2666520"/>
                <a:ext cx="4420076" cy="0"/>
              </a:xfrm>
              <a:prstGeom prst="line">
                <a:avLst/>
              </a:prstGeom>
              <a:noFill/>
              <a:ln w="50800">
                <a:solidFill>
                  <a:srgbClr val="BF7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6" name="Straight Connector 25"/>
              <p:cNvCxnSpPr>
                <a:cxnSpLocks noChangeShapeType="1"/>
              </p:cNvCxnSpPr>
              <p:nvPr/>
            </p:nvCxnSpPr>
            <p:spPr bwMode="auto">
              <a:xfrm>
                <a:off x="3824290" y="3642832"/>
                <a:ext cx="4420076" cy="0"/>
              </a:xfrm>
              <a:prstGeom prst="line">
                <a:avLst/>
              </a:prstGeom>
              <a:noFill/>
              <a:ln w="50800">
                <a:solidFill>
                  <a:srgbClr val="BF7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7" name="Straight Connector 26"/>
              <p:cNvCxnSpPr>
                <a:cxnSpLocks noChangeShapeType="1"/>
              </p:cNvCxnSpPr>
              <p:nvPr/>
            </p:nvCxnSpPr>
            <p:spPr bwMode="auto">
              <a:xfrm flipV="1">
                <a:off x="8214200" y="2652232"/>
                <a:ext cx="0" cy="990600"/>
              </a:xfrm>
              <a:prstGeom prst="line">
                <a:avLst/>
              </a:prstGeom>
              <a:noFill/>
              <a:ln w="50800">
                <a:solidFill>
                  <a:srgbClr val="BF7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sp>
          <p:nvSpPr>
            <p:cNvPr id="24" name="TextBox 23"/>
            <p:cNvSpPr txBox="1"/>
            <p:nvPr/>
          </p:nvSpPr>
          <p:spPr>
            <a:xfrm>
              <a:off x="5029200" y="1524000"/>
              <a:ext cx="1966912" cy="400050"/>
            </a:xfrm>
            <a:prstGeom prst="rect">
              <a:avLst/>
            </a:prstGeom>
            <a:solidFill>
              <a:schemeClr val="bg1">
                <a:lumMod val="10000"/>
                <a:alpha val="23000"/>
              </a:schemeClr>
            </a:solidFill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000" dirty="0">
                  <a:latin typeface="Arial" charset="0"/>
                  <a:ea typeface="ＭＳ Ｐゴシック" charset="0"/>
                </a:rPr>
                <a:t>Scan the array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09538"/>
            <a:ext cx="7772400" cy="99060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cs typeface="+mj-cs"/>
              </a:rPr>
              <a:t>Example II: Binary Search Worst Case</a:t>
            </a:r>
          </a:p>
        </p:txBody>
      </p:sp>
      <p:sp>
        <p:nvSpPr>
          <p:cNvPr id="29698" name="TextBox 5"/>
          <p:cNvSpPr txBox="1">
            <a:spLocks noChangeArrowheads="1"/>
          </p:cNvSpPr>
          <p:nvPr/>
        </p:nvSpPr>
        <p:spPr bwMode="auto">
          <a:xfrm>
            <a:off x="193675" y="4724400"/>
            <a:ext cx="79597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r>
              <a:rPr lang="en-US" altLang="en-US">
                <a:solidFill>
                  <a:srgbClr val="800000"/>
                </a:solidFill>
              </a:rPr>
              <a:t>Worst Case: </a:t>
            </a:r>
            <a:r>
              <a:rPr lang="en-US" altLang="en-US"/>
              <a:t>divide until reach one item, or no match, </a:t>
            </a:r>
          </a:p>
        </p:txBody>
      </p:sp>
      <p:pic>
        <p:nvPicPr>
          <p:cNvPr id="29699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5257800"/>
            <a:ext cx="80391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9700" name="Group 31"/>
          <p:cNvGrpSpPr>
            <a:grpSpLocks/>
          </p:cNvGrpSpPr>
          <p:nvPr/>
        </p:nvGrpSpPr>
        <p:grpSpPr bwMode="auto">
          <a:xfrm>
            <a:off x="6307138" y="2209800"/>
            <a:ext cx="2836862" cy="2438400"/>
            <a:chOff x="6307038" y="2209800"/>
            <a:chExt cx="2836962" cy="2438400"/>
          </a:xfrm>
        </p:grpSpPr>
        <p:pic>
          <p:nvPicPr>
            <p:cNvPr id="29702" name="Picture 29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58000" y="3035300"/>
              <a:ext cx="1612900" cy="1612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9703" name="TextBox 30"/>
            <p:cNvSpPr txBox="1">
              <a:spLocks noChangeArrowheads="1"/>
            </p:cNvSpPr>
            <p:nvPr/>
          </p:nvSpPr>
          <p:spPr bwMode="auto">
            <a:xfrm>
              <a:off x="6307038" y="2209800"/>
              <a:ext cx="2836962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r>
                <a:rPr lang="en-US" altLang="en-US">
                  <a:solidFill>
                    <a:srgbClr val="800000"/>
                  </a:solidFill>
                </a:rPr>
                <a:t>How many comparisons??</a:t>
              </a:r>
            </a:p>
          </p:txBody>
        </p:sp>
      </p:grp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228600" y="1295400"/>
            <a:ext cx="8686800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lIns="92064" tIns="46033" rIns="92064" bIns="46033"/>
          <a:lstStyle>
            <a:lvl1pPr marL="342900" indent="-342900"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en-US" sz="1400">
                <a:latin typeface="Courier New" pitchFamily="49" charset="0"/>
              </a:rPr>
              <a:t>def BinarySearch(A, first, last, target):</a:t>
            </a:r>
          </a:p>
          <a:p>
            <a:pPr>
              <a:spcBef>
                <a:spcPct val="20000"/>
              </a:spcBef>
            </a:pPr>
            <a:r>
              <a:rPr lang="en-US" altLang="en-US" sz="1400">
                <a:latin typeface="Courier New" pitchFamily="49" charset="0"/>
              </a:rPr>
              <a:t>	middle &lt;- (first + last) / 2</a:t>
            </a:r>
          </a:p>
          <a:p>
            <a:pPr>
              <a:spcBef>
                <a:spcPct val="20000"/>
              </a:spcBef>
            </a:pPr>
            <a:endParaRPr lang="en-US" altLang="en-US" sz="1400">
              <a:latin typeface="Courier New" pitchFamily="49" charset="0"/>
            </a:endParaRPr>
          </a:p>
          <a:p>
            <a:pPr>
              <a:spcBef>
                <a:spcPct val="20000"/>
              </a:spcBef>
            </a:pPr>
            <a:r>
              <a:rPr lang="en-US" altLang="en-US" sz="1400">
                <a:latin typeface="Courier New" pitchFamily="49" charset="0"/>
              </a:rPr>
              <a:t>	if </a:t>
            </a:r>
            <a:r>
              <a:rPr lang="en-US" altLang="en-US" sz="1400">
                <a:solidFill>
                  <a:srgbClr val="3333FF"/>
                </a:solidFill>
                <a:latin typeface="Courier New" pitchFamily="49" charset="0"/>
              </a:rPr>
              <a:t>first &gt; last</a:t>
            </a:r>
            <a:r>
              <a:rPr lang="en-US" altLang="en-US" sz="1400">
                <a:latin typeface="Courier New" pitchFamily="49" charset="0"/>
              </a:rPr>
              <a:t>:</a:t>
            </a:r>
          </a:p>
          <a:p>
            <a:pPr>
              <a:spcBef>
                <a:spcPct val="20000"/>
              </a:spcBef>
            </a:pPr>
            <a:r>
              <a:rPr lang="en-US" altLang="en-US" sz="1400">
                <a:solidFill>
                  <a:srgbClr val="FF0033"/>
                </a:solidFill>
                <a:latin typeface="Courier New" pitchFamily="49" charset="0"/>
              </a:rPr>
              <a:t>		return</a:t>
            </a:r>
            <a:r>
              <a:rPr lang="en-US" altLang="en-US" sz="1400">
                <a:latin typeface="Courier New" pitchFamily="49" charset="0"/>
              </a:rPr>
              <a:t> false</a:t>
            </a:r>
          </a:p>
          <a:p>
            <a:pPr>
              <a:spcBef>
                <a:spcPct val="20000"/>
              </a:spcBef>
            </a:pPr>
            <a:r>
              <a:rPr lang="en-US" altLang="en-US" sz="1400">
                <a:latin typeface="Courier New" pitchFamily="49" charset="0"/>
              </a:rPr>
              <a:t>	if </a:t>
            </a:r>
            <a:r>
              <a:rPr lang="en-US" altLang="en-US" sz="1400">
                <a:solidFill>
                  <a:srgbClr val="3333FF"/>
                </a:solidFill>
                <a:latin typeface="Courier New" pitchFamily="49" charset="0"/>
              </a:rPr>
              <a:t>A[middle] = target</a:t>
            </a:r>
            <a:r>
              <a:rPr lang="en-US" altLang="en-US" sz="1400">
                <a:latin typeface="Courier New" pitchFamily="49" charset="0"/>
              </a:rPr>
              <a:t>:</a:t>
            </a:r>
          </a:p>
          <a:p>
            <a:pPr>
              <a:spcBef>
                <a:spcPct val="20000"/>
              </a:spcBef>
            </a:pPr>
            <a:r>
              <a:rPr lang="en-US" altLang="en-US" sz="1400">
                <a:solidFill>
                  <a:srgbClr val="FF0033"/>
                </a:solidFill>
                <a:latin typeface="Courier New" pitchFamily="49" charset="0"/>
              </a:rPr>
              <a:t>		return</a:t>
            </a:r>
            <a:r>
              <a:rPr lang="en-US" altLang="en-US" sz="1400">
                <a:latin typeface="Courier New" pitchFamily="49" charset="0"/>
              </a:rPr>
              <a:t> true</a:t>
            </a:r>
          </a:p>
          <a:p>
            <a:pPr>
              <a:spcBef>
                <a:spcPct val="20000"/>
              </a:spcBef>
            </a:pPr>
            <a:r>
              <a:rPr lang="en-US" altLang="en-US" sz="1400">
                <a:latin typeface="Courier New" pitchFamily="49" charset="0"/>
              </a:rPr>
              <a:t>	if </a:t>
            </a:r>
            <a:r>
              <a:rPr lang="en-US" altLang="en-US" sz="1400">
                <a:solidFill>
                  <a:srgbClr val="3333FF"/>
                </a:solidFill>
                <a:latin typeface="Courier New" pitchFamily="49" charset="0"/>
              </a:rPr>
              <a:t>target&lt; A[middle]</a:t>
            </a:r>
            <a:r>
              <a:rPr lang="en-US" altLang="en-US" sz="1400">
                <a:latin typeface="Courier New" pitchFamily="49" charset="0"/>
              </a:rPr>
              <a:t>:</a:t>
            </a:r>
          </a:p>
          <a:p>
            <a:pPr>
              <a:spcBef>
                <a:spcPct val="20000"/>
              </a:spcBef>
            </a:pPr>
            <a:r>
              <a:rPr lang="en-US" altLang="en-US" sz="1400">
                <a:solidFill>
                  <a:srgbClr val="FF0033"/>
                </a:solidFill>
                <a:latin typeface="Courier New" pitchFamily="49" charset="0"/>
              </a:rPr>
              <a:t>		return </a:t>
            </a:r>
            <a:r>
              <a:rPr lang="en-US" altLang="en-US" sz="1400">
                <a:latin typeface="Courier New" pitchFamily="49" charset="0"/>
              </a:rPr>
              <a:t>BinarySearch</a:t>
            </a:r>
            <a:r>
              <a:rPr lang="en-US" altLang="en-US" sz="1400">
                <a:solidFill>
                  <a:srgbClr val="3333FF"/>
                </a:solidFill>
                <a:latin typeface="Courier New" pitchFamily="49" charset="0"/>
              </a:rPr>
              <a:t>(A, first, middle–1, target)</a:t>
            </a:r>
          </a:p>
          <a:p>
            <a:pPr>
              <a:spcBef>
                <a:spcPct val="20000"/>
              </a:spcBef>
            </a:pPr>
            <a:r>
              <a:rPr lang="en-US" altLang="en-US" sz="1400">
                <a:solidFill>
                  <a:srgbClr val="3333FF"/>
                </a:solidFill>
                <a:latin typeface="Courier New" pitchFamily="49" charset="0"/>
              </a:rPr>
              <a:t>	</a:t>
            </a:r>
            <a:r>
              <a:rPr lang="en-US" altLang="en-US" sz="1400">
                <a:latin typeface="Courier New" pitchFamily="49" charset="0"/>
              </a:rPr>
              <a:t>else:</a:t>
            </a:r>
          </a:p>
          <a:p>
            <a:pPr>
              <a:spcBef>
                <a:spcPct val="20000"/>
              </a:spcBef>
            </a:pPr>
            <a:r>
              <a:rPr lang="en-US" altLang="en-US" sz="1400">
                <a:solidFill>
                  <a:srgbClr val="FF0033"/>
                </a:solidFill>
                <a:latin typeface="Courier New" pitchFamily="49" charset="0"/>
              </a:rPr>
              <a:t>		return</a:t>
            </a:r>
            <a:r>
              <a:rPr lang="en-US" altLang="en-US" sz="1400">
                <a:latin typeface="Courier New" pitchFamily="49" charset="0"/>
              </a:rPr>
              <a:t> BinarySearch</a:t>
            </a:r>
            <a:r>
              <a:rPr lang="en-US" altLang="en-US" sz="1400">
                <a:solidFill>
                  <a:srgbClr val="3333FF"/>
                </a:solidFill>
                <a:latin typeface="Courier New" pitchFamily="49" charset="0"/>
              </a:rPr>
              <a:t>(A, middle+1, last, target)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IW_TYPE_IMAGE" val="Text Box 3"/>
</p:tagLst>
</file>

<file path=ppt/theme/theme1.xml><?xml version="1.0" encoding="utf-8"?>
<a:theme xmlns:a="http://schemas.openxmlformats.org/drawingml/2006/main" name="1501 Template">
  <a:themeElements>
    <a:clrScheme name="">
      <a:dk1>
        <a:srgbClr val="000000"/>
      </a:dk1>
      <a:lt1>
        <a:srgbClr val="FAFFD9"/>
      </a:lt1>
      <a:dk2>
        <a:srgbClr val="3333FF"/>
      </a:dk2>
      <a:lt2>
        <a:srgbClr val="000000"/>
      </a:lt2>
      <a:accent1>
        <a:srgbClr val="FF9900"/>
      </a:accent1>
      <a:accent2>
        <a:srgbClr val="00FFFF"/>
      </a:accent2>
      <a:accent3>
        <a:srgbClr val="FCFFE9"/>
      </a:accent3>
      <a:accent4>
        <a:srgbClr val="000000"/>
      </a:accent4>
      <a:accent5>
        <a:srgbClr val="FFCAAA"/>
      </a:accent5>
      <a:accent6>
        <a:srgbClr val="00E7E7"/>
      </a:accent6>
      <a:hlink>
        <a:srgbClr val="FF0033"/>
      </a:hlink>
      <a:folHlink>
        <a:srgbClr val="969696"/>
      </a:folHlink>
    </a:clrScheme>
    <a:fontScheme name="1501 Template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lnDef>
  </a:objectDefaults>
  <a:extraClrSchemeLst>
    <a:extraClrScheme>
      <a:clrScheme name="1501 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501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501 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501 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501 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501 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501 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751</TotalTime>
  <Words>1740</Words>
  <Application>Microsoft Office PowerPoint</Application>
  <PresentationFormat>On-screen Show (4:3)</PresentationFormat>
  <Paragraphs>492</Paragraphs>
  <Slides>39</Slides>
  <Notes>19</Notes>
  <HiddenSlides>0</HiddenSlides>
  <MMClips>0</MMClips>
  <ScaleCrop>false</ScaleCrop>
  <HeadingPairs>
    <vt:vector size="8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39</vt:i4>
      </vt:variant>
      <vt:variant>
        <vt:lpstr>Custom Shows</vt:lpstr>
      </vt:variant>
      <vt:variant>
        <vt:i4>1</vt:i4>
      </vt:variant>
    </vt:vector>
  </HeadingPairs>
  <TitlesOfParts>
    <vt:vector size="42" baseType="lpstr">
      <vt:lpstr>1501 Template</vt:lpstr>
      <vt:lpstr>Document</vt:lpstr>
      <vt:lpstr>Analysis of Algorithms</vt:lpstr>
      <vt:lpstr>Analysis of Algorithms</vt:lpstr>
      <vt:lpstr>Time and Space Complexity</vt:lpstr>
      <vt:lpstr>Time vs. Space</vt:lpstr>
      <vt:lpstr>The Right Balance</vt:lpstr>
      <vt:lpstr>Measuring the Growth of Work</vt:lpstr>
      <vt:lpstr>Worst-Case Analysis</vt:lpstr>
      <vt:lpstr>Example I: Linear Search Worst Case</vt:lpstr>
      <vt:lpstr>Example II: Binary Search Worst Case</vt:lpstr>
      <vt:lpstr>Example II: Binary Search Worst Case</vt:lpstr>
      <vt:lpstr>In General</vt:lpstr>
      <vt:lpstr>Example III: Insertion Sort Worst Case</vt:lpstr>
      <vt:lpstr>Order Of Growth</vt:lpstr>
      <vt:lpstr>Why It Matters</vt:lpstr>
      <vt:lpstr>Order of Growth</vt:lpstr>
      <vt:lpstr>Worst-Case Polynomial-Time</vt:lpstr>
      <vt:lpstr>PowerPoint Presentation</vt:lpstr>
      <vt:lpstr>Introducing Big O</vt:lpstr>
      <vt:lpstr>Size of Input</vt:lpstr>
      <vt:lpstr>Formal Definition</vt:lpstr>
      <vt:lpstr>Visual O() Meaning</vt:lpstr>
      <vt:lpstr>Simplifying O() Answers</vt:lpstr>
      <vt:lpstr>Correct but Meaningless</vt:lpstr>
      <vt:lpstr>Analyzing Algorithm Complexity</vt:lpstr>
      <vt:lpstr>Comparing Algorithms</vt:lpstr>
      <vt:lpstr>Comparing Asymptotic Growth</vt:lpstr>
      <vt:lpstr>Do not get confused: O-Notation</vt:lpstr>
      <vt:lpstr>Modular Analysis</vt:lpstr>
      <vt:lpstr>Example: Insert in a Sorted Linked List</vt:lpstr>
      <vt:lpstr>Example: Insert in a Sorted Linked List</vt:lpstr>
      <vt:lpstr>Combine the Analysis</vt:lpstr>
      <vt:lpstr>Example: Search a 2D Array</vt:lpstr>
      <vt:lpstr>Example: Search a 2D Array</vt:lpstr>
      <vt:lpstr>Combine the Analysis</vt:lpstr>
      <vt:lpstr>Sequential Steps</vt:lpstr>
      <vt:lpstr>Embedded Steps</vt:lpstr>
      <vt:lpstr>Correctly Determining O()</vt:lpstr>
      <vt:lpstr>Summary</vt:lpstr>
      <vt:lpstr>PowerPoint Presentation</vt:lpstr>
      <vt:lpstr>Custom Show 1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Algorithm Cost</dc:title>
  <dc:creator>Carolina Ruiz</dc:creator>
  <cp:lastModifiedBy>Ruiz</cp:lastModifiedBy>
  <cp:revision>83</cp:revision>
  <cp:lastPrinted>2000-03-28T02:32:49Z</cp:lastPrinted>
  <dcterms:created xsi:type="dcterms:W3CDTF">1999-07-12T16:34:46Z</dcterms:created>
  <dcterms:modified xsi:type="dcterms:W3CDTF">2015-03-24T17:27:39Z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isposition">
    <vt:r8>1</vt:r8>
  </property>
</Properties>
</file>