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58" r:id="rId5"/>
    <p:sldId id="276" r:id="rId6"/>
    <p:sldId id="27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1" r:id="rId24"/>
    <p:sldId id="279" r:id="rId25"/>
    <p:sldId id="280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8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6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7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3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B340-0A3A-3A4E-9C64-1AF0A97876DB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A84A0-4E67-9C41-909C-E1D5E285C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Graphs-Part II</a:t>
            </a:r>
            <a:br>
              <a:rPr lang="en-US" dirty="0" smtClean="0"/>
            </a:br>
            <a:r>
              <a:rPr lang="en-US" dirty="0" smtClean="0"/>
              <a:t>Depth First Search (DFS)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0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3201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387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77" y="218680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3201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387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47387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97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19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94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3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722"/>
            <a:ext cx="8229600" cy="813831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Already Covered </a:t>
            </a:r>
            <a:br>
              <a:rPr lang="en-US" sz="3200" dirty="0" smtClean="0"/>
            </a:br>
            <a:r>
              <a:rPr lang="en-US" sz="3200" dirty="0" smtClean="0"/>
              <a:t>Breadth First Search(BFS)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530" y="1291373"/>
            <a:ext cx="8229600" cy="134125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Traverses the graph one level at a time</a:t>
            </a:r>
          </a:p>
          <a:p>
            <a:pPr lvl="1">
              <a:lnSpc>
                <a:spcPct val="110000"/>
              </a:lnSpc>
            </a:pPr>
            <a:r>
              <a:rPr lang="en-US" sz="1800" b="1" dirty="0" smtClean="0"/>
              <a:t>Visit all outgoing edges from a node before you go deeper</a:t>
            </a:r>
          </a:p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rgbClr val="0000FF"/>
                </a:solidFill>
              </a:rPr>
              <a:t>Needs a queue</a:t>
            </a:r>
            <a:endParaRPr lang="en-US" sz="2000" b="1" dirty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3-04-07 at 10.38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30" y="2632630"/>
            <a:ext cx="4069040" cy="1997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817" y="4102252"/>
            <a:ext cx="4336313" cy="246743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6388651" y="3317238"/>
            <a:ext cx="405" cy="785014"/>
          </a:xfrm>
          <a:prstGeom prst="straightConnector1">
            <a:avLst/>
          </a:prstGeom>
          <a:ln w="101600"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422570" y="3317238"/>
            <a:ext cx="1991999" cy="0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40944" y="2834539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BFS creates a tree called BFS-Tree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5987" y="5079520"/>
            <a:ext cx="2980507" cy="8163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Complexity O(V+E)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3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2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3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0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DFS: 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54215"/>
          </a:xfrm>
        </p:spPr>
        <p:txBody>
          <a:bodyPr/>
          <a:lstStyle/>
          <a:p>
            <a:r>
              <a:rPr lang="en-US" dirty="0" smtClean="0"/>
              <a:t>The DFS may create multiple disconnected trees called forest</a:t>
            </a:r>
            <a:endParaRPr lang="en-US" dirty="0"/>
          </a:p>
        </p:txBody>
      </p:sp>
      <p:pic>
        <p:nvPicPr>
          <p:cNvPr id="4" name="Picture 3" descr="Screen shot 2013-04-08 at 12.41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597" y="2807115"/>
            <a:ext cx="3657600" cy="2082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89791" y="2928500"/>
            <a:ext cx="2215942" cy="197437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22364" y="2928500"/>
            <a:ext cx="845425" cy="1974373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1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DFS: Time Complexity </a:t>
            </a:r>
            <a:endParaRPr lang="en-US" dirty="0"/>
          </a:p>
        </p:txBody>
      </p:sp>
      <p:pic>
        <p:nvPicPr>
          <p:cNvPr id="4" name="Picture 3" descr="Screen shot 2013-04-07 at 11.38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7" y="1567480"/>
            <a:ext cx="6449799" cy="3045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882770" y="2403789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9448" y="2737601"/>
            <a:ext cx="18288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</a:t>
            </a:r>
            <a:endParaRPr lang="en-US" sz="1600" dirty="0"/>
          </a:p>
        </p:txBody>
      </p:sp>
      <p:pic>
        <p:nvPicPr>
          <p:cNvPr id="1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414" y="3076155"/>
            <a:ext cx="3258119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1266858" y="3863794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81418" y="4717095"/>
            <a:ext cx="5523037" cy="17748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Each node is recursively called once 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 O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(|V|)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endParaRPr lang="en-US" b="1" dirty="0">
              <a:solidFill>
                <a:schemeClr val="tx1"/>
              </a:solidFill>
              <a:sym typeface="Wingdings"/>
            </a:endParaRPr>
          </a:p>
          <a:p>
            <a:r>
              <a:rPr lang="en-US" b="1" dirty="0" smtClean="0">
                <a:solidFill>
                  <a:schemeClr val="tx1"/>
                </a:solidFill>
                <a:sym typeface="Wingdings"/>
              </a:rPr>
              <a:t>The For Loop (Step 4) visits the outgoing edges of each node   Total O</a:t>
            </a:r>
            <a:r>
              <a:rPr lang="en-US" b="1" dirty="0" smtClean="0">
                <a:solidFill>
                  <a:schemeClr val="tx1"/>
                </a:solidFill>
                <a:sym typeface="Wingdings"/>
              </a:rPr>
              <a:t>(|E|)</a:t>
            </a:r>
            <a:endParaRPr lang="en-US" b="1" dirty="0" smtClean="0">
              <a:solidFill>
                <a:schemeClr val="tx1"/>
              </a:solidFill>
              <a:sym typeface="Wingdings"/>
            </a:endParaRPr>
          </a:p>
          <a:p>
            <a:endParaRPr lang="en-US" b="1" dirty="0">
              <a:solidFill>
                <a:schemeClr val="tx1"/>
              </a:solidFill>
              <a:sym typeface="Wingdings"/>
            </a:endParaRPr>
          </a:p>
          <a:p>
            <a:r>
              <a:rPr lang="en-US" b="1" dirty="0" smtClean="0">
                <a:solidFill>
                  <a:schemeClr val="tx1"/>
                </a:solidFill>
                <a:sym typeface="Wingdings"/>
              </a:rPr>
              <a:t>Total Complexity O</a:t>
            </a:r>
            <a:r>
              <a:rPr lang="en-US" b="1" smtClean="0">
                <a:solidFill>
                  <a:schemeClr val="tx1"/>
                </a:solidFill>
                <a:sym typeface="Wingdings"/>
              </a:rPr>
              <a:t>( </a:t>
            </a:r>
            <a:r>
              <a:rPr lang="en-US" b="1" smtClean="0">
                <a:solidFill>
                  <a:schemeClr val="tx1"/>
                </a:solidFill>
                <a:sym typeface="Wingdings"/>
              </a:rPr>
              <a:t>|V| </a:t>
            </a:r>
            <a:r>
              <a:rPr lang="en-US" b="1" smtClean="0">
                <a:solidFill>
                  <a:schemeClr val="tx1"/>
                </a:solidFill>
                <a:sym typeface="Wingdings"/>
              </a:rPr>
              <a:t>+ </a:t>
            </a:r>
            <a:r>
              <a:rPr lang="en-US" b="1" smtClean="0">
                <a:solidFill>
                  <a:schemeClr val="tx1"/>
                </a:solidFill>
                <a:sym typeface="Wingdings"/>
              </a:rPr>
              <a:t>|E|)</a:t>
            </a:r>
            <a:r>
              <a:rPr lang="en-US" b="1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97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1" y="3252448"/>
            <a:ext cx="8229600" cy="2954415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Collected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3284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The algorithm computes for each node u</a:t>
            </a:r>
          </a:p>
          <a:p>
            <a:pPr lvl="1"/>
            <a:r>
              <a:rPr lang="en-US" b="1" dirty="0" err="1" smtClean="0"/>
              <a:t>u.startTime</a:t>
            </a:r>
            <a:r>
              <a:rPr lang="en-US" b="1" dirty="0" smtClean="0"/>
              <a:t> (</a:t>
            </a:r>
            <a:r>
              <a:rPr lang="en-US" b="1" dirty="0" err="1" smtClean="0"/>
              <a:t>u.d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err="1" smtClean="0"/>
              <a:t>u.endTime</a:t>
            </a:r>
            <a:r>
              <a:rPr lang="en-US" b="1" dirty="0" smtClean="0"/>
              <a:t> (</a:t>
            </a:r>
            <a:r>
              <a:rPr lang="en-US" b="1" dirty="0" err="1" smtClean="0"/>
              <a:t>u.f</a:t>
            </a:r>
            <a:r>
              <a:rPr lang="en-US" b="1" dirty="0" smtClean="0"/>
              <a:t>)</a:t>
            </a:r>
          </a:p>
          <a:p>
            <a:pPr lvl="1"/>
            <a:endParaRPr lang="en-US" b="1" dirty="0"/>
          </a:p>
          <a:p>
            <a:r>
              <a:rPr lang="en-US" b="1" dirty="0" smtClean="0">
                <a:solidFill>
                  <a:srgbClr val="800000"/>
                </a:solidFill>
              </a:rPr>
              <a:t>These intervals form a nested structure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800000"/>
                </a:solidFill>
              </a:rPr>
              <a:t>Parenthesis Theorem</a:t>
            </a:r>
          </a:p>
          <a:p>
            <a:pPr lvl="1"/>
            <a:r>
              <a:rPr lang="en-US" b="1" dirty="0" smtClean="0"/>
              <a:t>If u has (</a:t>
            </a:r>
            <a:r>
              <a:rPr lang="en-US" b="1" dirty="0" err="1" smtClean="0"/>
              <a:t>u.d</a:t>
            </a:r>
            <a:r>
              <a:rPr lang="en-US" b="1" dirty="0" smtClean="0"/>
              <a:t>, </a:t>
            </a:r>
            <a:r>
              <a:rPr lang="en-US" b="1" dirty="0" err="1" smtClean="0"/>
              <a:t>u.f</a:t>
            </a:r>
            <a:r>
              <a:rPr lang="en-US" b="1" dirty="0" smtClean="0"/>
              <a:t>) , and v has (</a:t>
            </a:r>
            <a:r>
              <a:rPr lang="en-US" b="1" dirty="0" err="1" smtClean="0"/>
              <a:t>v.d</a:t>
            </a:r>
            <a:r>
              <a:rPr lang="en-US" b="1" dirty="0" smtClean="0"/>
              <a:t>, </a:t>
            </a:r>
            <a:r>
              <a:rPr lang="en-US" b="1" dirty="0" err="1" smtClean="0"/>
              <a:t>v.f</a:t>
            </a:r>
            <a:r>
              <a:rPr lang="en-US" b="1" dirty="0" smtClean="0"/>
              <a:t>), then either:</a:t>
            </a:r>
          </a:p>
          <a:p>
            <a:pPr lvl="1"/>
            <a:r>
              <a:rPr lang="en-US" b="1" dirty="0" smtClean="0"/>
              <a:t>Case 1: u descendant of v in DFS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Case 2: v descendant of u in DFS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Case 3: u and v are disjoint (different trees in the forest)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911357" y="3939220"/>
            <a:ext cx="3045300" cy="453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v.d</a:t>
            </a:r>
            <a:r>
              <a:rPr lang="en-US" dirty="0" smtClean="0"/>
              <a:t> &lt; </a:t>
            </a:r>
            <a:r>
              <a:rPr lang="en-US" dirty="0" err="1" smtClean="0"/>
              <a:t>u.d</a:t>
            </a:r>
            <a:r>
              <a:rPr lang="en-US" dirty="0" smtClean="0"/>
              <a:t> &lt; </a:t>
            </a:r>
            <a:r>
              <a:rPr lang="en-US" dirty="0" err="1" smtClean="0"/>
              <a:t>u.f</a:t>
            </a:r>
            <a:r>
              <a:rPr lang="en-US" dirty="0" smtClean="0"/>
              <a:t> &lt; </a:t>
            </a:r>
            <a:r>
              <a:rPr lang="en-US" dirty="0" err="1" smtClean="0"/>
              <a:t>v.f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08255" y="4428526"/>
            <a:ext cx="3045300" cy="453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u.d</a:t>
            </a:r>
            <a:r>
              <a:rPr lang="en-US" dirty="0" smtClean="0"/>
              <a:t> &lt; </a:t>
            </a:r>
            <a:r>
              <a:rPr lang="en-US" dirty="0" err="1" smtClean="0"/>
              <a:t>v.d</a:t>
            </a:r>
            <a:r>
              <a:rPr lang="en-US" dirty="0" smtClean="0"/>
              <a:t> &lt; </a:t>
            </a:r>
            <a:r>
              <a:rPr lang="en-US" dirty="0" err="1" smtClean="0"/>
              <a:t>v.f</a:t>
            </a:r>
            <a:r>
              <a:rPr lang="en-US" dirty="0" smtClean="0"/>
              <a:t> &lt; </a:t>
            </a:r>
            <a:r>
              <a:rPr lang="en-US" dirty="0" err="1" smtClean="0"/>
              <a:t>u.f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15713" y="5332488"/>
            <a:ext cx="4257213" cy="453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dirty="0" err="1" smtClean="0"/>
              <a:t>u.d</a:t>
            </a:r>
            <a:r>
              <a:rPr lang="en-US" dirty="0" smtClean="0"/>
              <a:t>, </a:t>
            </a:r>
            <a:r>
              <a:rPr lang="en-US" dirty="0" err="1" smtClean="0"/>
              <a:t>u.f</a:t>
            </a:r>
            <a:r>
              <a:rPr lang="en-US" dirty="0" smtClean="0"/>
              <a:t>) and  (</a:t>
            </a:r>
            <a:r>
              <a:rPr lang="en-US" dirty="0" err="1" smtClean="0"/>
              <a:t>v.d</a:t>
            </a:r>
            <a:r>
              <a:rPr lang="en-US" dirty="0" smtClean="0"/>
              <a:t>, </a:t>
            </a:r>
            <a:r>
              <a:rPr lang="en-US" dirty="0" err="1" smtClean="0"/>
              <a:t>v.f</a:t>
            </a:r>
            <a:r>
              <a:rPr lang="en-US" dirty="0" smtClean="0"/>
              <a:t>) are not overlapping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72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3724"/>
            <a:ext cx="8229600" cy="158087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v, y, x are all descendants of u</a:t>
            </a:r>
          </a:p>
          <a:p>
            <a:pPr lvl="1"/>
            <a:r>
              <a:rPr lang="en-US" sz="2000" dirty="0" smtClean="0"/>
              <a:t>In other words: u is an ancestor to v, y, x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400" dirty="0" smtClean="0"/>
              <a:t>w and u are disjoint</a:t>
            </a:r>
          </a:p>
        </p:txBody>
      </p:sp>
      <p:pic>
        <p:nvPicPr>
          <p:cNvPr id="4" name="Picture 3" descr="Screen shot 2013-04-08 at 12.41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97" y="1291033"/>
            <a:ext cx="3657600" cy="208280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5507458" y="2462013"/>
            <a:ext cx="3179342" cy="1321712"/>
          </a:xfrm>
          <a:prstGeom prst="wedgeRectCallout">
            <a:avLst>
              <a:gd name="adj1" fmla="val -75713"/>
              <a:gd name="adj2" fmla="val -8023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Based on the numbers you can draw the DFS trees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5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Graph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888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While doing DFS, we can label the edges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Tree edges: </a:t>
            </a:r>
            <a:r>
              <a:rPr lang="en-US" sz="2000" b="1" dirty="0" smtClean="0"/>
              <a:t>Included in the DFS trees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Forward edges: </a:t>
            </a:r>
            <a:r>
              <a:rPr lang="en-US" sz="2000" b="1" dirty="0" smtClean="0"/>
              <a:t>From ancestor to already-visited descendant 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Backward edges: </a:t>
            </a:r>
            <a:r>
              <a:rPr lang="en-US" sz="2000" b="1" dirty="0" smtClean="0"/>
              <a:t>From descendant to already-visited ancestor</a:t>
            </a:r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Cross edges: </a:t>
            </a:r>
            <a:r>
              <a:rPr lang="en-US" sz="2000" b="1" dirty="0" smtClean="0"/>
              <a:t>Any other edges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86042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20635" y="168453"/>
            <a:ext cx="1119154" cy="816352"/>
            <a:chOff x="4820635" y="168453"/>
            <a:chExt cx="1119154" cy="816352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5105737" y="484326"/>
              <a:ext cx="64794" cy="50047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4820635" y="168453"/>
              <a:ext cx="11191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Tree edge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17179" y="1901724"/>
            <a:ext cx="1612491" cy="816352"/>
            <a:chOff x="4652168" y="168453"/>
            <a:chExt cx="1612491" cy="816352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5105737" y="484326"/>
              <a:ext cx="64794" cy="500479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652168" y="168453"/>
              <a:ext cx="16124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Backward edge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3466541"/>
            <a:ext cx="1482084" cy="816352"/>
            <a:chOff x="4652168" y="168453"/>
            <a:chExt cx="1482084" cy="816352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5040942" y="484326"/>
              <a:ext cx="217179" cy="500479"/>
            </a:xfrm>
            <a:prstGeom prst="straightConnector1">
              <a:avLst/>
            </a:prstGeom>
            <a:ln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652168" y="168453"/>
              <a:ext cx="14820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6600"/>
                  </a:solidFill>
                </a:rPr>
                <a:t>Forward edge</a:t>
              </a:r>
              <a:endParaRPr lang="en-US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487038" y="3401781"/>
            <a:ext cx="1202335" cy="764520"/>
            <a:chOff x="4652168" y="220285"/>
            <a:chExt cx="1202335" cy="764520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5040943" y="537785"/>
              <a:ext cx="217178" cy="44702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652168" y="220285"/>
              <a:ext cx="120233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Cross edge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58040" y="6129116"/>
            <a:ext cx="1612491" cy="596382"/>
            <a:chOff x="4652168" y="-58597"/>
            <a:chExt cx="1612491" cy="596382"/>
          </a:xfrm>
        </p:grpSpPr>
        <p:cxnSp>
          <p:nvCxnSpPr>
            <p:cNvPr id="21" name="Straight Arrow Connector 20"/>
            <p:cNvCxnSpPr>
              <a:stCxn id="22" idx="0"/>
            </p:cNvCxnSpPr>
            <p:nvPr/>
          </p:nvCxnSpPr>
          <p:spPr>
            <a:xfrm flipH="1" flipV="1">
              <a:off x="5189087" y="-58597"/>
              <a:ext cx="269327" cy="227050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52168" y="168453"/>
              <a:ext cx="161249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Backward edge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96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in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72330"/>
            <a:ext cx="3767344" cy="339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800000"/>
                </a:solidFill>
              </a:rPr>
              <a:t>Cyclic graph (Graph containing cycles)</a:t>
            </a:r>
            <a:endParaRPr lang="en-US" sz="1800" b="1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07" y="1651000"/>
            <a:ext cx="3287568" cy="20455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449" y="1606865"/>
            <a:ext cx="3490351" cy="226546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196450" y="3859883"/>
            <a:ext cx="3900582" cy="721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Acyclic graph (Graph without cycles)</a:t>
            </a:r>
          </a:p>
          <a:p>
            <a:pPr marL="0" indent="0">
              <a:buFont typeface="Arial"/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Called: Directed Acyclic Graph DAG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1695" y="4813774"/>
            <a:ext cx="8229600" cy="9784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/>
              <a:t>How to know if a graph has a cycle or not? What is the time complexity?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7669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4"/>
            <a:ext cx="8229600" cy="1143000"/>
          </a:xfrm>
        </p:spPr>
        <p:txBody>
          <a:bodyPr/>
          <a:lstStyle/>
          <a:p>
            <a:r>
              <a:rPr lang="en-US" dirty="0" smtClean="0"/>
              <a:t>BFS &amp; Shortest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932"/>
            <a:ext cx="8229600" cy="1858491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BFS can be used to compute the shortest path (minimum number of edges) from source s and any reachable nodes v</a:t>
            </a:r>
          </a:p>
          <a:p>
            <a:pPr lvl="1"/>
            <a:r>
              <a:rPr lang="en-US" sz="1800" b="1" dirty="0" smtClean="0"/>
              <a:t>Maintain a counter for each node</a:t>
            </a:r>
          </a:p>
          <a:p>
            <a:pPr lvl="1"/>
            <a:r>
              <a:rPr lang="en-US" sz="1800" b="1" dirty="0" smtClean="0"/>
              <a:t>When a node </a:t>
            </a:r>
            <a:r>
              <a:rPr lang="en-US" sz="1800" b="1" i="1" dirty="0" smtClean="0">
                <a:solidFill>
                  <a:srgbClr val="FF0000"/>
                </a:solidFill>
              </a:rPr>
              <a:t>x</a:t>
            </a:r>
            <a:r>
              <a:rPr lang="en-US" sz="1800" b="1" dirty="0" smtClean="0"/>
              <a:t> is first visited from parent </a:t>
            </a:r>
            <a:r>
              <a:rPr lang="en-US" sz="1800" b="1" i="1" dirty="0" smtClean="0">
                <a:solidFill>
                  <a:srgbClr val="FF0000"/>
                </a:solidFill>
              </a:rPr>
              <a:t>y</a:t>
            </a:r>
            <a:r>
              <a:rPr lang="en-US" sz="1800" b="1" dirty="0" smtClean="0"/>
              <a:t> </a:t>
            </a:r>
            <a:r>
              <a:rPr lang="en-US" sz="1800" b="1" dirty="0" smtClean="0">
                <a:sym typeface="Wingdings"/>
              </a:rPr>
              <a:t> </a:t>
            </a:r>
            <a:r>
              <a:rPr lang="en-US" sz="1800" b="1" dirty="0" err="1" smtClean="0">
                <a:sym typeface="Wingdings"/>
              </a:rPr>
              <a:t>x.counter</a:t>
            </a:r>
            <a:r>
              <a:rPr lang="en-US" sz="1800" b="1" dirty="0" smtClean="0">
                <a:sym typeface="Wingdings"/>
              </a:rPr>
              <a:t> = </a:t>
            </a:r>
            <a:r>
              <a:rPr lang="en-US" sz="1800" b="1" dirty="0" err="1" smtClean="0">
                <a:sym typeface="Wingdings"/>
              </a:rPr>
              <a:t>y.counter</a:t>
            </a:r>
            <a:r>
              <a:rPr lang="en-US" sz="1800" b="1" dirty="0" smtClean="0">
                <a:sym typeface="Wingdings"/>
              </a:rPr>
              <a:t> + 1</a:t>
            </a:r>
            <a:r>
              <a:rPr lang="en-US" sz="1800" b="1" dirty="0" smtClean="0"/>
              <a:t> </a:t>
            </a:r>
            <a:endParaRPr lang="en-US" sz="1800" b="1" dirty="0"/>
          </a:p>
        </p:txBody>
      </p:sp>
      <p:pic>
        <p:nvPicPr>
          <p:cNvPr id="4" name="Picture 3" descr="Screen shot 2013-04-07 at 10.38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30" y="3068801"/>
            <a:ext cx="4069040" cy="19977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817" y="4067657"/>
            <a:ext cx="4336313" cy="246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1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in Graphs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169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Answer</a:t>
            </a:r>
          </a:p>
          <a:p>
            <a:pPr lvl="1"/>
            <a:r>
              <a:rPr lang="en-US" b="1" dirty="0" smtClean="0"/>
              <a:t>Perform DFS on the graph</a:t>
            </a:r>
          </a:p>
          <a:p>
            <a:pPr lvl="1"/>
            <a:r>
              <a:rPr lang="en-US" b="1" dirty="0" smtClean="0"/>
              <a:t>If there are backward edges </a:t>
            </a:r>
            <a:r>
              <a:rPr lang="en-US" b="1" dirty="0" smtClean="0">
                <a:sym typeface="Wingdings"/>
              </a:rPr>
              <a:t> there is a cycle</a:t>
            </a:r>
          </a:p>
          <a:p>
            <a:pPr lvl="1"/>
            <a:r>
              <a:rPr lang="en-US" b="1" dirty="0" smtClean="0">
                <a:sym typeface="Wingdings"/>
              </a:rPr>
              <a:t>Otherwise  there are no cycles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388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7915"/>
          </a:xfrm>
        </p:spPr>
        <p:txBody>
          <a:bodyPr/>
          <a:lstStyle/>
          <a:p>
            <a:r>
              <a:rPr lang="en-US" dirty="0" smtClean="0"/>
              <a:t>Connected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384" y="4612816"/>
            <a:ext cx="8229600" cy="154221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</a:rPr>
              <a:t>What is the time complexity to decide if G is a connected graph?</a:t>
            </a:r>
          </a:p>
          <a:p>
            <a:pPr lvl="1"/>
            <a:r>
              <a:rPr lang="en-US" sz="1800" b="1" dirty="0" smtClean="0"/>
              <a:t>Take any node from G and apply BFS</a:t>
            </a:r>
          </a:p>
          <a:p>
            <a:pPr lvl="1"/>
            <a:r>
              <a:rPr lang="en-US" sz="1800" b="1" dirty="0" smtClean="0"/>
              <a:t>If you reached all nodes </a:t>
            </a:r>
            <a:r>
              <a:rPr lang="en-US" sz="1800" b="1" dirty="0" smtClean="0">
                <a:sym typeface="Wingdings"/>
              </a:rPr>
              <a:t> G is connected</a:t>
            </a:r>
          </a:p>
          <a:p>
            <a:pPr lvl="1"/>
            <a:r>
              <a:rPr lang="en-US" sz="1800" b="1" dirty="0" smtClean="0">
                <a:sym typeface="Wingdings"/>
              </a:rPr>
              <a:t>Otherwise  G is not connected</a:t>
            </a:r>
            <a:endParaRPr lang="en-US" sz="1800" b="1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397" y="2344965"/>
            <a:ext cx="2514556" cy="150354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363384" y="1282838"/>
            <a:ext cx="7852447" cy="85522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00FF"/>
                </a:solidFill>
              </a:rPr>
              <a:t>G = (V, E) is called connected </a:t>
            </a:r>
            <a:r>
              <a:rPr lang="en-US" b="1" dirty="0" err="1" smtClean="0">
                <a:solidFill>
                  <a:srgbClr val="0000FF"/>
                </a:solidFill>
              </a:rPr>
              <a:t>iff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From any node u, we can read all other nodes</a:t>
            </a:r>
          </a:p>
          <a:p>
            <a:pPr lvl="1"/>
            <a:endParaRPr lang="en-US" dirty="0" smtClean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719" y="2176937"/>
            <a:ext cx="1939579" cy="1710451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6" name="TextBox 25"/>
          <p:cNvSpPr txBox="1"/>
          <p:nvPr/>
        </p:nvSpPr>
        <p:spPr>
          <a:xfrm>
            <a:off x="1671675" y="3880939"/>
            <a:ext cx="181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Connected graph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7719" y="3887388"/>
            <a:ext cx="216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Un-Connected graph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25621" y="5377553"/>
            <a:ext cx="2603354" cy="5183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Time Complexity O(V+E)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1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First Search (DFS)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Traverse the graph by going deeper whenever possible</a:t>
            </a:r>
          </a:p>
          <a:p>
            <a:endParaRPr lang="en-US" sz="2000" b="1" dirty="0"/>
          </a:p>
          <a:p>
            <a:r>
              <a:rPr lang="en-US" sz="2000" b="1" dirty="0" smtClean="0"/>
              <a:t>DFS uses a stack, hence can be implemented using recursion </a:t>
            </a:r>
          </a:p>
          <a:p>
            <a:endParaRPr lang="en-US" sz="2000" b="1" dirty="0"/>
          </a:p>
          <a:p>
            <a:r>
              <a:rPr lang="en-US" sz="2000" b="1" dirty="0" smtClean="0"/>
              <a:t>While traversing keep some useful information</a:t>
            </a:r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u.color</a:t>
            </a:r>
            <a:r>
              <a:rPr lang="en-US" sz="2000" b="1" dirty="0" smtClean="0">
                <a:solidFill>
                  <a:srgbClr val="0000FF"/>
                </a:solidFill>
              </a:rPr>
              <a:t>:</a:t>
            </a:r>
          </a:p>
          <a:p>
            <a:pPr lvl="2"/>
            <a:r>
              <a:rPr lang="en-US" sz="1800" dirty="0" smtClean="0"/>
              <a:t>White </a:t>
            </a:r>
            <a:r>
              <a:rPr lang="en-US" sz="1800" dirty="0" smtClean="0">
                <a:sym typeface="Wingdings"/>
              </a:rPr>
              <a:t> u has not been visited yet</a:t>
            </a:r>
          </a:p>
          <a:p>
            <a:pPr lvl="2"/>
            <a:r>
              <a:rPr lang="en-US" sz="1800" dirty="0" smtClean="0"/>
              <a:t>Gray </a:t>
            </a:r>
            <a:r>
              <a:rPr lang="en-US" sz="1800" dirty="0" smtClean="0">
                <a:sym typeface="Wingdings"/>
              </a:rPr>
              <a:t> u is visited but its descendent are not completed yet</a:t>
            </a:r>
          </a:p>
          <a:p>
            <a:pPr lvl="2"/>
            <a:r>
              <a:rPr lang="en-US" sz="1800" dirty="0" smtClean="0">
                <a:sym typeface="Wingdings"/>
              </a:rPr>
              <a:t>Black  u and its all descendent are visited</a:t>
            </a:r>
            <a:endParaRPr lang="en-US" sz="1800" dirty="0" smtClean="0"/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u.startTime</a:t>
            </a:r>
            <a:r>
              <a:rPr lang="en-US" sz="2000" b="1" dirty="0" smtClean="0">
                <a:solidFill>
                  <a:srgbClr val="0000FF"/>
                </a:solidFill>
              </a:rPr>
              <a:t> (</a:t>
            </a:r>
            <a:r>
              <a:rPr lang="en-US" sz="2000" b="1" dirty="0" err="1" smtClean="0">
                <a:solidFill>
                  <a:srgbClr val="0000FF"/>
                </a:solidFill>
              </a:rPr>
              <a:t>u.d</a:t>
            </a:r>
            <a:r>
              <a:rPr lang="en-US" sz="2000" b="1" dirty="0" smtClean="0">
                <a:solidFill>
                  <a:srgbClr val="0000FF"/>
                </a:solidFill>
              </a:rPr>
              <a:t>)</a:t>
            </a:r>
            <a:r>
              <a:rPr lang="en-US" sz="2000" dirty="0" smtClean="0"/>
              <a:t>= the first time u is visited</a:t>
            </a:r>
          </a:p>
          <a:p>
            <a:pPr lvl="1"/>
            <a:r>
              <a:rPr lang="en-US" sz="2000" b="1" dirty="0" err="1" smtClean="0">
                <a:solidFill>
                  <a:srgbClr val="0000FF"/>
                </a:solidFill>
              </a:rPr>
              <a:t>u.endTime</a:t>
            </a:r>
            <a:r>
              <a:rPr lang="en-US" sz="2000" b="1" dirty="0" smtClean="0">
                <a:solidFill>
                  <a:srgbClr val="0000FF"/>
                </a:solidFill>
              </a:rPr>
              <a:t> (</a:t>
            </a:r>
            <a:r>
              <a:rPr lang="en-US" sz="2000" b="1" dirty="0" err="1" smtClean="0">
                <a:solidFill>
                  <a:srgbClr val="0000FF"/>
                </a:solidFill>
              </a:rPr>
              <a:t>u.f</a:t>
            </a:r>
            <a:r>
              <a:rPr lang="en-US" sz="2000" b="1" dirty="0" smtClean="0">
                <a:solidFill>
                  <a:srgbClr val="0000FF"/>
                </a:solidFill>
              </a:rPr>
              <a:t>)</a:t>
            </a:r>
            <a:r>
              <a:rPr lang="en-US" sz="2000" dirty="0" smtClean="0"/>
              <a:t> = the last time u will be seen (after all descendent of u are processed)</a:t>
            </a:r>
          </a:p>
        </p:txBody>
      </p:sp>
    </p:spTree>
    <p:extLst>
      <p:ext uri="{BB962C8B-B14F-4D97-AF65-F5344CB8AC3E}">
        <p14:creationId xmlns:p14="http://schemas.microsoft.com/office/powerpoint/2010/main" val="202299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DFS: Pseudocode</a:t>
            </a:r>
            <a:endParaRPr lang="en-US" dirty="0"/>
          </a:p>
        </p:txBody>
      </p:sp>
      <p:pic>
        <p:nvPicPr>
          <p:cNvPr id="4" name="Picture 3" descr="Screen shot 2013-04-07 at 11.38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27" y="1567480"/>
            <a:ext cx="6449799" cy="30459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2177064" y="1489301"/>
            <a:ext cx="622019" cy="5183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56538" y="1150747"/>
            <a:ext cx="296206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U is just discovered…make it gray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710551" y="2588455"/>
            <a:ext cx="14902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805" y="2403085"/>
            <a:ext cx="117692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U start time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82770" y="2403789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79448" y="2737601"/>
            <a:ext cx="18288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</a:t>
            </a:r>
            <a:endParaRPr lang="en-US" sz="1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274060" y="3076155"/>
            <a:ext cx="4818105" cy="2861251"/>
            <a:chOff x="4274060" y="3076155"/>
            <a:chExt cx="4818105" cy="2861251"/>
          </a:xfrm>
        </p:grpSpPr>
        <p:pic>
          <p:nvPicPr>
            <p:cNvPr id="14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4046" y="3880006"/>
              <a:ext cx="3258119" cy="2057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</p:pic>
        <p:sp>
          <p:nvSpPr>
            <p:cNvPr id="15" name="Right Brace 14"/>
            <p:cNvSpPr/>
            <p:nvPr/>
          </p:nvSpPr>
          <p:spPr>
            <a:xfrm>
              <a:off x="4274060" y="3076155"/>
              <a:ext cx="207339" cy="759399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4481400" y="3350702"/>
              <a:ext cx="818718" cy="898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00118" y="3177466"/>
              <a:ext cx="3518912" cy="338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If v is not seen before, recursively visit v</a:t>
              </a:r>
              <a:endParaRPr lang="en-US" sz="16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66858" y="3863794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4377" y="4717095"/>
            <a:ext cx="5523037" cy="17748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Notice: </a:t>
            </a:r>
            <a:r>
              <a:rPr lang="en-US" dirty="0" smtClean="0">
                <a:solidFill>
                  <a:schemeClr val="tx1"/>
                </a:solidFill>
              </a:rPr>
              <a:t>We maintain 4 arrays during the traversal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d[u]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First time u is seen</a:t>
            </a:r>
          </a:p>
          <a:p>
            <a:r>
              <a:rPr lang="en-US" dirty="0" smtClean="0">
                <a:solidFill>
                  <a:schemeClr val="tx1"/>
                </a:solidFill>
                <a:sym typeface="Wingdings"/>
              </a:rPr>
              <a:t>f[u] Last time u is seen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color[u]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 {white, Gray, Black}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π[u] 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 parent of node 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008602" y="2306517"/>
            <a:ext cx="487248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81083" y="2069649"/>
            <a:ext cx="218260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is a global </a:t>
            </a:r>
            <a:r>
              <a:rPr lang="en-US" sz="1600" dirty="0" err="1" smtClean="0"/>
              <a:t>veriable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103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28901" y="67381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70761" y="67381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22472" y="67381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3201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387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77" y="218680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1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70761" y="67381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22472" y="67381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3201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387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77" y="218680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lick to collap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59" y="790436"/>
            <a:ext cx="8469751" cy="574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22472" y="67381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3201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73873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25584" y="218680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2890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70761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2472" y="3712744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22890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70761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22472" y="5225730"/>
            <a:ext cx="2190024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77" y="218680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5" y="3712744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5765" y="5225730"/>
            <a:ext cx="2047478" cy="14253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9583" y="100409"/>
            <a:ext cx="4507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000000"/>
                </a:solidFill>
              </a:rPr>
              <a:t>Depth First Search (DFS): Example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826</Words>
  <Application>Microsoft Macintosh PowerPoint</Application>
  <PresentationFormat>On-screen Show (4:3)</PresentationFormat>
  <Paragraphs>121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Graphs-Part II Depth First Search (DFS)</vt:lpstr>
      <vt:lpstr>We Already Covered  Breadth First Search(BFS)</vt:lpstr>
      <vt:lpstr>BFS &amp; Shortest Path</vt:lpstr>
      <vt:lpstr>Connected Undirected Graph</vt:lpstr>
      <vt:lpstr>Depth First Search (DFS)</vt:lpstr>
      <vt:lpstr>DFS: Pseudocode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DFS: Forest</vt:lpstr>
      <vt:lpstr>DFS: Time Complexity </vt:lpstr>
      <vt:lpstr>Analyzing The Collected Info.</vt:lpstr>
      <vt:lpstr>Example</vt:lpstr>
      <vt:lpstr>Classification of Graph Edges</vt:lpstr>
      <vt:lpstr>PowerPoint Presentation</vt:lpstr>
      <vt:lpstr>Cycles in Graphs</vt:lpstr>
      <vt:lpstr>Cycles in Graphs (Cont’d)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Graphs-Part II Depth First Search (DFS)</dc:title>
  <dc:creator>Mohamed Eltabakh</dc:creator>
  <cp:lastModifiedBy>Xiangnan Kong</cp:lastModifiedBy>
  <cp:revision>24</cp:revision>
  <dcterms:created xsi:type="dcterms:W3CDTF">2013-04-08T02:31:23Z</dcterms:created>
  <dcterms:modified xsi:type="dcterms:W3CDTF">2015-04-16T11:03:53Z</dcterms:modified>
</cp:coreProperties>
</file>