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CC"/>
    <a:srgbClr val="66FFCC"/>
    <a:srgbClr val="00FF99"/>
    <a:srgbClr val="C3D6BC"/>
    <a:srgbClr val="A7D3FF"/>
    <a:srgbClr val="ABCDFF"/>
    <a:srgbClr val="FF00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26" autoAdjust="0"/>
  </p:normalViewPr>
  <p:slideViewPr>
    <p:cSldViewPr snapToGrid="0">
      <p:cViewPr varScale="1">
        <p:scale>
          <a:sx n="108" d="100"/>
          <a:sy n="108" d="100"/>
        </p:scale>
        <p:origin x="-10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9" d="100"/>
          <a:sy n="109" d="100"/>
        </p:scale>
        <p:origin x="-978" y="-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5D4F0-7433-4D6B-BA2F-DC6982307D1D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F2241-53C2-4B79-9314-F0C2874CD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411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2EB75A2-A9D4-4924-BC30-0F30B24581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7666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75D7A-2397-48BB-975E-AB919878475E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04833-3C92-4AC1-9533-E83D4B5B53A3}" type="slidenum">
              <a:rPr lang="en-US"/>
              <a:pPr/>
              <a:t>2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A4C72-FC8F-488C-A10B-CD5472F2E7DB}" type="slidenum">
              <a:rPr lang="en-US"/>
              <a:pPr/>
              <a:t>8</a:t>
            </a:fld>
            <a:endParaRPr 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A4C72-FC8F-488C-A10B-CD5472F2E7DB}" type="slidenum">
              <a:rPr lang="en-US"/>
              <a:pPr/>
              <a:t>9</a:t>
            </a:fld>
            <a:endParaRPr lang="en-US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ChangeArrowheads="1"/>
          </p:cNvSpPr>
          <p:nvPr/>
        </p:nvSpPr>
        <p:spPr bwMode="ltGray">
          <a:xfrm>
            <a:off x="0" y="0"/>
            <a:ext cx="1470025" cy="686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sz="2400"/>
              <a:t>             </a:t>
            </a:r>
          </a:p>
        </p:txBody>
      </p:sp>
      <p:sp>
        <p:nvSpPr>
          <p:cNvPr id="368644" name="Rectangle 4"/>
          <p:cNvSpPr>
            <a:spLocks noChangeArrowheads="1"/>
          </p:cNvSpPr>
          <p:nvPr/>
        </p:nvSpPr>
        <p:spPr bwMode="ltGray">
          <a:xfrm>
            <a:off x="0" y="3200400"/>
            <a:ext cx="1470025" cy="367188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68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8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1380744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sp>
        <p:nvSpPr>
          <p:cNvPr id="368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968496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36865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C57583-E1AA-424E-934D-CED6B9468FF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68657" name="Picture 17" descr="Harrison-H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75" y="1466850"/>
            <a:ext cx="1462088" cy="1798638"/>
          </a:xfrm>
          <a:prstGeom prst="rect">
            <a:avLst/>
          </a:prstGeom>
          <a:solidFill>
            <a:schemeClr val="tx2"/>
          </a:solidFill>
        </p:spPr>
      </p:pic>
      <p:grpSp>
        <p:nvGrpSpPr>
          <p:cNvPr id="368646" name="Group 6"/>
          <p:cNvGrpSpPr>
            <a:grpSpLocks/>
          </p:cNvGrpSpPr>
          <p:nvPr/>
        </p:nvGrpSpPr>
        <p:grpSpPr bwMode="auto">
          <a:xfrm>
            <a:off x="152400" y="3581400"/>
            <a:ext cx="1066800" cy="3275013"/>
            <a:chOff x="96" y="2256"/>
            <a:chExt cx="672" cy="2063"/>
          </a:xfrm>
        </p:grpSpPr>
        <p:sp>
          <p:nvSpPr>
            <p:cNvPr id="368647" name="Rectangle 7"/>
            <p:cNvSpPr>
              <a:spLocks noChangeArrowheads="1"/>
            </p:cNvSpPr>
            <p:nvPr/>
          </p:nvSpPr>
          <p:spPr bwMode="ltGray">
            <a:xfrm>
              <a:off x="96" y="2256"/>
              <a:ext cx="96" cy="206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48" name="Rectangle 8"/>
            <p:cNvSpPr>
              <a:spLocks noChangeArrowheads="1"/>
            </p:cNvSpPr>
            <p:nvPr/>
          </p:nvSpPr>
          <p:spPr bwMode="ltGray">
            <a:xfrm>
              <a:off x="288" y="2422"/>
              <a:ext cx="96" cy="189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49" name="Rectangle 9"/>
            <p:cNvSpPr>
              <a:spLocks noChangeArrowheads="1"/>
            </p:cNvSpPr>
            <p:nvPr/>
          </p:nvSpPr>
          <p:spPr bwMode="ltGray">
            <a:xfrm>
              <a:off x="480" y="2955"/>
              <a:ext cx="96" cy="136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50" name="Rectangle 10"/>
            <p:cNvSpPr>
              <a:spLocks noChangeArrowheads="1"/>
            </p:cNvSpPr>
            <p:nvPr/>
          </p:nvSpPr>
          <p:spPr bwMode="ltGray">
            <a:xfrm>
              <a:off x="672" y="2856"/>
              <a:ext cx="96" cy="146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6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B24B6E-08FE-4AF6-A5F6-E2FF403AF8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1873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19621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7340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733FDA-3082-4A98-A9CB-000409F33E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7336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9AB376-D02B-427A-91BC-775A1AD6CC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1753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234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323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972B92-2594-4A60-BAD8-FA7BA48847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369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38EECC-E73A-4D9C-A27B-3C5326103E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0018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32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23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523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6305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305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0F278-1BE0-4B7C-B940-9B7604A2C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0624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320B72-9F7E-435F-A4F6-4505001BEA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3769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66C6CE-4F4F-4F6D-9296-0CAE94DC8D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3108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52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4373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52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95E6A-2DCB-4E21-9A6E-88C8291F38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446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77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577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77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C927C4-55E7-4C4F-8503-0D23E61E86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039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76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7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875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36763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5BC726B6-F9EE-405E-87A2-709586B8E71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67639" name="Group 23"/>
          <p:cNvGrpSpPr>
            <a:grpSpLocks/>
          </p:cNvGrpSpPr>
          <p:nvPr/>
        </p:nvGrpSpPr>
        <p:grpSpPr bwMode="auto">
          <a:xfrm>
            <a:off x="-73025" y="-14288"/>
            <a:ext cx="1520825" cy="6923088"/>
            <a:chOff x="-46" y="-9"/>
            <a:chExt cx="958" cy="4361"/>
          </a:xfrm>
        </p:grpSpPr>
        <p:grpSp>
          <p:nvGrpSpPr>
            <p:cNvPr id="367638" name="Group 22"/>
            <p:cNvGrpSpPr>
              <a:grpSpLocks/>
            </p:cNvGrpSpPr>
            <p:nvPr userDrawn="1"/>
          </p:nvGrpSpPr>
          <p:grpSpPr bwMode="auto">
            <a:xfrm>
              <a:off x="-46" y="-9"/>
              <a:ext cx="958" cy="4361"/>
              <a:chOff x="-46" y="-9"/>
              <a:chExt cx="958" cy="4361"/>
            </a:xfrm>
          </p:grpSpPr>
          <p:grpSp>
            <p:nvGrpSpPr>
              <p:cNvPr id="367635" name="Group 19"/>
              <p:cNvGrpSpPr>
                <a:grpSpLocks/>
              </p:cNvGrpSpPr>
              <p:nvPr userDrawn="1"/>
            </p:nvGrpSpPr>
            <p:grpSpPr bwMode="auto">
              <a:xfrm>
                <a:off x="-46" y="-9"/>
                <a:ext cx="958" cy="4361"/>
                <a:chOff x="-46" y="-9"/>
                <a:chExt cx="958" cy="4361"/>
              </a:xfrm>
            </p:grpSpPr>
            <p:sp>
              <p:nvSpPr>
                <p:cNvPr id="367620" name="Rectangle 4"/>
                <p:cNvSpPr>
                  <a:spLocks noChangeArrowheads="1"/>
                </p:cNvSpPr>
                <p:nvPr/>
              </p:nvSpPr>
              <p:spPr bwMode="ltGray">
                <a:xfrm>
                  <a:off x="-46" y="-9"/>
                  <a:ext cx="958" cy="436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algn="ctr"/>
                  <a:r>
                    <a:rPr lang="en-US" sz="2400"/>
                    <a:t>             </a:t>
                  </a:r>
                </a:p>
              </p:txBody>
            </p:sp>
            <p:sp>
              <p:nvSpPr>
                <p:cNvPr id="367622" name="Rectangle 6"/>
                <p:cNvSpPr>
                  <a:spLocks noChangeArrowheads="1"/>
                </p:cNvSpPr>
                <p:nvPr/>
              </p:nvSpPr>
              <p:spPr bwMode="ltGray">
                <a:xfrm>
                  <a:off x="-46" y="1191"/>
                  <a:ext cx="958" cy="3159"/>
                </a:xfrm>
                <a:prstGeom prst="rect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7623" name="Rectangle 7"/>
              <p:cNvSpPr>
                <a:spLocks noChangeArrowheads="1"/>
              </p:cNvSpPr>
              <p:nvPr userDrawn="1"/>
            </p:nvSpPr>
            <p:spPr bwMode="ltGray">
              <a:xfrm>
                <a:off x="96" y="1344"/>
                <a:ext cx="96" cy="2975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624" name="Rectangle 8"/>
              <p:cNvSpPr>
                <a:spLocks noChangeArrowheads="1"/>
              </p:cNvSpPr>
              <p:nvPr userDrawn="1"/>
            </p:nvSpPr>
            <p:spPr bwMode="ltGray">
              <a:xfrm>
                <a:off x="288" y="1584"/>
                <a:ext cx="96" cy="2735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625" name="Rectangle 9"/>
              <p:cNvSpPr>
                <a:spLocks noChangeArrowheads="1"/>
              </p:cNvSpPr>
              <p:nvPr userDrawn="1"/>
            </p:nvSpPr>
            <p:spPr bwMode="ltGray">
              <a:xfrm>
                <a:off x="480" y="2352"/>
                <a:ext cx="96" cy="1967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7626" name="Rectangle 10"/>
              <p:cNvSpPr>
                <a:spLocks noChangeArrowheads="1"/>
              </p:cNvSpPr>
              <p:nvPr userDrawn="1"/>
            </p:nvSpPr>
            <p:spPr bwMode="ltGray">
              <a:xfrm>
                <a:off x="672" y="2208"/>
                <a:ext cx="96" cy="2111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367633" name="Picture 17" descr="Harrison-H4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0" y="109"/>
              <a:ext cx="921" cy="1133"/>
            </a:xfrm>
            <a:prstGeom prst="rect">
              <a:avLst/>
            </a:prstGeom>
            <a:solidFill>
              <a:schemeClr val="tx2"/>
            </a:solidFill>
          </p:spPr>
        </p:pic>
      </p:grpSp>
      <p:sp>
        <p:nvSpPr>
          <p:cNvPr id="36762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795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CS-2301, D-Term 2011</a:t>
            </a:r>
            <a:endParaRPr lang="en-US"/>
          </a:p>
        </p:txBody>
      </p:sp>
      <p:pic>
        <p:nvPicPr>
          <p:cNvPr id="18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6096000"/>
            <a:ext cx="1316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CS-2301 </a:t>
            </a:r>
            <a:r>
              <a:rPr lang="en-US" sz="2400" dirty="0"/>
              <a:t>System Programming Concepts</a:t>
            </a:r>
            <a:br>
              <a:rPr lang="en-US" sz="2400" dirty="0"/>
            </a:br>
            <a:r>
              <a:rPr lang="en-US" sz="2000" dirty="0"/>
              <a:t>Hugh C. Lauer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 (Slides include materials from</a:t>
            </a:r>
            <a:br>
              <a:rPr lang="en-US" sz="1200" dirty="0"/>
            </a:br>
            <a:r>
              <a:rPr lang="en-US" sz="1200" i="1" dirty="0"/>
              <a:t>The C Programming Language</a:t>
            </a:r>
            <a:r>
              <a:rPr lang="en-US" sz="1200" dirty="0"/>
              <a:t>, 2</a:t>
            </a:r>
            <a:r>
              <a:rPr lang="en-US" sz="1200" baseline="30000" dirty="0"/>
              <a:t>nd</a:t>
            </a:r>
            <a:r>
              <a:rPr lang="en-US" sz="1200" dirty="0"/>
              <a:t> edition, by Kernighan and Ritchie,</a:t>
            </a:r>
            <a:r>
              <a:rPr lang="en-US" sz="1200"/>
              <a:t/>
            </a:r>
            <a:br>
              <a:rPr lang="en-US" sz="1200"/>
            </a:br>
            <a:r>
              <a:rPr lang="en-US" sz="1200" smtClean="0"/>
              <a:t>and </a:t>
            </a:r>
            <a:r>
              <a:rPr lang="en-US" sz="1200" dirty="0"/>
              <a:t>from </a:t>
            </a:r>
            <a:r>
              <a:rPr lang="en-US" sz="1200" i="1" dirty="0"/>
              <a:t>C: How to Program</a:t>
            </a:r>
            <a:r>
              <a:rPr lang="en-US" sz="1200" dirty="0"/>
              <a:t>, 5</a:t>
            </a:r>
            <a:r>
              <a:rPr lang="en-US" sz="1200" baseline="30000" dirty="0"/>
              <a:t>th</a:t>
            </a:r>
            <a:r>
              <a:rPr lang="en-US" sz="1200" dirty="0"/>
              <a:t> and 6</a:t>
            </a:r>
            <a:r>
              <a:rPr lang="en-US" sz="1200" baseline="30000" dirty="0"/>
              <a:t>th</a:t>
            </a:r>
            <a:r>
              <a:rPr lang="en-US" sz="1200" dirty="0"/>
              <a:t> editions, by Deitel and Deitel)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CS-2301, D-Term 2011</a:t>
            </a:r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B9D9FA23-A1DB-42B3-BAA9-51B9990AD88E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Questions about Linked List Implementation?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CS-2301, D-Term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320B72-9F7E-435F-A4F6-4505001BEA0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5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Array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maximum queue length is always less than </a:t>
            </a:r>
            <a:r>
              <a:rPr lang="en-US" i="1" dirty="0" smtClean="0"/>
              <a:t>N</a:t>
            </a:r>
            <a:r>
              <a:rPr lang="en-US" dirty="0" smtClean="0"/>
              <a:t>, then we can implement the queue with an array of size </a:t>
            </a:r>
            <a:r>
              <a:rPr lang="en-US" i="1" dirty="0" smtClean="0"/>
              <a:t>N</a:t>
            </a:r>
          </a:p>
          <a:p>
            <a:endParaRPr lang="en-US" i="1" dirty="0"/>
          </a:p>
          <a:p>
            <a:r>
              <a:rPr lang="en-US" b="1" dirty="0" smtClean="0"/>
              <a:t>How?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AB376-D02B-427A-91BC-775A1AD6CC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CS-2301, D-Term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763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Array </a:t>
            </a:r>
            <a:r>
              <a:rPr lang="en-US" dirty="0" smtClean="0"/>
              <a:t>Implementation </a:t>
            </a:r>
            <a:r>
              <a:rPr lang="en-US" sz="3600" i="0" dirty="0" smtClean="0"/>
              <a:t>(</a:t>
            </a:r>
            <a:r>
              <a:rPr lang="en-US" sz="3600" dirty="0" smtClean="0"/>
              <a:t>continued</a:t>
            </a:r>
            <a:r>
              <a:rPr lang="en-US" sz="3600" i="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987040"/>
            <a:ext cx="7772400" cy="3108960"/>
          </a:xfrm>
        </p:spPr>
        <p:txBody>
          <a:bodyPr/>
          <a:lstStyle/>
          <a:p>
            <a:r>
              <a:rPr lang="en-US" dirty="0" smtClean="0"/>
              <a:t>Classroom exercises:–</a:t>
            </a:r>
          </a:p>
          <a:p>
            <a:pPr lvl="1"/>
            <a:r>
              <a:rPr lang="en-US" dirty="0" smtClean="0"/>
              <a:t>How to represent head of queue?</a:t>
            </a:r>
          </a:p>
          <a:p>
            <a:pPr lvl="1"/>
            <a:r>
              <a:rPr lang="en-US" dirty="0" smtClean="0"/>
              <a:t>How to represent tail of queue?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AB376-D02B-427A-91BC-775A1AD6CC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CS-2301, D-Term 2011</a:t>
            </a:r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57096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46130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147018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047906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948794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150048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345242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849682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5125" y="1928184"/>
            <a:ext cx="41036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64484" y="243078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n-lt"/>
              </a:rPr>
              <a:t>N</a:t>
            </a:r>
            <a:endParaRPr lang="en-US" sz="2400" i="1" dirty="0">
              <a:latin typeface="+mn-lt"/>
            </a:endParaRPr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 bwMode="auto">
          <a:xfrm flipH="1" flipV="1">
            <a:off x="1477416" y="2661619"/>
            <a:ext cx="338706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>
            <a:stCxn id="16" idx="3"/>
          </p:cNvCxnSpPr>
          <p:nvPr/>
        </p:nvCxnSpPr>
        <p:spPr bwMode="auto">
          <a:xfrm>
            <a:off x="5271968" y="2661620"/>
            <a:ext cx="377896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39820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Array </a:t>
            </a:r>
            <a:r>
              <a:rPr lang="en-US" dirty="0" smtClean="0"/>
              <a:t>Implementation </a:t>
            </a:r>
            <a:r>
              <a:rPr lang="en-US" sz="3600" i="0" dirty="0" smtClean="0"/>
              <a:t>(</a:t>
            </a:r>
            <a:r>
              <a:rPr lang="en-US" sz="3600" dirty="0" smtClean="0"/>
              <a:t>continued</a:t>
            </a:r>
            <a:r>
              <a:rPr lang="en-US" sz="3600" i="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987040"/>
            <a:ext cx="7772400" cy="3108960"/>
          </a:xfrm>
        </p:spPr>
        <p:txBody>
          <a:bodyPr/>
          <a:lstStyle/>
          <a:p>
            <a:r>
              <a:rPr lang="en-US" dirty="0" smtClean="0"/>
              <a:t>Classroom exercises (continued):–</a:t>
            </a:r>
          </a:p>
          <a:p>
            <a:pPr lvl="1"/>
            <a:r>
              <a:rPr lang="en-US" dirty="0" smtClean="0"/>
              <a:t>How to add an item to the queue?</a:t>
            </a:r>
          </a:p>
          <a:p>
            <a:pPr lvl="1"/>
            <a:r>
              <a:rPr lang="en-US" dirty="0" smtClean="0"/>
              <a:t>How to remove an item from the queue?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error checking is needed?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AB376-D02B-427A-91BC-775A1AD6CC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CS-2301, D-Term 2011</a:t>
            </a:r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57096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46130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147018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047906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948794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150048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345242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849682" y="1964092"/>
            <a:ext cx="900888" cy="45653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0" tIns="25400" rIns="0" bIns="0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imes New Roman" pitchFamily="18" charset="0"/>
              </a:rPr>
              <a:t>QUEUE_</a:t>
            </a:r>
            <a:br>
              <a:rPr lang="en-US" sz="1400" b="1" dirty="0" smtClean="0">
                <a:latin typeface="Times New Roman" pitchFamily="18" charset="0"/>
              </a:rPr>
            </a:br>
            <a:r>
              <a:rPr lang="en-US" sz="1400" b="1" dirty="0" smtClean="0">
                <a:latin typeface="Times New Roman" pitchFamily="18" charset="0"/>
              </a:rPr>
              <a:t>ELEMENT</a:t>
            </a:r>
            <a:endParaRPr lang="en-US" sz="1400" b="1" dirty="0"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5125" y="1928184"/>
            <a:ext cx="41036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dirty="0" smtClean="0"/>
              <a:t>…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64484" y="243078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n-lt"/>
              </a:rPr>
              <a:t>N</a:t>
            </a:r>
            <a:endParaRPr lang="en-US" sz="2400" i="1" dirty="0">
              <a:latin typeface="+mn-lt"/>
            </a:endParaRPr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 bwMode="auto">
          <a:xfrm flipH="1" flipV="1">
            <a:off x="1477416" y="2661619"/>
            <a:ext cx="338706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>
            <a:stCxn id="16" idx="3"/>
          </p:cNvCxnSpPr>
          <p:nvPr/>
        </p:nvCxnSpPr>
        <p:spPr bwMode="auto">
          <a:xfrm>
            <a:off x="5271968" y="2661620"/>
            <a:ext cx="377896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7622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CS-2301, D-Term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9AB376-D02B-427A-91BC-775A1AD6CC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70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–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linear data structure in which each element contains a pointer to the next element</a:t>
            </a:r>
          </a:p>
          <a:p>
            <a:r>
              <a:rPr lang="en-US" dirty="0" smtClean="0"/>
              <a:t>(Usually) has a </a:t>
            </a:r>
            <a:r>
              <a:rPr lang="en-US" i="1" dirty="0" smtClean="0"/>
              <a:t>beginning</a:t>
            </a:r>
            <a:r>
              <a:rPr lang="en-US" dirty="0" smtClean="0"/>
              <a:t> and an </a:t>
            </a:r>
            <a:r>
              <a:rPr lang="en-US" i="1" dirty="0" smtClean="0"/>
              <a:t>end</a:t>
            </a:r>
          </a:p>
          <a:p>
            <a:r>
              <a:rPr lang="en-US" dirty="0" smtClean="0"/>
              <a:t>Items can (sometimes) be added anywhere</a:t>
            </a:r>
          </a:p>
          <a:p>
            <a:pPr lvl="2"/>
            <a:r>
              <a:rPr lang="en-US" dirty="0" smtClean="0"/>
              <a:t>Beginning</a:t>
            </a:r>
          </a:p>
          <a:p>
            <a:pPr lvl="2"/>
            <a:r>
              <a:rPr lang="en-US" dirty="0" smtClean="0"/>
              <a:t>Middle</a:t>
            </a:r>
          </a:p>
          <a:p>
            <a:pPr lvl="2"/>
            <a:r>
              <a:rPr lang="en-US" dirty="0" smtClean="0"/>
              <a:t>End</a:t>
            </a:r>
          </a:p>
          <a:p>
            <a:r>
              <a:rPr lang="en-US" dirty="0" smtClean="0"/>
              <a:t>Items can be removed from anywhere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FF3CB3-9CFB-4C03-8B36-ACF7950E7B9D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CS-2301, D-Term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is </a:t>
            </a:r>
            <a:r>
              <a:rPr lang="en-US" i="1" dirty="0" smtClean="0"/>
              <a:t>also</a:t>
            </a:r>
            <a:r>
              <a:rPr lang="en-US" dirty="0" smtClean="0"/>
              <a:t> a linear data structure with a </a:t>
            </a:r>
            <a:r>
              <a:rPr lang="en-US" i="1" dirty="0" smtClean="0"/>
              <a:t>beginning</a:t>
            </a:r>
            <a:r>
              <a:rPr lang="en-US" dirty="0" smtClean="0"/>
              <a:t> and an </a:t>
            </a:r>
            <a:r>
              <a:rPr lang="en-US" i="1" dirty="0" smtClean="0"/>
              <a:t>end</a:t>
            </a:r>
          </a:p>
          <a:p>
            <a:r>
              <a:rPr lang="en-US" dirty="0"/>
              <a:t>No pointers to next item</a:t>
            </a:r>
          </a:p>
          <a:p>
            <a:pPr lvl="2"/>
            <a:r>
              <a:rPr lang="en-US" dirty="0"/>
              <a:t>Implicit in ++ and </a:t>
            </a:r>
            <a:r>
              <a:rPr lang="en-US" dirty="0" smtClean="0"/>
              <a:t>-- operators</a:t>
            </a:r>
          </a:p>
          <a:p>
            <a:r>
              <a:rPr lang="en-US" dirty="0" smtClean="0"/>
              <a:t>Very difficult to add items to beginning or middle!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AB376-D02B-427A-91BC-775A1AD6CC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CS-2301, D-Term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4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Queue:– </a:t>
            </a:r>
            <a:r>
              <a:rPr lang="en-US" dirty="0" smtClean="0"/>
              <a:t>a linear data structure in which items are </a:t>
            </a:r>
            <a:r>
              <a:rPr lang="en-US" i="1" dirty="0" smtClean="0"/>
              <a:t>always</a:t>
            </a:r>
            <a:r>
              <a:rPr lang="en-US" dirty="0" smtClean="0"/>
              <a:t> added to end and removed from beginning</a:t>
            </a:r>
          </a:p>
          <a:p>
            <a:pPr lvl="2"/>
            <a:r>
              <a:rPr lang="en-US" i="1" dirty="0" smtClean="0"/>
              <a:t>FIFO:–</a:t>
            </a:r>
            <a:r>
              <a:rPr lang="en-US" dirty="0" smtClean="0"/>
              <a:t> First-in, First-out</a:t>
            </a:r>
          </a:p>
          <a:p>
            <a:pPr lvl="3"/>
            <a:endParaRPr lang="en-US" dirty="0" smtClean="0"/>
          </a:p>
          <a:p>
            <a:r>
              <a:rPr lang="en-US" i="1" dirty="0" smtClean="0"/>
              <a:t>Stack:–</a:t>
            </a:r>
            <a:r>
              <a:rPr lang="en-US" dirty="0" smtClean="0"/>
              <a:t> a linear data structure in which items are always added to the beginning and also removed from beginning</a:t>
            </a:r>
          </a:p>
          <a:p>
            <a:pPr lvl="2"/>
            <a:r>
              <a:rPr lang="en-US" i="1" dirty="0" smtClean="0"/>
              <a:t>LIFO:–</a:t>
            </a:r>
            <a:r>
              <a:rPr lang="en-US" dirty="0" smtClean="0"/>
              <a:t> Last-in, First-out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Neither stacks nor queues </a:t>
            </a:r>
            <a:r>
              <a:rPr lang="en-US" i="1" dirty="0" smtClean="0"/>
              <a:t>need </a:t>
            </a:r>
            <a:r>
              <a:rPr lang="en-US" dirty="0" smtClean="0"/>
              <a:t>to be implemented via linked lists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AB376-D02B-427A-91BC-775A1AD6CC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CS-2301, D-Term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060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Assignment </a:t>
            </a:r>
            <a:r>
              <a:rPr lang="en-US" dirty="0" smtClean="0"/>
              <a:t>#5</a:t>
            </a:r>
            <a:br>
              <a:rPr lang="en-US" dirty="0" smtClean="0"/>
            </a:br>
            <a:r>
              <a:rPr lang="en-US" dirty="0" smtClean="0"/>
              <a:t>(CS2301</a:t>
            </a:r>
            <a:r>
              <a:rPr lang="en-US" smtClean="0"/>
              <a:t>, B-term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two different implementations of a queue</a:t>
            </a:r>
          </a:p>
          <a:p>
            <a:pPr lvl="2"/>
            <a:r>
              <a:rPr lang="en-US" dirty="0" smtClean="0"/>
              <a:t>Linked list</a:t>
            </a:r>
          </a:p>
          <a:p>
            <a:pPr lvl="2"/>
            <a:r>
              <a:rPr lang="en-US" dirty="0" smtClean="0"/>
              <a:t>Fixed-size array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Note that fixed-size array cannot hold an arbitrarily long queue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AB376-D02B-427A-91BC-775A1AD6CC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CS-2301, D-Term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43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Queue.h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defTabSz="228600">
              <a:buNone/>
            </a:pPr>
            <a:r>
              <a:rPr lang="en-US" dirty="0"/>
              <a:t>#</a:t>
            </a:r>
            <a:r>
              <a:rPr lang="en-US" dirty="0" err="1"/>
              <a:t>ifndef</a:t>
            </a:r>
            <a:r>
              <a:rPr lang="en-US" dirty="0"/>
              <a:t> QUEUE_H</a:t>
            </a:r>
          </a:p>
          <a:p>
            <a:pPr marL="0" indent="0" defTabSz="228600">
              <a:buNone/>
            </a:pPr>
            <a:r>
              <a:rPr lang="en-US" dirty="0"/>
              <a:t>#define QUEUE_H</a:t>
            </a:r>
          </a:p>
          <a:p>
            <a:pPr marL="0" indent="0" defTabSz="228600">
              <a:buNone/>
            </a:pPr>
            <a:endParaRPr lang="en-US" dirty="0"/>
          </a:p>
          <a:p>
            <a:pPr marL="0" indent="0" defTabSz="228600">
              <a:buNone/>
            </a:pPr>
            <a:r>
              <a:rPr lang="en-US" dirty="0"/>
              <a:t>#include "</a:t>
            </a:r>
            <a:r>
              <a:rPr lang="en-US" dirty="0" err="1"/>
              <a:t>Simulation.h</a:t>
            </a:r>
            <a:r>
              <a:rPr lang="en-US" dirty="0"/>
              <a:t>"</a:t>
            </a:r>
          </a:p>
          <a:p>
            <a:pPr marL="0" indent="0" defTabSz="228600">
              <a:buNone/>
            </a:pPr>
            <a:endParaRPr lang="en-US" dirty="0"/>
          </a:p>
          <a:p>
            <a:pPr marL="0" indent="0" defTabSz="228600">
              <a:buNone/>
            </a:pPr>
            <a:r>
              <a:rPr lang="en-US" dirty="0"/>
              <a:t>#if defined QUEUE_ELEMENT</a:t>
            </a:r>
          </a:p>
          <a:p>
            <a:pPr marL="0" indent="0" defTabSz="228600">
              <a:buNone/>
            </a:pPr>
            <a:endParaRPr lang="en-US" dirty="0"/>
          </a:p>
          <a:p>
            <a:pPr marL="0" indent="0" defTabSz="228600">
              <a:buNone/>
            </a:pPr>
            <a:r>
              <a:rPr lang="en-US" dirty="0" smtClean="0">
                <a:solidFill>
                  <a:srgbClr val="0070C0"/>
                </a:solidFill>
              </a:rPr>
              <a:t>/*</a:t>
            </a:r>
            <a:r>
              <a:rPr lang="en-US" dirty="0">
                <a:solidFill>
                  <a:srgbClr val="0070C0"/>
                </a:solidFill>
              </a:rPr>
              <a:t>	The actual interface definition for the queue begins </a:t>
            </a:r>
            <a:r>
              <a:rPr lang="en-US" dirty="0" smtClean="0">
                <a:solidFill>
                  <a:srgbClr val="0070C0"/>
                </a:solidFill>
              </a:rPr>
              <a:t>here and uses QUEUE_ELEMENT as </a:t>
            </a:r>
            <a:r>
              <a:rPr lang="en-US" dirty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type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28600">
              <a:buNone/>
            </a:pPr>
            <a:endParaRPr lang="en-US" dirty="0"/>
          </a:p>
          <a:p>
            <a:pPr marL="0" indent="0" defTabSz="22860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queueEmpty</a:t>
            </a:r>
            <a:r>
              <a:rPr lang="en-US" dirty="0"/>
              <a:t>(void);	</a:t>
            </a:r>
            <a:r>
              <a:rPr lang="en-US" dirty="0" smtClean="0">
                <a:solidFill>
                  <a:srgbClr val="0070C0"/>
                </a:solidFill>
              </a:rPr>
              <a:t>/*</a:t>
            </a:r>
            <a:r>
              <a:rPr lang="en-US" dirty="0">
                <a:solidFill>
                  <a:srgbClr val="0070C0"/>
                </a:solidFill>
              </a:rPr>
              <a:t>	returns TRUE if the queue is empty, FALSE if </a:t>
            </a:r>
            <a:r>
              <a:rPr lang="en-US" dirty="0" smtClean="0">
                <a:solidFill>
                  <a:srgbClr val="0070C0"/>
                </a:solidFill>
              </a:rPr>
              <a:t>not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28600">
              <a:buNone/>
            </a:pPr>
            <a:endParaRPr lang="en-US" dirty="0"/>
          </a:p>
          <a:p>
            <a:pPr marL="0" indent="0" defTabSz="22860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enqueue</a:t>
            </a:r>
            <a:r>
              <a:rPr lang="en-US" dirty="0"/>
              <a:t>(QUEUE_ELEMENT e);	</a:t>
            </a:r>
            <a:r>
              <a:rPr lang="en-US" dirty="0" smtClean="0">
                <a:solidFill>
                  <a:srgbClr val="0070C0"/>
                </a:solidFill>
              </a:rPr>
              <a:t>/* </a:t>
            </a:r>
            <a:r>
              <a:rPr lang="en-US" dirty="0">
                <a:solidFill>
                  <a:srgbClr val="0070C0"/>
                </a:solidFill>
              </a:rPr>
              <a:t>Adds a copy of the argument to the tail of the </a:t>
            </a:r>
            <a:r>
              <a:rPr lang="en-US" dirty="0" smtClean="0">
                <a:solidFill>
                  <a:srgbClr val="0070C0"/>
                </a:solidFill>
              </a:rPr>
              <a:t>queue. </a:t>
            </a:r>
            <a:r>
              <a:rPr lang="en-US" dirty="0">
                <a:solidFill>
                  <a:srgbClr val="0070C0"/>
                </a:solidFill>
              </a:rPr>
              <a:t>Returns TRUE if successful, FALSE if </a:t>
            </a:r>
            <a:r>
              <a:rPr lang="en-US" dirty="0" smtClean="0">
                <a:solidFill>
                  <a:srgbClr val="0070C0"/>
                </a:solidFill>
              </a:rPr>
              <a:t>not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2860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 defTabSz="27432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dequeue</a:t>
            </a:r>
            <a:r>
              <a:rPr lang="en-US" dirty="0"/>
              <a:t>(QUEUE_ELEMENT *e);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/* </a:t>
            </a:r>
            <a:r>
              <a:rPr lang="en-US" dirty="0">
                <a:solidFill>
                  <a:srgbClr val="0070C0"/>
                </a:solidFill>
              </a:rPr>
              <a:t>Removes the first element from the queue and stores </a:t>
            </a:r>
            <a:r>
              <a:rPr lang="en-US" dirty="0" smtClean="0">
                <a:solidFill>
                  <a:srgbClr val="0070C0"/>
                </a:solidFill>
              </a:rPr>
              <a:t>it into </a:t>
            </a:r>
            <a:r>
              <a:rPr lang="en-US" dirty="0">
                <a:solidFill>
                  <a:srgbClr val="0070C0"/>
                </a:solidFill>
              </a:rPr>
              <a:t>the location pointed to by </a:t>
            </a:r>
            <a:r>
              <a:rPr lang="en-US" dirty="0" smtClean="0">
                <a:solidFill>
                  <a:srgbClr val="0070C0"/>
                </a:solidFill>
              </a:rPr>
              <a:t>e. Returns </a:t>
            </a:r>
            <a:r>
              <a:rPr lang="en-US" dirty="0">
                <a:solidFill>
                  <a:srgbClr val="0070C0"/>
                </a:solidFill>
              </a:rPr>
              <a:t>TRUE if successful, FALSE if </a:t>
            </a:r>
            <a:r>
              <a:rPr lang="en-US" dirty="0" smtClean="0">
                <a:solidFill>
                  <a:srgbClr val="0070C0"/>
                </a:solidFill>
              </a:rPr>
              <a:t>not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7432">
              <a:buNone/>
            </a:pPr>
            <a:endParaRPr lang="en-US" dirty="0"/>
          </a:p>
          <a:p>
            <a:pPr marL="0" indent="0" defTabSz="27432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maxQueueLength</a:t>
            </a:r>
            <a:r>
              <a:rPr lang="en-US" dirty="0"/>
              <a:t>(void);		</a:t>
            </a:r>
            <a:r>
              <a:rPr lang="en-US" dirty="0" smtClean="0">
                <a:solidFill>
                  <a:srgbClr val="0070C0"/>
                </a:solidFill>
              </a:rPr>
              <a:t>/* </a:t>
            </a:r>
            <a:r>
              <a:rPr lang="en-US" dirty="0">
                <a:solidFill>
                  <a:srgbClr val="0070C0"/>
                </a:solidFill>
              </a:rPr>
              <a:t>Returns the maximum number of elements that have </a:t>
            </a:r>
            <a:r>
              <a:rPr lang="en-US" dirty="0" smtClean="0">
                <a:solidFill>
                  <a:srgbClr val="0070C0"/>
                </a:solidFill>
              </a:rPr>
              <a:t>been stored </a:t>
            </a:r>
            <a:r>
              <a:rPr lang="en-US" dirty="0">
                <a:solidFill>
                  <a:srgbClr val="0070C0"/>
                </a:solidFill>
              </a:rPr>
              <a:t>in the queue at one </a:t>
            </a:r>
            <a:r>
              <a:rPr lang="en-US" dirty="0" smtClean="0">
                <a:solidFill>
                  <a:srgbClr val="0070C0"/>
                </a:solidFill>
              </a:rPr>
              <a:t>time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7432">
              <a:buNone/>
            </a:pPr>
            <a:endParaRPr lang="en-US" dirty="0"/>
          </a:p>
          <a:p>
            <a:pPr marL="0" indent="0" defTabSz="27432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currentQueueLength</a:t>
            </a:r>
            <a:r>
              <a:rPr lang="en-US" dirty="0"/>
              <a:t>(void);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/* </a:t>
            </a:r>
            <a:r>
              <a:rPr lang="en-US" dirty="0">
                <a:solidFill>
                  <a:srgbClr val="0070C0"/>
                </a:solidFill>
              </a:rPr>
              <a:t>Returns the number of elements currently in the </a:t>
            </a:r>
            <a:r>
              <a:rPr lang="en-US" dirty="0" smtClean="0">
                <a:solidFill>
                  <a:srgbClr val="0070C0"/>
                </a:solidFill>
              </a:rPr>
              <a:t>queue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7432">
              <a:buNone/>
            </a:pPr>
            <a:endParaRPr lang="en-US" dirty="0"/>
          </a:p>
          <a:p>
            <a:pPr marL="0" indent="0" defTabSz="27432">
              <a:buNone/>
            </a:pPr>
            <a:r>
              <a:rPr lang="en-US" dirty="0">
                <a:solidFill>
                  <a:srgbClr val="0070C0"/>
                </a:solidFill>
              </a:rPr>
              <a:t>//	End of interface definition</a:t>
            </a:r>
          </a:p>
          <a:p>
            <a:pPr marL="0" indent="0" defTabSz="27432">
              <a:buNone/>
            </a:pPr>
            <a:endParaRPr lang="en-US" dirty="0"/>
          </a:p>
          <a:p>
            <a:pPr marL="0" indent="0" defTabSz="27432"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AB376-D02B-427A-91BC-775A1AD6CC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CS-2301, D-Term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855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Queue.h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defTabSz="228600">
              <a:buNone/>
            </a:pPr>
            <a:r>
              <a:rPr lang="en-US" dirty="0"/>
              <a:t>#</a:t>
            </a:r>
            <a:r>
              <a:rPr lang="en-US" dirty="0" err="1"/>
              <a:t>ifndef</a:t>
            </a:r>
            <a:r>
              <a:rPr lang="en-US" dirty="0"/>
              <a:t> QUEUE_H</a:t>
            </a:r>
          </a:p>
          <a:p>
            <a:pPr marL="0" indent="0" defTabSz="228600">
              <a:buNone/>
            </a:pPr>
            <a:r>
              <a:rPr lang="en-US" dirty="0"/>
              <a:t>#define QUEUE_H</a:t>
            </a:r>
          </a:p>
          <a:p>
            <a:pPr marL="0" indent="0" defTabSz="228600">
              <a:buNone/>
            </a:pPr>
            <a:endParaRPr lang="en-US" dirty="0"/>
          </a:p>
          <a:p>
            <a:pPr marL="0" indent="0" defTabSz="228600">
              <a:buNone/>
            </a:pPr>
            <a:r>
              <a:rPr lang="en-US" dirty="0"/>
              <a:t>#include "</a:t>
            </a:r>
            <a:r>
              <a:rPr lang="en-US" dirty="0" err="1"/>
              <a:t>Simulation.h</a:t>
            </a:r>
            <a:r>
              <a:rPr lang="en-US" dirty="0"/>
              <a:t>"</a:t>
            </a:r>
          </a:p>
          <a:p>
            <a:pPr marL="0" indent="0" defTabSz="228600">
              <a:buNone/>
            </a:pPr>
            <a:endParaRPr lang="en-US" dirty="0"/>
          </a:p>
          <a:p>
            <a:pPr marL="0" indent="0" defTabSz="228600">
              <a:buNone/>
            </a:pPr>
            <a:r>
              <a:rPr lang="en-US" dirty="0"/>
              <a:t>#if defined QUEUE_ELEMENT</a:t>
            </a:r>
          </a:p>
          <a:p>
            <a:pPr marL="0" indent="0" defTabSz="228600">
              <a:buNone/>
            </a:pPr>
            <a:endParaRPr lang="en-US" dirty="0"/>
          </a:p>
          <a:p>
            <a:pPr marL="0" indent="0" defTabSz="228600">
              <a:buNone/>
            </a:pPr>
            <a:r>
              <a:rPr lang="en-US" dirty="0" smtClean="0">
                <a:solidFill>
                  <a:srgbClr val="0070C0"/>
                </a:solidFill>
              </a:rPr>
              <a:t>/*</a:t>
            </a:r>
            <a:r>
              <a:rPr lang="en-US" dirty="0">
                <a:solidFill>
                  <a:srgbClr val="0070C0"/>
                </a:solidFill>
              </a:rPr>
              <a:t>	The actual interface definition for the queue begins </a:t>
            </a:r>
            <a:r>
              <a:rPr lang="en-US" dirty="0" smtClean="0">
                <a:solidFill>
                  <a:srgbClr val="0070C0"/>
                </a:solidFill>
              </a:rPr>
              <a:t>here and uses QUEUE_ELEMENT as </a:t>
            </a:r>
            <a:r>
              <a:rPr lang="en-US" dirty="0">
                <a:solidFill>
                  <a:srgbClr val="0070C0"/>
                </a:solidFill>
              </a:rPr>
              <a:t>a </a:t>
            </a:r>
            <a:r>
              <a:rPr lang="en-US" dirty="0" smtClean="0">
                <a:solidFill>
                  <a:srgbClr val="0070C0"/>
                </a:solidFill>
              </a:rPr>
              <a:t>type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28600">
              <a:buNone/>
            </a:pPr>
            <a:endParaRPr lang="en-US" dirty="0"/>
          </a:p>
          <a:p>
            <a:pPr marL="0" indent="0" defTabSz="22860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queueEmpty</a:t>
            </a:r>
            <a:r>
              <a:rPr lang="en-US" dirty="0"/>
              <a:t>(void);	</a:t>
            </a:r>
            <a:r>
              <a:rPr lang="en-US" dirty="0" smtClean="0">
                <a:solidFill>
                  <a:srgbClr val="0070C0"/>
                </a:solidFill>
              </a:rPr>
              <a:t>/*</a:t>
            </a:r>
            <a:r>
              <a:rPr lang="en-US" dirty="0">
                <a:solidFill>
                  <a:srgbClr val="0070C0"/>
                </a:solidFill>
              </a:rPr>
              <a:t>	returns TRUE if the queue is empty, FALSE if </a:t>
            </a:r>
            <a:r>
              <a:rPr lang="en-US" dirty="0" smtClean="0">
                <a:solidFill>
                  <a:srgbClr val="0070C0"/>
                </a:solidFill>
              </a:rPr>
              <a:t>not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28600">
              <a:buNone/>
            </a:pPr>
            <a:endParaRPr lang="en-US" dirty="0"/>
          </a:p>
          <a:p>
            <a:pPr marL="0" indent="0" defTabSz="22860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enqueue</a:t>
            </a:r>
            <a:r>
              <a:rPr lang="en-US" dirty="0"/>
              <a:t>(QUEUE_ELEMENT e);	</a:t>
            </a:r>
            <a:r>
              <a:rPr lang="en-US" dirty="0" smtClean="0">
                <a:solidFill>
                  <a:srgbClr val="0070C0"/>
                </a:solidFill>
              </a:rPr>
              <a:t>/* </a:t>
            </a:r>
            <a:r>
              <a:rPr lang="en-US" dirty="0">
                <a:solidFill>
                  <a:srgbClr val="0070C0"/>
                </a:solidFill>
              </a:rPr>
              <a:t>Adds a copy of the argument to the tail of the </a:t>
            </a:r>
            <a:r>
              <a:rPr lang="en-US" dirty="0" smtClean="0">
                <a:solidFill>
                  <a:srgbClr val="0070C0"/>
                </a:solidFill>
              </a:rPr>
              <a:t>queue. </a:t>
            </a:r>
            <a:r>
              <a:rPr lang="en-US" dirty="0">
                <a:solidFill>
                  <a:srgbClr val="0070C0"/>
                </a:solidFill>
              </a:rPr>
              <a:t>Returns TRUE if successful, FALSE if </a:t>
            </a:r>
            <a:r>
              <a:rPr lang="en-US" dirty="0" smtClean="0">
                <a:solidFill>
                  <a:srgbClr val="0070C0"/>
                </a:solidFill>
              </a:rPr>
              <a:t>not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2860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 defTabSz="27432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dequeue</a:t>
            </a:r>
            <a:r>
              <a:rPr lang="en-US" dirty="0"/>
              <a:t>(QUEUE_ELEMENT *e);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/* </a:t>
            </a:r>
            <a:r>
              <a:rPr lang="en-US" dirty="0">
                <a:solidFill>
                  <a:srgbClr val="0070C0"/>
                </a:solidFill>
              </a:rPr>
              <a:t>Removes the first element from the queue and stores </a:t>
            </a:r>
            <a:r>
              <a:rPr lang="en-US" dirty="0" smtClean="0">
                <a:solidFill>
                  <a:srgbClr val="0070C0"/>
                </a:solidFill>
              </a:rPr>
              <a:t>it into </a:t>
            </a:r>
            <a:r>
              <a:rPr lang="en-US" dirty="0">
                <a:solidFill>
                  <a:srgbClr val="0070C0"/>
                </a:solidFill>
              </a:rPr>
              <a:t>the location pointed to by </a:t>
            </a:r>
            <a:r>
              <a:rPr lang="en-US" dirty="0" smtClean="0">
                <a:solidFill>
                  <a:srgbClr val="0070C0"/>
                </a:solidFill>
              </a:rPr>
              <a:t>e. Returns </a:t>
            </a:r>
            <a:r>
              <a:rPr lang="en-US" dirty="0">
                <a:solidFill>
                  <a:srgbClr val="0070C0"/>
                </a:solidFill>
              </a:rPr>
              <a:t>TRUE if successful, FALSE if </a:t>
            </a:r>
            <a:r>
              <a:rPr lang="en-US" dirty="0" smtClean="0">
                <a:solidFill>
                  <a:srgbClr val="0070C0"/>
                </a:solidFill>
              </a:rPr>
              <a:t>not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7432">
              <a:buNone/>
            </a:pPr>
            <a:endParaRPr lang="en-US" dirty="0"/>
          </a:p>
          <a:p>
            <a:pPr marL="0" indent="0" defTabSz="27432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maxQueueLength</a:t>
            </a:r>
            <a:r>
              <a:rPr lang="en-US" dirty="0"/>
              <a:t>(void);		</a:t>
            </a:r>
            <a:r>
              <a:rPr lang="en-US" dirty="0" smtClean="0">
                <a:solidFill>
                  <a:srgbClr val="0070C0"/>
                </a:solidFill>
              </a:rPr>
              <a:t>/* </a:t>
            </a:r>
            <a:r>
              <a:rPr lang="en-US" dirty="0">
                <a:solidFill>
                  <a:srgbClr val="0070C0"/>
                </a:solidFill>
              </a:rPr>
              <a:t>Returns the maximum number of elements that have </a:t>
            </a:r>
            <a:r>
              <a:rPr lang="en-US" dirty="0" smtClean="0">
                <a:solidFill>
                  <a:srgbClr val="0070C0"/>
                </a:solidFill>
              </a:rPr>
              <a:t>been stored </a:t>
            </a:r>
            <a:r>
              <a:rPr lang="en-US" dirty="0">
                <a:solidFill>
                  <a:srgbClr val="0070C0"/>
                </a:solidFill>
              </a:rPr>
              <a:t>in the queue at one </a:t>
            </a:r>
            <a:r>
              <a:rPr lang="en-US" dirty="0" smtClean="0">
                <a:solidFill>
                  <a:srgbClr val="0070C0"/>
                </a:solidFill>
              </a:rPr>
              <a:t>time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7432">
              <a:buNone/>
            </a:pPr>
            <a:endParaRPr lang="en-US" dirty="0"/>
          </a:p>
          <a:p>
            <a:pPr marL="0" indent="0" defTabSz="27432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currentQueueLength</a:t>
            </a:r>
            <a:r>
              <a:rPr lang="en-US" dirty="0"/>
              <a:t>(void);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/* </a:t>
            </a:r>
            <a:r>
              <a:rPr lang="en-US" dirty="0">
                <a:solidFill>
                  <a:srgbClr val="0070C0"/>
                </a:solidFill>
              </a:rPr>
              <a:t>Returns the number of elements currently in the </a:t>
            </a:r>
            <a:r>
              <a:rPr lang="en-US" dirty="0" smtClean="0">
                <a:solidFill>
                  <a:srgbClr val="0070C0"/>
                </a:solidFill>
              </a:rPr>
              <a:t>queue */</a:t>
            </a:r>
            <a:endParaRPr lang="en-US" dirty="0">
              <a:solidFill>
                <a:srgbClr val="0070C0"/>
              </a:solidFill>
            </a:endParaRPr>
          </a:p>
          <a:p>
            <a:pPr marL="0" indent="0" defTabSz="27432">
              <a:buNone/>
            </a:pPr>
            <a:endParaRPr lang="en-US" dirty="0"/>
          </a:p>
          <a:p>
            <a:pPr marL="0" indent="0" defTabSz="27432">
              <a:buNone/>
            </a:pPr>
            <a:r>
              <a:rPr lang="en-US" dirty="0">
                <a:solidFill>
                  <a:srgbClr val="0070C0"/>
                </a:solidFill>
              </a:rPr>
              <a:t>//	End of interface definition</a:t>
            </a:r>
          </a:p>
          <a:p>
            <a:pPr marL="0" indent="0" defTabSz="27432">
              <a:buNone/>
            </a:pPr>
            <a:endParaRPr lang="en-US" dirty="0"/>
          </a:p>
          <a:p>
            <a:pPr marL="0" indent="0" defTabSz="27432">
              <a:buNone/>
            </a:pPr>
            <a:r>
              <a:rPr lang="en-US" dirty="0"/>
              <a:t>#</a:t>
            </a:r>
            <a:r>
              <a:rPr lang="en-US" dirty="0" err="1"/>
              <a:t>endif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#</a:t>
            </a:r>
            <a:r>
              <a:rPr lang="en-US" dirty="0" err="1"/>
              <a:t>endif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Queues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AB376-D02B-427A-91BC-775A1AD6CC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CS-2301, D-Term 2011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4720" y="406400"/>
            <a:ext cx="5878535" cy="101566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QUEUE_ELEMENT is defined in </a:t>
            </a:r>
            <a:r>
              <a:rPr lang="en-US" sz="2000" dirty="0" err="1" smtClean="0">
                <a:latin typeface="+mn-lt"/>
              </a:rPr>
              <a:t>Simulation.h</a:t>
            </a:r>
            <a:r>
              <a:rPr lang="en-US" sz="2000" dirty="0" smtClean="0">
                <a:latin typeface="+mn-lt"/>
              </a:rPr>
              <a:t> as</a:t>
            </a:r>
          </a:p>
          <a:p>
            <a:pPr>
              <a:tabLst>
                <a:tab pos="457200" algn="l"/>
              </a:tabLst>
            </a:pPr>
            <a:r>
              <a:rPr lang="en-US" sz="2000" dirty="0" smtClean="0">
                <a:latin typeface="+mn-lt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customer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#define QUEUE_ELEMENT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Customer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6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</a:t>
            </a:r>
            <a:r>
              <a:rPr lang="en-US" dirty="0" smtClean="0"/>
              <a:t>List Implementation</a:t>
            </a:r>
            <a:endParaRPr lang="en-US" sz="2800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Lists and Trees</a:t>
            </a:r>
            <a:endParaRPr lang="en-US"/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07504-636B-445A-819F-24DF09E809FE}" type="slidenum">
              <a:rPr lang="en-US"/>
              <a:pPr/>
              <a:t>8</a:t>
            </a:fld>
            <a:endParaRPr lang="en-US"/>
          </a:p>
        </p:txBody>
      </p:sp>
      <p:sp>
        <p:nvSpPr>
          <p:cNvPr id="39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CS-2301, D-Term 2011</a:t>
            </a:r>
            <a:endParaRPr lang="en-US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61660" y="1524000"/>
            <a:ext cx="7096539" cy="198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{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i="1" dirty="0">
                <a:latin typeface="Courier New" pitchFamily="49" charset="0"/>
              </a:rPr>
              <a:t>type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QUEUE_ELEMENT;</a:t>
            </a:r>
            <a:r>
              <a:rPr lang="en-US" sz="2000" b="1" dirty="0">
                <a:latin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*next;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</a:t>
            </a:r>
            <a:r>
              <a:rPr lang="en-US" sz="2000" b="1" dirty="0" smtClean="0">
                <a:latin typeface="Courier New" pitchFamily="49" charset="0"/>
              </a:rPr>
              <a:t>head, *tail;</a:t>
            </a:r>
            <a:endParaRPr lang="en-US" sz="2000" dirty="0"/>
          </a:p>
        </p:txBody>
      </p:sp>
      <p:grpSp>
        <p:nvGrpSpPr>
          <p:cNvPr id="389124" name="Group 4"/>
          <p:cNvGrpSpPr>
            <a:grpSpLocks/>
          </p:cNvGrpSpPr>
          <p:nvPr/>
        </p:nvGrpSpPr>
        <p:grpSpPr bwMode="auto">
          <a:xfrm>
            <a:off x="838200" y="3841753"/>
            <a:ext cx="1447800" cy="882651"/>
            <a:chOff x="528" y="2420"/>
            <a:chExt cx="912" cy="556"/>
          </a:xfrm>
        </p:grpSpPr>
        <p:grpSp>
          <p:nvGrpSpPr>
            <p:cNvPr id="389125" name="Group 5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26" name="Rectangle 6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27" name="Line 7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28" name="Text Box 8"/>
            <p:cNvSpPr txBox="1">
              <a:spLocks noChangeArrowheads="1"/>
            </p:cNvSpPr>
            <p:nvPr/>
          </p:nvSpPr>
          <p:spPr bwMode="auto">
            <a:xfrm>
              <a:off x="528" y="242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5400" rIns="0" bIns="0" anchor="ctr" anchorCtr="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imes New Roman" pitchFamily="18" charset="0"/>
                </a:rPr>
                <a:t>QUEUE_</a:t>
              </a:r>
              <a:br>
                <a:rPr lang="en-US" sz="1400" b="1" dirty="0" smtClean="0">
                  <a:latin typeface="Times New Roman" pitchFamily="18" charset="0"/>
                </a:rPr>
              </a:br>
              <a:r>
                <a:rPr lang="en-US" sz="1400" b="1" dirty="0" smtClean="0">
                  <a:latin typeface="Times New Roman" pitchFamily="18" charset="0"/>
                </a:rPr>
                <a:t>ELEMENT</a:t>
              </a:r>
              <a:endParaRPr lang="en-US" sz="1400" b="1" dirty="0">
                <a:latin typeface="Times New Roman" pitchFamily="18" charset="0"/>
              </a:endParaRPr>
            </a:p>
          </p:txBody>
        </p:sp>
        <p:sp>
          <p:nvSpPr>
            <p:cNvPr id="389129" name="Text Box 9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9130" name="Group 10"/>
          <p:cNvGrpSpPr>
            <a:grpSpLocks/>
          </p:cNvGrpSpPr>
          <p:nvPr/>
        </p:nvGrpSpPr>
        <p:grpSpPr bwMode="auto">
          <a:xfrm>
            <a:off x="6477000" y="4678365"/>
            <a:ext cx="1447800" cy="884238"/>
            <a:chOff x="528" y="2419"/>
            <a:chExt cx="912" cy="557"/>
          </a:xfrm>
        </p:grpSpPr>
        <p:grpSp>
          <p:nvGrpSpPr>
            <p:cNvPr id="389131" name="Group 11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32" name="Rectangle 12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33" name="Line 13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34" name="Text Box 14"/>
            <p:cNvSpPr txBox="1">
              <a:spLocks noChangeArrowheads="1"/>
            </p:cNvSpPr>
            <p:nvPr/>
          </p:nvSpPr>
          <p:spPr bwMode="auto">
            <a:xfrm>
              <a:off x="528" y="2419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5400" rIns="0" bIns="0" anchor="ctr" anchorCtr="1">
              <a:spAutoFit/>
            </a:bodyPr>
            <a:lstStyle/>
            <a:p>
              <a:pPr lvl="0"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000000"/>
                  </a:solidFill>
                </a:rPr>
                <a:t>QUEUE_</a:t>
              </a:r>
              <a:br>
                <a:rPr lang="en-US" sz="1400" b="1" dirty="0">
                  <a:solidFill>
                    <a:srgbClr val="000000"/>
                  </a:solidFill>
                </a:rPr>
              </a:br>
              <a:r>
                <a:rPr lang="en-US" sz="1400" b="1" dirty="0">
                  <a:solidFill>
                    <a:srgbClr val="000000"/>
                  </a:solidFill>
                </a:rPr>
                <a:t>ELEMENT</a:t>
              </a:r>
            </a:p>
          </p:txBody>
        </p:sp>
        <p:sp>
          <p:nvSpPr>
            <p:cNvPr id="389135" name="Text Box 15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9136" name="Group 16"/>
          <p:cNvGrpSpPr>
            <a:grpSpLocks/>
          </p:cNvGrpSpPr>
          <p:nvPr/>
        </p:nvGrpSpPr>
        <p:grpSpPr bwMode="auto">
          <a:xfrm>
            <a:off x="2667000" y="4906965"/>
            <a:ext cx="1447800" cy="884238"/>
            <a:chOff x="528" y="2419"/>
            <a:chExt cx="912" cy="557"/>
          </a:xfrm>
        </p:grpSpPr>
        <p:grpSp>
          <p:nvGrpSpPr>
            <p:cNvPr id="389137" name="Group 17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38" name="Rectangle 18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39" name="Line 19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528" y="2419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5400" rIns="0" bIns="0" anchor="ctr" anchorCtr="1">
              <a:spAutoFit/>
            </a:bodyPr>
            <a:lstStyle/>
            <a:p>
              <a:pPr lvl="0"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000000"/>
                  </a:solidFill>
                </a:rPr>
                <a:t>QUEUE_</a:t>
              </a:r>
              <a:br>
                <a:rPr lang="en-US" sz="1400" b="1" dirty="0">
                  <a:solidFill>
                    <a:srgbClr val="000000"/>
                  </a:solidFill>
                </a:rPr>
              </a:br>
              <a:r>
                <a:rPr lang="en-US" sz="1400" b="1" dirty="0">
                  <a:solidFill>
                    <a:srgbClr val="000000"/>
                  </a:solidFill>
                </a:rPr>
                <a:t>ELEMENT</a:t>
              </a:r>
            </a:p>
          </p:txBody>
        </p:sp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9142" name="Group 22"/>
          <p:cNvGrpSpPr>
            <a:grpSpLocks/>
          </p:cNvGrpSpPr>
          <p:nvPr/>
        </p:nvGrpSpPr>
        <p:grpSpPr bwMode="auto">
          <a:xfrm>
            <a:off x="4876800" y="3459165"/>
            <a:ext cx="1447800" cy="884238"/>
            <a:chOff x="528" y="2419"/>
            <a:chExt cx="912" cy="557"/>
          </a:xfrm>
        </p:grpSpPr>
        <p:grpSp>
          <p:nvGrpSpPr>
            <p:cNvPr id="389143" name="Group 23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44" name="Rectangle 24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45" name="Line 25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46" name="Text Box 26"/>
            <p:cNvSpPr txBox="1">
              <a:spLocks noChangeArrowheads="1"/>
            </p:cNvSpPr>
            <p:nvPr/>
          </p:nvSpPr>
          <p:spPr bwMode="auto">
            <a:xfrm>
              <a:off x="528" y="2419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5400" rIns="0" bIns="0" anchor="ctr" anchorCtr="1">
              <a:spAutoFit/>
            </a:bodyPr>
            <a:lstStyle/>
            <a:p>
              <a:pPr lvl="0"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000000"/>
                  </a:solidFill>
                </a:rPr>
                <a:t>QUEUE_</a:t>
              </a:r>
              <a:br>
                <a:rPr lang="en-US" sz="1400" b="1" dirty="0">
                  <a:solidFill>
                    <a:srgbClr val="000000"/>
                  </a:solidFill>
                </a:rPr>
              </a:br>
              <a:r>
                <a:rPr lang="en-US" sz="1400" b="1" dirty="0">
                  <a:solidFill>
                    <a:srgbClr val="000000"/>
                  </a:solidFill>
                </a:rPr>
                <a:t>ELEMENT</a:t>
              </a:r>
            </a:p>
          </p:txBody>
        </p:sp>
        <p:sp>
          <p:nvSpPr>
            <p:cNvPr id="389147" name="Text Box 27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89148" name="Freeform 28"/>
          <p:cNvSpPr>
            <a:spLocks/>
          </p:cNvSpPr>
          <p:nvPr/>
        </p:nvSpPr>
        <p:spPr bwMode="auto">
          <a:xfrm>
            <a:off x="3790950" y="3638550"/>
            <a:ext cx="1066800" cy="2270125"/>
          </a:xfrm>
          <a:custGeom>
            <a:avLst/>
            <a:gdLst>
              <a:gd name="T0" fmla="*/ 0 w 672"/>
              <a:gd name="T1" fmla="*/ 1278 h 1430"/>
              <a:gd name="T2" fmla="*/ 168 w 672"/>
              <a:gd name="T3" fmla="*/ 1428 h 1430"/>
              <a:gd name="T4" fmla="*/ 384 w 672"/>
              <a:gd name="T5" fmla="*/ 1290 h 1430"/>
              <a:gd name="T6" fmla="*/ 516 w 672"/>
              <a:gd name="T7" fmla="*/ 864 h 1430"/>
              <a:gd name="T8" fmla="*/ 414 w 672"/>
              <a:gd name="T9" fmla="*/ 246 h 1430"/>
              <a:gd name="T10" fmla="*/ 672 w 672"/>
              <a:gd name="T11" fmla="*/ 0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2" h="1430">
                <a:moveTo>
                  <a:pt x="0" y="1278"/>
                </a:moveTo>
                <a:cubicBezTo>
                  <a:pt x="28" y="1303"/>
                  <a:pt x="104" y="1426"/>
                  <a:pt x="168" y="1428"/>
                </a:cubicBezTo>
                <a:cubicBezTo>
                  <a:pt x="232" y="1430"/>
                  <a:pt x="326" y="1384"/>
                  <a:pt x="384" y="1290"/>
                </a:cubicBezTo>
                <a:cubicBezTo>
                  <a:pt x="442" y="1196"/>
                  <a:pt x="511" y="1038"/>
                  <a:pt x="516" y="864"/>
                </a:cubicBezTo>
                <a:cubicBezTo>
                  <a:pt x="521" y="690"/>
                  <a:pt x="388" y="390"/>
                  <a:pt x="414" y="246"/>
                </a:cubicBezTo>
                <a:cubicBezTo>
                  <a:pt x="440" y="102"/>
                  <a:pt x="618" y="51"/>
                  <a:pt x="67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49" name="Freeform 29"/>
          <p:cNvSpPr>
            <a:spLocks/>
          </p:cNvSpPr>
          <p:nvPr/>
        </p:nvSpPr>
        <p:spPr bwMode="auto">
          <a:xfrm>
            <a:off x="1600200" y="4495800"/>
            <a:ext cx="1054100" cy="539750"/>
          </a:xfrm>
          <a:custGeom>
            <a:avLst/>
            <a:gdLst>
              <a:gd name="T0" fmla="*/ 0 w 664"/>
              <a:gd name="T1" fmla="*/ 0 h 340"/>
              <a:gd name="T2" fmla="*/ 151 w 664"/>
              <a:gd name="T3" fmla="*/ 238 h 340"/>
              <a:gd name="T4" fmla="*/ 327 w 664"/>
              <a:gd name="T5" fmla="*/ 329 h 340"/>
              <a:gd name="T6" fmla="*/ 664 w 664"/>
              <a:gd name="T7" fmla="*/ 30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4" h="340">
                <a:moveTo>
                  <a:pt x="0" y="0"/>
                </a:moveTo>
                <a:cubicBezTo>
                  <a:pt x="25" y="40"/>
                  <a:pt x="96" y="183"/>
                  <a:pt x="151" y="238"/>
                </a:cubicBezTo>
                <a:cubicBezTo>
                  <a:pt x="206" y="293"/>
                  <a:pt x="242" y="318"/>
                  <a:pt x="327" y="329"/>
                </a:cubicBezTo>
                <a:cubicBezTo>
                  <a:pt x="412" y="340"/>
                  <a:pt x="594" y="307"/>
                  <a:pt x="664" y="30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150" name="Group 30"/>
          <p:cNvGrpSpPr>
            <a:grpSpLocks/>
          </p:cNvGrpSpPr>
          <p:nvPr/>
        </p:nvGrpSpPr>
        <p:grpSpPr bwMode="auto">
          <a:xfrm>
            <a:off x="8153400" y="6096000"/>
            <a:ext cx="304800" cy="228600"/>
            <a:chOff x="461" y="3552"/>
            <a:chExt cx="192" cy="144"/>
          </a:xfrm>
        </p:grpSpPr>
        <p:sp>
          <p:nvSpPr>
            <p:cNvPr id="389151" name="Line 31"/>
            <p:cNvSpPr>
              <a:spLocks noChangeShapeType="1"/>
            </p:cNvSpPr>
            <p:nvPr/>
          </p:nvSpPr>
          <p:spPr bwMode="auto">
            <a:xfrm>
              <a:off x="461" y="35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52" name="Line 32"/>
            <p:cNvSpPr>
              <a:spLocks noChangeShapeType="1"/>
            </p:cNvSpPr>
            <p:nvPr/>
          </p:nvSpPr>
          <p:spPr bwMode="auto">
            <a:xfrm>
              <a:off x="485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53" name="Line 33"/>
            <p:cNvSpPr>
              <a:spLocks noChangeShapeType="1"/>
            </p:cNvSpPr>
            <p:nvPr/>
          </p:nvSpPr>
          <p:spPr bwMode="auto">
            <a:xfrm>
              <a:off x="508" y="3648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54" name="Line 34"/>
            <p:cNvSpPr>
              <a:spLocks noChangeShapeType="1"/>
            </p:cNvSpPr>
            <p:nvPr/>
          </p:nvSpPr>
          <p:spPr bwMode="auto">
            <a:xfrm>
              <a:off x="528" y="3696"/>
              <a:ext cx="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55" name="Freeform 35"/>
          <p:cNvSpPr>
            <a:spLocks/>
          </p:cNvSpPr>
          <p:nvPr/>
        </p:nvSpPr>
        <p:spPr bwMode="auto">
          <a:xfrm>
            <a:off x="7800975" y="5391150"/>
            <a:ext cx="506413" cy="685800"/>
          </a:xfrm>
          <a:custGeom>
            <a:avLst/>
            <a:gdLst>
              <a:gd name="T0" fmla="*/ 0 w 319"/>
              <a:gd name="T1" fmla="*/ 0 h 432"/>
              <a:gd name="T2" fmla="*/ 144 w 319"/>
              <a:gd name="T3" fmla="*/ 54 h 432"/>
              <a:gd name="T4" fmla="*/ 252 w 319"/>
              <a:gd name="T5" fmla="*/ 198 h 432"/>
              <a:gd name="T6" fmla="*/ 319 w 319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" h="432">
                <a:moveTo>
                  <a:pt x="0" y="0"/>
                </a:moveTo>
                <a:cubicBezTo>
                  <a:pt x="25" y="9"/>
                  <a:pt x="102" y="21"/>
                  <a:pt x="144" y="54"/>
                </a:cubicBezTo>
                <a:cubicBezTo>
                  <a:pt x="186" y="87"/>
                  <a:pt x="223" y="135"/>
                  <a:pt x="252" y="198"/>
                </a:cubicBezTo>
                <a:cubicBezTo>
                  <a:pt x="281" y="261"/>
                  <a:pt x="305" y="383"/>
                  <a:pt x="319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6" name="Freeform 36"/>
          <p:cNvSpPr>
            <a:spLocks/>
          </p:cNvSpPr>
          <p:nvPr/>
        </p:nvSpPr>
        <p:spPr bwMode="auto">
          <a:xfrm>
            <a:off x="810270" y="3014856"/>
            <a:ext cx="3400967" cy="864994"/>
          </a:xfrm>
          <a:custGeom>
            <a:avLst/>
            <a:gdLst>
              <a:gd name="T0" fmla="*/ 1973 w 1973"/>
              <a:gd name="T1" fmla="*/ 0 h 332"/>
              <a:gd name="T2" fmla="*/ 1822 w 1973"/>
              <a:gd name="T3" fmla="*/ 238 h 332"/>
              <a:gd name="T4" fmla="*/ 1563 w 1973"/>
              <a:gd name="T5" fmla="*/ 297 h 332"/>
              <a:gd name="T6" fmla="*/ 1121 w 1973"/>
              <a:gd name="T7" fmla="*/ 199 h 332"/>
              <a:gd name="T8" fmla="*/ 629 w 1973"/>
              <a:gd name="T9" fmla="*/ 66 h 332"/>
              <a:gd name="T10" fmla="*/ 95 w 1973"/>
              <a:gd name="T11" fmla="*/ 115 h 332"/>
              <a:gd name="T12" fmla="*/ 60 w 1973"/>
              <a:gd name="T13" fmla="*/ 332 h 332"/>
              <a:gd name="connsiteX0" fmla="*/ 9748 w 9748"/>
              <a:gd name="connsiteY0" fmla="*/ 0 h 16412"/>
              <a:gd name="connsiteX1" fmla="*/ 9015 w 9748"/>
              <a:gd name="connsiteY1" fmla="*/ 13581 h 16412"/>
              <a:gd name="connsiteX2" fmla="*/ 7702 w 9748"/>
              <a:gd name="connsiteY2" fmla="*/ 15358 h 16412"/>
              <a:gd name="connsiteX3" fmla="*/ 5462 w 9748"/>
              <a:gd name="connsiteY3" fmla="*/ 12406 h 16412"/>
              <a:gd name="connsiteX4" fmla="*/ 2968 w 9748"/>
              <a:gd name="connsiteY4" fmla="*/ 8400 h 16412"/>
              <a:gd name="connsiteX5" fmla="*/ 262 w 9748"/>
              <a:gd name="connsiteY5" fmla="*/ 9876 h 16412"/>
              <a:gd name="connsiteX6" fmla="*/ 84 w 9748"/>
              <a:gd name="connsiteY6" fmla="*/ 16412 h 16412"/>
              <a:gd name="connsiteX0" fmla="*/ 10000 w 10000"/>
              <a:gd name="connsiteY0" fmla="*/ 0 h 10000"/>
              <a:gd name="connsiteX1" fmla="*/ 8792 w 10000"/>
              <a:gd name="connsiteY1" fmla="*/ 7011 h 10000"/>
              <a:gd name="connsiteX2" fmla="*/ 7901 w 10000"/>
              <a:gd name="connsiteY2" fmla="*/ 9358 h 10000"/>
              <a:gd name="connsiteX3" fmla="*/ 5603 w 10000"/>
              <a:gd name="connsiteY3" fmla="*/ 7559 h 10000"/>
              <a:gd name="connsiteX4" fmla="*/ 3045 w 10000"/>
              <a:gd name="connsiteY4" fmla="*/ 5118 h 10000"/>
              <a:gd name="connsiteX5" fmla="*/ 269 w 10000"/>
              <a:gd name="connsiteY5" fmla="*/ 6018 h 10000"/>
              <a:gd name="connsiteX6" fmla="*/ 86 w 10000"/>
              <a:gd name="connsiteY6" fmla="*/ 10000 h 10000"/>
              <a:gd name="connsiteX0" fmla="*/ 10000 w 10000"/>
              <a:gd name="connsiteY0" fmla="*/ 0 h 10000"/>
              <a:gd name="connsiteX1" fmla="*/ 8792 w 10000"/>
              <a:gd name="connsiteY1" fmla="*/ 7011 h 10000"/>
              <a:gd name="connsiteX2" fmla="*/ 7510 w 10000"/>
              <a:gd name="connsiteY2" fmla="*/ 9013 h 10000"/>
              <a:gd name="connsiteX3" fmla="*/ 5603 w 10000"/>
              <a:gd name="connsiteY3" fmla="*/ 7559 h 10000"/>
              <a:gd name="connsiteX4" fmla="*/ 3045 w 10000"/>
              <a:gd name="connsiteY4" fmla="*/ 5118 h 10000"/>
              <a:gd name="connsiteX5" fmla="*/ 269 w 10000"/>
              <a:gd name="connsiteY5" fmla="*/ 6018 h 10000"/>
              <a:gd name="connsiteX6" fmla="*/ 86 w 10000"/>
              <a:gd name="connsiteY6" fmla="*/ 10000 h 10000"/>
              <a:gd name="connsiteX0" fmla="*/ 11139 w 11139"/>
              <a:gd name="connsiteY0" fmla="*/ 0 h 10000"/>
              <a:gd name="connsiteX1" fmla="*/ 8792 w 11139"/>
              <a:gd name="connsiteY1" fmla="*/ 7011 h 10000"/>
              <a:gd name="connsiteX2" fmla="*/ 7510 w 11139"/>
              <a:gd name="connsiteY2" fmla="*/ 9013 h 10000"/>
              <a:gd name="connsiteX3" fmla="*/ 5603 w 11139"/>
              <a:gd name="connsiteY3" fmla="*/ 7559 h 10000"/>
              <a:gd name="connsiteX4" fmla="*/ 3045 w 11139"/>
              <a:gd name="connsiteY4" fmla="*/ 5118 h 10000"/>
              <a:gd name="connsiteX5" fmla="*/ 269 w 11139"/>
              <a:gd name="connsiteY5" fmla="*/ 6018 h 10000"/>
              <a:gd name="connsiteX6" fmla="*/ 86 w 11139"/>
              <a:gd name="connsiteY6" fmla="*/ 10000 h 10000"/>
              <a:gd name="connsiteX0" fmla="*/ 11139 w 11139"/>
              <a:gd name="connsiteY0" fmla="*/ 0 h 10000"/>
              <a:gd name="connsiteX1" fmla="*/ 9378 w 11139"/>
              <a:gd name="connsiteY1" fmla="*/ 6207 h 10000"/>
              <a:gd name="connsiteX2" fmla="*/ 7510 w 11139"/>
              <a:gd name="connsiteY2" fmla="*/ 9013 h 10000"/>
              <a:gd name="connsiteX3" fmla="*/ 5603 w 11139"/>
              <a:gd name="connsiteY3" fmla="*/ 7559 h 10000"/>
              <a:gd name="connsiteX4" fmla="*/ 3045 w 11139"/>
              <a:gd name="connsiteY4" fmla="*/ 5118 h 10000"/>
              <a:gd name="connsiteX5" fmla="*/ 269 w 11139"/>
              <a:gd name="connsiteY5" fmla="*/ 6018 h 10000"/>
              <a:gd name="connsiteX6" fmla="*/ 86 w 11139"/>
              <a:gd name="connsiteY6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39" h="10000">
                <a:moveTo>
                  <a:pt x="11139" y="0"/>
                </a:moveTo>
                <a:cubicBezTo>
                  <a:pt x="11009" y="734"/>
                  <a:pt x="9983" y="4705"/>
                  <a:pt x="9378" y="6207"/>
                </a:cubicBezTo>
                <a:cubicBezTo>
                  <a:pt x="8773" y="7709"/>
                  <a:pt x="8139" y="8788"/>
                  <a:pt x="7510" y="9013"/>
                </a:cubicBezTo>
                <a:cubicBezTo>
                  <a:pt x="6881" y="9238"/>
                  <a:pt x="6347" y="8208"/>
                  <a:pt x="5603" y="7559"/>
                </a:cubicBezTo>
                <a:cubicBezTo>
                  <a:pt x="4859" y="6910"/>
                  <a:pt x="3934" y="5375"/>
                  <a:pt x="3045" y="5118"/>
                </a:cubicBezTo>
                <a:cubicBezTo>
                  <a:pt x="2155" y="4861"/>
                  <a:pt x="762" y="5210"/>
                  <a:pt x="269" y="6018"/>
                </a:cubicBezTo>
                <a:cubicBezTo>
                  <a:pt x="-226" y="6825"/>
                  <a:pt x="123" y="9174"/>
                  <a:pt x="86" y="100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7" name="Freeform 37"/>
          <p:cNvSpPr>
            <a:spLocks/>
          </p:cNvSpPr>
          <p:nvPr/>
        </p:nvSpPr>
        <p:spPr bwMode="auto">
          <a:xfrm>
            <a:off x="6143625" y="4037127"/>
            <a:ext cx="869285" cy="678353"/>
          </a:xfrm>
          <a:custGeom>
            <a:avLst/>
            <a:gdLst>
              <a:gd name="T0" fmla="*/ 0 w 714"/>
              <a:gd name="T1" fmla="*/ 41 h 437"/>
              <a:gd name="T2" fmla="*/ 384 w 714"/>
              <a:gd name="T3" fmla="*/ 23 h 437"/>
              <a:gd name="T4" fmla="*/ 648 w 714"/>
              <a:gd name="T5" fmla="*/ 179 h 437"/>
              <a:gd name="T6" fmla="*/ 714 w 714"/>
              <a:gd name="T7" fmla="*/ 437 h 437"/>
              <a:gd name="connsiteX0" fmla="*/ 0 w 9230"/>
              <a:gd name="connsiteY0" fmla="*/ 581 h 9789"/>
              <a:gd name="connsiteX1" fmla="*/ 5378 w 9230"/>
              <a:gd name="connsiteY1" fmla="*/ 169 h 9789"/>
              <a:gd name="connsiteX2" fmla="*/ 9076 w 9230"/>
              <a:gd name="connsiteY2" fmla="*/ 3739 h 9789"/>
              <a:gd name="connsiteX3" fmla="*/ 7669 w 9230"/>
              <a:gd name="connsiteY3" fmla="*/ 9789 h 9789"/>
              <a:gd name="connsiteX0" fmla="*/ 0 w 8309"/>
              <a:gd name="connsiteY0" fmla="*/ 583 h 9989"/>
              <a:gd name="connsiteX1" fmla="*/ 5827 w 8309"/>
              <a:gd name="connsiteY1" fmla="*/ 162 h 9989"/>
              <a:gd name="connsiteX2" fmla="*/ 7211 w 8309"/>
              <a:gd name="connsiteY2" fmla="*/ 3659 h 9989"/>
              <a:gd name="connsiteX3" fmla="*/ 8309 w 8309"/>
              <a:gd name="connsiteY3" fmla="*/ 9989 h 9989"/>
              <a:gd name="connsiteX0" fmla="*/ 0 w 10000"/>
              <a:gd name="connsiteY0" fmla="*/ 584 h 10000"/>
              <a:gd name="connsiteX1" fmla="*/ 4909 w 10000"/>
              <a:gd name="connsiteY1" fmla="*/ 162 h 10000"/>
              <a:gd name="connsiteX2" fmla="*/ 8679 w 10000"/>
              <a:gd name="connsiteY2" fmla="*/ 3663 h 10000"/>
              <a:gd name="connsiteX3" fmla="*/ 10000 w 10000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0" y="584"/>
                </a:moveTo>
                <a:cubicBezTo>
                  <a:pt x="1169" y="514"/>
                  <a:pt x="3462" y="-351"/>
                  <a:pt x="4909" y="162"/>
                </a:cubicBezTo>
                <a:cubicBezTo>
                  <a:pt x="6356" y="676"/>
                  <a:pt x="7674" y="2048"/>
                  <a:pt x="8679" y="3663"/>
                </a:cubicBezTo>
                <a:cubicBezTo>
                  <a:pt x="9682" y="5278"/>
                  <a:pt x="9744" y="8736"/>
                  <a:pt x="10000" y="100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37"/>
          <p:cNvSpPr>
            <a:spLocks/>
          </p:cNvSpPr>
          <p:nvPr/>
        </p:nvSpPr>
        <p:spPr bwMode="auto">
          <a:xfrm>
            <a:off x="5838826" y="2905099"/>
            <a:ext cx="1642292" cy="1797126"/>
          </a:xfrm>
          <a:custGeom>
            <a:avLst/>
            <a:gdLst>
              <a:gd name="T0" fmla="*/ 0 w 714"/>
              <a:gd name="T1" fmla="*/ 41 h 437"/>
              <a:gd name="T2" fmla="*/ 384 w 714"/>
              <a:gd name="T3" fmla="*/ 23 h 437"/>
              <a:gd name="T4" fmla="*/ 648 w 714"/>
              <a:gd name="T5" fmla="*/ 179 h 437"/>
              <a:gd name="T6" fmla="*/ 714 w 714"/>
              <a:gd name="T7" fmla="*/ 437 h 437"/>
              <a:gd name="connsiteX0" fmla="*/ 0 w 14661"/>
              <a:gd name="connsiteY0" fmla="*/ 581 h 25021"/>
              <a:gd name="connsiteX1" fmla="*/ 5378 w 14661"/>
              <a:gd name="connsiteY1" fmla="*/ 169 h 25021"/>
              <a:gd name="connsiteX2" fmla="*/ 9076 w 14661"/>
              <a:gd name="connsiteY2" fmla="*/ 3739 h 25021"/>
              <a:gd name="connsiteX3" fmla="*/ 14661 w 14661"/>
              <a:gd name="connsiteY3" fmla="*/ 25021 h 25021"/>
              <a:gd name="connsiteX0" fmla="*/ 0 w 14661"/>
              <a:gd name="connsiteY0" fmla="*/ 581 h 25021"/>
              <a:gd name="connsiteX1" fmla="*/ 5378 w 14661"/>
              <a:gd name="connsiteY1" fmla="*/ 169 h 25021"/>
              <a:gd name="connsiteX2" fmla="*/ 9076 w 14661"/>
              <a:gd name="connsiteY2" fmla="*/ 3739 h 25021"/>
              <a:gd name="connsiteX3" fmla="*/ 12756 w 14661"/>
              <a:gd name="connsiteY3" fmla="*/ 8206 h 25021"/>
              <a:gd name="connsiteX4" fmla="*/ 14661 w 14661"/>
              <a:gd name="connsiteY4" fmla="*/ 25021 h 25021"/>
              <a:gd name="connsiteX0" fmla="*/ 0 w 14661"/>
              <a:gd name="connsiteY0" fmla="*/ 494 h 24934"/>
              <a:gd name="connsiteX1" fmla="*/ 5378 w 14661"/>
              <a:gd name="connsiteY1" fmla="*/ 82 h 24934"/>
              <a:gd name="connsiteX2" fmla="*/ 9435 w 14661"/>
              <a:gd name="connsiteY2" fmla="*/ 2334 h 24934"/>
              <a:gd name="connsiteX3" fmla="*/ 12756 w 14661"/>
              <a:gd name="connsiteY3" fmla="*/ 8119 h 24934"/>
              <a:gd name="connsiteX4" fmla="*/ 14661 w 14661"/>
              <a:gd name="connsiteY4" fmla="*/ 24934 h 24934"/>
              <a:gd name="connsiteX0" fmla="*/ 0 w 14482"/>
              <a:gd name="connsiteY0" fmla="*/ 494 h 24202"/>
              <a:gd name="connsiteX1" fmla="*/ 5378 w 14482"/>
              <a:gd name="connsiteY1" fmla="*/ 82 h 24202"/>
              <a:gd name="connsiteX2" fmla="*/ 9435 w 14482"/>
              <a:gd name="connsiteY2" fmla="*/ 2334 h 24202"/>
              <a:gd name="connsiteX3" fmla="*/ 12756 w 14482"/>
              <a:gd name="connsiteY3" fmla="*/ 8119 h 24202"/>
              <a:gd name="connsiteX4" fmla="*/ 14482 w 14482"/>
              <a:gd name="connsiteY4" fmla="*/ 24202 h 24202"/>
              <a:gd name="connsiteX0" fmla="*/ 0 w 14489"/>
              <a:gd name="connsiteY0" fmla="*/ 494 h 24202"/>
              <a:gd name="connsiteX1" fmla="*/ 5378 w 14489"/>
              <a:gd name="connsiteY1" fmla="*/ 82 h 24202"/>
              <a:gd name="connsiteX2" fmla="*/ 9435 w 14489"/>
              <a:gd name="connsiteY2" fmla="*/ 2334 h 24202"/>
              <a:gd name="connsiteX3" fmla="*/ 12756 w 14489"/>
              <a:gd name="connsiteY3" fmla="*/ 8119 h 24202"/>
              <a:gd name="connsiteX4" fmla="*/ 14482 w 14489"/>
              <a:gd name="connsiteY4" fmla="*/ 24202 h 24202"/>
              <a:gd name="connsiteX0" fmla="*/ 0 w 14489"/>
              <a:gd name="connsiteY0" fmla="*/ 1460 h 25168"/>
              <a:gd name="connsiteX1" fmla="*/ 1193 w 14489"/>
              <a:gd name="connsiteY1" fmla="*/ 5 h 25168"/>
              <a:gd name="connsiteX2" fmla="*/ 5378 w 14489"/>
              <a:gd name="connsiteY2" fmla="*/ 1048 h 25168"/>
              <a:gd name="connsiteX3" fmla="*/ 9435 w 14489"/>
              <a:gd name="connsiteY3" fmla="*/ 3300 h 25168"/>
              <a:gd name="connsiteX4" fmla="*/ 12756 w 14489"/>
              <a:gd name="connsiteY4" fmla="*/ 9085 h 25168"/>
              <a:gd name="connsiteX5" fmla="*/ 14482 w 14489"/>
              <a:gd name="connsiteY5" fmla="*/ 25168 h 25168"/>
              <a:gd name="connsiteX0" fmla="*/ 0 w 14489"/>
              <a:gd name="connsiteY0" fmla="*/ 1460 h 25168"/>
              <a:gd name="connsiteX1" fmla="*/ 1193 w 14489"/>
              <a:gd name="connsiteY1" fmla="*/ 5 h 25168"/>
              <a:gd name="connsiteX2" fmla="*/ 5378 w 14489"/>
              <a:gd name="connsiteY2" fmla="*/ 1048 h 25168"/>
              <a:gd name="connsiteX3" fmla="*/ 9435 w 14489"/>
              <a:gd name="connsiteY3" fmla="*/ 3300 h 25168"/>
              <a:gd name="connsiteX4" fmla="*/ 12756 w 14489"/>
              <a:gd name="connsiteY4" fmla="*/ 9085 h 25168"/>
              <a:gd name="connsiteX5" fmla="*/ 14482 w 14489"/>
              <a:gd name="connsiteY5" fmla="*/ 25168 h 25168"/>
              <a:gd name="connsiteX0" fmla="*/ 0 w 14489"/>
              <a:gd name="connsiteY0" fmla="*/ 496 h 24204"/>
              <a:gd name="connsiteX1" fmla="*/ 5378 w 14489"/>
              <a:gd name="connsiteY1" fmla="*/ 84 h 24204"/>
              <a:gd name="connsiteX2" fmla="*/ 9435 w 14489"/>
              <a:gd name="connsiteY2" fmla="*/ 2336 h 24204"/>
              <a:gd name="connsiteX3" fmla="*/ 12756 w 14489"/>
              <a:gd name="connsiteY3" fmla="*/ 8121 h 24204"/>
              <a:gd name="connsiteX4" fmla="*/ 14482 w 14489"/>
              <a:gd name="connsiteY4" fmla="*/ 24204 h 24204"/>
              <a:gd name="connsiteX0" fmla="*/ 0 w 14489"/>
              <a:gd name="connsiteY0" fmla="*/ 1606 h 25314"/>
              <a:gd name="connsiteX1" fmla="*/ 1104 w 14489"/>
              <a:gd name="connsiteY1" fmla="*/ 4 h 25314"/>
              <a:gd name="connsiteX2" fmla="*/ 5378 w 14489"/>
              <a:gd name="connsiteY2" fmla="*/ 1194 h 25314"/>
              <a:gd name="connsiteX3" fmla="*/ 9435 w 14489"/>
              <a:gd name="connsiteY3" fmla="*/ 3446 h 25314"/>
              <a:gd name="connsiteX4" fmla="*/ 12756 w 14489"/>
              <a:gd name="connsiteY4" fmla="*/ 9231 h 25314"/>
              <a:gd name="connsiteX5" fmla="*/ 14482 w 14489"/>
              <a:gd name="connsiteY5" fmla="*/ 25314 h 25314"/>
              <a:gd name="connsiteX0" fmla="*/ 0 w 14489"/>
              <a:gd name="connsiteY0" fmla="*/ 0 h 25905"/>
              <a:gd name="connsiteX1" fmla="*/ 1104 w 14489"/>
              <a:gd name="connsiteY1" fmla="*/ 595 h 25905"/>
              <a:gd name="connsiteX2" fmla="*/ 5378 w 14489"/>
              <a:gd name="connsiteY2" fmla="*/ 1785 h 25905"/>
              <a:gd name="connsiteX3" fmla="*/ 9435 w 14489"/>
              <a:gd name="connsiteY3" fmla="*/ 4037 h 25905"/>
              <a:gd name="connsiteX4" fmla="*/ 12756 w 14489"/>
              <a:gd name="connsiteY4" fmla="*/ 9822 h 25905"/>
              <a:gd name="connsiteX5" fmla="*/ 14482 w 14489"/>
              <a:gd name="connsiteY5" fmla="*/ 25905 h 25905"/>
              <a:gd name="connsiteX0" fmla="*/ 56 w 14545"/>
              <a:gd name="connsiteY0" fmla="*/ 0 h 25905"/>
              <a:gd name="connsiteX1" fmla="*/ 1160 w 14545"/>
              <a:gd name="connsiteY1" fmla="*/ 595 h 25905"/>
              <a:gd name="connsiteX2" fmla="*/ 5434 w 14545"/>
              <a:gd name="connsiteY2" fmla="*/ 1785 h 25905"/>
              <a:gd name="connsiteX3" fmla="*/ 9491 w 14545"/>
              <a:gd name="connsiteY3" fmla="*/ 4037 h 25905"/>
              <a:gd name="connsiteX4" fmla="*/ 12812 w 14545"/>
              <a:gd name="connsiteY4" fmla="*/ 9822 h 25905"/>
              <a:gd name="connsiteX5" fmla="*/ 14538 w 14545"/>
              <a:gd name="connsiteY5" fmla="*/ 25905 h 25905"/>
              <a:gd name="connsiteX0" fmla="*/ 0 w 14489"/>
              <a:gd name="connsiteY0" fmla="*/ 0 h 25905"/>
              <a:gd name="connsiteX1" fmla="*/ 5378 w 14489"/>
              <a:gd name="connsiteY1" fmla="*/ 1785 h 25905"/>
              <a:gd name="connsiteX2" fmla="*/ 9435 w 14489"/>
              <a:gd name="connsiteY2" fmla="*/ 4037 h 25905"/>
              <a:gd name="connsiteX3" fmla="*/ 12756 w 14489"/>
              <a:gd name="connsiteY3" fmla="*/ 9822 h 25905"/>
              <a:gd name="connsiteX4" fmla="*/ 14482 w 14489"/>
              <a:gd name="connsiteY4" fmla="*/ 25905 h 2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9" h="25905">
                <a:moveTo>
                  <a:pt x="0" y="0"/>
                </a:moveTo>
                <a:cubicBezTo>
                  <a:pt x="1120" y="372"/>
                  <a:pt x="3806" y="1112"/>
                  <a:pt x="5378" y="1785"/>
                </a:cubicBezTo>
                <a:cubicBezTo>
                  <a:pt x="6950" y="2458"/>
                  <a:pt x="8773" y="3430"/>
                  <a:pt x="9435" y="4037"/>
                </a:cubicBezTo>
                <a:cubicBezTo>
                  <a:pt x="10097" y="4644"/>
                  <a:pt x="11825" y="6275"/>
                  <a:pt x="12756" y="9822"/>
                </a:cubicBezTo>
                <a:cubicBezTo>
                  <a:pt x="13687" y="13369"/>
                  <a:pt x="14583" y="21931"/>
                  <a:pt x="14482" y="2590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37230" y="1501017"/>
            <a:ext cx="2621230" cy="948978"/>
          </a:xfrm>
          <a:prstGeom prst="rect">
            <a:avLst/>
          </a:prstGeom>
          <a:gradFill>
            <a:gsLst>
              <a:gs pos="0">
                <a:srgbClr val="ABCDFF"/>
              </a:gs>
              <a:gs pos="39999">
                <a:srgbClr val="A7D3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70C0"/>
            </a:solidFill>
          </a:ln>
        </p:spPr>
        <p:txBody>
          <a:bodyPr wrap="none" lIns="25400" tIns="12700" rIns="25400" bIns="12700" rtlCol="0" anchor="ctr" anchorCtr="0">
            <a:spAutoFit/>
          </a:bodyPr>
          <a:lstStyle/>
          <a:p>
            <a:r>
              <a:rPr lang="en-US" sz="2000" dirty="0" smtClean="0">
                <a:latin typeface="+mn-lt"/>
              </a:rPr>
              <a:t>Classroom exercise:–</a:t>
            </a:r>
          </a:p>
          <a:p>
            <a:pPr>
              <a:tabLst>
                <a:tab pos="233363" algn="l"/>
              </a:tabLst>
            </a:pPr>
            <a:r>
              <a:rPr lang="en-US" sz="2000" dirty="0">
                <a:latin typeface="+mn-lt"/>
              </a:rPr>
              <a:t>	</a:t>
            </a:r>
            <a:r>
              <a:rPr lang="en-US" sz="2000" dirty="0" smtClean="0">
                <a:latin typeface="+mn-lt"/>
              </a:rPr>
              <a:t>Add an item to tail of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	</a:t>
            </a:r>
            <a:r>
              <a:rPr lang="en-US" sz="2000" i="1" dirty="0" smtClean="0">
                <a:latin typeface="+mn-lt"/>
              </a:rPr>
              <a:t>non-empty</a:t>
            </a:r>
            <a:r>
              <a:rPr lang="en-US" sz="2000" dirty="0" smtClean="0">
                <a:latin typeface="+mn-lt"/>
              </a:rPr>
              <a:t> queue</a:t>
            </a:r>
            <a:endParaRPr lang="en-US" sz="20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43625" y="2449995"/>
            <a:ext cx="2621230" cy="948978"/>
          </a:xfrm>
          <a:prstGeom prst="rect">
            <a:avLst/>
          </a:prstGeom>
          <a:gradFill>
            <a:gsLst>
              <a:gs pos="0">
                <a:srgbClr val="C3D6BC"/>
              </a:gs>
              <a:gs pos="39999">
                <a:srgbClr val="66FFCC"/>
              </a:gs>
              <a:gs pos="70000">
                <a:srgbClr val="00FF99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70C0"/>
            </a:solidFill>
          </a:ln>
        </p:spPr>
        <p:txBody>
          <a:bodyPr wrap="none" lIns="25400" tIns="12700" rIns="25400" bIns="12700" rtlCol="0" anchor="ctr" anchorCtr="0">
            <a:spAutoFit/>
          </a:bodyPr>
          <a:lstStyle/>
          <a:p>
            <a:r>
              <a:rPr lang="en-US" sz="2000" dirty="0" smtClean="0">
                <a:latin typeface="+mn-lt"/>
              </a:rPr>
              <a:t>Classroom exercise:–</a:t>
            </a:r>
          </a:p>
          <a:p>
            <a:pPr>
              <a:tabLst>
                <a:tab pos="233363" algn="l"/>
              </a:tabLst>
            </a:pPr>
            <a:r>
              <a:rPr lang="en-US" sz="2000" dirty="0">
                <a:latin typeface="+mn-lt"/>
              </a:rPr>
              <a:t>	</a:t>
            </a:r>
            <a:r>
              <a:rPr lang="en-US" sz="2000" dirty="0" smtClean="0">
                <a:latin typeface="+mn-lt"/>
              </a:rPr>
              <a:t>Add an item to tail of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	</a:t>
            </a:r>
            <a:r>
              <a:rPr lang="en-US" sz="2000" i="1" dirty="0" smtClean="0">
                <a:latin typeface="+mn-lt"/>
              </a:rPr>
              <a:t>empty</a:t>
            </a:r>
            <a:r>
              <a:rPr lang="en-US" sz="2000" dirty="0" smtClean="0">
                <a:latin typeface="+mn-lt"/>
              </a:rPr>
              <a:t> queue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830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</a:t>
            </a:r>
            <a:r>
              <a:rPr lang="en-US" dirty="0" smtClean="0"/>
              <a:t>List Implementation</a:t>
            </a:r>
            <a:endParaRPr lang="en-US" sz="2800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Lists and Trees</a:t>
            </a:r>
            <a:endParaRPr lang="en-US"/>
          </a:p>
        </p:txBody>
      </p:sp>
      <p:sp>
        <p:nvSpPr>
          <p:cNvPr id="40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07504-636B-445A-819F-24DF09E809FE}" type="slidenum">
              <a:rPr lang="en-US"/>
              <a:pPr/>
              <a:t>9</a:t>
            </a:fld>
            <a:endParaRPr lang="en-US"/>
          </a:p>
        </p:txBody>
      </p:sp>
      <p:sp>
        <p:nvSpPr>
          <p:cNvPr id="39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CS-2301, D-Term 2011</a:t>
            </a:r>
            <a:endParaRPr lang="en-US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61660" y="1524000"/>
            <a:ext cx="7096539" cy="198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{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i="1" dirty="0">
                <a:latin typeface="Courier New" pitchFamily="49" charset="0"/>
              </a:rPr>
              <a:t>type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QUEUE_ELEMENT;</a:t>
            </a:r>
            <a:r>
              <a:rPr lang="en-US" sz="2000" b="1" dirty="0">
                <a:latin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*next;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struct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listItem</a:t>
            </a:r>
            <a:r>
              <a:rPr lang="en-US" sz="2000" b="1" dirty="0">
                <a:latin typeface="Courier New" pitchFamily="49" charset="0"/>
              </a:rPr>
              <a:t> *</a:t>
            </a:r>
            <a:r>
              <a:rPr lang="en-US" sz="2000" b="1" dirty="0" smtClean="0">
                <a:latin typeface="Courier New" pitchFamily="49" charset="0"/>
              </a:rPr>
              <a:t>head, *tail;</a:t>
            </a:r>
            <a:endParaRPr lang="en-US" sz="2000" dirty="0"/>
          </a:p>
        </p:txBody>
      </p:sp>
      <p:grpSp>
        <p:nvGrpSpPr>
          <p:cNvPr id="389124" name="Group 4"/>
          <p:cNvGrpSpPr>
            <a:grpSpLocks/>
          </p:cNvGrpSpPr>
          <p:nvPr/>
        </p:nvGrpSpPr>
        <p:grpSpPr bwMode="auto">
          <a:xfrm>
            <a:off x="838200" y="3841753"/>
            <a:ext cx="1447800" cy="882651"/>
            <a:chOff x="528" y="2420"/>
            <a:chExt cx="912" cy="556"/>
          </a:xfrm>
        </p:grpSpPr>
        <p:grpSp>
          <p:nvGrpSpPr>
            <p:cNvPr id="389125" name="Group 5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26" name="Rectangle 6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27" name="Line 7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28" name="Text Box 8"/>
            <p:cNvSpPr txBox="1">
              <a:spLocks noChangeArrowheads="1"/>
            </p:cNvSpPr>
            <p:nvPr/>
          </p:nvSpPr>
          <p:spPr bwMode="auto">
            <a:xfrm>
              <a:off x="528" y="242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5400" rIns="0" bIns="0" anchor="ctr" anchorCtr="1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Times New Roman" pitchFamily="18" charset="0"/>
                </a:rPr>
                <a:t>QUEUE_</a:t>
              </a:r>
              <a:br>
                <a:rPr lang="en-US" sz="1400" b="1" dirty="0" smtClean="0">
                  <a:latin typeface="Times New Roman" pitchFamily="18" charset="0"/>
                </a:rPr>
              </a:br>
              <a:r>
                <a:rPr lang="en-US" sz="1400" b="1" dirty="0" smtClean="0">
                  <a:latin typeface="Times New Roman" pitchFamily="18" charset="0"/>
                </a:rPr>
                <a:t>ELEMENT</a:t>
              </a:r>
              <a:endParaRPr lang="en-US" sz="1400" b="1" dirty="0">
                <a:latin typeface="Times New Roman" pitchFamily="18" charset="0"/>
              </a:endParaRPr>
            </a:p>
          </p:txBody>
        </p:sp>
        <p:sp>
          <p:nvSpPr>
            <p:cNvPr id="389129" name="Text Box 9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9130" name="Group 10"/>
          <p:cNvGrpSpPr>
            <a:grpSpLocks/>
          </p:cNvGrpSpPr>
          <p:nvPr/>
        </p:nvGrpSpPr>
        <p:grpSpPr bwMode="auto">
          <a:xfrm>
            <a:off x="6477000" y="4678365"/>
            <a:ext cx="1447800" cy="884238"/>
            <a:chOff x="528" y="2419"/>
            <a:chExt cx="912" cy="557"/>
          </a:xfrm>
        </p:grpSpPr>
        <p:grpSp>
          <p:nvGrpSpPr>
            <p:cNvPr id="389131" name="Group 11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32" name="Rectangle 12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33" name="Line 13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34" name="Text Box 14"/>
            <p:cNvSpPr txBox="1">
              <a:spLocks noChangeArrowheads="1"/>
            </p:cNvSpPr>
            <p:nvPr/>
          </p:nvSpPr>
          <p:spPr bwMode="auto">
            <a:xfrm>
              <a:off x="528" y="2419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5400" rIns="0" bIns="0" anchor="ctr" anchorCtr="1">
              <a:spAutoFit/>
            </a:bodyPr>
            <a:lstStyle/>
            <a:p>
              <a:pPr lvl="0"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000000"/>
                  </a:solidFill>
                </a:rPr>
                <a:t>QUEUE_</a:t>
              </a:r>
              <a:br>
                <a:rPr lang="en-US" sz="1400" b="1" dirty="0">
                  <a:solidFill>
                    <a:srgbClr val="000000"/>
                  </a:solidFill>
                </a:rPr>
              </a:br>
              <a:r>
                <a:rPr lang="en-US" sz="1400" b="1" dirty="0">
                  <a:solidFill>
                    <a:srgbClr val="000000"/>
                  </a:solidFill>
                </a:rPr>
                <a:t>ELEMENT</a:t>
              </a:r>
            </a:p>
          </p:txBody>
        </p:sp>
        <p:sp>
          <p:nvSpPr>
            <p:cNvPr id="389135" name="Text Box 15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9136" name="Group 16"/>
          <p:cNvGrpSpPr>
            <a:grpSpLocks/>
          </p:cNvGrpSpPr>
          <p:nvPr/>
        </p:nvGrpSpPr>
        <p:grpSpPr bwMode="auto">
          <a:xfrm>
            <a:off x="2667000" y="4906965"/>
            <a:ext cx="1447800" cy="884238"/>
            <a:chOff x="528" y="2419"/>
            <a:chExt cx="912" cy="557"/>
          </a:xfrm>
        </p:grpSpPr>
        <p:grpSp>
          <p:nvGrpSpPr>
            <p:cNvPr id="389137" name="Group 17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38" name="Rectangle 18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39" name="Line 19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528" y="2419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5400" rIns="0" bIns="0" anchor="ctr" anchorCtr="1">
              <a:spAutoFit/>
            </a:bodyPr>
            <a:lstStyle/>
            <a:p>
              <a:pPr lvl="0"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000000"/>
                  </a:solidFill>
                </a:rPr>
                <a:t>QUEUE_</a:t>
              </a:r>
              <a:br>
                <a:rPr lang="en-US" sz="1400" b="1" dirty="0">
                  <a:solidFill>
                    <a:srgbClr val="000000"/>
                  </a:solidFill>
                </a:rPr>
              </a:br>
              <a:r>
                <a:rPr lang="en-US" sz="1400" b="1" dirty="0">
                  <a:solidFill>
                    <a:srgbClr val="000000"/>
                  </a:solidFill>
                </a:rPr>
                <a:t>ELEMENT</a:t>
              </a:r>
            </a:p>
          </p:txBody>
        </p:sp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grpSp>
        <p:nvGrpSpPr>
          <p:cNvPr id="389142" name="Group 22"/>
          <p:cNvGrpSpPr>
            <a:grpSpLocks/>
          </p:cNvGrpSpPr>
          <p:nvPr/>
        </p:nvGrpSpPr>
        <p:grpSpPr bwMode="auto">
          <a:xfrm>
            <a:off x="4876800" y="3459165"/>
            <a:ext cx="1447800" cy="884238"/>
            <a:chOff x="528" y="2419"/>
            <a:chExt cx="912" cy="557"/>
          </a:xfrm>
        </p:grpSpPr>
        <p:grpSp>
          <p:nvGrpSpPr>
            <p:cNvPr id="389143" name="Group 23"/>
            <p:cNvGrpSpPr>
              <a:grpSpLocks/>
            </p:cNvGrpSpPr>
            <p:nvPr/>
          </p:nvGrpSpPr>
          <p:grpSpPr bwMode="auto">
            <a:xfrm>
              <a:off x="528" y="2448"/>
              <a:ext cx="912" cy="528"/>
              <a:chOff x="528" y="2448"/>
              <a:chExt cx="912" cy="528"/>
            </a:xfrm>
          </p:grpSpPr>
          <p:sp>
            <p:nvSpPr>
              <p:cNvPr id="389144" name="Rectangle 24"/>
              <p:cNvSpPr>
                <a:spLocks noChangeArrowheads="1"/>
              </p:cNvSpPr>
              <p:nvPr/>
            </p:nvSpPr>
            <p:spPr bwMode="auto">
              <a:xfrm>
                <a:off x="528" y="2448"/>
                <a:ext cx="912" cy="528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145" name="Line 25"/>
              <p:cNvSpPr>
                <a:spLocks noChangeShapeType="1"/>
              </p:cNvSpPr>
              <p:nvPr/>
            </p:nvSpPr>
            <p:spPr bwMode="auto">
              <a:xfrm>
                <a:off x="528" y="271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146" name="Text Box 26"/>
            <p:cNvSpPr txBox="1">
              <a:spLocks noChangeArrowheads="1"/>
            </p:cNvSpPr>
            <p:nvPr/>
          </p:nvSpPr>
          <p:spPr bwMode="auto">
            <a:xfrm>
              <a:off x="528" y="2419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25400" rIns="0" bIns="0" anchor="ctr" anchorCtr="1">
              <a:spAutoFit/>
            </a:bodyPr>
            <a:lstStyle/>
            <a:p>
              <a:pPr lvl="0"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000000"/>
                  </a:solidFill>
                </a:rPr>
                <a:t>QUEUE_</a:t>
              </a:r>
              <a:br>
                <a:rPr lang="en-US" sz="1400" b="1" dirty="0">
                  <a:solidFill>
                    <a:srgbClr val="000000"/>
                  </a:solidFill>
                </a:rPr>
              </a:br>
              <a:r>
                <a:rPr lang="en-US" sz="1400" b="1" dirty="0">
                  <a:solidFill>
                    <a:srgbClr val="000000"/>
                  </a:solidFill>
                </a:rPr>
                <a:t>ELEMENT</a:t>
              </a:r>
            </a:p>
          </p:txBody>
        </p:sp>
        <p:sp>
          <p:nvSpPr>
            <p:cNvPr id="389147" name="Text Box 27"/>
            <p:cNvSpPr txBox="1">
              <a:spLocks noChangeArrowheads="1"/>
            </p:cNvSpPr>
            <p:nvPr/>
          </p:nvSpPr>
          <p:spPr bwMode="auto">
            <a:xfrm>
              <a:off x="528" y="2736"/>
              <a:ext cx="91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next</a:t>
              </a:r>
            </a:p>
          </p:txBody>
        </p:sp>
      </p:grpSp>
      <p:sp>
        <p:nvSpPr>
          <p:cNvPr id="389148" name="Freeform 28"/>
          <p:cNvSpPr>
            <a:spLocks/>
          </p:cNvSpPr>
          <p:nvPr/>
        </p:nvSpPr>
        <p:spPr bwMode="auto">
          <a:xfrm>
            <a:off x="3790950" y="3638550"/>
            <a:ext cx="1066800" cy="2270125"/>
          </a:xfrm>
          <a:custGeom>
            <a:avLst/>
            <a:gdLst>
              <a:gd name="T0" fmla="*/ 0 w 672"/>
              <a:gd name="T1" fmla="*/ 1278 h 1430"/>
              <a:gd name="T2" fmla="*/ 168 w 672"/>
              <a:gd name="T3" fmla="*/ 1428 h 1430"/>
              <a:gd name="T4" fmla="*/ 384 w 672"/>
              <a:gd name="T5" fmla="*/ 1290 h 1430"/>
              <a:gd name="T6" fmla="*/ 516 w 672"/>
              <a:gd name="T7" fmla="*/ 864 h 1430"/>
              <a:gd name="T8" fmla="*/ 414 w 672"/>
              <a:gd name="T9" fmla="*/ 246 h 1430"/>
              <a:gd name="T10" fmla="*/ 672 w 672"/>
              <a:gd name="T11" fmla="*/ 0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2" h="1430">
                <a:moveTo>
                  <a:pt x="0" y="1278"/>
                </a:moveTo>
                <a:cubicBezTo>
                  <a:pt x="28" y="1303"/>
                  <a:pt x="104" y="1426"/>
                  <a:pt x="168" y="1428"/>
                </a:cubicBezTo>
                <a:cubicBezTo>
                  <a:pt x="232" y="1430"/>
                  <a:pt x="326" y="1384"/>
                  <a:pt x="384" y="1290"/>
                </a:cubicBezTo>
                <a:cubicBezTo>
                  <a:pt x="442" y="1196"/>
                  <a:pt x="511" y="1038"/>
                  <a:pt x="516" y="864"/>
                </a:cubicBezTo>
                <a:cubicBezTo>
                  <a:pt x="521" y="690"/>
                  <a:pt x="388" y="390"/>
                  <a:pt x="414" y="246"/>
                </a:cubicBezTo>
                <a:cubicBezTo>
                  <a:pt x="440" y="102"/>
                  <a:pt x="618" y="51"/>
                  <a:pt x="67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49" name="Freeform 29"/>
          <p:cNvSpPr>
            <a:spLocks/>
          </p:cNvSpPr>
          <p:nvPr/>
        </p:nvSpPr>
        <p:spPr bwMode="auto">
          <a:xfrm>
            <a:off x="1600200" y="4495800"/>
            <a:ext cx="1054100" cy="539750"/>
          </a:xfrm>
          <a:custGeom>
            <a:avLst/>
            <a:gdLst>
              <a:gd name="T0" fmla="*/ 0 w 664"/>
              <a:gd name="T1" fmla="*/ 0 h 340"/>
              <a:gd name="T2" fmla="*/ 151 w 664"/>
              <a:gd name="T3" fmla="*/ 238 h 340"/>
              <a:gd name="T4" fmla="*/ 327 w 664"/>
              <a:gd name="T5" fmla="*/ 329 h 340"/>
              <a:gd name="T6" fmla="*/ 664 w 664"/>
              <a:gd name="T7" fmla="*/ 301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4" h="340">
                <a:moveTo>
                  <a:pt x="0" y="0"/>
                </a:moveTo>
                <a:cubicBezTo>
                  <a:pt x="25" y="40"/>
                  <a:pt x="96" y="183"/>
                  <a:pt x="151" y="238"/>
                </a:cubicBezTo>
                <a:cubicBezTo>
                  <a:pt x="206" y="293"/>
                  <a:pt x="242" y="318"/>
                  <a:pt x="327" y="329"/>
                </a:cubicBezTo>
                <a:cubicBezTo>
                  <a:pt x="412" y="340"/>
                  <a:pt x="594" y="307"/>
                  <a:pt x="664" y="301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150" name="Group 30"/>
          <p:cNvGrpSpPr>
            <a:grpSpLocks/>
          </p:cNvGrpSpPr>
          <p:nvPr/>
        </p:nvGrpSpPr>
        <p:grpSpPr bwMode="auto">
          <a:xfrm>
            <a:off x="8153400" y="6096000"/>
            <a:ext cx="304800" cy="228600"/>
            <a:chOff x="461" y="3552"/>
            <a:chExt cx="192" cy="144"/>
          </a:xfrm>
        </p:grpSpPr>
        <p:sp>
          <p:nvSpPr>
            <p:cNvPr id="389151" name="Line 31"/>
            <p:cNvSpPr>
              <a:spLocks noChangeShapeType="1"/>
            </p:cNvSpPr>
            <p:nvPr/>
          </p:nvSpPr>
          <p:spPr bwMode="auto">
            <a:xfrm>
              <a:off x="461" y="35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52" name="Line 32"/>
            <p:cNvSpPr>
              <a:spLocks noChangeShapeType="1"/>
            </p:cNvSpPr>
            <p:nvPr/>
          </p:nvSpPr>
          <p:spPr bwMode="auto">
            <a:xfrm>
              <a:off x="485" y="36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53" name="Line 33"/>
            <p:cNvSpPr>
              <a:spLocks noChangeShapeType="1"/>
            </p:cNvSpPr>
            <p:nvPr/>
          </p:nvSpPr>
          <p:spPr bwMode="auto">
            <a:xfrm>
              <a:off x="508" y="3648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154" name="Line 34"/>
            <p:cNvSpPr>
              <a:spLocks noChangeShapeType="1"/>
            </p:cNvSpPr>
            <p:nvPr/>
          </p:nvSpPr>
          <p:spPr bwMode="auto">
            <a:xfrm>
              <a:off x="528" y="3696"/>
              <a:ext cx="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55" name="Freeform 35"/>
          <p:cNvSpPr>
            <a:spLocks/>
          </p:cNvSpPr>
          <p:nvPr/>
        </p:nvSpPr>
        <p:spPr bwMode="auto">
          <a:xfrm>
            <a:off x="7800975" y="5391150"/>
            <a:ext cx="506413" cy="685800"/>
          </a:xfrm>
          <a:custGeom>
            <a:avLst/>
            <a:gdLst>
              <a:gd name="T0" fmla="*/ 0 w 319"/>
              <a:gd name="T1" fmla="*/ 0 h 432"/>
              <a:gd name="T2" fmla="*/ 144 w 319"/>
              <a:gd name="T3" fmla="*/ 54 h 432"/>
              <a:gd name="T4" fmla="*/ 252 w 319"/>
              <a:gd name="T5" fmla="*/ 198 h 432"/>
              <a:gd name="T6" fmla="*/ 319 w 319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9" h="432">
                <a:moveTo>
                  <a:pt x="0" y="0"/>
                </a:moveTo>
                <a:cubicBezTo>
                  <a:pt x="25" y="9"/>
                  <a:pt x="102" y="21"/>
                  <a:pt x="144" y="54"/>
                </a:cubicBezTo>
                <a:cubicBezTo>
                  <a:pt x="186" y="87"/>
                  <a:pt x="223" y="135"/>
                  <a:pt x="252" y="198"/>
                </a:cubicBezTo>
                <a:cubicBezTo>
                  <a:pt x="281" y="261"/>
                  <a:pt x="305" y="383"/>
                  <a:pt x="319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6" name="Freeform 36"/>
          <p:cNvSpPr>
            <a:spLocks/>
          </p:cNvSpPr>
          <p:nvPr/>
        </p:nvSpPr>
        <p:spPr bwMode="auto">
          <a:xfrm>
            <a:off x="810270" y="3014856"/>
            <a:ext cx="3400967" cy="864994"/>
          </a:xfrm>
          <a:custGeom>
            <a:avLst/>
            <a:gdLst>
              <a:gd name="T0" fmla="*/ 1973 w 1973"/>
              <a:gd name="T1" fmla="*/ 0 h 332"/>
              <a:gd name="T2" fmla="*/ 1822 w 1973"/>
              <a:gd name="T3" fmla="*/ 238 h 332"/>
              <a:gd name="T4" fmla="*/ 1563 w 1973"/>
              <a:gd name="T5" fmla="*/ 297 h 332"/>
              <a:gd name="T6" fmla="*/ 1121 w 1973"/>
              <a:gd name="T7" fmla="*/ 199 h 332"/>
              <a:gd name="T8" fmla="*/ 629 w 1973"/>
              <a:gd name="T9" fmla="*/ 66 h 332"/>
              <a:gd name="T10" fmla="*/ 95 w 1973"/>
              <a:gd name="T11" fmla="*/ 115 h 332"/>
              <a:gd name="T12" fmla="*/ 60 w 1973"/>
              <a:gd name="T13" fmla="*/ 332 h 332"/>
              <a:gd name="connsiteX0" fmla="*/ 9748 w 9748"/>
              <a:gd name="connsiteY0" fmla="*/ 0 h 16412"/>
              <a:gd name="connsiteX1" fmla="*/ 9015 w 9748"/>
              <a:gd name="connsiteY1" fmla="*/ 13581 h 16412"/>
              <a:gd name="connsiteX2" fmla="*/ 7702 w 9748"/>
              <a:gd name="connsiteY2" fmla="*/ 15358 h 16412"/>
              <a:gd name="connsiteX3" fmla="*/ 5462 w 9748"/>
              <a:gd name="connsiteY3" fmla="*/ 12406 h 16412"/>
              <a:gd name="connsiteX4" fmla="*/ 2968 w 9748"/>
              <a:gd name="connsiteY4" fmla="*/ 8400 h 16412"/>
              <a:gd name="connsiteX5" fmla="*/ 262 w 9748"/>
              <a:gd name="connsiteY5" fmla="*/ 9876 h 16412"/>
              <a:gd name="connsiteX6" fmla="*/ 84 w 9748"/>
              <a:gd name="connsiteY6" fmla="*/ 16412 h 16412"/>
              <a:gd name="connsiteX0" fmla="*/ 10000 w 10000"/>
              <a:gd name="connsiteY0" fmla="*/ 0 h 10000"/>
              <a:gd name="connsiteX1" fmla="*/ 8792 w 10000"/>
              <a:gd name="connsiteY1" fmla="*/ 7011 h 10000"/>
              <a:gd name="connsiteX2" fmla="*/ 7901 w 10000"/>
              <a:gd name="connsiteY2" fmla="*/ 9358 h 10000"/>
              <a:gd name="connsiteX3" fmla="*/ 5603 w 10000"/>
              <a:gd name="connsiteY3" fmla="*/ 7559 h 10000"/>
              <a:gd name="connsiteX4" fmla="*/ 3045 w 10000"/>
              <a:gd name="connsiteY4" fmla="*/ 5118 h 10000"/>
              <a:gd name="connsiteX5" fmla="*/ 269 w 10000"/>
              <a:gd name="connsiteY5" fmla="*/ 6018 h 10000"/>
              <a:gd name="connsiteX6" fmla="*/ 86 w 10000"/>
              <a:gd name="connsiteY6" fmla="*/ 10000 h 10000"/>
              <a:gd name="connsiteX0" fmla="*/ 10000 w 10000"/>
              <a:gd name="connsiteY0" fmla="*/ 0 h 10000"/>
              <a:gd name="connsiteX1" fmla="*/ 8792 w 10000"/>
              <a:gd name="connsiteY1" fmla="*/ 7011 h 10000"/>
              <a:gd name="connsiteX2" fmla="*/ 7510 w 10000"/>
              <a:gd name="connsiteY2" fmla="*/ 9013 h 10000"/>
              <a:gd name="connsiteX3" fmla="*/ 5603 w 10000"/>
              <a:gd name="connsiteY3" fmla="*/ 7559 h 10000"/>
              <a:gd name="connsiteX4" fmla="*/ 3045 w 10000"/>
              <a:gd name="connsiteY4" fmla="*/ 5118 h 10000"/>
              <a:gd name="connsiteX5" fmla="*/ 269 w 10000"/>
              <a:gd name="connsiteY5" fmla="*/ 6018 h 10000"/>
              <a:gd name="connsiteX6" fmla="*/ 86 w 10000"/>
              <a:gd name="connsiteY6" fmla="*/ 10000 h 10000"/>
              <a:gd name="connsiteX0" fmla="*/ 11139 w 11139"/>
              <a:gd name="connsiteY0" fmla="*/ 0 h 10000"/>
              <a:gd name="connsiteX1" fmla="*/ 8792 w 11139"/>
              <a:gd name="connsiteY1" fmla="*/ 7011 h 10000"/>
              <a:gd name="connsiteX2" fmla="*/ 7510 w 11139"/>
              <a:gd name="connsiteY2" fmla="*/ 9013 h 10000"/>
              <a:gd name="connsiteX3" fmla="*/ 5603 w 11139"/>
              <a:gd name="connsiteY3" fmla="*/ 7559 h 10000"/>
              <a:gd name="connsiteX4" fmla="*/ 3045 w 11139"/>
              <a:gd name="connsiteY4" fmla="*/ 5118 h 10000"/>
              <a:gd name="connsiteX5" fmla="*/ 269 w 11139"/>
              <a:gd name="connsiteY5" fmla="*/ 6018 h 10000"/>
              <a:gd name="connsiteX6" fmla="*/ 86 w 11139"/>
              <a:gd name="connsiteY6" fmla="*/ 10000 h 10000"/>
              <a:gd name="connsiteX0" fmla="*/ 11139 w 11139"/>
              <a:gd name="connsiteY0" fmla="*/ 0 h 10000"/>
              <a:gd name="connsiteX1" fmla="*/ 9378 w 11139"/>
              <a:gd name="connsiteY1" fmla="*/ 6207 h 10000"/>
              <a:gd name="connsiteX2" fmla="*/ 7510 w 11139"/>
              <a:gd name="connsiteY2" fmla="*/ 9013 h 10000"/>
              <a:gd name="connsiteX3" fmla="*/ 5603 w 11139"/>
              <a:gd name="connsiteY3" fmla="*/ 7559 h 10000"/>
              <a:gd name="connsiteX4" fmla="*/ 3045 w 11139"/>
              <a:gd name="connsiteY4" fmla="*/ 5118 h 10000"/>
              <a:gd name="connsiteX5" fmla="*/ 269 w 11139"/>
              <a:gd name="connsiteY5" fmla="*/ 6018 h 10000"/>
              <a:gd name="connsiteX6" fmla="*/ 86 w 11139"/>
              <a:gd name="connsiteY6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39" h="10000">
                <a:moveTo>
                  <a:pt x="11139" y="0"/>
                </a:moveTo>
                <a:cubicBezTo>
                  <a:pt x="11009" y="734"/>
                  <a:pt x="9983" y="4705"/>
                  <a:pt x="9378" y="6207"/>
                </a:cubicBezTo>
                <a:cubicBezTo>
                  <a:pt x="8773" y="7709"/>
                  <a:pt x="8139" y="8788"/>
                  <a:pt x="7510" y="9013"/>
                </a:cubicBezTo>
                <a:cubicBezTo>
                  <a:pt x="6881" y="9238"/>
                  <a:pt x="6347" y="8208"/>
                  <a:pt x="5603" y="7559"/>
                </a:cubicBezTo>
                <a:cubicBezTo>
                  <a:pt x="4859" y="6910"/>
                  <a:pt x="3934" y="5375"/>
                  <a:pt x="3045" y="5118"/>
                </a:cubicBezTo>
                <a:cubicBezTo>
                  <a:pt x="2155" y="4861"/>
                  <a:pt x="762" y="5210"/>
                  <a:pt x="269" y="6018"/>
                </a:cubicBezTo>
                <a:cubicBezTo>
                  <a:pt x="-226" y="6825"/>
                  <a:pt x="123" y="9174"/>
                  <a:pt x="86" y="100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7" name="Freeform 37"/>
          <p:cNvSpPr>
            <a:spLocks/>
          </p:cNvSpPr>
          <p:nvPr/>
        </p:nvSpPr>
        <p:spPr bwMode="auto">
          <a:xfrm>
            <a:off x="6143625" y="4037127"/>
            <a:ext cx="869285" cy="678353"/>
          </a:xfrm>
          <a:custGeom>
            <a:avLst/>
            <a:gdLst>
              <a:gd name="T0" fmla="*/ 0 w 714"/>
              <a:gd name="T1" fmla="*/ 41 h 437"/>
              <a:gd name="T2" fmla="*/ 384 w 714"/>
              <a:gd name="T3" fmla="*/ 23 h 437"/>
              <a:gd name="T4" fmla="*/ 648 w 714"/>
              <a:gd name="T5" fmla="*/ 179 h 437"/>
              <a:gd name="T6" fmla="*/ 714 w 714"/>
              <a:gd name="T7" fmla="*/ 437 h 437"/>
              <a:gd name="connsiteX0" fmla="*/ 0 w 9230"/>
              <a:gd name="connsiteY0" fmla="*/ 581 h 9789"/>
              <a:gd name="connsiteX1" fmla="*/ 5378 w 9230"/>
              <a:gd name="connsiteY1" fmla="*/ 169 h 9789"/>
              <a:gd name="connsiteX2" fmla="*/ 9076 w 9230"/>
              <a:gd name="connsiteY2" fmla="*/ 3739 h 9789"/>
              <a:gd name="connsiteX3" fmla="*/ 7669 w 9230"/>
              <a:gd name="connsiteY3" fmla="*/ 9789 h 9789"/>
              <a:gd name="connsiteX0" fmla="*/ 0 w 8309"/>
              <a:gd name="connsiteY0" fmla="*/ 583 h 9989"/>
              <a:gd name="connsiteX1" fmla="*/ 5827 w 8309"/>
              <a:gd name="connsiteY1" fmla="*/ 162 h 9989"/>
              <a:gd name="connsiteX2" fmla="*/ 7211 w 8309"/>
              <a:gd name="connsiteY2" fmla="*/ 3659 h 9989"/>
              <a:gd name="connsiteX3" fmla="*/ 8309 w 8309"/>
              <a:gd name="connsiteY3" fmla="*/ 9989 h 9989"/>
              <a:gd name="connsiteX0" fmla="*/ 0 w 10000"/>
              <a:gd name="connsiteY0" fmla="*/ 584 h 10000"/>
              <a:gd name="connsiteX1" fmla="*/ 4909 w 10000"/>
              <a:gd name="connsiteY1" fmla="*/ 162 h 10000"/>
              <a:gd name="connsiteX2" fmla="*/ 8679 w 10000"/>
              <a:gd name="connsiteY2" fmla="*/ 3663 h 10000"/>
              <a:gd name="connsiteX3" fmla="*/ 10000 w 10000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0" y="584"/>
                </a:moveTo>
                <a:cubicBezTo>
                  <a:pt x="1169" y="514"/>
                  <a:pt x="3462" y="-351"/>
                  <a:pt x="4909" y="162"/>
                </a:cubicBezTo>
                <a:cubicBezTo>
                  <a:pt x="6356" y="676"/>
                  <a:pt x="7674" y="2048"/>
                  <a:pt x="8679" y="3663"/>
                </a:cubicBezTo>
                <a:cubicBezTo>
                  <a:pt x="9682" y="5278"/>
                  <a:pt x="9744" y="8736"/>
                  <a:pt x="10000" y="1000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37"/>
          <p:cNvSpPr>
            <a:spLocks/>
          </p:cNvSpPr>
          <p:nvPr/>
        </p:nvSpPr>
        <p:spPr bwMode="auto">
          <a:xfrm>
            <a:off x="5838826" y="2905099"/>
            <a:ext cx="1642292" cy="1797126"/>
          </a:xfrm>
          <a:custGeom>
            <a:avLst/>
            <a:gdLst>
              <a:gd name="T0" fmla="*/ 0 w 714"/>
              <a:gd name="T1" fmla="*/ 41 h 437"/>
              <a:gd name="T2" fmla="*/ 384 w 714"/>
              <a:gd name="T3" fmla="*/ 23 h 437"/>
              <a:gd name="T4" fmla="*/ 648 w 714"/>
              <a:gd name="T5" fmla="*/ 179 h 437"/>
              <a:gd name="T6" fmla="*/ 714 w 714"/>
              <a:gd name="T7" fmla="*/ 437 h 437"/>
              <a:gd name="connsiteX0" fmla="*/ 0 w 14661"/>
              <a:gd name="connsiteY0" fmla="*/ 581 h 25021"/>
              <a:gd name="connsiteX1" fmla="*/ 5378 w 14661"/>
              <a:gd name="connsiteY1" fmla="*/ 169 h 25021"/>
              <a:gd name="connsiteX2" fmla="*/ 9076 w 14661"/>
              <a:gd name="connsiteY2" fmla="*/ 3739 h 25021"/>
              <a:gd name="connsiteX3" fmla="*/ 14661 w 14661"/>
              <a:gd name="connsiteY3" fmla="*/ 25021 h 25021"/>
              <a:gd name="connsiteX0" fmla="*/ 0 w 14661"/>
              <a:gd name="connsiteY0" fmla="*/ 581 h 25021"/>
              <a:gd name="connsiteX1" fmla="*/ 5378 w 14661"/>
              <a:gd name="connsiteY1" fmla="*/ 169 h 25021"/>
              <a:gd name="connsiteX2" fmla="*/ 9076 w 14661"/>
              <a:gd name="connsiteY2" fmla="*/ 3739 h 25021"/>
              <a:gd name="connsiteX3" fmla="*/ 12756 w 14661"/>
              <a:gd name="connsiteY3" fmla="*/ 8206 h 25021"/>
              <a:gd name="connsiteX4" fmla="*/ 14661 w 14661"/>
              <a:gd name="connsiteY4" fmla="*/ 25021 h 25021"/>
              <a:gd name="connsiteX0" fmla="*/ 0 w 14661"/>
              <a:gd name="connsiteY0" fmla="*/ 494 h 24934"/>
              <a:gd name="connsiteX1" fmla="*/ 5378 w 14661"/>
              <a:gd name="connsiteY1" fmla="*/ 82 h 24934"/>
              <a:gd name="connsiteX2" fmla="*/ 9435 w 14661"/>
              <a:gd name="connsiteY2" fmla="*/ 2334 h 24934"/>
              <a:gd name="connsiteX3" fmla="*/ 12756 w 14661"/>
              <a:gd name="connsiteY3" fmla="*/ 8119 h 24934"/>
              <a:gd name="connsiteX4" fmla="*/ 14661 w 14661"/>
              <a:gd name="connsiteY4" fmla="*/ 24934 h 24934"/>
              <a:gd name="connsiteX0" fmla="*/ 0 w 14482"/>
              <a:gd name="connsiteY0" fmla="*/ 494 h 24202"/>
              <a:gd name="connsiteX1" fmla="*/ 5378 w 14482"/>
              <a:gd name="connsiteY1" fmla="*/ 82 h 24202"/>
              <a:gd name="connsiteX2" fmla="*/ 9435 w 14482"/>
              <a:gd name="connsiteY2" fmla="*/ 2334 h 24202"/>
              <a:gd name="connsiteX3" fmla="*/ 12756 w 14482"/>
              <a:gd name="connsiteY3" fmla="*/ 8119 h 24202"/>
              <a:gd name="connsiteX4" fmla="*/ 14482 w 14482"/>
              <a:gd name="connsiteY4" fmla="*/ 24202 h 24202"/>
              <a:gd name="connsiteX0" fmla="*/ 0 w 14489"/>
              <a:gd name="connsiteY0" fmla="*/ 494 h 24202"/>
              <a:gd name="connsiteX1" fmla="*/ 5378 w 14489"/>
              <a:gd name="connsiteY1" fmla="*/ 82 h 24202"/>
              <a:gd name="connsiteX2" fmla="*/ 9435 w 14489"/>
              <a:gd name="connsiteY2" fmla="*/ 2334 h 24202"/>
              <a:gd name="connsiteX3" fmla="*/ 12756 w 14489"/>
              <a:gd name="connsiteY3" fmla="*/ 8119 h 24202"/>
              <a:gd name="connsiteX4" fmla="*/ 14482 w 14489"/>
              <a:gd name="connsiteY4" fmla="*/ 24202 h 24202"/>
              <a:gd name="connsiteX0" fmla="*/ 0 w 14489"/>
              <a:gd name="connsiteY0" fmla="*/ 1460 h 25168"/>
              <a:gd name="connsiteX1" fmla="*/ 1193 w 14489"/>
              <a:gd name="connsiteY1" fmla="*/ 5 h 25168"/>
              <a:gd name="connsiteX2" fmla="*/ 5378 w 14489"/>
              <a:gd name="connsiteY2" fmla="*/ 1048 h 25168"/>
              <a:gd name="connsiteX3" fmla="*/ 9435 w 14489"/>
              <a:gd name="connsiteY3" fmla="*/ 3300 h 25168"/>
              <a:gd name="connsiteX4" fmla="*/ 12756 w 14489"/>
              <a:gd name="connsiteY4" fmla="*/ 9085 h 25168"/>
              <a:gd name="connsiteX5" fmla="*/ 14482 w 14489"/>
              <a:gd name="connsiteY5" fmla="*/ 25168 h 25168"/>
              <a:gd name="connsiteX0" fmla="*/ 0 w 14489"/>
              <a:gd name="connsiteY0" fmla="*/ 1460 h 25168"/>
              <a:gd name="connsiteX1" fmla="*/ 1193 w 14489"/>
              <a:gd name="connsiteY1" fmla="*/ 5 h 25168"/>
              <a:gd name="connsiteX2" fmla="*/ 5378 w 14489"/>
              <a:gd name="connsiteY2" fmla="*/ 1048 h 25168"/>
              <a:gd name="connsiteX3" fmla="*/ 9435 w 14489"/>
              <a:gd name="connsiteY3" fmla="*/ 3300 h 25168"/>
              <a:gd name="connsiteX4" fmla="*/ 12756 w 14489"/>
              <a:gd name="connsiteY4" fmla="*/ 9085 h 25168"/>
              <a:gd name="connsiteX5" fmla="*/ 14482 w 14489"/>
              <a:gd name="connsiteY5" fmla="*/ 25168 h 25168"/>
              <a:gd name="connsiteX0" fmla="*/ 0 w 14489"/>
              <a:gd name="connsiteY0" fmla="*/ 496 h 24204"/>
              <a:gd name="connsiteX1" fmla="*/ 5378 w 14489"/>
              <a:gd name="connsiteY1" fmla="*/ 84 h 24204"/>
              <a:gd name="connsiteX2" fmla="*/ 9435 w 14489"/>
              <a:gd name="connsiteY2" fmla="*/ 2336 h 24204"/>
              <a:gd name="connsiteX3" fmla="*/ 12756 w 14489"/>
              <a:gd name="connsiteY3" fmla="*/ 8121 h 24204"/>
              <a:gd name="connsiteX4" fmla="*/ 14482 w 14489"/>
              <a:gd name="connsiteY4" fmla="*/ 24204 h 24204"/>
              <a:gd name="connsiteX0" fmla="*/ 0 w 14489"/>
              <a:gd name="connsiteY0" fmla="*/ 1606 h 25314"/>
              <a:gd name="connsiteX1" fmla="*/ 1104 w 14489"/>
              <a:gd name="connsiteY1" fmla="*/ 4 h 25314"/>
              <a:gd name="connsiteX2" fmla="*/ 5378 w 14489"/>
              <a:gd name="connsiteY2" fmla="*/ 1194 h 25314"/>
              <a:gd name="connsiteX3" fmla="*/ 9435 w 14489"/>
              <a:gd name="connsiteY3" fmla="*/ 3446 h 25314"/>
              <a:gd name="connsiteX4" fmla="*/ 12756 w 14489"/>
              <a:gd name="connsiteY4" fmla="*/ 9231 h 25314"/>
              <a:gd name="connsiteX5" fmla="*/ 14482 w 14489"/>
              <a:gd name="connsiteY5" fmla="*/ 25314 h 25314"/>
              <a:gd name="connsiteX0" fmla="*/ 0 w 14489"/>
              <a:gd name="connsiteY0" fmla="*/ 0 h 25905"/>
              <a:gd name="connsiteX1" fmla="*/ 1104 w 14489"/>
              <a:gd name="connsiteY1" fmla="*/ 595 h 25905"/>
              <a:gd name="connsiteX2" fmla="*/ 5378 w 14489"/>
              <a:gd name="connsiteY2" fmla="*/ 1785 h 25905"/>
              <a:gd name="connsiteX3" fmla="*/ 9435 w 14489"/>
              <a:gd name="connsiteY3" fmla="*/ 4037 h 25905"/>
              <a:gd name="connsiteX4" fmla="*/ 12756 w 14489"/>
              <a:gd name="connsiteY4" fmla="*/ 9822 h 25905"/>
              <a:gd name="connsiteX5" fmla="*/ 14482 w 14489"/>
              <a:gd name="connsiteY5" fmla="*/ 25905 h 25905"/>
              <a:gd name="connsiteX0" fmla="*/ 56 w 14545"/>
              <a:gd name="connsiteY0" fmla="*/ 0 h 25905"/>
              <a:gd name="connsiteX1" fmla="*/ 1160 w 14545"/>
              <a:gd name="connsiteY1" fmla="*/ 595 h 25905"/>
              <a:gd name="connsiteX2" fmla="*/ 5434 w 14545"/>
              <a:gd name="connsiteY2" fmla="*/ 1785 h 25905"/>
              <a:gd name="connsiteX3" fmla="*/ 9491 w 14545"/>
              <a:gd name="connsiteY3" fmla="*/ 4037 h 25905"/>
              <a:gd name="connsiteX4" fmla="*/ 12812 w 14545"/>
              <a:gd name="connsiteY4" fmla="*/ 9822 h 25905"/>
              <a:gd name="connsiteX5" fmla="*/ 14538 w 14545"/>
              <a:gd name="connsiteY5" fmla="*/ 25905 h 25905"/>
              <a:gd name="connsiteX0" fmla="*/ 0 w 14489"/>
              <a:gd name="connsiteY0" fmla="*/ 0 h 25905"/>
              <a:gd name="connsiteX1" fmla="*/ 5378 w 14489"/>
              <a:gd name="connsiteY1" fmla="*/ 1785 h 25905"/>
              <a:gd name="connsiteX2" fmla="*/ 9435 w 14489"/>
              <a:gd name="connsiteY2" fmla="*/ 4037 h 25905"/>
              <a:gd name="connsiteX3" fmla="*/ 12756 w 14489"/>
              <a:gd name="connsiteY3" fmla="*/ 9822 h 25905"/>
              <a:gd name="connsiteX4" fmla="*/ 14482 w 14489"/>
              <a:gd name="connsiteY4" fmla="*/ 25905 h 25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9" h="25905">
                <a:moveTo>
                  <a:pt x="0" y="0"/>
                </a:moveTo>
                <a:cubicBezTo>
                  <a:pt x="1120" y="372"/>
                  <a:pt x="3806" y="1112"/>
                  <a:pt x="5378" y="1785"/>
                </a:cubicBezTo>
                <a:cubicBezTo>
                  <a:pt x="6950" y="2458"/>
                  <a:pt x="8773" y="3430"/>
                  <a:pt x="9435" y="4037"/>
                </a:cubicBezTo>
                <a:cubicBezTo>
                  <a:pt x="10097" y="4644"/>
                  <a:pt x="11825" y="6275"/>
                  <a:pt x="12756" y="9822"/>
                </a:cubicBezTo>
                <a:cubicBezTo>
                  <a:pt x="13687" y="13369"/>
                  <a:pt x="14583" y="21931"/>
                  <a:pt x="14482" y="2590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37230" y="1501017"/>
            <a:ext cx="2735044" cy="94897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50000">
                <a:srgbClr val="FAC7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70C0"/>
            </a:solidFill>
          </a:ln>
        </p:spPr>
        <p:txBody>
          <a:bodyPr wrap="none" lIns="25400" tIns="12700" rIns="25400" bIns="12700" rtlCol="0" anchor="ctr" anchorCtr="0">
            <a:spAutoFit/>
          </a:bodyPr>
          <a:lstStyle/>
          <a:p>
            <a:r>
              <a:rPr lang="en-US" sz="2000" dirty="0" smtClean="0">
                <a:latin typeface="+mn-lt"/>
              </a:rPr>
              <a:t>Classroom exercise:–</a:t>
            </a:r>
          </a:p>
          <a:p>
            <a:pPr>
              <a:tabLst>
                <a:tab pos="233363" algn="l"/>
              </a:tabLst>
            </a:pPr>
            <a:r>
              <a:rPr lang="en-US" sz="2000" dirty="0">
                <a:latin typeface="+mn-lt"/>
              </a:rPr>
              <a:t>	</a:t>
            </a:r>
            <a:r>
              <a:rPr lang="en-US" sz="2000" dirty="0" smtClean="0">
                <a:latin typeface="+mn-lt"/>
              </a:rPr>
              <a:t>Remove an item from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	</a:t>
            </a:r>
            <a:r>
              <a:rPr lang="en-US" sz="2000" i="1" dirty="0" smtClean="0">
                <a:latin typeface="+mn-lt"/>
              </a:rPr>
              <a:t>non-empty </a:t>
            </a:r>
            <a:r>
              <a:rPr lang="en-US" sz="2000" dirty="0" smtClean="0">
                <a:latin typeface="+mn-lt"/>
              </a:rPr>
              <a:t>queue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00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2">
  <a:themeElements>
    <a:clrScheme name="SPEED 2">
      <a:dk1>
        <a:srgbClr val="000000"/>
      </a:dk1>
      <a:lt1>
        <a:srgbClr val="FFFFFF"/>
      </a:lt1>
      <a:dk2>
        <a:srgbClr val="336699"/>
      </a:dk2>
      <a:lt2>
        <a:srgbClr val="C3D6DD"/>
      </a:lt2>
      <a:accent1>
        <a:srgbClr val="B2B2B2"/>
      </a:accent1>
      <a:accent2>
        <a:srgbClr val="6A9159"/>
      </a:accent2>
      <a:accent3>
        <a:srgbClr val="FFFFFF"/>
      </a:accent3>
      <a:accent4>
        <a:srgbClr val="000000"/>
      </a:accent4>
      <a:accent5>
        <a:srgbClr val="D5D5D5"/>
      </a:accent5>
      <a:accent6>
        <a:srgbClr val="5F8350"/>
      </a:accent6>
      <a:hlink>
        <a:srgbClr val="C9606F"/>
      </a:hlink>
      <a:folHlink>
        <a:srgbClr val="0099CC"/>
      </a:folHlink>
    </a:clrScheme>
    <a:fontScheme name="SPE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PEED 1">
        <a:dk1>
          <a:srgbClr val="000066"/>
        </a:dk1>
        <a:lt1>
          <a:srgbClr val="FFFFCC"/>
        </a:lt1>
        <a:dk2>
          <a:srgbClr val="0066CC"/>
        </a:dk2>
        <a:lt2>
          <a:srgbClr val="EAEAEA"/>
        </a:lt2>
        <a:accent1>
          <a:srgbClr val="00CCCC"/>
        </a:accent1>
        <a:accent2>
          <a:srgbClr val="008080"/>
        </a:accent2>
        <a:accent3>
          <a:srgbClr val="AAB8E2"/>
        </a:accent3>
        <a:accent4>
          <a:srgbClr val="DADAAE"/>
        </a:accent4>
        <a:accent5>
          <a:srgbClr val="AAE2E2"/>
        </a:accent5>
        <a:accent6>
          <a:srgbClr val="007373"/>
        </a:accent6>
        <a:hlink>
          <a:srgbClr val="9999FF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ED 2">
        <a:dk1>
          <a:srgbClr val="000000"/>
        </a:dk1>
        <a:lt1>
          <a:srgbClr val="FFFFFF"/>
        </a:lt1>
        <a:dk2>
          <a:srgbClr val="336699"/>
        </a:dk2>
        <a:lt2>
          <a:srgbClr val="C3D6DD"/>
        </a:lt2>
        <a:accent1>
          <a:srgbClr val="B2B2B2"/>
        </a:accent1>
        <a:accent2>
          <a:srgbClr val="6A9159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F8350"/>
        </a:accent6>
        <a:hlink>
          <a:srgbClr val="C9606F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ED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96969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ED 4">
        <a:dk1>
          <a:srgbClr val="000000"/>
        </a:dk1>
        <a:lt1>
          <a:srgbClr val="FFFFFF"/>
        </a:lt1>
        <a:dk2>
          <a:srgbClr val="996633"/>
        </a:dk2>
        <a:lt2>
          <a:srgbClr val="FFE1C3"/>
        </a:lt2>
        <a:accent1>
          <a:srgbClr val="CC9900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5C8A00"/>
        </a:accent6>
        <a:hlink>
          <a:srgbClr val="FF0033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ED 5">
        <a:dk1>
          <a:srgbClr val="660066"/>
        </a:dk1>
        <a:lt1>
          <a:srgbClr val="FFFFCC"/>
        </a:lt1>
        <a:dk2>
          <a:srgbClr val="CC0066"/>
        </a:dk2>
        <a:lt2>
          <a:srgbClr val="EAEAEA"/>
        </a:lt2>
        <a:accent1>
          <a:srgbClr val="FF9966"/>
        </a:accent1>
        <a:accent2>
          <a:srgbClr val="336600"/>
        </a:accent2>
        <a:accent3>
          <a:srgbClr val="E2AAB8"/>
        </a:accent3>
        <a:accent4>
          <a:srgbClr val="DADAAE"/>
        </a:accent4>
        <a:accent5>
          <a:srgbClr val="FFCAB8"/>
        </a:accent5>
        <a:accent6>
          <a:srgbClr val="2D5C00"/>
        </a:accent6>
        <a:hlink>
          <a:srgbClr val="999933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ED 6">
        <a:dk1>
          <a:srgbClr val="003300"/>
        </a:dk1>
        <a:lt1>
          <a:srgbClr val="FFFFCC"/>
        </a:lt1>
        <a:dk2>
          <a:srgbClr val="006633"/>
        </a:dk2>
        <a:lt2>
          <a:srgbClr val="CBCBCB"/>
        </a:lt2>
        <a:accent1>
          <a:srgbClr val="CC6600"/>
        </a:accent1>
        <a:accent2>
          <a:srgbClr val="669900"/>
        </a:accent2>
        <a:accent3>
          <a:srgbClr val="AAB8AD"/>
        </a:accent3>
        <a:accent4>
          <a:srgbClr val="DADAAE"/>
        </a:accent4>
        <a:accent5>
          <a:srgbClr val="E2B8AA"/>
        </a:accent5>
        <a:accent6>
          <a:srgbClr val="5C8A00"/>
        </a:accent6>
        <a:hlink>
          <a:srgbClr val="FF00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ED 7">
        <a:dk1>
          <a:srgbClr val="333300"/>
        </a:dk1>
        <a:lt1>
          <a:srgbClr val="FFFFCC"/>
        </a:lt1>
        <a:dk2>
          <a:srgbClr val="996633"/>
        </a:dk2>
        <a:lt2>
          <a:srgbClr val="CBCBCB"/>
        </a:lt2>
        <a:accent1>
          <a:srgbClr val="CC6600"/>
        </a:accent1>
        <a:accent2>
          <a:srgbClr val="669900"/>
        </a:accent2>
        <a:accent3>
          <a:srgbClr val="CAB8AD"/>
        </a:accent3>
        <a:accent4>
          <a:srgbClr val="DADAAE"/>
        </a:accent4>
        <a:accent5>
          <a:srgbClr val="E2B8AA"/>
        </a:accent5>
        <a:accent6>
          <a:srgbClr val="5C8A00"/>
        </a:accent6>
        <a:hlink>
          <a:srgbClr val="FF00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</Template>
  <TotalTime>336</TotalTime>
  <Words>487</Words>
  <Application>Microsoft Office PowerPoint</Application>
  <PresentationFormat>On-screen Show (4:3)</PresentationFormat>
  <Paragraphs>188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Template2</vt:lpstr>
      <vt:lpstr>Queues</vt:lpstr>
      <vt:lpstr>Definition – Linked List</vt:lpstr>
      <vt:lpstr>Note</vt:lpstr>
      <vt:lpstr>More Definitions</vt:lpstr>
      <vt:lpstr>Programming Assignment #5 (CS2301, B-term 11)</vt:lpstr>
      <vt:lpstr>Queue.h</vt:lpstr>
      <vt:lpstr>Queue.h</vt:lpstr>
      <vt:lpstr>Linked List Implementation</vt:lpstr>
      <vt:lpstr>Linked List Implementation</vt:lpstr>
      <vt:lpstr>Questions about Linked List Implementation?</vt:lpstr>
      <vt:lpstr>Fixed Array Implementation</vt:lpstr>
      <vt:lpstr>Fixed Array Implementation (continued)</vt:lpstr>
      <vt:lpstr>Fixed Array Implementation (continued)</vt:lpstr>
      <vt:lpstr>Questions?</vt:lpstr>
    </vt:vector>
  </TitlesOfParts>
  <Manager>Department of Computer Science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Queues</dc:title>
  <dc:subject>CS-2301 System Programming Concepts, D-Term 2011</dc:subject>
  <dc:creator>Hugh C. Lauer</dc:creator>
  <cp:lastModifiedBy>Default User</cp:lastModifiedBy>
  <cp:revision>12</cp:revision>
  <dcterms:created xsi:type="dcterms:W3CDTF">2011-04-24T13:53:39Z</dcterms:created>
  <dcterms:modified xsi:type="dcterms:W3CDTF">2011-11-21T17:17:11Z</dcterms:modified>
</cp:coreProperties>
</file>