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54" r:id="rId2"/>
    <p:sldId id="337" r:id="rId3"/>
    <p:sldId id="339" r:id="rId4"/>
    <p:sldId id="340" r:id="rId5"/>
    <p:sldId id="355" r:id="rId6"/>
    <p:sldId id="352" r:id="rId7"/>
    <p:sldId id="342" r:id="rId8"/>
    <p:sldId id="347" r:id="rId9"/>
    <p:sldId id="349" r:id="rId10"/>
    <p:sldId id="351" r:id="rId11"/>
    <p:sldId id="345" r:id="rId12"/>
    <p:sldId id="346" r:id="rId13"/>
    <p:sldId id="356" r:id="rId14"/>
    <p:sldId id="357" r:id="rId15"/>
    <p:sldId id="360" r:id="rId16"/>
    <p:sldId id="350" r:id="rId17"/>
    <p:sldId id="348" r:id="rId18"/>
    <p:sldId id="358" r:id="rId19"/>
    <p:sldId id="35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336600"/>
    <a:srgbClr val="FF5050"/>
    <a:srgbClr val="FF0000"/>
    <a:srgbClr val="CC0000"/>
    <a:srgbClr val="FFFF00"/>
    <a:srgbClr val="CC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09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0.xml"/><Relationship Id="rId1" Type="http://schemas.openxmlformats.org/officeDocument/2006/relationships/slide" Target="slides/slide3.xml"/><Relationship Id="rId4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768077-AFA9-4C9E-A76C-B52167E00E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BDDB8B-1E8F-447F-9B14-E30CC7DB42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1A35B-311B-4F96-8B77-AB72C7B48B0F}" type="slidenum">
              <a:rPr lang="en-US"/>
              <a:pPr/>
              <a:t>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8975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03" tIns="46002" rIns="92003" bIns="460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691F1-B8DC-498A-97AD-08BE710BC179}" type="slidenum">
              <a:rPr lang="en-US"/>
              <a:pPr/>
              <a:t>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8975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03" tIns="46002" rIns="92003" bIns="460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A3C42-904C-4522-ADE9-7C24DEE7DCF0}" type="slidenum">
              <a:rPr lang="en-US"/>
              <a:pPr/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8975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03" tIns="46002" rIns="92003" bIns="460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1A35B-311B-4F96-8B77-AB72C7B48B0F}" type="slidenum">
              <a:rPr lang="en-US"/>
              <a:pPr/>
              <a:t>15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8975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03" tIns="46002" rIns="92003" bIns="460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B916C-84F6-49E1-A356-F999DA0BBC8A}" type="slidenum">
              <a:rPr lang="en-US"/>
              <a:pPr/>
              <a:t>17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8975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03" tIns="46002" rIns="92003" bIns="46002"/>
          <a:lstStyle/>
          <a:p>
            <a:pPr defTabSz="912813">
              <a:spcBef>
                <a:spcPct val="0"/>
              </a:spcBef>
            </a:pPr>
            <a:endParaRPr kumimoji="0"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C65FC89-F3E1-4769-8F31-23253EEF3436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52400" y="0"/>
          <a:ext cx="800100" cy="6764338"/>
        </p:xfrm>
        <a:graphic>
          <a:graphicData uri="http://schemas.openxmlformats.org/presentationml/2006/ole">
            <p:oleObj spid="_x0000_s3102" name="Bitmap Image" r:id="rId3" imgW="800212" imgH="6761905" progId="PBrush">
              <p:embed/>
            </p:oleObj>
          </a:graphicData>
        </a:graphic>
      </p:graphicFrame>
      <p:pic>
        <p:nvPicPr>
          <p:cNvPr id="3105" name="Picture 33" descr="Wp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867400"/>
            <a:ext cx="1524000" cy="876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6902-F4F6-42A1-93DA-7B7734223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A9BD-5557-4CA3-8FD0-23C19F67D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A2608-E577-417B-B8FB-87C78BB04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B4D54-26A6-4082-82A2-8F0E41429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34CF-5FED-48C2-98FA-4CC6600A7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CCECD-9A9B-40D2-8381-4FB5C7431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55729-44D2-4749-87A8-7D1BCEC8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3326-3662-44B3-B6C8-A0C6481B5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2F2BD-08F7-4730-BA47-8715E3A3C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E8B00-6D5A-4885-A3CC-9526AD039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BE4BF1C0-6193-41AA-B6EE-A579CBE2B5D3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0" y="0"/>
          <a:ext cx="533400" cy="6764338"/>
        </p:xfrm>
        <a:graphic>
          <a:graphicData uri="http://schemas.openxmlformats.org/presentationml/2006/ole">
            <p:oleObj spid="_x0000_s2079" name="Bitmap Image" r:id="rId14" imgW="800212" imgH="6761905" progId="PBrush">
              <p:embed/>
            </p:oleObj>
          </a:graphicData>
        </a:graphic>
      </p:graphicFrame>
      <p:pic>
        <p:nvPicPr>
          <p:cNvPr id="2082" name="Picture 34" descr="Wpi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772400" y="6042025"/>
            <a:ext cx="1219200" cy="701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150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050"/>
        </a:buClr>
        <a:buChar char="–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i.edu/Pubs/Catalogs/Ugrad/Current/cscourses.html#cs2301" TargetMode="External"/><Relationship Id="rId2" Type="http://schemas.openxmlformats.org/officeDocument/2006/relationships/hyperlink" Target="http://www.wpi.edu/Pubs/Catalogs/Ugrad/Current/cscourses.html#cs2303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laypool/courses/3516-C06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Brainstorm About Computer Networks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Take 3-4 minutes to </a:t>
            </a:r>
            <a:r>
              <a:rPr lang="en-US" sz="2400" dirty="0" smtClean="0"/>
              <a:t>write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Include </a:t>
            </a:r>
            <a:r>
              <a:rPr lang="en-US" sz="2200" dirty="0" smtClean="0"/>
              <a:t>your </a:t>
            </a:r>
            <a:r>
              <a:rPr lang="en-US" sz="2200" dirty="0" smtClean="0"/>
              <a:t>name </a:t>
            </a:r>
            <a:r>
              <a:rPr lang="en-US" sz="2000" dirty="0" smtClean="0"/>
              <a:t>(I’ll </a:t>
            </a:r>
            <a:r>
              <a:rPr lang="en-US" sz="2000" dirty="0" smtClean="0"/>
              <a:t>collect and read, but not grade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What </a:t>
            </a:r>
            <a:r>
              <a:rPr lang="en-US" sz="2400" dirty="0" smtClean="0"/>
              <a:t>are some network applications?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What are some network protocols?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What do users care about for good network performance?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Trade write-ups with another </a:t>
            </a:r>
            <a:r>
              <a:rPr lang="en-US" sz="2400" dirty="0" smtClean="0"/>
              <a:t>student (introduce yourselves!)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do we have?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Course Structure</a:t>
            </a:r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114800" cy="4267200"/>
          </a:xfrm>
        </p:spPr>
        <p:txBody>
          <a:bodyPr/>
          <a:lstStyle/>
          <a:p>
            <a:r>
              <a:rPr lang="en-US" sz="2400" dirty="0" smtClean="0"/>
              <a:t>Recommended background</a:t>
            </a:r>
            <a:endParaRPr lang="en-US" sz="2400" dirty="0"/>
          </a:p>
          <a:p>
            <a:pPr lvl="1"/>
            <a:r>
              <a:rPr lang="en-US" sz="2000" dirty="0" smtClean="0">
                <a:hlinkClick r:id="rId2"/>
              </a:rPr>
              <a:t>CS2303</a:t>
            </a:r>
            <a:r>
              <a:rPr lang="en-US" sz="2000" dirty="0" smtClean="0"/>
              <a:t> or </a:t>
            </a:r>
            <a:r>
              <a:rPr lang="en-US" sz="2000" dirty="0" smtClean="0">
                <a:hlinkClick r:id="rId3"/>
              </a:rPr>
              <a:t>CS2301 </a:t>
            </a:r>
            <a:endParaRPr lang="en-US" sz="2000" dirty="0" smtClean="0"/>
          </a:p>
          <a:p>
            <a:pPr lvl="1"/>
            <a:r>
              <a:rPr lang="en-US" sz="2200" dirty="0" smtClean="0"/>
              <a:t>(Systems programming)</a:t>
            </a:r>
            <a:endParaRPr lang="en-US" sz="2200" dirty="0"/>
          </a:p>
          <a:p>
            <a:r>
              <a:rPr lang="en-US" sz="2400" dirty="0"/>
              <a:t>In-Class</a:t>
            </a:r>
          </a:p>
          <a:p>
            <a:pPr lvl="1"/>
            <a:r>
              <a:rPr lang="en-US" sz="2200" dirty="0"/>
              <a:t>Lecture</a:t>
            </a:r>
          </a:p>
          <a:p>
            <a:pPr lvl="1"/>
            <a:r>
              <a:rPr lang="en-US" sz="2200" dirty="0"/>
              <a:t>Discussion</a:t>
            </a:r>
          </a:p>
          <a:p>
            <a:pPr lvl="1"/>
            <a:r>
              <a:rPr lang="en-US" sz="2200" dirty="0"/>
              <a:t>Exams</a:t>
            </a:r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114800" cy="4267200"/>
          </a:xfrm>
        </p:spPr>
        <p:txBody>
          <a:bodyPr/>
          <a:lstStyle/>
          <a:p>
            <a:r>
              <a:rPr lang="en-US" sz="2400" dirty="0"/>
              <a:t>Out-of-Class</a:t>
            </a:r>
          </a:p>
          <a:p>
            <a:pPr lvl="1"/>
            <a:r>
              <a:rPr lang="en-US" sz="2200" dirty="0"/>
              <a:t>Reading</a:t>
            </a:r>
          </a:p>
          <a:p>
            <a:pPr lvl="1"/>
            <a:r>
              <a:rPr lang="en-US" sz="2200" dirty="0" smtClean="0"/>
              <a:t>Projects</a:t>
            </a:r>
          </a:p>
          <a:p>
            <a:pPr lvl="1"/>
            <a:r>
              <a:rPr lang="en-US" sz="2200" dirty="0" smtClean="0"/>
              <a:t>Labs </a:t>
            </a:r>
          </a:p>
          <a:p>
            <a:pPr lvl="1"/>
            <a:r>
              <a:rPr lang="en-US" sz="2200" dirty="0" smtClean="0"/>
              <a:t>Homework</a:t>
            </a:r>
            <a:endParaRPr lang="en-US" sz="2200" dirty="0"/>
          </a:p>
          <a:p>
            <a:r>
              <a:rPr lang="en-US" sz="2400" dirty="0"/>
              <a:t>Grading</a:t>
            </a:r>
          </a:p>
          <a:p>
            <a:pPr lvl="1"/>
            <a:r>
              <a:rPr lang="en-US" sz="2200" dirty="0"/>
              <a:t>Exams 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009900"/>
                </a:solidFill>
              </a:rPr>
              <a:t>40</a:t>
            </a:r>
            <a:r>
              <a:rPr lang="en-US" sz="2200" dirty="0" smtClean="0"/>
              <a:t>%)</a:t>
            </a:r>
            <a:endParaRPr lang="en-US" sz="2200" dirty="0"/>
          </a:p>
          <a:p>
            <a:pPr lvl="1"/>
            <a:r>
              <a:rPr lang="en-US" sz="2200" dirty="0"/>
              <a:t>Projects 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009900"/>
                </a:solidFill>
              </a:rPr>
              <a:t>20</a:t>
            </a:r>
            <a:r>
              <a:rPr lang="en-US" sz="2200" dirty="0" smtClean="0"/>
              <a:t>%)</a:t>
            </a:r>
          </a:p>
          <a:p>
            <a:pPr lvl="1"/>
            <a:r>
              <a:rPr lang="en-US" sz="2200" dirty="0" smtClean="0"/>
              <a:t>Homework (</a:t>
            </a:r>
            <a:r>
              <a:rPr lang="en-US" sz="2200" dirty="0" smtClean="0">
                <a:solidFill>
                  <a:srgbClr val="009900"/>
                </a:solidFill>
              </a:rPr>
              <a:t>20</a:t>
            </a:r>
            <a:r>
              <a:rPr lang="en-US" sz="2200" dirty="0" smtClean="0"/>
              <a:t>%)</a:t>
            </a:r>
            <a:endParaRPr lang="en-US" sz="2200" dirty="0"/>
          </a:p>
          <a:p>
            <a:pPr lvl="1"/>
            <a:r>
              <a:rPr lang="en-US" sz="2200" dirty="0" smtClean="0"/>
              <a:t>Labs (</a:t>
            </a:r>
            <a:r>
              <a:rPr lang="en-US" sz="2200" dirty="0" smtClean="0">
                <a:solidFill>
                  <a:srgbClr val="009900"/>
                </a:solidFill>
              </a:rPr>
              <a:t>20</a:t>
            </a:r>
            <a:r>
              <a:rPr lang="en-US" sz="2200" dirty="0" smtClean="0"/>
              <a:t>%)</a:t>
            </a:r>
          </a:p>
          <a:p>
            <a:pPr lvl="1"/>
            <a:r>
              <a:rPr lang="en-US" sz="2200" dirty="0" smtClean="0"/>
              <a:t>Only 1 day late allowed!</a:t>
            </a:r>
            <a:endParaRPr lang="en-US" sz="22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371600" y="5105400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(More on </a:t>
            </a:r>
            <a:r>
              <a:rPr lang="en-US" sz="2000" dirty="0" smtClean="0">
                <a:latin typeface="Comic Sans MS" pitchFamily="66" charset="0"/>
              </a:rPr>
              <a:t>Exams, Labs, Homework </a:t>
            </a:r>
            <a:r>
              <a:rPr lang="en-US" sz="2000" dirty="0">
                <a:latin typeface="Comic Sans MS" pitchFamily="66" charset="0"/>
              </a:rPr>
              <a:t>and Projects, next)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n-US" dirty="0"/>
              <a:t>2 </a:t>
            </a:r>
            <a:r>
              <a:rPr lang="en-US" dirty="0" smtClean="0"/>
              <a:t>exams</a:t>
            </a:r>
          </a:p>
          <a:p>
            <a:pPr lvl="1"/>
            <a:r>
              <a:rPr lang="en-US" dirty="0" smtClean="0"/>
              <a:t>mid-term and final</a:t>
            </a:r>
            <a:endParaRPr lang="en-US" dirty="0"/>
          </a:p>
          <a:p>
            <a:r>
              <a:rPr lang="en-US" dirty="0" smtClean="0">
                <a:solidFill>
                  <a:srgbClr val="009900"/>
                </a:solidFill>
              </a:rPr>
              <a:t>40</a:t>
            </a:r>
            <a:r>
              <a:rPr lang="en-US" dirty="0" smtClean="0"/>
              <a:t>% </a:t>
            </a:r>
            <a:r>
              <a:rPr lang="en-US" dirty="0"/>
              <a:t>of grade</a:t>
            </a:r>
          </a:p>
          <a:p>
            <a:r>
              <a:rPr lang="en-US" dirty="0"/>
              <a:t>Non-cumulative</a:t>
            </a:r>
          </a:p>
          <a:p>
            <a:r>
              <a:rPr lang="en-US" dirty="0" smtClean="0"/>
              <a:t>Closed</a:t>
            </a:r>
          </a:p>
          <a:p>
            <a:pPr lvl="1"/>
            <a:r>
              <a:rPr lang="en-US" dirty="0" smtClean="0"/>
              <a:t>closed-note, closed-paper, closed-friend</a:t>
            </a:r>
            <a:endParaRPr lang="en-US" dirty="0"/>
          </a:p>
          <a:p>
            <a:r>
              <a:rPr lang="en-US" dirty="0" smtClean="0"/>
              <a:t>Sample your knowledge of class material</a:t>
            </a:r>
          </a:p>
          <a:p>
            <a:r>
              <a:rPr lang="en-US" dirty="0" smtClean="0"/>
              <a:t>2-hour time slot, so hopefully not time-pressured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2800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Written questions (and answers) pertaining to class material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Verify that you truly understand lecture material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And can apply it!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Designed to get you ready for exams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4 total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 before mid-term, 2 before final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20</a:t>
            </a:r>
            <a:r>
              <a:rPr lang="en-US" dirty="0" smtClean="0"/>
              <a:t>% </a:t>
            </a:r>
            <a:r>
              <a:rPr lang="en-US" dirty="0"/>
              <a:t>of your </a:t>
            </a:r>
            <a:r>
              <a:rPr lang="en-US" dirty="0" smtClean="0"/>
              <a:t>grade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Designed to let you learn by “seeing” actual network data</a:t>
            </a:r>
          </a:p>
          <a:p>
            <a:r>
              <a:rPr lang="en-US" dirty="0" smtClean="0"/>
              <a:t>Capture data with “sniffer” and analyze</a:t>
            </a:r>
          </a:p>
          <a:p>
            <a:r>
              <a:rPr lang="en-US" dirty="0" smtClean="0"/>
              <a:t>4 labs</a:t>
            </a:r>
          </a:p>
          <a:p>
            <a:r>
              <a:rPr lang="en-US" dirty="0" smtClean="0"/>
              <a:t>Note, exact dates on timeline most likely to change</a:t>
            </a:r>
          </a:p>
          <a:p>
            <a:pPr lvl="1"/>
            <a:r>
              <a:rPr lang="en-US" dirty="0" smtClean="0"/>
              <a:t>Depends upon when course material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20</a:t>
            </a:r>
            <a:r>
              <a:rPr lang="en-US" dirty="0" smtClean="0"/>
              <a:t>% of your grade</a:t>
            </a:r>
          </a:p>
          <a:p>
            <a:pPr algn="ctr">
              <a:buNone/>
            </a:pPr>
            <a:r>
              <a:rPr lang="en-US" dirty="0" smtClean="0"/>
              <a:t>(More on lab 1 shortly)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dirty="0" smtClean="0"/>
              <a:t>Programming part of the course</a:t>
            </a:r>
          </a:p>
          <a:p>
            <a:r>
              <a:rPr lang="en-US" dirty="0" smtClean="0"/>
              <a:t>2 significant projects</a:t>
            </a:r>
          </a:p>
          <a:p>
            <a:pPr lvl="1"/>
            <a:r>
              <a:rPr lang="en-US" dirty="0" smtClean="0"/>
              <a:t>One before mid-term, one after</a:t>
            </a:r>
          </a:p>
          <a:p>
            <a:r>
              <a:rPr lang="en-US" dirty="0" smtClean="0"/>
              <a:t>Using sockets</a:t>
            </a:r>
          </a:p>
          <a:p>
            <a:r>
              <a:rPr lang="en-US" dirty="0" smtClean="0"/>
              <a:t>Done individually</a:t>
            </a:r>
          </a:p>
          <a:p>
            <a:r>
              <a:rPr lang="en-US" dirty="0" smtClean="0"/>
              <a:t>Can be done in either C++ or Java</a:t>
            </a:r>
          </a:p>
          <a:p>
            <a:r>
              <a:rPr lang="en-US" dirty="0" smtClean="0"/>
              <a:t>Must run on CCC machines!</a:t>
            </a:r>
          </a:p>
          <a:p>
            <a:pPr lvl="1"/>
            <a:r>
              <a:rPr lang="en-US" dirty="0" smtClean="0"/>
              <a:t>(Linux)</a:t>
            </a:r>
          </a:p>
          <a:p>
            <a:r>
              <a:rPr lang="en-US" dirty="0" smtClean="0">
                <a:solidFill>
                  <a:srgbClr val="009900"/>
                </a:solidFill>
              </a:rPr>
              <a:t>20</a:t>
            </a:r>
            <a:r>
              <a:rPr lang="en-US" dirty="0" smtClean="0"/>
              <a:t>% of your grade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		(</a:t>
            </a:r>
            <a:r>
              <a:rPr lang="en-US" dirty="0" smtClean="0">
                <a:solidFill>
                  <a:srgbClr val="0099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Course </a:t>
            </a:r>
            <a:r>
              <a:rPr lang="en-US" dirty="0" smtClean="0"/>
              <a:t>Materials	(</a:t>
            </a:r>
            <a:r>
              <a:rPr lang="en-US" dirty="0" smtClean="0">
                <a:solidFill>
                  <a:srgbClr val="0099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Topics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135179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Network protocols </a:t>
            </a:r>
          </a:p>
          <a:p>
            <a:r>
              <a:rPr lang="en-US" sz="2400" dirty="0" smtClean="0"/>
              <a:t>Internet traffic </a:t>
            </a:r>
          </a:p>
          <a:p>
            <a:r>
              <a:rPr lang="en-US" sz="2400" dirty="0" smtClean="0"/>
              <a:t>Local area networks </a:t>
            </a:r>
          </a:p>
          <a:p>
            <a:r>
              <a:rPr lang="en-US" sz="2400" dirty="0" smtClean="0"/>
              <a:t>Wide area networks </a:t>
            </a:r>
          </a:p>
          <a:p>
            <a:r>
              <a:rPr lang="en-US" sz="2400" dirty="0" smtClean="0"/>
              <a:t>Switches and routing </a:t>
            </a:r>
          </a:p>
          <a:p>
            <a:r>
              <a:rPr lang="en-US" sz="2400" dirty="0" smtClean="0"/>
              <a:t>Congestion </a:t>
            </a:r>
          </a:p>
          <a:p>
            <a:r>
              <a:rPr lang="en-US" sz="2400" dirty="0" smtClean="0"/>
              <a:t>Physical layer issues </a:t>
            </a:r>
          </a:p>
          <a:p>
            <a:r>
              <a:rPr lang="en-US" sz="2400" dirty="0" smtClean="0"/>
              <a:t>Wireless networks </a:t>
            </a:r>
          </a:p>
          <a:p>
            <a:r>
              <a:rPr lang="en-US" sz="2400" dirty="0" smtClean="0"/>
              <a:t>Security </a:t>
            </a:r>
            <a:endParaRPr lang="en-US" sz="2400" dirty="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Computer Networks?</a:t>
            </a:r>
            <a:endParaRPr lang="en-US" dirty="0"/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Network </a:t>
            </a:r>
            <a:r>
              <a:rPr lang="en-US" sz="2400" b="1" u="sng" dirty="0" smtClean="0"/>
              <a:t>is</a:t>
            </a:r>
            <a:r>
              <a:rPr lang="en-US" sz="2400" dirty="0" smtClean="0"/>
              <a:t> the Computer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Most applications today are connected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Games,  Social Networking, Streaming Video …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Many devices are connected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PCs, Game consoles, Set-top boxes, Mobile devices…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Tools to hook up, but </a:t>
            </a:r>
            <a:r>
              <a:rPr lang="en-US" sz="2400" i="1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not so clear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order to design and build the next generation of devices and applications, you must have at </a:t>
            </a:r>
            <a:r>
              <a:rPr lang="en-US" sz="2400" i="1" dirty="0" smtClean="0">
                <a:solidFill>
                  <a:srgbClr val="FF0000"/>
                </a:solidFill>
              </a:rPr>
              <a:t>least</a:t>
            </a:r>
            <a:r>
              <a:rPr lang="en-US" sz="2400" dirty="0" smtClean="0"/>
              <a:t> a basic understanding of computer networks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Many should take more networks!</a:t>
            </a:r>
            <a:endParaRPr lang="en-US" sz="2400" dirty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No longer 1 course (</a:t>
            </a:r>
            <a:r>
              <a:rPr lang="en-US" dirty="0" smtClean="0">
                <a:solidFill>
                  <a:srgbClr val="0070C0"/>
                </a:solidFill>
              </a:rPr>
              <a:t>cs4514</a:t>
            </a:r>
            <a:r>
              <a:rPr lang="en-US" dirty="0" smtClean="0"/>
              <a:t>), but two (</a:t>
            </a:r>
            <a:r>
              <a:rPr lang="en-US" dirty="0" smtClean="0">
                <a:solidFill>
                  <a:srgbClr val="0070C0"/>
                </a:solidFill>
              </a:rPr>
              <a:t>cs3516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cs4516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Lots of material in Networks!</a:t>
            </a:r>
          </a:p>
          <a:p>
            <a:r>
              <a:rPr lang="en-US" dirty="0" smtClean="0"/>
              <a:t>This course </a:t>
            </a:r>
            <a:r>
              <a:rPr lang="en-US" dirty="0" smtClean="0">
                <a:sym typeface="Wingdings" pitchFamily="2" charset="2"/>
              </a:rPr>
              <a:t> l</a:t>
            </a:r>
            <a:r>
              <a:rPr lang="en-US" dirty="0" smtClean="0"/>
              <a:t>earn </a:t>
            </a:r>
            <a:r>
              <a:rPr lang="en-US" dirty="0" smtClean="0"/>
              <a:t>computer networking concepts in a broad way </a:t>
            </a:r>
            <a:endParaRPr lang="en-US" dirty="0" smtClean="0"/>
          </a:p>
          <a:p>
            <a:pPr lvl="1"/>
            <a:r>
              <a:rPr lang="en-US" dirty="0" smtClean="0"/>
              <a:t>Less programming</a:t>
            </a:r>
          </a:p>
          <a:p>
            <a:pPr lvl="1"/>
            <a:r>
              <a:rPr lang="en-US" dirty="0" smtClean="0"/>
              <a:t>Still hands-on</a:t>
            </a:r>
          </a:p>
          <a:p>
            <a:r>
              <a:rPr lang="en-US" dirty="0" smtClean="0"/>
              <a:t>CS4516 is Advanced Computer Networks</a:t>
            </a:r>
          </a:p>
          <a:p>
            <a:pPr lvl="1"/>
            <a:r>
              <a:rPr lang="en-US" dirty="0" smtClean="0"/>
              <a:t>In-depth, more programming </a:t>
            </a:r>
          </a:p>
          <a:p>
            <a:pPr lvl="1"/>
            <a:r>
              <a:rPr lang="en-US" dirty="0" smtClean="0"/>
              <a:t>Most should take that, too!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914400" y="1676400"/>
            <a:ext cx="8229600" cy="2590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400" dirty="0" smtClean="0"/>
              <a:t>CS 3516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000" dirty="0" smtClean="0"/>
              <a:t>Computer Networks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876800"/>
            <a:ext cx="6400800" cy="762000"/>
          </a:xfrm>
        </p:spPr>
        <p:txBody>
          <a:bodyPr/>
          <a:lstStyle/>
          <a:p>
            <a:r>
              <a:rPr lang="en-US" dirty="0"/>
              <a:t>Mark Claypool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676400"/>
            <a:ext cx="8229600" cy="2590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400" dirty="0" smtClean="0"/>
              <a:t>CS 3516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000" dirty="0" smtClean="0"/>
              <a:t>Computer Networks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876800"/>
            <a:ext cx="6400800" cy="762000"/>
          </a:xfrm>
        </p:spPr>
        <p:txBody>
          <a:bodyPr/>
          <a:lstStyle/>
          <a:p>
            <a:r>
              <a:rPr lang="en-US" dirty="0"/>
              <a:t>Mark Claypool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 smtClean="0"/>
              <a:t>Course Materials</a:t>
            </a:r>
          </a:p>
          <a:p>
            <a:r>
              <a:rPr lang="en-US" dirty="0" smtClean="0"/>
              <a:t>Topics</a:t>
            </a:r>
            <a:endParaRPr lang="en-US" dirty="0"/>
          </a:p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Professor Background (Who am I?)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/>
              <a:t>Dr. Mark Claypool </a:t>
            </a:r>
            <a:r>
              <a:rPr lang="en-US" dirty="0" smtClean="0"/>
              <a:t>(“professor”, </a:t>
            </a:r>
            <a:r>
              <a:rPr lang="en-US" dirty="0"/>
              <a:t>“Mark”)</a:t>
            </a:r>
          </a:p>
          <a:p>
            <a:pPr lvl="1"/>
            <a:r>
              <a:rPr lang="en-US" dirty="0"/>
              <a:t>Computer Science</a:t>
            </a:r>
          </a:p>
          <a:p>
            <a:pPr lvl="2"/>
            <a:r>
              <a:rPr lang="en-US" dirty="0"/>
              <a:t>Operating Systems, Distributed Computer Systems, Multimedia, </a:t>
            </a:r>
            <a:r>
              <a:rPr lang="en-US" dirty="0">
                <a:solidFill>
                  <a:srgbClr val="FF0000"/>
                </a:solidFill>
              </a:rPr>
              <a:t>Networks</a:t>
            </a:r>
          </a:p>
          <a:p>
            <a:pPr lvl="1"/>
            <a:r>
              <a:rPr lang="en-US" dirty="0"/>
              <a:t>Director of the IMGD program</a:t>
            </a:r>
          </a:p>
          <a:p>
            <a:pPr lvl="2"/>
            <a:r>
              <a:rPr lang="en-US" dirty="0"/>
              <a:t>The Game Development </a:t>
            </a:r>
            <a:r>
              <a:rPr lang="en-US" dirty="0" smtClean="0"/>
              <a:t>Process, Technical Game Development II</a:t>
            </a:r>
            <a:endParaRPr lang="en-US" dirty="0"/>
          </a:p>
          <a:p>
            <a:r>
              <a:rPr lang="en-US" dirty="0"/>
              <a:t>Research interests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Networks</a:t>
            </a:r>
            <a:r>
              <a:rPr lang="en-US" dirty="0"/>
              <a:t>, Multimedia, </a:t>
            </a:r>
            <a:r>
              <a:rPr lang="en-US" dirty="0">
                <a:solidFill>
                  <a:srgbClr val="FF0000"/>
                </a:solidFill>
              </a:rPr>
              <a:t>Network games</a:t>
            </a:r>
            <a:r>
              <a:rPr lang="en-US" dirty="0"/>
              <a:t>, </a:t>
            </a:r>
            <a:r>
              <a:rPr lang="en-US" dirty="0" smtClean="0">
                <a:solidFill>
                  <a:srgbClr val="009900"/>
                </a:solidFill>
              </a:rPr>
              <a:t>Performance evaluation</a:t>
            </a:r>
            <a:endParaRPr 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Teaching Assistants Background (Who are they?)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5181600"/>
          </a:xfrm>
        </p:spPr>
        <p:txBody>
          <a:bodyPr/>
          <a:lstStyle/>
          <a:p>
            <a:r>
              <a:rPr lang="en-US" dirty="0" err="1" smtClean="0">
                <a:solidFill>
                  <a:srgbClr val="009900"/>
                </a:solidFill>
              </a:rPr>
              <a:t>Choong-Soo</a:t>
            </a:r>
            <a:r>
              <a:rPr lang="en-US" dirty="0" smtClean="0">
                <a:solidFill>
                  <a:srgbClr val="009900"/>
                </a:solidFill>
              </a:rPr>
              <a:t> Lee</a:t>
            </a:r>
          </a:p>
          <a:p>
            <a:pPr lvl="1"/>
            <a:r>
              <a:rPr lang="en-US" dirty="0" smtClean="0"/>
              <a:t>Ph.D. student</a:t>
            </a:r>
          </a:p>
          <a:p>
            <a:pPr lvl="1"/>
            <a:r>
              <a:rPr lang="en-US" sz="2000" i="1" dirty="0" smtClean="0"/>
              <a:t>“CHAP </a:t>
            </a:r>
            <a:r>
              <a:rPr lang="en-US" sz="2000" i="1" dirty="0" smtClean="0"/>
              <a:t>- Credit-based Home Access </a:t>
            </a:r>
            <a:r>
              <a:rPr lang="en-US" sz="2000" i="1" dirty="0" smtClean="0"/>
              <a:t>Point for </a:t>
            </a:r>
            <a:r>
              <a:rPr lang="en-US" sz="2000" i="1" dirty="0" smtClean="0"/>
              <a:t>Overall Application </a:t>
            </a:r>
            <a:r>
              <a:rPr lang="en-US" sz="2000" i="1" dirty="0" err="1" smtClean="0"/>
              <a:t>QoS</a:t>
            </a:r>
            <a:r>
              <a:rPr lang="en-US" sz="2000" i="1" dirty="0" smtClean="0"/>
              <a:t> </a:t>
            </a:r>
            <a:r>
              <a:rPr lang="en-US" sz="2000" i="1" dirty="0" smtClean="0"/>
              <a:t>Improvement”</a:t>
            </a:r>
            <a:endParaRPr lang="en-US" dirty="0" smtClean="0"/>
          </a:p>
          <a:p>
            <a:r>
              <a:rPr lang="en-US" dirty="0" err="1" smtClean="0">
                <a:solidFill>
                  <a:srgbClr val="009900"/>
                </a:solidFill>
              </a:rPr>
              <a:t>Thangam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Vedagiri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Seenivasan</a:t>
            </a:r>
            <a:endParaRPr lang="en-US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/>
              <a:t>M.S. student</a:t>
            </a:r>
          </a:p>
          <a:p>
            <a:pPr lvl="1"/>
            <a:r>
              <a:rPr lang="en-US" sz="2000" i="1" dirty="0" smtClean="0"/>
              <a:t>“</a:t>
            </a:r>
            <a:r>
              <a:rPr lang="en-US" sz="2000" i="1" dirty="0" err="1" smtClean="0"/>
              <a:t>CStream</a:t>
            </a:r>
            <a:r>
              <a:rPr lang="en-US" sz="2000" i="1" dirty="0" smtClean="0"/>
              <a:t>: Neighborhood Bandwidth Aggregation for Better Video </a:t>
            </a:r>
            <a:r>
              <a:rPr lang="en-US" sz="2000" i="1" dirty="0" smtClean="0"/>
              <a:t>Streaming”</a:t>
            </a:r>
            <a:endParaRPr lang="en-US" dirty="0" smtClean="0"/>
          </a:p>
          <a:p>
            <a:r>
              <a:rPr lang="en-US" dirty="0" smtClean="0"/>
              <a:t>Both are excellent resources for help!  </a:t>
            </a:r>
          </a:p>
          <a:p>
            <a:pPr lvl="1"/>
            <a:r>
              <a:rPr lang="en-US" dirty="0" smtClean="0"/>
              <a:t>See them early!</a:t>
            </a:r>
          </a:p>
          <a:p>
            <a:pPr lvl="1"/>
            <a:r>
              <a:rPr lang="en-US" dirty="0" smtClean="0"/>
              <a:t>See them often!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200" dirty="0"/>
              <a:t>Student Background (Who Are You?)</a:t>
            </a:r>
          </a:p>
        </p:txBody>
      </p:sp>
      <p:sp>
        <p:nvSpPr>
          <p:cNvPr id="143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105400"/>
          </a:xfrm>
        </p:spPr>
        <p:txBody>
          <a:bodyPr/>
          <a:lstStyle/>
          <a:p>
            <a:r>
              <a:rPr lang="en-US" dirty="0"/>
              <a:t>Year </a:t>
            </a:r>
            <a:endParaRPr lang="en-US" dirty="0" smtClean="0"/>
          </a:p>
          <a:p>
            <a:pPr lvl="1"/>
            <a:r>
              <a:rPr lang="en-US" dirty="0" smtClean="0"/>
              <a:t>sophomore</a:t>
            </a:r>
            <a:r>
              <a:rPr lang="en-US" dirty="0"/>
              <a:t>, </a:t>
            </a:r>
            <a:r>
              <a:rPr lang="en-US" dirty="0" smtClean="0"/>
              <a:t>junior, …</a:t>
            </a:r>
            <a:endParaRPr lang="en-US" dirty="0"/>
          </a:p>
          <a:p>
            <a:r>
              <a:rPr lang="en-US" dirty="0"/>
              <a:t>Major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CS, IMGD, RBE</a:t>
            </a:r>
            <a:r>
              <a:rPr lang="en-US" dirty="0" smtClean="0"/>
              <a:t>, ECE, …</a:t>
            </a:r>
            <a:endParaRPr lang="en-US" dirty="0"/>
          </a:p>
          <a:p>
            <a:r>
              <a:rPr lang="en-US" dirty="0"/>
              <a:t>Programming </a:t>
            </a:r>
            <a:r>
              <a:rPr lang="en-US" dirty="0" smtClean="0"/>
              <a:t>Language of choice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Java, C++, </a:t>
            </a:r>
            <a:r>
              <a:rPr lang="en-US" dirty="0" smtClean="0"/>
              <a:t>Python, …</a:t>
            </a:r>
            <a:endParaRPr lang="en-US" dirty="0"/>
          </a:p>
          <a:p>
            <a:r>
              <a:rPr lang="en-US" dirty="0" smtClean="0"/>
              <a:t>Programmer: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>
                <a:solidFill>
                  <a:srgbClr val="009900"/>
                </a:solidFill>
              </a:rPr>
              <a:t>noob</a:t>
            </a:r>
            <a:r>
              <a:rPr lang="en-US" dirty="0" smtClean="0"/>
              <a:t>) </a:t>
            </a:r>
            <a:r>
              <a:rPr lang="en-US" dirty="0"/>
              <a:t>1 to 5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9900"/>
                </a:solidFill>
              </a:rPr>
              <a:t>guru/hacker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Network application written? Sockets?</a:t>
            </a:r>
            <a:endParaRPr lang="en-US" dirty="0"/>
          </a:p>
          <a:p>
            <a:r>
              <a:rPr lang="en-US" dirty="0"/>
              <a:t>Other …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 Stuff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107363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hlinkClick r:id="rId3"/>
              </a:rPr>
              <a:t>http://www.cs.wpi.edu/~claypool/courses/3516-B09/</a:t>
            </a:r>
            <a:endParaRPr lang="en-US" sz="2400" dirty="0" smtClean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endParaRPr lang="en-US" sz="2400" dirty="0">
              <a:solidFill>
                <a:srgbClr val="CC0000"/>
              </a:solidFill>
            </a:endParaRPr>
          </a:p>
          <a:p>
            <a:r>
              <a:rPr lang="en-US" dirty="0"/>
              <a:t>Office hours:</a:t>
            </a:r>
          </a:p>
          <a:p>
            <a:pPr lvl="1"/>
            <a:r>
              <a:rPr lang="en-US" dirty="0"/>
              <a:t>TBA (about 3 per week each)</a:t>
            </a:r>
          </a:p>
          <a:p>
            <a:pPr lvl="1"/>
            <a:r>
              <a:rPr lang="en-US" dirty="0"/>
              <a:t>See Web page</a:t>
            </a:r>
          </a:p>
          <a:p>
            <a:r>
              <a:rPr lang="en-US" dirty="0"/>
              <a:t>Email:</a:t>
            </a:r>
          </a:p>
          <a:p>
            <a:pPr lvl="1"/>
            <a:r>
              <a:rPr lang="en-US" dirty="0"/>
              <a:t>{</a:t>
            </a:r>
            <a:r>
              <a:rPr lang="en-US" dirty="0">
                <a:solidFill>
                  <a:srgbClr val="009900"/>
                </a:solidFill>
              </a:rPr>
              <a:t>claypool</a:t>
            </a:r>
            <a:r>
              <a:rPr lang="en-US" dirty="0"/>
              <a:t>, </a:t>
            </a:r>
            <a:r>
              <a:rPr lang="en-US" dirty="0" smtClean="0">
                <a:solidFill>
                  <a:srgbClr val="009900"/>
                </a:solidFill>
              </a:rPr>
              <a:t>clee01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thangam</a:t>
            </a:r>
            <a:r>
              <a:rPr lang="en-US" dirty="0" smtClean="0"/>
              <a:t>} @ </a:t>
            </a:r>
            <a:r>
              <a:rPr lang="en-US" dirty="0"/>
              <a:t>cs.wpi.edu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s3516-staff</a:t>
            </a:r>
            <a:r>
              <a:rPr lang="en-US" dirty="0" smtClean="0"/>
              <a:t> @ cs.wpi.edu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cs3516-all at </a:t>
            </a:r>
            <a:r>
              <a:rPr lang="en-US" dirty="0" smtClean="0"/>
              <a:t>@ cs.wpi.edu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Course Materials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Slides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 the Web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PPTX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9900"/>
                </a:solidFill>
              </a:rPr>
              <a:t>PDF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Caution!  Don’t rely upon the slides alone! Use them as supplementary material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(come to class)</a:t>
            </a:r>
          </a:p>
          <a:p>
            <a:pPr>
              <a:lnSpc>
                <a:spcPct val="90000"/>
              </a:lnSpc>
            </a:pPr>
            <a:r>
              <a:rPr lang="en-US" dirty="0"/>
              <a:t>Timeline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Tentative</a:t>
            </a:r>
            <a:r>
              <a:rPr lang="en-US" dirty="0"/>
              <a:t> planning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Assignments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Samples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Network code, links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132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 smtClean="0"/>
              <a:t>Computer Networking </a:t>
            </a:r>
            <a:r>
              <a:rPr lang="en-US" sz="2400" i="1" dirty="0" smtClean="0"/>
              <a:t>- </a:t>
            </a:r>
          </a:p>
          <a:p>
            <a:pPr>
              <a:lnSpc>
                <a:spcPct val="90000"/>
              </a:lnSpc>
              <a:buNone/>
            </a:pPr>
            <a:r>
              <a:rPr lang="en-US" sz="2400" i="1" dirty="0" smtClean="0"/>
              <a:t>    A </a:t>
            </a:r>
            <a:r>
              <a:rPr lang="en-US" sz="2400" i="1" dirty="0" smtClean="0"/>
              <a:t>Top-Down Approach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James F. Kurose and Keith W. Ross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5th edition!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Copyright </a:t>
            </a:r>
            <a:r>
              <a:rPr lang="en-US" sz="2400" dirty="0" smtClean="0"/>
              <a:t>Pearson, </a:t>
            </a:r>
            <a:r>
              <a:rPr lang="en-US" sz="2400" dirty="0" smtClean="0"/>
              <a:t>2010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Unique in the presentation of networks from the user (top) down to the bottom (physical medium)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Homework from book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Includes registration to access Web materials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990600"/>
            <a:ext cx="1790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C:\Office97\Templates\Presentation Designs\Dads Tie.pot</Template>
  <TotalTime>4972</TotalTime>
  <Words>754</Words>
  <Application>Microsoft Office PowerPoint</Application>
  <PresentationFormat>On-screen Show (4:3)</PresentationFormat>
  <Paragraphs>173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Dads Tie</vt:lpstr>
      <vt:lpstr>Bitmap Image</vt:lpstr>
      <vt:lpstr>Brainstorm About Computer Networks</vt:lpstr>
      <vt:lpstr>CS 3516  Computer Networks </vt:lpstr>
      <vt:lpstr>Outline</vt:lpstr>
      <vt:lpstr>Professor Background (Who am I?)</vt:lpstr>
      <vt:lpstr>Teaching Assistants Background (Who are they?)</vt:lpstr>
      <vt:lpstr>Student Background (Who Are You?)</vt:lpstr>
      <vt:lpstr>Syllabus Stuff</vt:lpstr>
      <vt:lpstr>Course Materials</vt:lpstr>
      <vt:lpstr>Text Book</vt:lpstr>
      <vt:lpstr>Course Structure</vt:lpstr>
      <vt:lpstr>Exams</vt:lpstr>
      <vt:lpstr>Homework</vt:lpstr>
      <vt:lpstr>Labs</vt:lpstr>
      <vt:lpstr>Projects</vt:lpstr>
      <vt:lpstr>Outline</vt:lpstr>
      <vt:lpstr>Topics</vt:lpstr>
      <vt:lpstr>Why Computer Networks?</vt:lpstr>
      <vt:lpstr>Why This Class?</vt:lpstr>
      <vt:lpstr>CS 3516  Computer Networks 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Claypool</dc:creator>
  <cp:lastModifiedBy>claypool</cp:lastModifiedBy>
  <cp:revision>310</cp:revision>
  <cp:lastPrinted>2000-04-28T00:56:10Z</cp:lastPrinted>
  <dcterms:created xsi:type="dcterms:W3CDTF">2000-04-27T03:15:31Z</dcterms:created>
  <dcterms:modified xsi:type="dcterms:W3CDTF">2009-10-27T10:07:35Z</dcterms:modified>
</cp:coreProperties>
</file>