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83"/>
  </p:notesMasterIdLst>
  <p:handoutMasterIdLst>
    <p:handoutMasterId r:id="rId84"/>
  </p:handoutMasterIdLst>
  <p:sldIdLst>
    <p:sldId id="337" r:id="rId2"/>
    <p:sldId id="339" r:id="rId3"/>
    <p:sldId id="341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51" r:id="rId14"/>
    <p:sldId id="352" r:id="rId15"/>
    <p:sldId id="353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6" r:id="rId54"/>
    <p:sldId id="407" r:id="rId55"/>
    <p:sldId id="408" r:id="rId56"/>
    <p:sldId id="409" r:id="rId57"/>
    <p:sldId id="410" r:id="rId58"/>
    <p:sldId id="411" r:id="rId59"/>
    <p:sldId id="412" r:id="rId60"/>
    <p:sldId id="413" r:id="rId61"/>
    <p:sldId id="414" r:id="rId62"/>
    <p:sldId id="415" r:id="rId63"/>
    <p:sldId id="416" r:id="rId64"/>
    <p:sldId id="417" r:id="rId65"/>
    <p:sldId id="418" r:id="rId66"/>
    <p:sldId id="419" r:id="rId67"/>
    <p:sldId id="420" r:id="rId68"/>
    <p:sldId id="421" r:id="rId69"/>
    <p:sldId id="422" r:id="rId70"/>
    <p:sldId id="423" r:id="rId71"/>
    <p:sldId id="424" r:id="rId72"/>
    <p:sldId id="425" r:id="rId73"/>
    <p:sldId id="426" r:id="rId74"/>
    <p:sldId id="427" r:id="rId75"/>
    <p:sldId id="428" r:id="rId76"/>
    <p:sldId id="429" r:id="rId77"/>
    <p:sldId id="430" r:id="rId78"/>
    <p:sldId id="431" r:id="rId79"/>
    <p:sldId id="432" r:id="rId80"/>
    <p:sldId id="455" r:id="rId81"/>
    <p:sldId id="456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00"/>
    <a:srgbClr val="336600"/>
    <a:srgbClr val="FF5050"/>
    <a:srgbClr val="FF0000"/>
    <a:srgbClr val="CC0000"/>
    <a:srgbClr val="FFFF00"/>
    <a:srgbClr val="CC99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128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notesViewPr>
    <p:cSldViewPr>
      <p:cViewPr varScale="1">
        <p:scale>
          <a:sx n="61" d="100"/>
          <a:sy n="61" d="100"/>
        </p:scale>
        <p:origin x="-171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768077-AFA9-4C9E-A76C-B52167E00E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BDDB8B-1E8F-447F-9B14-E30CC7DB42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DDB8B-1E8F-447F-9B14-E30CC7DB42F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1722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000" y="6400800"/>
            <a:ext cx="1905000" cy="457200"/>
          </a:xfr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fld id="{7C65FC89-F3E1-4769-8F31-23253EEF343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3102" name="Object 30"/>
          <p:cNvGraphicFramePr>
            <a:graphicFrameLocks noChangeAspect="1"/>
          </p:cNvGraphicFramePr>
          <p:nvPr/>
        </p:nvGraphicFramePr>
        <p:xfrm>
          <a:off x="152400" y="0"/>
          <a:ext cx="800100" cy="6764338"/>
        </p:xfrm>
        <a:graphic>
          <a:graphicData uri="http://schemas.openxmlformats.org/presentationml/2006/ole">
            <p:oleObj spid="_x0000_s3102" name="Bitmap Image" r:id="rId3" imgW="800212" imgH="6761905" progId="PBrush">
              <p:embed/>
            </p:oleObj>
          </a:graphicData>
        </a:graphic>
      </p:graphicFrame>
      <p:pic>
        <p:nvPicPr>
          <p:cNvPr id="3105" name="Picture 33" descr="W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5867400"/>
            <a:ext cx="1524000" cy="8763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A6902-F4F6-42A1-93DA-7B7734223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EA9BD-5557-4CA3-8FD0-23C19F67D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00913-8217-4B62-A994-DB2BCBEE3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D7452-0FE9-4C41-9A2A-A7A4F72B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10BEC-508C-4368-B86E-4B2E31C21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1B45-7B26-434E-8F8E-AE17B70DE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54901-B406-4AA3-B538-237915C1F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" y="64008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fld id="{984A2608-E577-417B-B8FB-87C78BB0465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B4D54-26A6-4082-82A2-8F0E41429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34CF-5FED-48C2-98FA-4CC6600A7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CCECD-9A9B-40D2-8381-4FB5C7431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55729-44D2-4749-87A8-7D1BCEC801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63326-3662-44B3-B6C8-A0C6481B5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2F2BD-08F7-4730-BA47-8715E3A3C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E8B00-6D5A-4885-A3CC-9526AD039D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5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076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r>
              <a:rPr lang="en-US" smtClean="0"/>
              <a:t> Introduction</a:t>
            </a:r>
            <a:endParaRPr lang="en-US"/>
          </a:p>
        </p:txBody>
      </p:sp>
      <p:sp>
        <p:nvSpPr>
          <p:cNvPr id="2077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Arial" charset="0"/>
              </a:defRPr>
            </a:lvl1pPr>
          </a:lstStyle>
          <a:p>
            <a:fld id="{BE4BF1C0-6193-41AA-B6EE-A579CBE2B5D3}" type="slidenum">
              <a:rPr lang="en-US"/>
              <a:pPr/>
              <a:t>‹#›</a:t>
            </a:fld>
            <a:endParaRPr lang="en-US"/>
          </a:p>
        </p:txBody>
      </p:sp>
      <p:graphicFrame>
        <p:nvGraphicFramePr>
          <p:cNvPr id="2079" name="Object 31"/>
          <p:cNvGraphicFramePr>
            <a:graphicFrameLocks noChangeAspect="1"/>
          </p:cNvGraphicFramePr>
          <p:nvPr/>
        </p:nvGraphicFramePr>
        <p:xfrm>
          <a:off x="0" y="0"/>
          <a:ext cx="533400" cy="6764338"/>
        </p:xfrm>
        <a:graphic>
          <a:graphicData uri="http://schemas.openxmlformats.org/presentationml/2006/ole">
            <p:oleObj spid="_x0000_s2079" name="Bitmap Image" r:id="rId19" imgW="800212" imgH="6761905" progId="PBrush">
              <p:embed/>
            </p:oleObj>
          </a:graphicData>
        </a:graphic>
      </p:graphicFrame>
      <p:pic>
        <p:nvPicPr>
          <p:cNvPr id="2082" name="Picture 34" descr="Wpi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772400" y="6042025"/>
            <a:ext cx="1219200" cy="7016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99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15000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5050"/>
        </a:buClr>
        <a:buChar char="–"/>
        <a:defRPr kumimoji="1"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50000"/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13.png"/><Relationship Id="rId3" Type="http://schemas.openxmlformats.org/officeDocument/2006/relationships/image" Target="../media/image11.wmf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6.bin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9.bin"/><Relationship Id="rId10" Type="http://schemas.openxmlformats.org/officeDocument/2006/relationships/oleObject" Target="../embeddings/oleObject34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8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4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3.png"/><Relationship Id="rId3" Type="http://schemas.openxmlformats.org/officeDocument/2006/relationships/image" Target="../media/image11.wmf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1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2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64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tf.org/rfc/rfc2136.txt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13.png"/><Relationship Id="rId3" Type="http://schemas.openxmlformats.org/officeDocument/2006/relationships/image" Target="../media/image11.wmf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6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6.bin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5.bin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80.bin"/><Relationship Id="rId4" Type="http://schemas.openxmlformats.org/officeDocument/2006/relationships/oleObject" Target="../embeddings/oleObject79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83.bin"/><Relationship Id="rId4" Type="http://schemas.openxmlformats.org/officeDocument/2006/relationships/oleObject" Target="../embeddings/oleObject82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9.v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89.bin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9.bin"/><Relationship Id="rId11" Type="http://schemas.openxmlformats.org/officeDocument/2006/relationships/oleObject" Target="../embeddings/oleObject104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20.png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9.bin"/><Relationship Id="rId12" Type="http://schemas.openxmlformats.org/officeDocument/2006/relationships/oleObject" Target="../embeddings/oleObject1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8.bin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07.bin"/><Relationship Id="rId10" Type="http://schemas.openxmlformats.org/officeDocument/2006/relationships/oleObject" Target="../embeddings/oleObject112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oleObject" Target="../embeddings/oleObject124.bin"/><Relationship Id="rId18" Type="http://schemas.openxmlformats.org/officeDocument/2006/relationships/oleObject" Target="../embeddings/oleObject129.bin"/><Relationship Id="rId3" Type="http://schemas.openxmlformats.org/officeDocument/2006/relationships/image" Target="../media/image22.png"/><Relationship Id="rId21" Type="http://schemas.openxmlformats.org/officeDocument/2006/relationships/oleObject" Target="../embeddings/oleObject132.bin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3.bin"/><Relationship Id="rId1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27.bin"/><Relationship Id="rId20" Type="http://schemas.openxmlformats.org/officeDocument/2006/relationships/oleObject" Target="../embeddings/oleObject131.bin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6.bin"/><Relationship Id="rId15" Type="http://schemas.openxmlformats.org/officeDocument/2006/relationships/oleObject" Target="../embeddings/oleObject126.bin"/><Relationship Id="rId10" Type="http://schemas.openxmlformats.org/officeDocument/2006/relationships/oleObject" Target="../embeddings/oleObject121.bin"/><Relationship Id="rId19" Type="http://schemas.openxmlformats.org/officeDocument/2006/relationships/oleObject" Target="../embeddings/oleObject130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Relationship Id="rId14" Type="http://schemas.openxmlformats.org/officeDocument/2006/relationships/oleObject" Target="../embeddings/oleObject125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7.bin"/><Relationship Id="rId13" Type="http://schemas.openxmlformats.org/officeDocument/2006/relationships/oleObject" Target="../embeddings/oleObject142.bin"/><Relationship Id="rId18" Type="http://schemas.openxmlformats.org/officeDocument/2006/relationships/oleObject" Target="../embeddings/oleObject147.bin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36.bin"/><Relationship Id="rId12" Type="http://schemas.openxmlformats.org/officeDocument/2006/relationships/oleObject" Target="../embeddings/oleObject141.bin"/><Relationship Id="rId17" Type="http://schemas.openxmlformats.org/officeDocument/2006/relationships/oleObject" Target="../embeddings/oleObject146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5.bin"/><Relationship Id="rId20" Type="http://schemas.openxmlformats.org/officeDocument/2006/relationships/oleObject" Target="../embeddings/oleObject149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35.bin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44.bin"/><Relationship Id="rId10" Type="http://schemas.openxmlformats.org/officeDocument/2006/relationships/oleObject" Target="../embeddings/oleObject139.bin"/><Relationship Id="rId19" Type="http://schemas.openxmlformats.org/officeDocument/2006/relationships/oleObject" Target="../embeddings/oleObject148.bin"/><Relationship Id="rId4" Type="http://schemas.openxmlformats.org/officeDocument/2006/relationships/oleObject" Target="../embeddings/oleObject133.bin"/><Relationship Id="rId9" Type="http://schemas.openxmlformats.org/officeDocument/2006/relationships/oleObject" Target="../embeddings/oleObject138.bin"/><Relationship Id="rId14" Type="http://schemas.openxmlformats.org/officeDocument/2006/relationships/oleObject" Target="../embeddings/oleObject143.bin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13.png"/><Relationship Id="rId3" Type="http://schemas.openxmlformats.org/officeDocument/2006/relationships/image" Target="../media/image11.wmf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6.bin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5.bin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914400" y="1676400"/>
            <a:ext cx="8229600" cy="2590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4400" dirty="0" smtClean="0"/>
              <a:t>Application Layer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CS</a:t>
            </a:r>
            <a:r>
              <a:rPr lang="en-US" sz="3200" dirty="0" smtClean="0"/>
              <a:t> 3516 – Computer Networks</a:t>
            </a:r>
            <a:r>
              <a:rPr lang="en-US" sz="4400" b="1" dirty="0"/>
              <a:t/>
            </a:r>
            <a:br>
              <a:rPr lang="en-US" sz="4400" b="1" dirty="0"/>
            </a:br>
            <a:endParaRPr lang="en-US" sz="44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P2P Architecture</a:t>
            </a:r>
          </a:p>
        </p:txBody>
      </p:sp>
      <p:sp>
        <p:nvSpPr>
          <p:cNvPr id="309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9713" cy="4648200"/>
          </a:xfrm>
        </p:spPr>
        <p:txBody>
          <a:bodyPr/>
          <a:lstStyle/>
          <a:p>
            <a:r>
              <a:rPr lang="en-US" sz="2400" i="1" smtClean="0"/>
              <a:t>no</a:t>
            </a:r>
            <a:r>
              <a:rPr lang="en-US" sz="2400" smtClean="0"/>
              <a:t> always-on server</a:t>
            </a:r>
          </a:p>
          <a:p>
            <a:r>
              <a:rPr lang="en-US" sz="2400" smtClean="0"/>
              <a:t>arbitrary end systems directly communicate</a:t>
            </a:r>
          </a:p>
          <a:p>
            <a:r>
              <a:rPr lang="en-US" sz="2400" smtClean="0"/>
              <a:t>peers are intermittently connected and change IP addresses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endParaRPr lang="en-US" sz="2400" smtClean="0"/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Highly scalable but difficult to manage</a:t>
            </a:r>
          </a:p>
          <a:p>
            <a:endParaRPr lang="en-US" sz="2400" smtClean="0"/>
          </a:p>
        </p:txBody>
      </p:sp>
      <p:sp>
        <p:nvSpPr>
          <p:cNvPr id="3091" name="Freeform 69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2" name="Freeform 69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93" name="Freeform 69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69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3418" name="Rectangle 69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19" name="AutoShape 69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69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3388" name="Line 69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9" name="Line 69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0" name="Line 70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1" name="Line 70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2" name="Line 70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3" name="Line 70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4" name="Line 70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5" name="Line 70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6" name="Line 70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7" name="Line 70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8" name="Line 70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99" name="Line 70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00" name="Line 71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01" name="Line 71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02" name="Line 71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71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3414" name="Line 71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15" name="Line 71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16" name="Line 71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17" name="Line 71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71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3410" name="Line 71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11" name="Line 72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12" name="Line 72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13" name="Line 72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72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3406" name="Line 72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07" name="Line 72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08" name="Line 72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409" name="Line 72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096" name="Oval 728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Line 729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Line 730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Rectangle 731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00" name="Oval 732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733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3385" name="Line 73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6" name="Line 73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7" name="Line 73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37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3382" name="Line 7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3" name="Line 7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4" name="Line 7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03" name="Oval 741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Line 742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Line 743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Rectangle 744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07" name="Oval 745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746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3379" name="Line 7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" name="Line 7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" name="Line 7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750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3376" name="Line 7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7" name="Line 7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8" name="Line 7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0" name="Oval 754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Line 755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Line 756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Rectangle 757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14" name="Oval 758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759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3373" name="Line 7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4" name="Line 7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5" name="Line 7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63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3370" name="Line 7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1" name="Line 7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2" name="Line 7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17" name="Oval 76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8" name="Line 76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9" name="Line 76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0" name="Rectangle 77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21" name="Oval 77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77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3367" name="Line 7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8" name="Line 7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9" name="Line 7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7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3364" name="Line 7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5" name="Line 7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6" name="Line 7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24" name="Oval 780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5" name="Line 781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6" name="Line 782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27" name="Rectangle 783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28" name="Oval 784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785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3361" name="Line 7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2" name="Line 7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3" name="Line 7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89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3358" name="Line 7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9" name="Line 7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60" name="Line 7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1" name="Oval 793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Line 794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Line 795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796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3135" name="Oval 797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798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3355" name="Line 7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6" name="Line 8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" name="Line 8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02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3352" name="Line 8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3" name="Line 8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4" name="Line 8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38" name="Oval 806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39" name="Line 807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0" name="Line 808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1" name="Rectangle 809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42" name="Oval 810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811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3349" name="Line 8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0" name="Line 8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1" name="Line 8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15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3346" name="Line 8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7" name="Line 8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8" name="Line 8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45" name="Oval 819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6" name="Line 820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7" name="Line 821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Rectangle 822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49" name="Oval 823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824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3343" name="Line 8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" name="Line 8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" name="Line 8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828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3340" name="Line 8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" name="Line 8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" name="Line 8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2" name="Oval 832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33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4" name="Line 834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55" name="Rectangle 835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3156" name="Oval 836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837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3337" name="Line 8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" name="Line 8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" name="Line 8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841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3334" name="Line 8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" name="Line 8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" name="Line 8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9" name="Line 845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0" name="Line 846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1" name="Line 847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2" name="Line 848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3" name="Line 849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4" name="Line 850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5" name="Line 851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6" name="Freeform 852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67" name="Line 853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8" name="Line 854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69" name="Line 855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856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3321" name="Oval 85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2" name="Line 85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3" name="Line 85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24" name="Rectangle 86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325" name="Oval 86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86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331" name="Line 8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" name="Line 8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" name="Line 8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86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328" name="Line 8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9" name="Line 8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0" name="Line 8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870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3308" name="Oval 8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" name="Line 8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" name="Line 8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" name="Rectangle 8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312" name="Oval 8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8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18" name="Line 8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9" name="Line 8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0" name="Line 8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8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15" name="Line 8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6" name="Line 8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7" name="Line 8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884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3295" name="Oval 8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" name="Line 8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" name="Line 8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" name="Rectangle 8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299" name="Oval 8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2" name="Group 8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5" name="Line 8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6" name="Line 8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7" name="Line 8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" name="Group 8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02" name="Line 8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3" name="Line 8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4" name="Line 8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73" name="Line 898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" name="Line 899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" name="Line 900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" name="Line 901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7" name="Line 902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8" name="Line 903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9" name="Line 904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" name="Line 905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1" name="Line 906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2" name="Line 907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3" name="Line 908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4" name="Line 909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94" name="Group 910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3095" name="Group 911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3292" name="Picture 912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93" name="Line 9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Line 9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269" name="Picture 915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101" name="Group 916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91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5661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3086" name="Object 91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5662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3102" name="Group 919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92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5659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3084" name="Object 92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5660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3074" name="Object 92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55650" name="Clip" r:id="rId9" imgW="1305000" imgH="1085760" progId="">
                <p:embed/>
              </p:oleObj>
            </a:graphicData>
          </a:graphic>
        </p:graphicFrame>
        <p:grpSp>
          <p:nvGrpSpPr>
            <p:cNvPr id="3108" name="Group 923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3284" name="AutoShape 92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" name="Rectangle 92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" name="Rectangle 92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" name="AutoShape 92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" name="Line 92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9" name="Line 92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0" name="Rectangle 93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1" name="Rectangle 93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3075" name="Object 932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55651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3076" name="Object 933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55652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3077" name="Object 934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55653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3078" name="Object 935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55654" name="Clip" r:id="rId13" imgW="1305000" imgH="1085760" progId="">
                <p:embed/>
              </p:oleObj>
            </a:graphicData>
          </a:graphic>
        </p:graphicFrame>
        <p:grpSp>
          <p:nvGrpSpPr>
            <p:cNvPr id="3109" name="Group 936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93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5657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3082" name="Object 93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5658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3115" name="Group 939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94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5655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3080" name="Object 94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5656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3116" name="Group 942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3276" name="AutoShape 94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7" name="Rectangle 94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8" name="Rectangle 94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9" name="AutoShape 94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0" name="Line 94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1" name="Line 94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" name="Rectangle 94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3" name="Rectangle 95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86" name="Line 951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7" name="Line 952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8" name="Line 953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9" name="Line 954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0" name="Line 955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1" name="Line 956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2" name="Line 957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3" name="Line 958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4" name="Line 959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5" name="Line 960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96" name="Line 961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22" name="Group 962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3255" name="Oval 96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6" name="Line 96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7" name="Line 96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8" name="Rectangle 96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259" name="Oval 96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23" name="Group 96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265" name="Line 9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6" name="Line 9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7" name="Line 9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29" name="Group 97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262" name="Line 9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3" name="Line 9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4" name="Line 9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30" name="Group 976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3242" name="Oval 97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3" name="Line 97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4" name="Line 97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5" name="Rectangle 98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3246" name="Oval 98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36" name="Group 98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3252" name="Line 98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3" name="Line 98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4" name="Line 98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37" name="Group 98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3249" name="Line 98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0" name="Line 98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1" name="Line 98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43" name="Group 990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3224" name="Picture 991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25" name="Freeform 99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6" name="Freeform 99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7" name="Freeform 99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8" name="Freeform 99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9" name="Freeform 99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0" name="Freeform 99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1" name="Freeform 99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2" name="Freeform 99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3" name="Freeform 100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4" name="Freeform 100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5" name="Freeform 100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6" name="Freeform 100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7" name="Freeform 100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8" name="Freeform 100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39" name="Freeform 100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0" name="Freeform 100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41" name="Freeform 100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44" name="Group 1009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3206" name="Picture 1010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07" name="Freeform 1011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8" name="Freeform 1012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9" name="Freeform 1013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0" name="Freeform 1014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1" name="Freeform 1015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2" name="Freeform 1016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3" name="Freeform 1017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4" name="Freeform 1018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5" name="Freeform 1019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6" name="Freeform 1020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7" name="Freeform 1021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8" name="Freeform 1022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19" name="Freeform 1023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0" name="Freeform 1024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1" name="Freeform 1025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2" name="Freeform 1026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23" name="Freeform 1027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50" name="Group 1033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3202" name="Line 1034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3" name="Line 1035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4" name="Line 1036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05" name="Text Box 1037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Hybrid of Client-server and P2P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838" y="1377950"/>
            <a:ext cx="7772400" cy="500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E.g. Skype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voice-over-IP P2P application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centralized server: finding address of remote party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client-client connection: often direct (not through server)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E.g. Instant messaging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chatting between two users is P2P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centralized service: client presence detection/location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user registers its IP address with central server when it comes online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user contacts central server to find IP addresses of buddies</a:t>
            </a:r>
          </a:p>
          <a:p>
            <a:pPr lvl="1">
              <a:lnSpc>
                <a:spcPct val="8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 Communicating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44638"/>
            <a:ext cx="39893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Process:</a:t>
            </a:r>
            <a:r>
              <a:rPr lang="en-US" sz="2400" dirty="0" smtClean="0"/>
              <a:t> program running within a host.</a:t>
            </a:r>
            <a:endParaRPr lang="en-US" sz="2000" dirty="0" smtClean="0"/>
          </a:p>
          <a:p>
            <a:r>
              <a:rPr lang="en-US" sz="2400" dirty="0" smtClean="0"/>
              <a:t>Within same host, two processes communicate using  </a:t>
            </a:r>
            <a:r>
              <a:rPr lang="en-US" sz="2400" dirty="0" smtClean="0">
                <a:solidFill>
                  <a:srgbClr val="FF0000"/>
                </a:solidFill>
              </a:rPr>
              <a:t>inter-process communication</a:t>
            </a:r>
            <a:r>
              <a:rPr lang="en-US" sz="2400" dirty="0" smtClean="0"/>
              <a:t> (defined by OS).</a:t>
            </a:r>
          </a:p>
          <a:p>
            <a:r>
              <a:rPr lang="en-US" sz="2400" dirty="0" smtClean="0"/>
              <a:t>Processes in different hosts communicate by exchanging </a:t>
            </a:r>
            <a:r>
              <a:rPr lang="en-US" sz="2400" dirty="0" smtClean="0">
                <a:solidFill>
                  <a:srgbClr val="FF0000"/>
                </a:solidFill>
              </a:rPr>
              <a:t>messages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03788" y="1477963"/>
            <a:ext cx="3810000" cy="2535237"/>
          </a:xfrm>
          <a:noFill/>
          <a:ln w="25400">
            <a:solidFill>
              <a:srgbClr val="FF0000"/>
            </a:solidFill>
          </a:ln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Client process:</a:t>
            </a:r>
            <a:r>
              <a:rPr lang="en-US" sz="2400" smtClean="0"/>
              <a:t> process that initiates communication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Server process:</a:t>
            </a:r>
            <a:r>
              <a:rPr lang="en-US" sz="2400" smtClean="0"/>
              <a:t> process that waits to be contacted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pPr>
              <a:buFont typeface="ZapfDingbats" pitchFamily="82" charset="2"/>
              <a:buNone/>
            </a:pPr>
            <a:endParaRPr lang="en-US" smtClean="0"/>
          </a:p>
          <a:p>
            <a:pPr>
              <a:buFont typeface="ZapfDingbats" pitchFamily="82" charset="2"/>
              <a:buNone/>
            </a:pPr>
            <a:endParaRPr lang="en-US" smtClean="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691063" y="4238625"/>
            <a:ext cx="3989387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Note: applications with P2P architectures have client processes &amp; server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r>
              <a:rPr lang="en-US" sz="3600" dirty="0" smtClean="0"/>
              <a:t>Sockets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202112" cy="3929062"/>
          </a:xfrm>
        </p:spPr>
        <p:txBody>
          <a:bodyPr/>
          <a:lstStyle/>
          <a:p>
            <a:r>
              <a:rPr lang="en-US" sz="2400" dirty="0" smtClean="0"/>
              <a:t>Process sends/receives messages to/from its </a:t>
            </a:r>
            <a:r>
              <a:rPr lang="en-US" sz="2400" dirty="0" smtClean="0">
                <a:solidFill>
                  <a:srgbClr val="FF0000"/>
                </a:solidFill>
              </a:rPr>
              <a:t>socket</a:t>
            </a:r>
          </a:p>
          <a:p>
            <a:r>
              <a:rPr lang="en-US" sz="2400" dirty="0" smtClean="0"/>
              <a:t>Socket analogous to door</a:t>
            </a:r>
          </a:p>
          <a:p>
            <a:pPr lvl="1"/>
            <a:r>
              <a:rPr lang="en-US" sz="2000" dirty="0" smtClean="0"/>
              <a:t>sending process shoves message out door</a:t>
            </a:r>
          </a:p>
          <a:p>
            <a:pPr lvl="1"/>
            <a:r>
              <a:rPr lang="en-US" sz="2000" dirty="0" smtClean="0"/>
              <a:t>sending process relies on transport infrastructure on other side of door which brings message to socket at receiving process</a:t>
            </a:r>
          </a:p>
        </p:txBody>
      </p:sp>
      <p:sp>
        <p:nvSpPr>
          <p:cNvPr id="4104" name="Freeform 7"/>
          <p:cNvSpPr>
            <a:spLocks/>
          </p:cNvSpPr>
          <p:nvPr/>
        </p:nvSpPr>
        <p:spPr bwMode="auto">
          <a:xfrm>
            <a:off x="5930900" y="3522663"/>
            <a:ext cx="1808163" cy="1031875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4692650" y="1492250"/>
            <a:ext cx="1062038" cy="3606800"/>
            <a:chOff x="2933" y="616"/>
            <a:chExt cx="669" cy="2272"/>
          </a:xfrm>
        </p:grpSpPr>
        <p:sp>
          <p:nvSpPr>
            <p:cNvPr id="4125" name="Text Box 14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56675" name="Clip" r:id="rId3" imgW="1305000" imgH="1085760" progId="">
                <p:embed/>
              </p:oleObj>
            </a:graphicData>
          </a:graphic>
        </p:graphicFrame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4134" name="Oval 8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" name="Text Box 9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4132" name="Rectangle 1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Text Box 1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4128" name="Rectangle 18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0" name="Line 35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1" name="Text Box 36"/>
            <p:cNvSpPr txBox="1">
              <a:spLocks noChangeArrowheads="1"/>
            </p:cNvSpPr>
            <p:nvPr/>
          </p:nvSpPr>
          <p:spPr bwMode="auto">
            <a:xfrm>
              <a:off x="3028" y="616"/>
              <a:ext cx="4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7850188" y="1471613"/>
            <a:ext cx="1062037" cy="3606800"/>
            <a:chOff x="2933" y="616"/>
            <a:chExt cx="669" cy="2272"/>
          </a:xfrm>
        </p:grpSpPr>
        <p:sp>
          <p:nvSpPr>
            <p:cNvPr id="4114" name="Text Box 39"/>
            <p:cNvSpPr txBox="1">
              <a:spLocks noChangeArrowheads="1"/>
            </p:cNvSpPr>
            <p:nvPr/>
          </p:nvSpPr>
          <p:spPr bwMode="auto">
            <a:xfrm>
              <a:off x="3361" y="260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graphicFrame>
          <p:nvGraphicFramePr>
            <p:cNvPr id="4098" name="Object 40"/>
            <p:cNvGraphicFramePr>
              <a:graphicFrameLocks noChangeAspect="1"/>
            </p:cNvGraphicFramePr>
            <p:nvPr/>
          </p:nvGraphicFramePr>
          <p:xfrm>
            <a:off x="3039" y="996"/>
            <a:ext cx="405" cy="321"/>
          </p:xfrm>
          <a:graphic>
            <a:graphicData uri="http://schemas.openxmlformats.org/presentationml/2006/ole">
              <p:oleObj spid="_x0000_s156674" name="Clip" r:id="rId4" imgW="1305000" imgH="1085760" progId="">
                <p:embed/>
              </p:oleObj>
            </a:graphicData>
          </a:graphic>
        </p:graphicFrame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2933" y="1323"/>
              <a:ext cx="669" cy="353"/>
              <a:chOff x="3046" y="1508"/>
              <a:chExt cx="669" cy="353"/>
            </a:xfrm>
          </p:grpSpPr>
          <p:sp>
            <p:nvSpPr>
              <p:cNvPr id="4123" name="Oval 42"/>
              <p:cNvSpPr>
                <a:spLocks noChangeArrowheads="1"/>
              </p:cNvSpPr>
              <p:nvPr/>
            </p:nvSpPr>
            <p:spPr bwMode="auto">
              <a:xfrm>
                <a:off x="3046" y="1508"/>
                <a:ext cx="669" cy="353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Text Box 43"/>
              <p:cNvSpPr txBox="1">
                <a:spLocks noChangeArrowheads="1"/>
              </p:cNvSpPr>
              <p:nvPr/>
            </p:nvSpPr>
            <p:spPr bwMode="auto">
              <a:xfrm>
                <a:off x="3121" y="1578"/>
                <a:ext cx="5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process</a:t>
                </a:r>
              </a:p>
            </p:txBody>
          </p:sp>
        </p:grpSp>
        <p:grpSp>
          <p:nvGrpSpPr>
            <p:cNvPr id="7" name="Group 44"/>
            <p:cNvGrpSpPr>
              <a:grpSpLocks/>
            </p:cNvGrpSpPr>
            <p:nvPr/>
          </p:nvGrpSpPr>
          <p:grpSpPr bwMode="auto">
            <a:xfrm>
              <a:off x="2949" y="1845"/>
              <a:ext cx="610" cy="630"/>
              <a:chOff x="3072" y="3300"/>
              <a:chExt cx="610" cy="630"/>
            </a:xfrm>
          </p:grpSpPr>
          <p:sp>
            <p:nvSpPr>
              <p:cNvPr id="4121" name="Rectangle 45"/>
              <p:cNvSpPr>
                <a:spLocks noChangeArrowheads="1"/>
              </p:cNvSpPr>
              <p:nvPr/>
            </p:nvSpPr>
            <p:spPr bwMode="auto">
              <a:xfrm>
                <a:off x="3084" y="3300"/>
                <a:ext cx="593" cy="6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Text Box 46"/>
              <p:cNvSpPr txBox="1">
                <a:spLocks noChangeArrowheads="1"/>
              </p:cNvSpPr>
              <p:nvPr/>
            </p:nvSpPr>
            <p:spPr bwMode="auto">
              <a:xfrm>
                <a:off x="3072" y="3339"/>
                <a:ext cx="610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TCP with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buffers,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latin typeface="Times New Roman" pitchFamily="18" charset="0"/>
                  </a:rPr>
                  <a:t>variables</a:t>
                </a:r>
              </a:p>
            </p:txBody>
          </p:sp>
        </p:grpSp>
        <p:sp>
          <p:nvSpPr>
            <p:cNvPr id="4117" name="Rectangle 47"/>
            <p:cNvSpPr>
              <a:spLocks noChangeArrowheads="1"/>
            </p:cNvSpPr>
            <p:nvPr/>
          </p:nvSpPr>
          <p:spPr bwMode="auto">
            <a:xfrm>
              <a:off x="3054" y="1654"/>
              <a:ext cx="415" cy="2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socket</a:t>
              </a:r>
            </a:p>
          </p:txBody>
        </p:sp>
        <p:sp>
          <p:nvSpPr>
            <p:cNvPr id="4118" name="Line 48"/>
            <p:cNvSpPr>
              <a:spLocks noChangeShapeType="1"/>
            </p:cNvSpPr>
            <p:nvPr/>
          </p:nvSpPr>
          <p:spPr bwMode="auto">
            <a:xfrm flipV="1">
              <a:off x="3261" y="1561"/>
              <a:ext cx="0" cy="1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49"/>
            <p:cNvSpPr>
              <a:spLocks noChangeShapeType="1"/>
            </p:cNvSpPr>
            <p:nvPr/>
          </p:nvSpPr>
          <p:spPr bwMode="auto">
            <a:xfrm>
              <a:off x="3269" y="1823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Text Box 50"/>
            <p:cNvSpPr txBox="1">
              <a:spLocks noChangeArrowheads="1"/>
            </p:cNvSpPr>
            <p:nvPr/>
          </p:nvSpPr>
          <p:spPr bwMode="auto">
            <a:xfrm>
              <a:off x="3028" y="616"/>
              <a:ext cx="46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host or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server</a:t>
              </a:r>
            </a:p>
          </p:txBody>
        </p:sp>
      </p:grpSp>
      <p:sp>
        <p:nvSpPr>
          <p:cNvPr id="4107" name="Text Box 51"/>
          <p:cNvSpPr txBox="1">
            <a:spLocks noChangeArrowheads="1"/>
          </p:cNvSpPr>
          <p:nvPr/>
        </p:nvSpPr>
        <p:spPr bwMode="auto">
          <a:xfrm>
            <a:off x="6396038" y="3654425"/>
            <a:ext cx="819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latin typeface="Times New Roman" pitchFamily="18" charset="0"/>
              </a:rPr>
              <a:t>Internet</a:t>
            </a:r>
          </a:p>
        </p:txBody>
      </p:sp>
      <p:sp>
        <p:nvSpPr>
          <p:cNvPr id="4108" name="Line 52"/>
          <p:cNvSpPr>
            <a:spLocks noChangeShapeType="1"/>
          </p:cNvSpPr>
          <p:nvPr/>
        </p:nvSpPr>
        <p:spPr bwMode="auto">
          <a:xfrm>
            <a:off x="5689600" y="4065588"/>
            <a:ext cx="2211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Text Box 53"/>
          <p:cNvSpPr txBox="1">
            <a:spLocks noChangeArrowheads="1"/>
          </p:cNvSpPr>
          <p:nvPr/>
        </p:nvSpPr>
        <p:spPr bwMode="auto">
          <a:xfrm>
            <a:off x="5519738" y="4667250"/>
            <a:ext cx="101123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by OS</a:t>
            </a:r>
            <a:endParaRPr lang="en-US" sz="16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600">
              <a:latin typeface="Times New Roman" pitchFamily="18" charset="0"/>
            </a:endParaRPr>
          </a:p>
        </p:txBody>
      </p:sp>
      <p:sp>
        <p:nvSpPr>
          <p:cNvPr id="4110" name="Line 55"/>
          <p:cNvSpPr>
            <a:spLocks noChangeShapeType="1"/>
          </p:cNvSpPr>
          <p:nvPr/>
        </p:nvSpPr>
        <p:spPr bwMode="auto">
          <a:xfrm flipH="1" flipV="1">
            <a:off x="5470525" y="4445000"/>
            <a:ext cx="244475" cy="317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Text Box 56"/>
          <p:cNvSpPr txBox="1">
            <a:spLocks noChangeArrowheads="1"/>
          </p:cNvSpPr>
          <p:nvPr/>
        </p:nvSpPr>
        <p:spPr bwMode="auto">
          <a:xfrm>
            <a:off x="5907088" y="2306638"/>
            <a:ext cx="133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controlled by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  <a:latin typeface="Times New Roman" pitchFamily="18" charset="0"/>
              </a:rPr>
              <a:t>app developer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4112" name="Line 58"/>
          <p:cNvSpPr>
            <a:spLocks noChangeShapeType="1"/>
          </p:cNvSpPr>
          <p:nvPr/>
        </p:nvSpPr>
        <p:spPr bwMode="auto">
          <a:xfrm flipH="1">
            <a:off x="5678488" y="2589213"/>
            <a:ext cx="219075" cy="133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Rectangle 59"/>
          <p:cNvSpPr>
            <a:spLocks noChangeArrowheads="1"/>
          </p:cNvSpPr>
          <p:nvPr/>
        </p:nvSpPr>
        <p:spPr bwMode="auto">
          <a:xfrm>
            <a:off x="457200" y="5554663"/>
            <a:ext cx="81676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API: (1) choice of transport protocol; (2) ability to fix a few parameters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(see Sockets slide deck)</a:t>
            </a:r>
            <a:r>
              <a:rPr lang="en-US" dirty="0" smtClean="0">
                <a:latin typeface="+mn-lt"/>
              </a:rPr>
              <a:t>             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853" y="0"/>
            <a:ext cx="7772400" cy="1143000"/>
          </a:xfrm>
        </p:spPr>
        <p:txBody>
          <a:bodyPr/>
          <a:lstStyle/>
          <a:p>
            <a:r>
              <a:rPr lang="en-US" sz="3200" dirty="0" smtClean="0"/>
              <a:t>Addressing Processes</a:t>
            </a:r>
            <a:endParaRPr lang="en-US" dirty="0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10472" y="1207731"/>
            <a:ext cx="4244863" cy="4648200"/>
          </a:xfrm>
        </p:spPr>
        <p:txBody>
          <a:bodyPr/>
          <a:lstStyle/>
          <a:p>
            <a:r>
              <a:rPr lang="en-US" sz="2400" dirty="0" smtClean="0"/>
              <a:t>To receive messages, process  must have </a:t>
            </a:r>
            <a:r>
              <a:rPr lang="en-US" sz="2400" i="1" dirty="0" smtClean="0">
                <a:solidFill>
                  <a:srgbClr val="FF0000"/>
                </a:solidFill>
              </a:rPr>
              <a:t>identifier</a:t>
            </a:r>
          </a:p>
          <a:p>
            <a:r>
              <a:rPr lang="en-US" sz="2400" dirty="0" smtClean="0"/>
              <a:t>Host device has unique 32-bit IP address</a:t>
            </a:r>
          </a:p>
          <a:p>
            <a:r>
              <a:rPr lang="en-US" sz="2400" u="sng" dirty="0" smtClean="0">
                <a:solidFill>
                  <a:srgbClr val="FF0000"/>
                </a:solidFill>
              </a:rPr>
              <a:t>Exercise:</a:t>
            </a:r>
            <a:r>
              <a:rPr lang="en-US" sz="2400" dirty="0" smtClean="0"/>
              <a:t> use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ipconfig</a:t>
            </a:r>
            <a:r>
              <a:rPr lang="en-US" sz="2400" dirty="0" smtClean="0"/>
              <a:t> from command prompt to get your IP address (Windows)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771154" y="962853"/>
            <a:ext cx="4125912" cy="5218112"/>
          </a:xfrm>
          <a:noFill/>
        </p:spPr>
        <p:txBody>
          <a:bodyPr/>
          <a:lstStyle/>
          <a:p>
            <a:r>
              <a:rPr lang="en-US" sz="2400" i="1" u="sng" dirty="0" smtClean="0">
                <a:solidFill>
                  <a:srgbClr val="FF0000"/>
                </a:solidFill>
              </a:rPr>
              <a:t>Q:</a:t>
            </a:r>
            <a:r>
              <a:rPr lang="en-US" sz="2400" dirty="0" smtClean="0"/>
              <a:t> does  IP address of host on which process runs suffice for identifying the process?</a:t>
            </a:r>
          </a:p>
          <a:p>
            <a:pPr lvl="1"/>
            <a:r>
              <a:rPr lang="en-US" i="1" u="sng" dirty="0" smtClean="0">
                <a:solidFill>
                  <a:srgbClr val="FF0000"/>
                </a:solidFill>
              </a:rPr>
              <a:t>A:</a:t>
            </a:r>
            <a:r>
              <a:rPr lang="en-US" dirty="0" smtClean="0"/>
              <a:t> No, </a:t>
            </a:r>
            <a:r>
              <a:rPr lang="en-US" i="1" dirty="0" smtClean="0"/>
              <a:t>many</a:t>
            </a:r>
            <a:r>
              <a:rPr lang="en-US" dirty="0" smtClean="0"/>
              <a:t> processes can be running on same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r>
              <a:rPr lang="en-US" sz="2400" i="1" dirty="0" smtClean="0">
                <a:solidFill>
                  <a:srgbClr val="FF0000"/>
                </a:solidFill>
              </a:rPr>
              <a:t>Identifier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includes both </a:t>
            </a:r>
            <a:r>
              <a:rPr lang="en-US" sz="2400" dirty="0" smtClean="0">
                <a:solidFill>
                  <a:srgbClr val="FF0000"/>
                </a:solidFill>
              </a:rPr>
              <a:t>IP address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port numbers</a:t>
            </a:r>
            <a:r>
              <a:rPr lang="en-US" sz="2400" dirty="0" smtClean="0"/>
              <a:t> associated with process on host.</a:t>
            </a:r>
          </a:p>
          <a:p>
            <a:r>
              <a:rPr lang="en-US" sz="2400" dirty="0" smtClean="0"/>
              <a:t>Example port numbers:</a:t>
            </a:r>
          </a:p>
          <a:p>
            <a:pPr lvl="1"/>
            <a:r>
              <a:rPr lang="en-US" sz="2000" dirty="0" smtClean="0"/>
              <a:t>HTTP server: 80</a:t>
            </a:r>
          </a:p>
          <a:p>
            <a:pPr lvl="1"/>
            <a:r>
              <a:rPr lang="en-US" sz="2000" dirty="0" smtClean="0"/>
              <a:t>Mail server: 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App-layer Protocol Defines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3513" cy="4648200"/>
          </a:xfrm>
        </p:spPr>
        <p:txBody>
          <a:bodyPr/>
          <a:lstStyle/>
          <a:p>
            <a:r>
              <a:rPr lang="en-US" sz="2400" smtClean="0"/>
              <a:t>Types of messages exchanged, </a:t>
            </a:r>
          </a:p>
          <a:p>
            <a:pPr lvl="1"/>
            <a:r>
              <a:rPr lang="en-US" sz="2000" smtClean="0"/>
              <a:t>e.g., request, response </a:t>
            </a:r>
          </a:p>
          <a:p>
            <a:r>
              <a:rPr lang="en-US" sz="2400" smtClean="0"/>
              <a:t>Message syntax:</a:t>
            </a:r>
          </a:p>
          <a:p>
            <a:pPr lvl="1"/>
            <a:r>
              <a:rPr lang="en-US" sz="2000" smtClean="0"/>
              <a:t>what fields in messages &amp; how fields are delineated</a:t>
            </a:r>
          </a:p>
          <a:p>
            <a:r>
              <a:rPr lang="en-US" sz="2400" smtClean="0"/>
              <a:t>Message semantics </a:t>
            </a:r>
          </a:p>
          <a:p>
            <a:pPr lvl="1"/>
            <a:r>
              <a:rPr lang="en-US" sz="2000" smtClean="0"/>
              <a:t>meaning of information in fields</a:t>
            </a:r>
          </a:p>
          <a:p>
            <a:r>
              <a:rPr lang="en-US" sz="2400" smtClean="0"/>
              <a:t>Rules for when and how processes send &amp; respond to messages</a:t>
            </a:r>
          </a:p>
        </p:txBody>
      </p:sp>
      <p:sp>
        <p:nvSpPr>
          <p:cNvPr id="440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70438" y="159067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Public-domain protocols:</a:t>
            </a:r>
          </a:p>
          <a:p>
            <a:r>
              <a:rPr lang="en-US" sz="2400" dirty="0" smtClean="0"/>
              <a:t>Defined in RFCs</a:t>
            </a:r>
          </a:p>
          <a:p>
            <a:r>
              <a:rPr lang="en-US" sz="2400" dirty="0" smtClean="0"/>
              <a:t>allows for interoperability</a:t>
            </a:r>
          </a:p>
          <a:p>
            <a:r>
              <a:rPr lang="en-US" sz="2400" dirty="0" smtClean="0"/>
              <a:t>e.g., HTTP, SMTP, </a:t>
            </a:r>
            <a:r>
              <a:rPr lang="en-US" sz="2400" dirty="0" err="1" smtClean="0"/>
              <a:t>BitTorrent</a:t>
            </a:r>
            <a:endParaRPr lang="en-US" sz="2400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Proprietary protocols:</a:t>
            </a:r>
            <a:endParaRPr lang="en-US" sz="2400" dirty="0" smtClean="0"/>
          </a:p>
          <a:p>
            <a:r>
              <a:rPr lang="en-US" sz="2400" dirty="0" smtClean="0"/>
              <a:t>e.g., Skype, </a:t>
            </a:r>
            <a:r>
              <a:rPr lang="en-US" sz="2400" dirty="0" err="1" smtClean="0"/>
              <a:t>ppstream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05800" cy="1143000"/>
          </a:xfrm>
        </p:spPr>
        <p:txBody>
          <a:bodyPr/>
          <a:lstStyle/>
          <a:p>
            <a:r>
              <a:rPr lang="en-US" sz="3200" dirty="0" smtClean="0"/>
              <a:t>What Transport Service Does an App Need?</a:t>
            </a:r>
            <a:endParaRPr lang="en-US" dirty="0" smtClean="0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316412" cy="27971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Data loss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other apps (e.g., file transfer, telnet) require 100% reliable data transfer</a:t>
            </a:r>
            <a:r>
              <a:rPr lang="en-US" dirty="0" smtClean="0"/>
              <a:t> </a:t>
            </a: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8800" y="3725862"/>
            <a:ext cx="3810000" cy="24431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Timing</a:t>
            </a: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some apps (e.g., Internet telephony, interactive games) require low delay to be “effective”</a:t>
            </a: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4860925" y="1090612"/>
            <a:ext cx="42830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  <a:latin typeface="+mn-lt"/>
              </a:rPr>
              <a:t>Throughput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some apps (e.g., multimedia) require minimum amount of throughput to be “effective”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other apps (“elastic apps”) make use of whatever throughput they get </a:t>
            </a:r>
          </a:p>
          <a:p>
            <a:pPr marL="342900" indent="-342900"/>
            <a:r>
              <a:rPr lang="en-US" dirty="0">
                <a:solidFill>
                  <a:srgbClr val="FF0000"/>
                </a:solidFill>
                <a:latin typeface="+mn-lt"/>
              </a:rPr>
              <a:t>Security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ncryption</a:t>
            </a:r>
            <a:r>
              <a:rPr lang="en-US" dirty="0">
                <a:latin typeface="+mn-lt"/>
              </a:rPr>
              <a:t>, data integrity,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3213"/>
            <a:ext cx="7962900" cy="1143000"/>
          </a:xfrm>
        </p:spPr>
        <p:txBody>
          <a:bodyPr/>
          <a:lstStyle/>
          <a:p>
            <a:r>
              <a:rPr lang="en-US" sz="2800" dirty="0" smtClean="0"/>
              <a:t>Transport Service Requirements of Common Apps</a:t>
            </a:r>
            <a:endParaRPr lang="en-US" dirty="0" smtClean="0"/>
          </a:p>
        </p:txBody>
      </p:sp>
      <p:sp>
        <p:nvSpPr>
          <p:cNvPr id="46085" name="Text Box 3"/>
          <p:cNvSpPr txBox="1">
            <a:spLocks noChangeArrowheads="1"/>
          </p:cNvSpPr>
          <p:nvPr/>
        </p:nvSpPr>
        <p:spPr bwMode="auto">
          <a:xfrm>
            <a:off x="182563" y="1727200"/>
            <a:ext cx="2541587" cy="3140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Arial" charset="0"/>
              </a:rPr>
              <a:t>Application</a:t>
            </a:r>
            <a:endParaRPr lang="en-US" sz="2000" dirty="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 dirty="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instant messaging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2816225" y="1752600"/>
            <a:ext cx="156686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Data loss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 loss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4502150" y="1751013"/>
            <a:ext cx="25749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Throughput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audio: 5kbps-1Mbps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video:10kbps-5Mbps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same as above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elastic</a:t>
            </a:r>
          </a:p>
        </p:txBody>
      </p:sp>
      <p:sp>
        <p:nvSpPr>
          <p:cNvPr id="46088" name="Text Box 6"/>
          <p:cNvSpPr txBox="1">
            <a:spLocks noChangeArrowheads="1"/>
          </p:cNvSpPr>
          <p:nvPr/>
        </p:nvSpPr>
        <p:spPr bwMode="auto">
          <a:xfrm>
            <a:off x="6935788" y="1697038"/>
            <a:ext cx="2062162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Time Sensitive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yes and no</a:t>
            </a:r>
          </a:p>
        </p:txBody>
      </p:sp>
      <p:sp>
        <p:nvSpPr>
          <p:cNvPr id="46089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0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Internet Transport Protocols Services</a:t>
            </a:r>
            <a:endParaRPr lang="en-US" dirty="0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TCP service:</a:t>
            </a:r>
            <a:endParaRPr lang="en-US" sz="2400" smtClean="0"/>
          </a:p>
          <a:p>
            <a:r>
              <a:rPr lang="en-US" sz="2000" i="1" smtClean="0">
                <a:solidFill>
                  <a:schemeClr val="accent2"/>
                </a:solidFill>
              </a:rPr>
              <a:t>connection-oriented:</a:t>
            </a:r>
            <a:r>
              <a:rPr lang="en-US" sz="2000" smtClean="0"/>
              <a:t> setup required between client and server processes</a:t>
            </a:r>
          </a:p>
          <a:p>
            <a:r>
              <a:rPr lang="en-US" sz="2000" i="1" smtClean="0">
                <a:solidFill>
                  <a:schemeClr val="accent2"/>
                </a:solidFill>
              </a:rPr>
              <a:t>reliable transport </a:t>
            </a:r>
            <a:r>
              <a:rPr lang="en-US" sz="2000" smtClean="0"/>
              <a:t>between sending and receiving process</a:t>
            </a:r>
            <a:endParaRPr lang="en-US" sz="2000" smtClean="0">
              <a:solidFill>
                <a:schemeClr val="accent2"/>
              </a:solidFill>
            </a:endParaRPr>
          </a:p>
          <a:p>
            <a:r>
              <a:rPr lang="en-US" sz="2000" i="1" smtClean="0">
                <a:solidFill>
                  <a:schemeClr val="accent2"/>
                </a:solidFill>
              </a:rPr>
              <a:t>flow control:</a:t>
            </a:r>
            <a:r>
              <a:rPr lang="en-US" sz="2000" smtClean="0"/>
              <a:t> sender won’t overwhelm receiver </a:t>
            </a:r>
          </a:p>
          <a:p>
            <a:r>
              <a:rPr lang="en-US" sz="2000" i="1" smtClean="0">
                <a:solidFill>
                  <a:schemeClr val="accent2"/>
                </a:solidFill>
              </a:rPr>
              <a:t>congestion control:</a:t>
            </a:r>
            <a:r>
              <a:rPr lang="en-US" sz="2000" smtClean="0"/>
              <a:t> throttle sender when network overloaded</a:t>
            </a:r>
          </a:p>
          <a:p>
            <a:r>
              <a:rPr lang="en-US" sz="2000" i="1" smtClean="0">
                <a:solidFill>
                  <a:schemeClr val="accent2"/>
                </a:solidFill>
              </a:rPr>
              <a:t>does not provide:</a:t>
            </a:r>
            <a:r>
              <a:rPr lang="en-US" sz="2000" smtClean="0"/>
              <a:t> timing, minimum throughput guarantees, security</a:t>
            </a:r>
            <a:endParaRPr lang="en-US" sz="2400" smtClean="0"/>
          </a:p>
        </p:txBody>
      </p:sp>
      <p:sp>
        <p:nvSpPr>
          <p:cNvPr id="471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562100"/>
            <a:ext cx="36671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UDP service:</a:t>
            </a:r>
            <a:endParaRPr lang="en-US" sz="2400" smtClean="0"/>
          </a:p>
          <a:p>
            <a:r>
              <a:rPr lang="en-US" sz="2000" smtClean="0"/>
              <a:t>unreliable data transfer between sending and receiving process</a:t>
            </a:r>
          </a:p>
          <a:p>
            <a:r>
              <a:rPr lang="en-US" sz="2000" smtClean="0"/>
              <a:t>does not provide: connection setup, reliability, flow control, congestion control, timing, throughput guarantee, or security </a:t>
            </a:r>
          </a:p>
          <a:p>
            <a:endParaRPr lang="en-US" sz="2000" smtClean="0"/>
          </a:p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Q:</a:t>
            </a:r>
            <a:r>
              <a:rPr lang="en-US" sz="2000" smtClean="0"/>
              <a:t> why bother?  Why is there a UDP?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47125" cy="1143000"/>
          </a:xfrm>
        </p:spPr>
        <p:txBody>
          <a:bodyPr/>
          <a:lstStyle/>
          <a:p>
            <a:r>
              <a:rPr lang="en-US" sz="2800" dirty="0" smtClean="0"/>
              <a:t>Internet Apps:  Application, Transport Protocols</a:t>
            </a:r>
            <a:endParaRPr lang="en-US" dirty="0" smtClean="0"/>
          </a:p>
        </p:txBody>
      </p:sp>
      <p:sp>
        <p:nvSpPr>
          <p:cNvPr id="48133" name="Text Box 3"/>
          <p:cNvSpPr txBox="1">
            <a:spLocks noChangeArrowheads="1"/>
          </p:cNvSpPr>
          <p:nvPr/>
        </p:nvSpPr>
        <p:spPr bwMode="auto">
          <a:xfrm>
            <a:off x="315913" y="1773238"/>
            <a:ext cx="2806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3302000" y="1458913"/>
            <a:ext cx="25955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layer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SMTP [RFC 2821]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HTTP [RFC 2616]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HTTP (eg Youtube), </a:t>
            </a:r>
            <a:br>
              <a:rPr lang="en-US" sz="2000">
                <a:latin typeface="Arial" charset="0"/>
              </a:rPr>
            </a:br>
            <a:r>
              <a:rPr lang="en-US" sz="2000">
                <a:latin typeface="Arial" charset="0"/>
              </a:rPr>
              <a:t>RTP [RFC 1889]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SIP, RTP, 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(e.g., Skype)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Arial" charset="0"/>
              </a:rPr>
              <a:t>transport protocol</a:t>
            </a: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2000">
              <a:latin typeface="Arial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Arial" charset="0"/>
              </a:rPr>
              <a:t>typically UDP</a:t>
            </a:r>
          </a:p>
        </p:txBody>
      </p:sp>
      <p:sp>
        <p:nvSpPr>
          <p:cNvPr id="48136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Line 11"/>
          <p:cNvSpPr>
            <a:spLocks noChangeShapeType="1"/>
          </p:cNvSpPr>
          <p:nvPr/>
        </p:nvSpPr>
        <p:spPr bwMode="auto">
          <a:xfrm flipV="1">
            <a:off x="1162050" y="3657600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962025" y="5181600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9EBD7-DAE3-4AA8-9DEE-CD979B7FF0E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4335" y="270455"/>
            <a:ext cx="2685296" cy="287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5950" y="3357687"/>
            <a:ext cx="2743199" cy="293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4362" y="142607"/>
            <a:ext cx="2218252" cy="32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899" y="3391110"/>
            <a:ext cx="5276716" cy="329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842" y="193184"/>
            <a:ext cx="2926153" cy="3129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Application layer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2.1 Principles of network applications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2.2 Web and HTTP</a:t>
            </a:r>
          </a:p>
          <a:p>
            <a:r>
              <a:rPr lang="en-US" sz="2400" dirty="0" smtClean="0"/>
              <a:t>2.3 FTP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2.4 Electronic Mail</a:t>
            </a:r>
          </a:p>
          <a:p>
            <a:pPr lvl="1"/>
            <a:r>
              <a:rPr lang="en-US" sz="2000" dirty="0" smtClean="0"/>
              <a:t>SMTP, POP3, IMAP</a:t>
            </a:r>
          </a:p>
          <a:p>
            <a:r>
              <a:rPr lang="en-US" sz="2400" dirty="0" smtClean="0"/>
              <a:t>2.5 DNS</a:t>
            </a:r>
          </a:p>
          <a:p>
            <a:endParaRPr lang="en-US" sz="2400" dirty="0" smtClean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4054475" cy="4343400"/>
          </a:xfrm>
        </p:spPr>
        <p:txBody>
          <a:bodyPr/>
          <a:lstStyle/>
          <a:p>
            <a:r>
              <a:rPr lang="en-US" sz="2400" dirty="0" smtClean="0"/>
              <a:t>2.6 P2P applications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2.7 Socket programming with UDP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2.8 Socket programming with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and HTTP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267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First some jargon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Web page</a:t>
            </a:r>
            <a:r>
              <a:rPr lang="en-US" sz="2400" dirty="0" smtClean="0"/>
              <a:t> consists of </a:t>
            </a:r>
            <a:r>
              <a:rPr lang="en-US" sz="2400" dirty="0" smtClean="0">
                <a:solidFill>
                  <a:srgbClr val="FF0000"/>
                </a:solidFill>
              </a:rPr>
              <a:t>objects</a:t>
            </a:r>
            <a:endParaRPr lang="en-US" sz="2400" dirty="0" smtClean="0"/>
          </a:p>
          <a:p>
            <a:r>
              <a:rPr lang="en-US" sz="2400" dirty="0" smtClean="0"/>
              <a:t>Object can be HTML file, JPEG image, Java applet, audio file,…</a:t>
            </a:r>
          </a:p>
          <a:p>
            <a:r>
              <a:rPr lang="en-US" sz="2400" dirty="0" smtClean="0"/>
              <a:t>Web page consists of </a:t>
            </a:r>
            <a:r>
              <a:rPr lang="en-US" sz="2400" dirty="0" smtClean="0">
                <a:solidFill>
                  <a:srgbClr val="FF0000"/>
                </a:solidFill>
              </a:rPr>
              <a:t>base HTML-file</a:t>
            </a:r>
            <a:r>
              <a:rPr lang="en-US" sz="2400" dirty="0" smtClean="0"/>
              <a:t> which includes several referenced objects</a:t>
            </a:r>
          </a:p>
          <a:p>
            <a:r>
              <a:rPr lang="en-US" sz="2400" dirty="0" smtClean="0"/>
              <a:t>Each object is addressable by a </a:t>
            </a:r>
            <a:r>
              <a:rPr lang="en-US" sz="2400" dirty="0" smtClean="0">
                <a:solidFill>
                  <a:srgbClr val="FF0000"/>
                </a:solidFill>
              </a:rPr>
              <a:t>URL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Example URL:</a:t>
            </a:r>
          </a:p>
          <a:p>
            <a:pPr>
              <a:buFont typeface="ZapfDingbats" pitchFamily="82" charset="2"/>
              <a:buNone/>
            </a:pPr>
            <a:endParaRPr lang="en-US" dirty="0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19200" y="5105400"/>
            <a:ext cx="6835775" cy="1144587"/>
            <a:chOff x="788" y="2955"/>
            <a:chExt cx="4306" cy="721"/>
          </a:xfrm>
        </p:grpSpPr>
        <p:sp>
          <p:nvSpPr>
            <p:cNvPr id="50183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>
                  <a:latin typeface="Courier New" pitchFamily="49" charset="0"/>
                </a:rPr>
                <a:t>www.someschool.edu/someDept/pic.gif</a:t>
              </a:r>
            </a:p>
          </p:txBody>
        </p:sp>
        <p:sp>
          <p:nvSpPr>
            <p:cNvPr id="50184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5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86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host name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0187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path name</a:t>
              </a:r>
              <a:endParaRPr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HTTP Overview</a:t>
            </a:r>
            <a:endParaRPr lang="en-US" dirty="0" smtClean="0"/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HTTP: hypertext transfer protocol</a:t>
            </a:r>
            <a:endParaRPr lang="en-US" sz="2400" smtClean="0"/>
          </a:p>
          <a:p>
            <a:r>
              <a:rPr lang="en-US" sz="2000" smtClean="0"/>
              <a:t>Web’s application layer protocol</a:t>
            </a:r>
          </a:p>
          <a:p>
            <a:r>
              <a:rPr lang="en-US" sz="2000" smtClean="0"/>
              <a:t>client/server model</a:t>
            </a:r>
          </a:p>
          <a:p>
            <a:pPr lvl="1"/>
            <a:r>
              <a:rPr lang="en-US" sz="2000" i="1" smtClean="0">
                <a:solidFill>
                  <a:srgbClr val="FF0000"/>
                </a:solidFill>
              </a:rPr>
              <a:t>client:</a:t>
            </a:r>
            <a:r>
              <a:rPr lang="en-US" sz="2000" smtClean="0"/>
              <a:t> browser that requests, receives, “displays” Web objects</a:t>
            </a:r>
          </a:p>
          <a:p>
            <a:pPr lvl="1"/>
            <a:r>
              <a:rPr lang="en-US" sz="2000" i="1" smtClean="0">
                <a:solidFill>
                  <a:srgbClr val="FF0000"/>
                </a:solidFill>
              </a:rPr>
              <a:t>server:</a:t>
            </a:r>
            <a:r>
              <a:rPr lang="en-US" sz="2000" smtClean="0"/>
              <a:t> Web server sends objects in response to requests</a:t>
            </a:r>
          </a:p>
          <a:p>
            <a:pPr>
              <a:buFont typeface="ZapfDingbats" pitchFamily="82" charset="2"/>
              <a:buNone/>
            </a:pPr>
            <a:endParaRPr lang="en-US" sz="2000" smtClean="0"/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924425" y="1860550"/>
          <a:ext cx="752475" cy="596900"/>
        </p:xfrm>
        <a:graphic>
          <a:graphicData uri="http://schemas.openxmlformats.org/presentationml/2006/ole">
            <p:oleObj spid="_x0000_s157698" name="Clip" r:id="rId3" imgW="1305000" imgH="1085760" progId="">
              <p:embed/>
            </p:oleObj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4773613" y="2455863"/>
            <a:ext cx="11620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Explorer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5123" name="Object 8"/>
          <p:cNvGraphicFramePr>
            <a:graphicFrameLocks noChangeAspect="1"/>
          </p:cNvGraphicFramePr>
          <p:nvPr/>
        </p:nvGraphicFramePr>
        <p:xfrm>
          <a:off x="5019675" y="4556125"/>
          <a:ext cx="752475" cy="596900"/>
        </p:xfrm>
        <a:graphic>
          <a:graphicData uri="http://schemas.openxmlformats.org/presentationml/2006/ole">
            <p:oleObj spid="_x0000_s157699" name="Clip" r:id="rId4" imgW="1305000" imgH="1085760" progId="">
              <p:embed/>
            </p:oleObj>
          </a:graphicData>
        </a:graphic>
      </p:graphicFrame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491413" y="3836988"/>
            <a:ext cx="138271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10513" y="2725738"/>
            <a:ext cx="504825" cy="1071562"/>
            <a:chOff x="4180" y="783"/>
            <a:chExt cx="150" cy="307"/>
          </a:xfrm>
        </p:grpSpPr>
        <p:sp>
          <p:nvSpPr>
            <p:cNvPr id="5140" name="AutoShape 1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Rectangle 1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Rectangle 1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AutoShape 1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Line 1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Line 1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6" name="Rectangle 1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7" name="Rectangle 1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1" name="Line 19"/>
          <p:cNvSpPr>
            <a:spLocks noChangeShapeType="1"/>
          </p:cNvSpPr>
          <p:nvPr/>
        </p:nvSpPr>
        <p:spPr bwMode="auto">
          <a:xfrm>
            <a:off x="5743575" y="2133600"/>
            <a:ext cx="2085975" cy="962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Line 20"/>
          <p:cNvSpPr>
            <a:spLocks noChangeShapeType="1"/>
          </p:cNvSpPr>
          <p:nvPr/>
        </p:nvSpPr>
        <p:spPr bwMode="auto">
          <a:xfrm flipH="1" flipV="1">
            <a:off x="5800725" y="2333625"/>
            <a:ext cx="1971675" cy="904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Line 21"/>
          <p:cNvSpPr>
            <a:spLocks noChangeShapeType="1"/>
          </p:cNvSpPr>
          <p:nvPr/>
        </p:nvSpPr>
        <p:spPr bwMode="auto">
          <a:xfrm flipV="1">
            <a:off x="5734050" y="3505200"/>
            <a:ext cx="2047875" cy="1095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4" name="Line 22"/>
          <p:cNvSpPr>
            <a:spLocks noChangeShapeType="1"/>
          </p:cNvSpPr>
          <p:nvPr/>
        </p:nvSpPr>
        <p:spPr bwMode="auto">
          <a:xfrm flipH="1">
            <a:off x="5810250" y="3629025"/>
            <a:ext cx="2047875" cy="1133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5" name="Text Box 23"/>
          <p:cNvSpPr txBox="1">
            <a:spLocks noChangeArrowheads="1"/>
          </p:cNvSpPr>
          <p:nvPr/>
        </p:nvSpPr>
        <p:spPr bwMode="auto">
          <a:xfrm>
            <a:off x="4921250" y="5218113"/>
            <a:ext cx="13223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Mac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Navigator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 rot="1422049">
            <a:off x="6097588" y="2293938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7" name="Text Box 25"/>
          <p:cNvSpPr txBox="1">
            <a:spLocks noChangeArrowheads="1"/>
          </p:cNvSpPr>
          <p:nvPr/>
        </p:nvSpPr>
        <p:spPr bwMode="auto">
          <a:xfrm rot="-1692639">
            <a:off x="5888038" y="3789363"/>
            <a:ext cx="1509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request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8" name="Text Box 26"/>
          <p:cNvSpPr txBox="1">
            <a:spLocks noChangeArrowheads="1"/>
          </p:cNvSpPr>
          <p:nvPr/>
        </p:nvSpPr>
        <p:spPr bwMode="auto">
          <a:xfrm rot="1411598">
            <a:off x="5910263" y="2741613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 rot="-1737783">
            <a:off x="6091238" y="4122738"/>
            <a:ext cx="1620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>
                <a:solidFill>
                  <a:srgbClr val="FF0000"/>
                </a:solidFill>
              </a:rPr>
              <a:t>HTTP response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4781550" y="3400425"/>
            <a:ext cx="3838575" cy="2724150"/>
          </a:xfrm>
          <a:prstGeom prst="rect">
            <a:avLst/>
          </a:prstGeom>
          <a:solidFill>
            <a:srgbClr val="FFFFFF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7667625" y="3238500"/>
            <a:ext cx="828675" cy="2952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Overview (continued)</a:t>
            </a:r>
          </a:p>
        </p:txBody>
      </p:sp>
      <p:sp>
        <p:nvSpPr>
          <p:cNvPr id="512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719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Uses TCP:</a:t>
            </a:r>
            <a:endParaRPr lang="en-US" sz="2400" smtClean="0"/>
          </a:p>
          <a:p>
            <a:r>
              <a:rPr lang="en-US" sz="2000" smtClean="0"/>
              <a:t>client initiates TCP connection (creates socket) to server,  port 80</a:t>
            </a:r>
          </a:p>
          <a:p>
            <a:r>
              <a:rPr lang="en-US" sz="2000" smtClean="0"/>
              <a:t>server accepts TCP connection from client</a:t>
            </a:r>
          </a:p>
          <a:p>
            <a:r>
              <a:rPr lang="en-US" sz="2000" smtClean="0"/>
              <a:t>HTTP messages (application-layer protocol messages) exchanged between browser (HTTP client) and Web server (HTTP server)</a:t>
            </a:r>
          </a:p>
          <a:p>
            <a:r>
              <a:rPr lang="en-US" sz="2000" smtClean="0"/>
              <a:t>TCP connection closed</a:t>
            </a:r>
            <a:endParaRPr lang="en-US" sz="2400" smtClean="0"/>
          </a:p>
        </p:txBody>
      </p:sp>
      <p:sp>
        <p:nvSpPr>
          <p:cNvPr id="512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1562100"/>
            <a:ext cx="3171825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HTTP is “stateless”</a:t>
            </a:r>
            <a:endParaRPr lang="en-US" sz="2400" smtClean="0"/>
          </a:p>
          <a:p>
            <a:r>
              <a:rPr lang="en-US" sz="2000" smtClean="0"/>
              <a:t>server maintains no information about past client requests</a:t>
            </a:r>
          </a:p>
        </p:txBody>
      </p:sp>
      <p:sp>
        <p:nvSpPr>
          <p:cNvPr id="51209" name="Rectangle 6"/>
          <p:cNvSpPr>
            <a:spLocks noChangeArrowheads="1"/>
          </p:cNvSpPr>
          <p:nvPr/>
        </p:nvSpPr>
        <p:spPr bwMode="auto">
          <a:xfrm>
            <a:off x="4810125" y="3419475"/>
            <a:ext cx="37528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  <a:latin typeface="+mn-lt"/>
              </a:rPr>
              <a:t>Protocols that maintain “state” are complex!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past history (state) must be maintained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if server/client crashes, their views of “state” may be inconsistent, must be reconciled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sz="2000" dirty="0">
              <a:latin typeface="+mn-lt"/>
            </a:endParaRP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7602538" y="3160713"/>
            <a:ext cx="91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aside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connections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Nonpersistent HTTP</a:t>
            </a:r>
            <a:endParaRPr lang="en-US" sz="2400" smtClean="0"/>
          </a:p>
          <a:p>
            <a:r>
              <a:rPr lang="en-US" sz="2400" smtClean="0"/>
              <a:t>At most one object is sent over a TCP connection.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5223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Persistent HTTP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Multiple objects can be sent over single TCP connection between client and server.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Line 11"/>
          <p:cNvSpPr>
            <a:spLocks noChangeShapeType="1"/>
          </p:cNvSpPr>
          <p:nvPr/>
        </p:nvSpPr>
        <p:spPr bwMode="auto">
          <a:xfrm>
            <a:off x="609600" y="20574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 smtClean="0"/>
              <a:t>Nonpersistent HTTP</a:t>
            </a:r>
            <a:endParaRPr lang="en-US" smtClean="0"/>
          </a:p>
        </p:txBody>
      </p:sp>
      <p:sp>
        <p:nvSpPr>
          <p:cNvPr id="532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114425"/>
            <a:ext cx="7658100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Suppose user enters URL </a:t>
            </a:r>
            <a:r>
              <a:rPr lang="en-US" sz="2000" dirty="0" smtClean="0">
                <a:latin typeface="Courier New" pitchFamily="49" charset="0"/>
              </a:rPr>
              <a:t>www.someSchool.edu/someDepartment/home.index</a:t>
            </a:r>
            <a:endParaRPr lang="en-US" sz="2400" dirty="0" smtClean="0"/>
          </a:p>
        </p:txBody>
      </p:sp>
      <p:sp>
        <p:nvSpPr>
          <p:cNvPr id="532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57225" y="2095500"/>
            <a:ext cx="3943350" cy="1905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1a</a:t>
            </a:r>
            <a:r>
              <a:rPr lang="en-US" sz="1800" dirty="0" smtClean="0">
                <a:solidFill>
                  <a:srgbClr val="FF0000"/>
                </a:solidFill>
              </a:rPr>
              <a:t>.</a:t>
            </a:r>
            <a:r>
              <a:rPr lang="en-US" sz="1800" dirty="0" smtClean="0"/>
              <a:t> HTTP client initiates TCP connection to HTTP server (process) at </a:t>
            </a:r>
            <a:r>
              <a:rPr lang="en-US" sz="1800" dirty="0" smtClean="0">
                <a:latin typeface="Arial" charset="0"/>
              </a:rPr>
              <a:t>www.someSchool.edu on port </a:t>
            </a:r>
            <a:r>
              <a:rPr lang="en-US" sz="1800" dirty="0" smtClean="0"/>
              <a:t>80</a:t>
            </a:r>
            <a:endParaRPr lang="en-US" sz="2000" dirty="0" smtClean="0"/>
          </a:p>
        </p:txBody>
      </p:sp>
      <p:sp>
        <p:nvSpPr>
          <p:cNvPr id="53257" name="Rectangle 5"/>
          <p:cNvSpPr>
            <a:spLocks noChangeArrowheads="1"/>
          </p:cNvSpPr>
          <p:nvPr/>
        </p:nvSpPr>
        <p:spPr bwMode="auto">
          <a:xfrm>
            <a:off x="609600" y="3810000"/>
            <a:ext cx="38862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  <a:latin typeface="+mn-lt"/>
              </a:rPr>
              <a:t>2.</a:t>
            </a:r>
            <a:r>
              <a:rPr lang="en-US" sz="2000" dirty="0">
                <a:latin typeface="+mn-lt"/>
              </a:rPr>
              <a:t> HTTP</a:t>
            </a:r>
            <a:r>
              <a:rPr lang="en-US" sz="1800" dirty="0">
                <a:latin typeface="+mn-lt"/>
              </a:rPr>
              <a:t> client sends HTTP </a:t>
            </a:r>
            <a:r>
              <a:rPr lang="en-US" sz="1800" i="1" dirty="0">
                <a:solidFill>
                  <a:schemeClr val="accent2"/>
                </a:solidFill>
                <a:latin typeface="+mn-lt"/>
              </a:rPr>
              <a:t>request message</a:t>
            </a:r>
            <a:r>
              <a:rPr lang="en-US" sz="1800" dirty="0">
                <a:latin typeface="+mn-lt"/>
              </a:rPr>
              <a:t> (containing URL) into TCP connection socket. Message indicates that client wants object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someDepartment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home.index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258" name="Rectangle 6"/>
          <p:cNvSpPr>
            <a:spLocks noChangeArrowheads="1"/>
          </p:cNvSpPr>
          <p:nvPr/>
        </p:nvSpPr>
        <p:spPr bwMode="auto">
          <a:xfrm>
            <a:off x="4781550" y="2524125"/>
            <a:ext cx="3810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  <a:latin typeface="+mn-lt"/>
              </a:rPr>
              <a:t>1b.</a:t>
            </a:r>
            <a:r>
              <a:rPr lang="en-US" sz="2000" dirty="0">
                <a:latin typeface="+mn-lt"/>
              </a:rPr>
              <a:t> HTTP</a:t>
            </a:r>
            <a:r>
              <a:rPr lang="en-US" sz="1800" dirty="0">
                <a:latin typeface="+mn-lt"/>
              </a:rPr>
              <a:t> server at host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www.someSchool.edu</a:t>
            </a:r>
            <a:r>
              <a:rPr lang="en-US" sz="1800" dirty="0">
                <a:latin typeface="+mn-lt"/>
              </a:rPr>
              <a:t> waiting for TCP connection at port 80.  “accepts” connection, notifying client</a:t>
            </a:r>
            <a:endParaRPr lang="en-US" sz="2000" dirty="0">
              <a:latin typeface="+mn-lt"/>
            </a:endParaRPr>
          </a:p>
        </p:txBody>
      </p:sp>
      <p:sp>
        <p:nvSpPr>
          <p:cNvPr id="53259" name="Rectangle 7"/>
          <p:cNvSpPr>
            <a:spLocks noChangeArrowheads="1"/>
          </p:cNvSpPr>
          <p:nvPr/>
        </p:nvSpPr>
        <p:spPr bwMode="auto">
          <a:xfrm>
            <a:off x="4724400" y="4381500"/>
            <a:ext cx="381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  <a:latin typeface="+mn-lt"/>
              </a:rPr>
              <a:t>3.</a:t>
            </a:r>
            <a:r>
              <a:rPr lang="en-US" sz="2000" dirty="0">
                <a:latin typeface="+mn-lt"/>
              </a:rPr>
              <a:t> HTTP</a:t>
            </a:r>
            <a:r>
              <a:rPr lang="en-US" sz="1800" dirty="0">
                <a:latin typeface="+mn-lt"/>
              </a:rPr>
              <a:t> server receives request message, forms </a:t>
            </a:r>
            <a:r>
              <a:rPr lang="en-US" sz="1800" i="1" dirty="0">
                <a:solidFill>
                  <a:schemeClr val="accent2"/>
                </a:solidFill>
                <a:latin typeface="+mn-lt"/>
              </a:rPr>
              <a:t>response message</a:t>
            </a:r>
            <a:r>
              <a:rPr lang="en-US" sz="1800" dirty="0">
                <a:latin typeface="+mn-lt"/>
              </a:rPr>
              <a:t> containing requested object, and sends message into its socket</a:t>
            </a:r>
          </a:p>
        </p:txBody>
      </p:sp>
      <p:sp>
        <p:nvSpPr>
          <p:cNvPr id="53260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9"/>
          <p:cNvSpPr>
            <a:spLocks noChangeShapeType="1"/>
          </p:cNvSpPr>
          <p:nvPr/>
        </p:nvSpPr>
        <p:spPr bwMode="auto">
          <a:xfrm>
            <a:off x="3895725" y="45910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0"/>
          <p:cNvSpPr>
            <a:spLocks noChangeShapeType="1"/>
          </p:cNvSpPr>
          <p:nvPr/>
        </p:nvSpPr>
        <p:spPr bwMode="auto">
          <a:xfrm flipH="1">
            <a:off x="3933825" y="51244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Text Box 12"/>
          <p:cNvSpPr txBox="1">
            <a:spLocks noChangeArrowheads="1"/>
          </p:cNvSpPr>
          <p:nvPr/>
        </p:nvSpPr>
        <p:spPr bwMode="auto">
          <a:xfrm>
            <a:off x="533400" y="5943600"/>
            <a:ext cx="81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time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3264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Text Box 15"/>
          <p:cNvSpPr txBox="1">
            <a:spLocks noChangeArrowheads="1"/>
          </p:cNvSpPr>
          <p:nvPr/>
        </p:nvSpPr>
        <p:spPr bwMode="auto">
          <a:xfrm>
            <a:off x="7245350" y="533400"/>
            <a:ext cx="18533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>
                <a:latin typeface="+mn-lt"/>
              </a:rPr>
              <a:t>jpeg images)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866775"/>
          </a:xfrm>
        </p:spPr>
        <p:txBody>
          <a:bodyPr/>
          <a:lstStyle/>
          <a:p>
            <a:r>
              <a:rPr lang="en-US" sz="3600" smtClean="0"/>
              <a:t>Nonpersistent HTTP (cont.)</a:t>
            </a:r>
            <a:endParaRPr lang="en-US" smtClean="0"/>
          </a:p>
        </p:txBody>
      </p:sp>
      <p:sp>
        <p:nvSpPr>
          <p:cNvPr id="5427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095375" y="2047875"/>
            <a:ext cx="3810000" cy="15335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>
                <a:solidFill>
                  <a:srgbClr val="FF0000"/>
                </a:solidFill>
              </a:rPr>
              <a:t>5</a:t>
            </a:r>
            <a:r>
              <a:rPr lang="en-US" sz="1800" smtClean="0">
                <a:solidFill>
                  <a:srgbClr val="FF0000"/>
                </a:solidFill>
              </a:rPr>
              <a:t>.</a:t>
            </a:r>
            <a:r>
              <a:rPr lang="en-US" sz="1800" smtClean="0"/>
              <a:t> HTTP client receives response message containing html file, displays html.  Parsing html file, finds 10 referenced jpeg  objects</a:t>
            </a:r>
            <a:endParaRPr lang="en-US" sz="2000" smtClean="0"/>
          </a:p>
        </p:txBody>
      </p:sp>
      <p:sp>
        <p:nvSpPr>
          <p:cNvPr id="54278" name="Rectangle 7"/>
          <p:cNvSpPr>
            <a:spLocks noChangeArrowheads="1"/>
          </p:cNvSpPr>
          <p:nvPr/>
        </p:nvSpPr>
        <p:spPr bwMode="auto">
          <a:xfrm>
            <a:off x="1085850" y="3568700"/>
            <a:ext cx="38100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  <a:latin typeface="+mn-lt"/>
              </a:rPr>
              <a:t>6.</a:t>
            </a:r>
            <a:r>
              <a:rPr lang="en-US" sz="20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Steps 1-5 repeated for each of 10 jpeg objects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5032375" y="1492250"/>
            <a:ext cx="38100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000" dirty="0">
                <a:solidFill>
                  <a:srgbClr val="FF0000"/>
                </a:solidFill>
                <a:latin typeface="+mn-lt"/>
              </a:rPr>
              <a:t>4.</a:t>
            </a:r>
            <a:r>
              <a:rPr lang="en-US" sz="2000" dirty="0">
                <a:latin typeface="+mn-lt"/>
              </a:rPr>
              <a:t> HTTP</a:t>
            </a:r>
            <a:r>
              <a:rPr lang="en-US" sz="1800" dirty="0">
                <a:latin typeface="+mn-lt"/>
              </a:rPr>
              <a:t> server closes TCP connection. </a:t>
            </a:r>
            <a:endParaRPr lang="en-US" sz="2000" dirty="0">
              <a:latin typeface="+mn-lt"/>
            </a:endParaRPr>
          </a:p>
        </p:txBody>
      </p:sp>
      <p:sp>
        <p:nvSpPr>
          <p:cNvPr id="54280" name="Line 2"/>
          <p:cNvSpPr>
            <a:spLocks noChangeShapeType="1"/>
          </p:cNvSpPr>
          <p:nvPr/>
        </p:nvSpPr>
        <p:spPr bwMode="auto">
          <a:xfrm>
            <a:off x="698500" y="1793875"/>
            <a:ext cx="0" cy="2571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304800" y="3657600"/>
            <a:ext cx="8159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time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4283" name="Line 17"/>
          <p:cNvSpPr>
            <a:spLocks noChangeShapeType="1"/>
          </p:cNvSpPr>
          <p:nvPr/>
        </p:nvSpPr>
        <p:spPr bwMode="auto">
          <a:xfrm flipH="1">
            <a:off x="3762375" y="1449388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3250" cy="1143000"/>
          </a:xfrm>
        </p:spPr>
        <p:txBody>
          <a:bodyPr/>
          <a:lstStyle/>
          <a:p>
            <a:r>
              <a:rPr lang="en-US" sz="3600" dirty="0" err="1" smtClean="0"/>
              <a:t>Nonpersistent</a:t>
            </a:r>
            <a:r>
              <a:rPr lang="en-US" sz="3600" dirty="0" smtClean="0"/>
              <a:t> HTTP: Response time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58888"/>
            <a:ext cx="409098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Definition of RTT:</a:t>
            </a:r>
            <a:r>
              <a:rPr lang="en-US" sz="2400" smtClean="0"/>
              <a:t> time for a small packet to travel from client to server and back.</a:t>
            </a:r>
          </a:p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Response time:</a:t>
            </a:r>
            <a:endParaRPr lang="en-US" sz="2400" smtClean="0"/>
          </a:p>
          <a:p>
            <a:r>
              <a:rPr lang="en-US" sz="2400" smtClean="0"/>
              <a:t>one RTT to initiate TCP connection</a:t>
            </a:r>
          </a:p>
          <a:p>
            <a:r>
              <a:rPr lang="en-US" sz="2400" smtClean="0"/>
              <a:t>one RTT for HTTP request and first few bytes of HTTP response to return</a:t>
            </a:r>
          </a:p>
          <a:p>
            <a:r>
              <a:rPr lang="en-US" sz="2400" smtClean="0"/>
              <a:t>file transmission time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total = 2RTT+transmit time</a:t>
            </a:r>
            <a:endParaRPr lang="en-US" sz="2400" smtClean="0"/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584700" y="1260475"/>
            <a:ext cx="4378325" cy="4413250"/>
            <a:chOff x="2888" y="794"/>
            <a:chExt cx="2758" cy="2780"/>
          </a:xfrm>
        </p:grpSpPr>
        <p:graphicFrame>
          <p:nvGraphicFramePr>
            <p:cNvPr id="6146" name="Object 5"/>
            <p:cNvGraphicFramePr>
              <a:graphicFrameLocks noChangeAspect="1"/>
            </p:cNvGraphicFramePr>
            <p:nvPr/>
          </p:nvGraphicFramePr>
          <p:xfrm>
            <a:off x="3587" y="1049"/>
            <a:ext cx="474" cy="376"/>
          </p:xfrm>
          <a:graphic>
            <a:graphicData uri="http://schemas.openxmlformats.org/presentationml/2006/ole">
              <p:oleObj spid="_x0000_s158722" name="Clip" r:id="rId3" imgW="1305000" imgH="1085760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783" y="794"/>
              <a:ext cx="318" cy="675"/>
              <a:chOff x="4180" y="783"/>
              <a:chExt cx="150" cy="307"/>
            </a:xfrm>
          </p:grpSpPr>
          <p:sp>
            <p:nvSpPr>
              <p:cNvPr id="617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7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8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3" name="Line 15"/>
            <p:cNvSpPr>
              <a:spLocks noChangeShapeType="1"/>
            </p:cNvSpPr>
            <p:nvPr/>
          </p:nvSpPr>
          <p:spPr bwMode="auto">
            <a:xfrm>
              <a:off x="3846" y="1569"/>
              <a:ext cx="0" cy="178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16"/>
            <p:cNvSpPr>
              <a:spLocks noChangeShapeType="1"/>
            </p:cNvSpPr>
            <p:nvPr/>
          </p:nvSpPr>
          <p:spPr bwMode="auto">
            <a:xfrm>
              <a:off x="4911" y="1565"/>
              <a:ext cx="0" cy="181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17"/>
            <p:cNvSpPr>
              <a:spLocks noChangeShapeType="1"/>
            </p:cNvSpPr>
            <p:nvPr/>
          </p:nvSpPr>
          <p:spPr bwMode="auto">
            <a:xfrm>
              <a:off x="3855" y="1715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8"/>
            <p:cNvSpPr>
              <a:spLocks noChangeShapeType="1"/>
            </p:cNvSpPr>
            <p:nvPr/>
          </p:nvSpPr>
          <p:spPr bwMode="auto">
            <a:xfrm flipH="1">
              <a:off x="3846" y="1991"/>
              <a:ext cx="1054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7" name="Line 19"/>
            <p:cNvSpPr>
              <a:spLocks noChangeShapeType="1"/>
            </p:cNvSpPr>
            <p:nvPr/>
          </p:nvSpPr>
          <p:spPr bwMode="auto">
            <a:xfrm>
              <a:off x="3851" y="2311"/>
              <a:ext cx="106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Line 20"/>
            <p:cNvSpPr>
              <a:spLocks noChangeShapeType="1"/>
            </p:cNvSpPr>
            <p:nvPr/>
          </p:nvSpPr>
          <p:spPr bwMode="auto">
            <a:xfrm flipH="1">
              <a:off x="3861" y="2615"/>
              <a:ext cx="1054" cy="239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AutoShape 21"/>
            <p:cNvSpPr>
              <a:spLocks/>
            </p:cNvSpPr>
            <p:nvPr/>
          </p:nvSpPr>
          <p:spPr bwMode="auto">
            <a:xfrm>
              <a:off x="4961" y="2562"/>
              <a:ext cx="47" cy="115"/>
            </a:xfrm>
            <a:prstGeom prst="rightBrace">
              <a:avLst>
                <a:gd name="adj1" fmla="val 2039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Text Box 22"/>
            <p:cNvSpPr txBox="1">
              <a:spLocks noChangeArrowheads="1"/>
            </p:cNvSpPr>
            <p:nvPr/>
          </p:nvSpPr>
          <p:spPr bwMode="auto">
            <a:xfrm>
              <a:off x="4980" y="2371"/>
              <a:ext cx="666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time to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transmit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6161" name="Line 23"/>
            <p:cNvSpPr>
              <a:spLocks noChangeShapeType="1"/>
            </p:cNvSpPr>
            <p:nvPr/>
          </p:nvSpPr>
          <p:spPr bwMode="auto">
            <a:xfrm>
              <a:off x="3600" y="1699"/>
              <a:ext cx="24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Text Box 24"/>
            <p:cNvSpPr txBox="1">
              <a:spLocks noChangeArrowheads="1"/>
            </p:cNvSpPr>
            <p:nvPr/>
          </p:nvSpPr>
          <p:spPr bwMode="auto">
            <a:xfrm>
              <a:off x="2888" y="1518"/>
              <a:ext cx="81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initiate TCP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connection</a:t>
              </a:r>
              <a:endParaRPr lang="en-US" sz="1600"/>
            </a:p>
          </p:txBody>
        </p:sp>
        <p:sp>
          <p:nvSpPr>
            <p:cNvPr id="6163" name="AutoShape 25"/>
            <p:cNvSpPr>
              <a:spLocks/>
            </p:cNvSpPr>
            <p:nvPr/>
          </p:nvSpPr>
          <p:spPr bwMode="auto">
            <a:xfrm>
              <a:off x="3685" y="1731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Text Box 26"/>
            <p:cNvSpPr txBox="1">
              <a:spLocks noChangeArrowheads="1"/>
            </p:cNvSpPr>
            <p:nvPr/>
          </p:nvSpPr>
          <p:spPr bwMode="auto">
            <a:xfrm>
              <a:off x="3381" y="1864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6165" name="Line 27"/>
            <p:cNvSpPr>
              <a:spLocks noChangeShapeType="1"/>
            </p:cNvSpPr>
            <p:nvPr/>
          </p:nvSpPr>
          <p:spPr bwMode="auto">
            <a:xfrm>
              <a:off x="3631" y="2269"/>
              <a:ext cx="2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Text Box 28"/>
            <p:cNvSpPr txBox="1">
              <a:spLocks noChangeArrowheads="1"/>
            </p:cNvSpPr>
            <p:nvPr/>
          </p:nvSpPr>
          <p:spPr bwMode="auto">
            <a:xfrm>
              <a:off x="3158" y="2080"/>
              <a:ext cx="57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request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  <a:endParaRPr lang="en-US" sz="1600"/>
            </a:p>
          </p:txBody>
        </p:sp>
        <p:sp>
          <p:nvSpPr>
            <p:cNvPr id="6167" name="AutoShape 29"/>
            <p:cNvSpPr>
              <a:spLocks/>
            </p:cNvSpPr>
            <p:nvPr/>
          </p:nvSpPr>
          <p:spPr bwMode="auto">
            <a:xfrm>
              <a:off x="3689" y="2304"/>
              <a:ext cx="81" cy="506"/>
            </a:xfrm>
            <a:prstGeom prst="leftBrace">
              <a:avLst>
                <a:gd name="adj1" fmla="val 5205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Text Box 30"/>
            <p:cNvSpPr txBox="1">
              <a:spLocks noChangeArrowheads="1"/>
            </p:cNvSpPr>
            <p:nvPr/>
          </p:nvSpPr>
          <p:spPr bwMode="auto">
            <a:xfrm>
              <a:off x="3393" y="2445"/>
              <a:ext cx="37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RTT</a:t>
              </a:r>
            </a:p>
          </p:txBody>
        </p:sp>
        <p:sp>
          <p:nvSpPr>
            <p:cNvPr id="6169" name="Line 35"/>
            <p:cNvSpPr>
              <a:spLocks noChangeShapeType="1"/>
            </p:cNvSpPr>
            <p:nvPr/>
          </p:nvSpPr>
          <p:spPr bwMode="auto">
            <a:xfrm flipH="1">
              <a:off x="3638" y="2892"/>
              <a:ext cx="21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Text Box 36"/>
            <p:cNvSpPr txBox="1">
              <a:spLocks noChangeArrowheads="1"/>
            </p:cNvSpPr>
            <p:nvPr/>
          </p:nvSpPr>
          <p:spPr bwMode="auto">
            <a:xfrm>
              <a:off x="3296" y="2796"/>
              <a:ext cx="6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file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received</a:t>
              </a:r>
              <a:endParaRPr lang="en-US" sz="1600"/>
            </a:p>
          </p:txBody>
        </p:sp>
        <p:sp>
          <p:nvSpPr>
            <p:cNvPr id="6171" name="Text Box 37"/>
            <p:cNvSpPr txBox="1">
              <a:spLocks noChangeArrowheads="1"/>
            </p:cNvSpPr>
            <p:nvPr/>
          </p:nvSpPr>
          <p:spPr bwMode="auto">
            <a:xfrm>
              <a:off x="3704" y="3362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6172" name="Text Box 38"/>
            <p:cNvSpPr txBox="1">
              <a:spLocks noChangeArrowheads="1"/>
            </p:cNvSpPr>
            <p:nvPr/>
          </p:nvSpPr>
          <p:spPr bwMode="auto">
            <a:xfrm>
              <a:off x="4761" y="3351"/>
              <a:ext cx="34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latin typeface="Times New Roman" pitchFamily="18" charset="0"/>
                </a:rPr>
                <a:t>time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173038"/>
            <a:ext cx="7772400" cy="838200"/>
          </a:xfrm>
        </p:spPr>
        <p:txBody>
          <a:bodyPr/>
          <a:lstStyle/>
          <a:p>
            <a:r>
              <a:rPr lang="en-US" sz="3200" smtClean="0"/>
              <a:t>Persistent HTTP</a:t>
            </a:r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39338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dirty="0" err="1" smtClean="0">
                <a:solidFill>
                  <a:srgbClr val="FF0000"/>
                </a:solidFill>
              </a:rPr>
              <a:t>Nonpersistent</a:t>
            </a:r>
            <a:r>
              <a:rPr lang="en-US" sz="2000" u="sng" dirty="0" smtClean="0">
                <a:solidFill>
                  <a:srgbClr val="FF0000"/>
                </a:solidFill>
              </a:rPr>
              <a:t> HTTP issues:</a:t>
            </a:r>
            <a:endParaRPr lang="en-US" sz="2000" dirty="0" smtClean="0"/>
          </a:p>
          <a:p>
            <a:r>
              <a:rPr lang="en-US" sz="2000" dirty="0" smtClean="0"/>
              <a:t>requires 2 RTTs per object</a:t>
            </a:r>
          </a:p>
          <a:p>
            <a:r>
              <a:rPr lang="en-US" sz="2000" dirty="0" smtClean="0"/>
              <a:t>OS overhead for </a:t>
            </a:r>
            <a:r>
              <a:rPr lang="en-US" sz="2000" i="1" dirty="0" smtClean="0"/>
              <a:t>each</a:t>
            </a:r>
            <a:r>
              <a:rPr lang="en-US" sz="2000" dirty="0" smtClean="0"/>
              <a:t> TCP connection</a:t>
            </a:r>
          </a:p>
          <a:p>
            <a:r>
              <a:rPr lang="en-US" sz="2000" dirty="0" smtClean="0"/>
              <a:t>browsers often open parallel TCP connections to fetch referenced objects</a:t>
            </a:r>
          </a:p>
          <a:p>
            <a:pPr>
              <a:buFont typeface="ZapfDingbats" pitchFamily="82" charset="2"/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530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481513" y="1438275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smtClean="0">
                <a:solidFill>
                  <a:srgbClr val="FF0000"/>
                </a:solidFill>
              </a:rPr>
              <a:t>Persistent  HTTP</a:t>
            </a:r>
            <a:endParaRPr lang="en-US" sz="2000" smtClean="0"/>
          </a:p>
          <a:p>
            <a:r>
              <a:rPr lang="en-US" sz="2000" smtClean="0"/>
              <a:t>server leaves connection open after sending response</a:t>
            </a:r>
          </a:p>
          <a:p>
            <a:r>
              <a:rPr lang="en-US" sz="2000" smtClean="0"/>
              <a:t>subsequent HTTP messages  between same client/server sent over open connection</a:t>
            </a:r>
          </a:p>
          <a:p>
            <a:r>
              <a:rPr lang="en-US" sz="2000" smtClean="0"/>
              <a:t>client sends requests as soon as it encounters a referenced object</a:t>
            </a:r>
          </a:p>
          <a:p>
            <a:r>
              <a:rPr lang="en-US" sz="2000" smtClean="0"/>
              <a:t>as little as one RTT for all the referenced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HTTP request message</a:t>
            </a:r>
            <a:endParaRPr lang="en-US" smtClean="0"/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smtClean="0"/>
              <a:t>two types of HTTP messages: </a:t>
            </a:r>
            <a:r>
              <a:rPr lang="en-US" sz="2400" i="1" smtClean="0">
                <a:solidFill>
                  <a:srgbClr val="FF0000"/>
                </a:solidFill>
              </a:rPr>
              <a:t>request</a:t>
            </a:r>
            <a:r>
              <a:rPr lang="en-US" sz="2400" smtClean="0">
                <a:solidFill>
                  <a:srgbClr val="FF0000"/>
                </a:solidFill>
              </a:rPr>
              <a:t>, </a:t>
            </a:r>
            <a:r>
              <a:rPr lang="en-US" sz="2400" i="1" smtClean="0">
                <a:solidFill>
                  <a:srgbClr val="FF0000"/>
                </a:solidFill>
              </a:rPr>
              <a:t>response</a:t>
            </a:r>
            <a:endParaRPr lang="en-US" sz="2400" i="1" smtClean="0">
              <a:solidFill>
                <a:schemeClr val="accent2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HTTP request message:</a:t>
            </a:r>
            <a:endParaRPr lang="en-US" sz="2400" smtClean="0"/>
          </a:p>
          <a:p>
            <a:pPr lvl="1"/>
            <a:r>
              <a:rPr lang="en-US" sz="2000" smtClean="0"/>
              <a:t>ASCII (human-readable format)</a:t>
            </a:r>
            <a:endParaRPr lang="en-US" smtClean="0">
              <a:solidFill>
                <a:schemeClr val="accent2"/>
              </a:solidFill>
            </a:endParaRPr>
          </a:p>
        </p:txBody>
      </p:sp>
      <p:sp>
        <p:nvSpPr>
          <p:cNvPr id="56326" name="Text Box 4"/>
          <p:cNvSpPr txBox="1">
            <a:spLocks noChangeArrowheads="1"/>
          </p:cNvSpPr>
          <p:nvPr/>
        </p:nvSpPr>
        <p:spPr bwMode="auto">
          <a:xfrm>
            <a:off x="2924175" y="3444875"/>
            <a:ext cx="495520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GET /</a:t>
            </a:r>
            <a:r>
              <a:rPr lang="en-US" sz="2000" b="1" dirty="0" err="1">
                <a:latin typeface="Courier New" pitchFamily="49" charset="0"/>
              </a:rPr>
              <a:t>somedir</a:t>
            </a:r>
            <a:r>
              <a:rPr lang="en-US" sz="2000" b="1" dirty="0">
                <a:latin typeface="Courier New" pitchFamily="49" charset="0"/>
              </a:rPr>
              <a:t>/page.html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Host: www.someschool.edu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User-agent: Mozilla/4.0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Connection: close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dirty="0">
                <a:latin typeface="Courier New" pitchFamily="49" charset="0"/>
              </a:rPr>
              <a:t>Accept-</a:t>
            </a:r>
            <a:r>
              <a:rPr lang="en-US" sz="2000" b="1" dirty="0" err="1">
                <a:latin typeface="Courier New" pitchFamily="49" charset="0"/>
              </a:rPr>
              <a:t>language:fr</a:t>
            </a:r>
            <a:r>
              <a:rPr lang="en-US" sz="2000" b="1" dirty="0">
                <a:latin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+mj-lt"/>
              </a:rPr>
              <a:t>(extra carriage return, line feed)</a:t>
            </a:r>
            <a:r>
              <a:rPr lang="en-US" dirty="0">
                <a:latin typeface="+mj-lt"/>
              </a:rPr>
              <a:t> </a:t>
            </a:r>
          </a:p>
        </p:txBody>
      </p:sp>
      <p:sp>
        <p:nvSpPr>
          <p:cNvPr id="56327" name="Text Box 5"/>
          <p:cNvSpPr txBox="1">
            <a:spLocks noChangeArrowheads="1"/>
          </p:cNvSpPr>
          <p:nvPr/>
        </p:nvSpPr>
        <p:spPr bwMode="auto">
          <a:xfrm>
            <a:off x="198438" y="3103563"/>
            <a:ext cx="22701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HEAD commands)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28" name="Line 6"/>
          <p:cNvSpPr>
            <a:spLocks noChangeShapeType="1"/>
          </p:cNvSpPr>
          <p:nvPr/>
        </p:nvSpPr>
        <p:spPr bwMode="auto">
          <a:xfrm>
            <a:off x="2038350" y="3314700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Freeform 7"/>
          <p:cNvSpPr>
            <a:spLocks/>
          </p:cNvSpPr>
          <p:nvPr/>
        </p:nvSpPr>
        <p:spPr bwMode="auto">
          <a:xfrm>
            <a:off x="2943225" y="3752850"/>
            <a:ext cx="227013" cy="1311275"/>
          </a:xfrm>
          <a:custGeom>
            <a:avLst/>
            <a:gdLst>
              <a:gd name="T0" fmla="*/ 122 w 150"/>
              <a:gd name="T1" fmla="*/ 6 h 924"/>
              <a:gd name="T2" fmla="*/ 0 w 150"/>
              <a:gd name="T3" fmla="*/ 0 h 924"/>
              <a:gd name="T4" fmla="*/ 0 w 150"/>
              <a:gd name="T5" fmla="*/ 924 h 924"/>
              <a:gd name="T6" fmla="*/ 150 w 150"/>
              <a:gd name="T7" fmla="*/ 918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Text Box 8"/>
          <p:cNvSpPr txBox="1">
            <a:spLocks noChangeArrowheads="1"/>
          </p:cNvSpPr>
          <p:nvPr/>
        </p:nvSpPr>
        <p:spPr bwMode="auto">
          <a:xfrm>
            <a:off x="1938338" y="4256088"/>
            <a:ext cx="101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lines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 flipV="1">
            <a:off x="2162175" y="5324475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Text Box 11"/>
          <p:cNvSpPr txBox="1">
            <a:spLocks noChangeArrowheads="1"/>
          </p:cNvSpPr>
          <p:nvPr/>
        </p:nvSpPr>
        <p:spPr bwMode="auto">
          <a:xfrm>
            <a:off x="449263" y="5208588"/>
            <a:ext cx="2178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line feed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indicates end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of message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ACC117-40D3-4366-8254-76D5581A6175}" type="slidenum">
              <a:rPr lang="en-US"/>
              <a:pPr/>
              <a:t>3</a:t>
            </a:fld>
            <a:endParaRPr lang="en-U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2: Application Layer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Goals: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conceptual, implementation aspects of network application protocols</a:t>
            </a:r>
          </a:p>
          <a:p>
            <a:pPr lvl="1"/>
            <a:r>
              <a:rPr lang="en-US" dirty="0" smtClean="0"/>
              <a:t>transport-layer service models</a:t>
            </a:r>
          </a:p>
          <a:p>
            <a:pPr lvl="1"/>
            <a:r>
              <a:rPr lang="en-US" dirty="0" smtClean="0"/>
              <a:t>client-server paradigm</a:t>
            </a:r>
          </a:p>
          <a:p>
            <a:pPr lvl="1"/>
            <a:r>
              <a:rPr lang="en-US" dirty="0" smtClean="0"/>
              <a:t>peer-to-peer paradigm</a:t>
            </a:r>
            <a:endParaRPr lang="en-US" sz="2000" dirty="0" smtClean="0"/>
          </a:p>
        </p:txBody>
      </p:sp>
      <p:sp>
        <p:nvSpPr>
          <p:cNvPr id="358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1450"/>
            <a:ext cx="3667125" cy="4648200"/>
          </a:xfrm>
        </p:spPr>
        <p:txBody>
          <a:bodyPr/>
          <a:lstStyle/>
          <a:p>
            <a:r>
              <a:rPr lang="en-US" sz="2400" smtClean="0"/>
              <a:t>learn about protocols by examining popular application-level protocols</a:t>
            </a:r>
          </a:p>
          <a:p>
            <a:pPr lvl="1"/>
            <a:r>
              <a:rPr lang="en-US" sz="2000" smtClean="0"/>
              <a:t>HTTP</a:t>
            </a:r>
          </a:p>
          <a:p>
            <a:pPr lvl="1"/>
            <a:r>
              <a:rPr lang="en-US" sz="2000" smtClean="0"/>
              <a:t>FTP</a:t>
            </a:r>
          </a:p>
          <a:p>
            <a:pPr lvl="1"/>
            <a:r>
              <a:rPr lang="en-US" sz="2000" smtClean="0"/>
              <a:t>SMTP / POP3 / IMAP</a:t>
            </a:r>
          </a:p>
          <a:p>
            <a:pPr lvl="1"/>
            <a:r>
              <a:rPr lang="en-US" sz="2000" smtClean="0"/>
              <a:t>DNS</a:t>
            </a:r>
          </a:p>
          <a:p>
            <a:r>
              <a:rPr lang="en-US" sz="2400" smtClean="0"/>
              <a:t>programming network applications</a:t>
            </a:r>
          </a:p>
          <a:p>
            <a:pPr lvl="1"/>
            <a:r>
              <a:rPr lang="en-US" smtClean="0"/>
              <a:t>socket API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HTTP request message: general format</a:t>
            </a:r>
            <a:endParaRPr lang="en-US" smtClean="0"/>
          </a:p>
        </p:txBody>
      </p:sp>
      <p:pic>
        <p:nvPicPr>
          <p:cNvPr id="57349" name="Picture 3" descr="HTTPreque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0775" y="1649413"/>
            <a:ext cx="75120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Uploading form input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Post method:</a:t>
            </a:r>
            <a:endParaRPr lang="en-US" sz="2400" smtClean="0"/>
          </a:p>
          <a:p>
            <a:r>
              <a:rPr lang="en-US" sz="2400" smtClean="0"/>
              <a:t>Web page often includes form input</a:t>
            </a:r>
          </a:p>
          <a:p>
            <a:r>
              <a:rPr lang="en-US" sz="2400" smtClean="0"/>
              <a:t>Input is uploaded to server in entity body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905000"/>
            <a:ext cx="3810000" cy="22066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URL method:</a:t>
            </a:r>
          </a:p>
          <a:p>
            <a:r>
              <a:rPr lang="en-US" sz="2400" dirty="0" smtClean="0"/>
              <a:t>Uses GET method</a:t>
            </a:r>
          </a:p>
          <a:p>
            <a:r>
              <a:rPr lang="en-US" sz="2400" dirty="0" smtClean="0"/>
              <a:t>Input is uploaded in URL field of request line: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58375" name="Text Box 5"/>
          <p:cNvSpPr txBox="1">
            <a:spLocks noChangeArrowheads="1"/>
          </p:cNvSpPr>
          <p:nvPr/>
        </p:nvSpPr>
        <p:spPr bwMode="auto">
          <a:xfrm>
            <a:off x="1752600" y="4267200"/>
            <a:ext cx="6889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Courier New" pitchFamily="49" charset="0"/>
              </a:rPr>
              <a:t>www.somesite.com/animalsearch?monkeys&amp;banana</a:t>
            </a:r>
            <a:endParaRPr lang="en-US" sz="16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 types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HTTP/1.0</a:t>
            </a:r>
            <a:endParaRPr lang="en-US" sz="2400" smtClean="0"/>
          </a:p>
          <a:p>
            <a:r>
              <a:rPr lang="en-US" sz="2400" smtClean="0"/>
              <a:t>GET</a:t>
            </a:r>
          </a:p>
          <a:p>
            <a:r>
              <a:rPr lang="en-US" sz="2400" smtClean="0"/>
              <a:t>POST</a:t>
            </a:r>
          </a:p>
          <a:p>
            <a:r>
              <a:rPr lang="en-US" sz="2400" smtClean="0"/>
              <a:t>HEAD</a:t>
            </a:r>
          </a:p>
          <a:p>
            <a:pPr lvl="1"/>
            <a:r>
              <a:rPr lang="en-US" sz="2000" smtClean="0"/>
              <a:t>asks server to leave requested object out of response</a:t>
            </a:r>
          </a:p>
        </p:txBody>
      </p:sp>
      <p:sp>
        <p:nvSpPr>
          <p:cNvPr id="5939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HTTP/1.1</a:t>
            </a:r>
            <a:endParaRPr lang="en-US" sz="2400" smtClean="0"/>
          </a:p>
          <a:p>
            <a:r>
              <a:rPr lang="en-US" sz="2400" smtClean="0"/>
              <a:t>GET, POST, HEAD</a:t>
            </a:r>
          </a:p>
          <a:p>
            <a:r>
              <a:rPr lang="en-US" sz="2400" smtClean="0"/>
              <a:t>PUT</a:t>
            </a:r>
          </a:p>
          <a:p>
            <a:pPr lvl="1"/>
            <a:r>
              <a:rPr lang="en-US" sz="2000" smtClean="0"/>
              <a:t>uploads file in entity body to path specified in URL field</a:t>
            </a:r>
          </a:p>
          <a:p>
            <a:r>
              <a:rPr lang="en-US" sz="2400" smtClean="0"/>
              <a:t>DELETE</a:t>
            </a:r>
          </a:p>
          <a:p>
            <a:pPr lvl="1"/>
            <a:r>
              <a:rPr lang="en-US" sz="2000" smtClean="0"/>
              <a:t>deletes file specified in the URL 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HTTP response message</a:t>
            </a:r>
            <a:endParaRPr lang="en-US" smtClean="0"/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181350" y="1987550"/>
            <a:ext cx="582295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HTTP/1.1 200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Connection close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Date: Thu, 06 Aug 1998 12:00:15 GMT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Server: Apache/1.3.0 (Unix)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Last-Modified: Mon, 22 Jun 1998 …...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Content-Length: 6821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Content-Type: text/html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data data data data data ... </a:t>
            </a:r>
          </a:p>
        </p:txBody>
      </p:sp>
      <p:sp>
        <p:nvSpPr>
          <p:cNvPr id="60422" name="Text Box 5"/>
          <p:cNvSpPr txBox="1">
            <a:spLocks noChangeArrowheads="1"/>
          </p:cNvSpPr>
          <p:nvPr/>
        </p:nvSpPr>
        <p:spPr bwMode="auto">
          <a:xfrm>
            <a:off x="754063" y="1408113"/>
            <a:ext cx="19002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status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(protocol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status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status phrase)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23" name="Line 6"/>
          <p:cNvSpPr>
            <a:spLocks noChangeShapeType="1"/>
          </p:cNvSpPr>
          <p:nvPr/>
        </p:nvSpPr>
        <p:spPr bwMode="auto">
          <a:xfrm>
            <a:off x="2295525" y="1914525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4" name="Freeform 7"/>
          <p:cNvSpPr>
            <a:spLocks/>
          </p:cNvSpPr>
          <p:nvPr/>
        </p:nvSpPr>
        <p:spPr bwMode="auto">
          <a:xfrm>
            <a:off x="3095625" y="2349500"/>
            <a:ext cx="257175" cy="1858963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Text Box 8"/>
          <p:cNvSpPr txBox="1">
            <a:spLocks noChangeArrowheads="1"/>
          </p:cNvSpPr>
          <p:nvPr/>
        </p:nvSpPr>
        <p:spPr bwMode="auto">
          <a:xfrm>
            <a:off x="2005013" y="3017838"/>
            <a:ext cx="10112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 lines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26" name="Line 9"/>
          <p:cNvSpPr>
            <a:spLocks noChangeShapeType="1"/>
          </p:cNvSpPr>
          <p:nvPr/>
        </p:nvSpPr>
        <p:spPr bwMode="auto">
          <a:xfrm flipV="1">
            <a:off x="2190750" y="4381500"/>
            <a:ext cx="923925" cy="25717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Text Box 10"/>
          <p:cNvSpPr txBox="1">
            <a:spLocks noChangeArrowheads="1"/>
          </p:cNvSpPr>
          <p:nvPr/>
        </p:nvSpPr>
        <p:spPr bwMode="auto">
          <a:xfrm>
            <a:off x="838200" y="4360863"/>
            <a:ext cx="14065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data, e.g.,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requested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HTML file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HTTP response status codes</a:t>
            </a:r>
            <a:endParaRPr lang="en-US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314575"/>
            <a:ext cx="793432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200 OK</a:t>
            </a:r>
            <a:endParaRPr lang="en-US" sz="2400" dirty="0" smtClean="0"/>
          </a:p>
          <a:p>
            <a:pPr lvl="1"/>
            <a:r>
              <a:rPr lang="en-US" sz="2000" dirty="0" smtClean="0"/>
              <a:t>request succeeded, requested object later in this message</a:t>
            </a:r>
          </a:p>
          <a:p>
            <a:pPr>
              <a:buFont typeface="ZapfDingbats" pitchFamily="8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301 Moved Permanently</a:t>
            </a:r>
            <a:endParaRPr lang="en-US" sz="2400" dirty="0" smtClean="0"/>
          </a:p>
          <a:p>
            <a:pPr lvl="1"/>
            <a:r>
              <a:rPr lang="en-US" sz="2000" dirty="0" smtClean="0"/>
              <a:t>requested object moved, new location specified later in this message (Location:)</a:t>
            </a:r>
          </a:p>
          <a:p>
            <a:pPr>
              <a:buFont typeface="ZapfDingbats" pitchFamily="8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400 Bad Request</a:t>
            </a:r>
            <a:endParaRPr lang="en-US" sz="2400" dirty="0" smtClean="0"/>
          </a:p>
          <a:p>
            <a:pPr lvl="1"/>
            <a:r>
              <a:rPr lang="en-US" sz="2000" dirty="0" smtClean="0"/>
              <a:t>request message not understood by server</a:t>
            </a:r>
          </a:p>
          <a:p>
            <a:pPr>
              <a:buFont typeface="ZapfDingbats" pitchFamily="8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404 Not Found</a:t>
            </a:r>
            <a:endParaRPr lang="en-US" sz="2400" dirty="0" smtClean="0"/>
          </a:p>
          <a:p>
            <a:pPr lvl="1"/>
            <a:r>
              <a:rPr lang="en-US" sz="2000" dirty="0" smtClean="0"/>
              <a:t>requested document not found on this server</a:t>
            </a:r>
          </a:p>
          <a:p>
            <a:pPr>
              <a:buFont typeface="ZapfDingbats" pitchFamily="82" charset="2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505 HTTP Version Not Supported</a:t>
            </a:r>
            <a:endParaRPr lang="en-US" sz="2400" dirty="0" smtClean="0"/>
          </a:p>
        </p:txBody>
      </p:sp>
      <p:sp>
        <p:nvSpPr>
          <p:cNvPr id="61446" name="Rectangle 5"/>
          <p:cNvSpPr>
            <a:spLocks noChangeArrowheads="1"/>
          </p:cNvSpPr>
          <p:nvPr/>
        </p:nvSpPr>
        <p:spPr bwMode="auto">
          <a:xfrm>
            <a:off x="523875" y="1323975"/>
            <a:ext cx="76866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>
                <a:latin typeface="+mn-lt"/>
              </a:rPr>
              <a:t>In first line in server-&gt;client response message.</a:t>
            </a:r>
          </a:p>
          <a:p>
            <a:pPr marL="342900" indent="-342900"/>
            <a:r>
              <a:rPr lang="en-US" dirty="0">
                <a:latin typeface="+mn-lt"/>
              </a:rPr>
              <a:t>A few sample codes: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55025" cy="1143000"/>
          </a:xfrm>
        </p:spPr>
        <p:txBody>
          <a:bodyPr/>
          <a:lstStyle/>
          <a:p>
            <a:r>
              <a:rPr lang="en-US" sz="3200" smtClean="0"/>
              <a:t>Trying out HTTP (client side) for yourself</a:t>
            </a:r>
            <a:endParaRPr lang="en-US" smtClean="0"/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1999" y="1590675"/>
            <a:ext cx="7724775" cy="4667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/>
              <a:t>1. Telnet to your favorite Web server:</a:t>
            </a:r>
          </a:p>
          <a:p>
            <a:pPr lvl="2">
              <a:buFontTx/>
              <a:buNone/>
            </a:pPr>
            <a:endParaRPr lang="en-US" sz="1800" dirty="0" smtClean="0"/>
          </a:p>
        </p:txBody>
      </p:sp>
      <p:sp>
        <p:nvSpPr>
          <p:cNvPr id="62470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7275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Opens TCP connection to port 80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(default HTTP server port) at cis.poly.edu.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Anything typed in sent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to port 80 at cis.poly.edu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telnet cis.poly.edu 80</a:t>
            </a:r>
            <a:endParaRPr lang="en-US" sz="2800">
              <a:latin typeface="Arial" charset="0"/>
            </a:endParaRPr>
          </a:p>
        </p:txBody>
      </p:sp>
      <p:sp>
        <p:nvSpPr>
          <p:cNvPr id="62472" name="Rectangle 7"/>
          <p:cNvSpPr>
            <a:spLocks noChangeArrowheads="1"/>
          </p:cNvSpPr>
          <p:nvPr/>
        </p:nvSpPr>
        <p:spPr bwMode="auto">
          <a:xfrm>
            <a:off x="762000" y="3600450"/>
            <a:ext cx="7696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>
                <a:latin typeface="+mn-lt"/>
              </a:rPr>
              <a:t>2. Type in a GET HTTP request:</a:t>
            </a:r>
          </a:p>
          <a:p>
            <a:pPr marL="1143000" lvl="2" indent="-228600">
              <a:buClrTx/>
              <a:buSzTx/>
              <a:buFontTx/>
              <a:buNone/>
            </a:pPr>
            <a:endParaRPr lang="en-US" sz="1800" dirty="0">
              <a:latin typeface="+mn-lt"/>
            </a:endParaRPr>
          </a:p>
        </p:txBody>
      </p:sp>
      <p:sp>
        <p:nvSpPr>
          <p:cNvPr id="62473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GET /~ross/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b="1">
                <a:solidFill>
                  <a:srgbClr val="FF0000"/>
                </a:solidFill>
                <a:latin typeface="Courier New" pitchFamily="49" charset="0"/>
              </a:rPr>
              <a:t>Host: cis.poly.edu</a:t>
            </a:r>
            <a:endParaRPr lang="en-US" sz="1800">
              <a:latin typeface="Courier New" pitchFamily="49" charset="0"/>
            </a:endParaRPr>
          </a:p>
        </p:txBody>
      </p:sp>
      <p:sp>
        <p:nvSpPr>
          <p:cNvPr id="62474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3067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By typing this in (hit carriage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return twice), you send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this minimal (but complete)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GET request to HTTP 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75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6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132 w 162"/>
              <a:gd name="T1" fmla="*/ 9 h 1428"/>
              <a:gd name="T2" fmla="*/ 0 w 162"/>
              <a:gd name="T3" fmla="*/ 0 h 1428"/>
              <a:gd name="T4" fmla="*/ 0 w 162"/>
              <a:gd name="T5" fmla="*/ 1428 h 1428"/>
              <a:gd name="T6" fmla="*/ 162 w 162"/>
              <a:gd name="T7" fmla="*/ 1425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4"/>
          <p:cNvSpPr>
            <a:spLocks noChangeArrowheads="1"/>
          </p:cNvSpPr>
          <p:nvPr/>
        </p:nvSpPr>
        <p:spPr bwMode="auto">
          <a:xfrm>
            <a:off x="838200" y="5429250"/>
            <a:ext cx="7620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>
                <a:latin typeface="+mn-lt"/>
              </a:rPr>
              <a:t>3. Look at response message sent by HTTP server!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User-server State: </a:t>
            </a:r>
            <a:r>
              <a:rPr lang="en-US" dirty="0" smtClean="0">
                <a:solidFill>
                  <a:srgbClr val="00B0F0"/>
                </a:solidFill>
              </a:rPr>
              <a:t>Cookies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/>
              <a:t>Many major Web sites use </a:t>
            </a:r>
            <a:r>
              <a:rPr lang="en-US" sz="2400" dirty="0" smtClean="0">
                <a:solidFill>
                  <a:srgbClr val="00B0F0"/>
                </a:solidFill>
              </a:rPr>
              <a:t>cookies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Four components: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1) </a:t>
            </a:r>
            <a:r>
              <a:rPr lang="en-US" sz="2000" dirty="0" smtClean="0">
                <a:solidFill>
                  <a:srgbClr val="00B0F0"/>
                </a:solidFill>
              </a:rPr>
              <a:t>cookie</a:t>
            </a:r>
            <a:r>
              <a:rPr lang="en-US" sz="2000" dirty="0" smtClean="0"/>
              <a:t> header line of HTTP </a:t>
            </a:r>
            <a:r>
              <a:rPr lang="en-US" sz="2000" i="1" dirty="0" smtClean="0"/>
              <a:t>response</a:t>
            </a:r>
            <a:r>
              <a:rPr lang="en-US" sz="2000" dirty="0" smtClean="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2) </a:t>
            </a:r>
            <a:r>
              <a:rPr lang="en-US" sz="2000" dirty="0" smtClean="0">
                <a:solidFill>
                  <a:srgbClr val="00B0F0"/>
                </a:solidFill>
              </a:rPr>
              <a:t>cookie</a:t>
            </a:r>
            <a:r>
              <a:rPr lang="en-US" sz="2000" dirty="0" smtClean="0"/>
              <a:t> header line in HTTP </a:t>
            </a:r>
            <a:r>
              <a:rPr lang="en-US" sz="2000" i="1" dirty="0" smtClean="0"/>
              <a:t>request</a:t>
            </a:r>
            <a:r>
              <a:rPr lang="en-US" sz="2000" dirty="0" smtClean="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3) </a:t>
            </a:r>
            <a:r>
              <a:rPr lang="en-US" sz="2000" dirty="0" smtClean="0">
                <a:solidFill>
                  <a:srgbClr val="00B0F0"/>
                </a:solidFill>
              </a:rPr>
              <a:t>cookie</a:t>
            </a:r>
            <a:r>
              <a:rPr lang="en-US" sz="2000" dirty="0" smtClean="0"/>
              <a:t> file kept on user’s host,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4) back-end database at Web site</a:t>
            </a:r>
          </a:p>
        </p:txBody>
      </p:sp>
      <p:sp>
        <p:nvSpPr>
          <p:cNvPr id="634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Example:</a:t>
            </a:r>
          </a:p>
          <a:p>
            <a:r>
              <a:rPr lang="en-US" sz="2400" dirty="0" smtClean="0"/>
              <a:t>Susan always access Internet always from PC</a:t>
            </a:r>
          </a:p>
          <a:p>
            <a:r>
              <a:rPr lang="en-US" sz="2400" dirty="0" smtClean="0"/>
              <a:t>visits specific e-commerce site for first time</a:t>
            </a:r>
          </a:p>
          <a:p>
            <a:r>
              <a:rPr lang="en-US" sz="2400" dirty="0" smtClean="0"/>
              <a:t>when initial HTTP requests arrives at site, site creates: </a:t>
            </a:r>
          </a:p>
          <a:p>
            <a:pPr lvl="1"/>
            <a:r>
              <a:rPr lang="en-US" dirty="0" smtClean="0"/>
              <a:t>unique ID</a:t>
            </a:r>
          </a:p>
          <a:p>
            <a:pPr lvl="1"/>
            <a:r>
              <a:rPr lang="en-US" dirty="0" smtClean="0"/>
              <a:t>entry in backend database for 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</a:rPr>
              <a:t>Cookies</a:t>
            </a:r>
            <a:r>
              <a:rPr lang="en-US" sz="3200" dirty="0" smtClean="0"/>
              <a:t>: keeping “state” (cont.)</a:t>
            </a:r>
            <a:endParaRPr lang="en-US" dirty="0" smtClean="0"/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52500" y="1138238"/>
            <a:ext cx="981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client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394325" y="1282700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64563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64565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6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64559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64561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2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38" y="4303713"/>
            <a:ext cx="180816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119187"/>
            <a:chOff x="1392" y="2261"/>
            <a:chExt cx="3552" cy="705"/>
          </a:xfrm>
        </p:grpSpPr>
        <p:sp>
          <p:nvSpPr>
            <p:cNvPr id="64552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3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64554" name="Text Box 28"/>
            <p:cNvSpPr txBox="1">
              <a:spLocks noChangeArrowheads="1"/>
            </p:cNvSpPr>
            <p:nvPr/>
          </p:nvSpPr>
          <p:spPr bwMode="auto">
            <a:xfrm>
              <a:off x="3501" y="2332"/>
              <a:ext cx="70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4555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64557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8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55650" y="1804988"/>
            <a:ext cx="1438275" cy="771525"/>
            <a:chOff x="476" y="1047"/>
            <a:chExt cx="906" cy="486"/>
          </a:xfrm>
        </p:grpSpPr>
        <p:sp>
          <p:nvSpPr>
            <p:cNvPr id="64550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72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</p:txBody>
        </p:sp>
      </p:grpSp>
      <p:sp>
        <p:nvSpPr>
          <p:cNvPr id="64525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64543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4545" name="Text Box 31"/>
            <p:cNvSpPr txBox="1">
              <a:spLocks noChangeArrowheads="1"/>
            </p:cNvSpPr>
            <p:nvPr/>
          </p:nvSpPr>
          <p:spPr bwMode="auto">
            <a:xfrm>
              <a:off x="3270" y="1390"/>
              <a:ext cx="122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1678 for user</a:t>
              </a:r>
              <a:endParaRPr lang="en-US" sz="200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64547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8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728663" y="2598738"/>
            <a:ext cx="4805362" cy="1087437"/>
            <a:chOff x="459" y="1637"/>
            <a:chExt cx="3027" cy="685"/>
          </a:xfrm>
        </p:grpSpPr>
        <p:sp>
          <p:nvSpPr>
            <p:cNvPr id="64538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Set-cookie: 1678 </a:t>
              </a: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486"/>
              <a:chOff x="684" y="1746"/>
              <a:chExt cx="1004" cy="486"/>
            </a:xfrm>
          </p:grpSpPr>
          <p:sp>
            <p:nvSpPr>
              <p:cNvPr id="64541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2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ebay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solidFill>
                      <a:schemeClr val="bg1"/>
                    </a:solidFill>
                    <a:latin typeface="Arial" charset="0"/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92312"/>
            <a:chOff x="1374" y="2641"/>
            <a:chExt cx="3594" cy="1255"/>
          </a:xfrm>
        </p:grpSpPr>
        <p:sp>
          <p:nvSpPr>
            <p:cNvPr id="64533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 b="1">
                  <a:latin typeface="Courier New" pitchFamily="49" charset="0"/>
                </a:rPr>
                <a:t>cookie: 1678</a:t>
              </a:r>
            </a:p>
          </p:txBody>
        </p:sp>
        <p:sp>
          <p:nvSpPr>
            <p:cNvPr id="64535" name="Text Box 29"/>
            <p:cNvSpPr txBox="1">
              <a:spLocks noChangeArrowheads="1"/>
            </p:cNvSpPr>
            <p:nvPr/>
          </p:nvSpPr>
          <p:spPr bwMode="auto">
            <a:xfrm>
              <a:off x="3494" y="3262"/>
              <a:ext cx="7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spectific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chemeClr val="accent2"/>
                  </a:solidFill>
                </a:rPr>
                <a:t>action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4536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742950" y="4799013"/>
            <a:ext cx="1593850" cy="771525"/>
            <a:chOff x="684" y="1746"/>
            <a:chExt cx="1004" cy="486"/>
          </a:xfrm>
        </p:grpSpPr>
        <p:sp>
          <p:nvSpPr>
            <p:cNvPr id="64531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amazon 1678</a:t>
              </a:r>
            </a:p>
          </p:txBody>
        </p:sp>
      </p:grpSp>
      <p:sp>
        <p:nvSpPr>
          <p:cNvPr id="64530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Cookies (continued)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41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What cookies can bring:</a:t>
            </a:r>
            <a:endParaRPr lang="en-US" sz="2400" dirty="0" smtClean="0"/>
          </a:p>
          <a:p>
            <a:r>
              <a:rPr lang="en-US" sz="2400" dirty="0" smtClean="0"/>
              <a:t>authorization</a:t>
            </a:r>
          </a:p>
          <a:p>
            <a:r>
              <a:rPr lang="en-US" sz="2400" dirty="0" smtClean="0"/>
              <a:t>shopping carts</a:t>
            </a:r>
          </a:p>
          <a:p>
            <a:r>
              <a:rPr lang="en-US" sz="2400" dirty="0" smtClean="0"/>
              <a:t>recommendations</a:t>
            </a:r>
          </a:p>
          <a:p>
            <a:r>
              <a:rPr lang="en-US" sz="2400" dirty="0" smtClean="0"/>
              <a:t>user session state (Web e-mail)</a:t>
            </a:r>
          </a:p>
        </p:txBody>
      </p:sp>
      <p:sp>
        <p:nvSpPr>
          <p:cNvPr id="65542" name="Rectangle 13"/>
          <p:cNvSpPr>
            <a:spLocks noChangeArrowheads="1"/>
          </p:cNvSpPr>
          <p:nvPr/>
        </p:nvSpPr>
        <p:spPr bwMode="auto">
          <a:xfrm>
            <a:off x="4911725" y="1411288"/>
            <a:ext cx="3810000" cy="223361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u="sng">
                <a:solidFill>
                  <a:srgbClr val="FF0000"/>
                </a:solidFill>
                <a:latin typeface="+mn-lt"/>
              </a:rPr>
              <a:t>Cookies and privacy:</a:t>
            </a:r>
            <a:endParaRPr lang="en-US">
              <a:latin typeface="+mn-lt"/>
            </a:endParaRPr>
          </a:p>
          <a:p>
            <a:pPr marL="342900" indent="-342900">
              <a:buFont typeface="ZapfDingbats" pitchFamily="82" charset="2"/>
              <a:buChar char="r"/>
            </a:pPr>
            <a:r>
              <a:rPr lang="en-US">
                <a:latin typeface="+mn-lt"/>
              </a:rPr>
              <a:t>cookies permit sites to learn a lot about you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>
                <a:latin typeface="+mn-lt"/>
              </a:rPr>
              <a:t>you may supply name and e-mail to sites</a:t>
            </a:r>
          </a:p>
        </p:txBody>
      </p:sp>
      <p:sp>
        <p:nvSpPr>
          <p:cNvPr id="65543" name="Text Box 14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aside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65544" name="Rectangle 15"/>
          <p:cNvSpPr>
            <a:spLocks noChangeArrowheads="1"/>
          </p:cNvSpPr>
          <p:nvPr/>
        </p:nvSpPr>
        <p:spPr bwMode="auto">
          <a:xfrm>
            <a:off x="685799" y="4090988"/>
            <a:ext cx="54276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u="sng" dirty="0">
                <a:solidFill>
                  <a:srgbClr val="FF0000"/>
                </a:solidFill>
                <a:latin typeface="+mn-lt"/>
              </a:rPr>
              <a:t>How to keep “state”:</a:t>
            </a:r>
            <a:endParaRPr lang="en-US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protocol endpoints: maintain state at sender/receiver over multiple transactions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B0F0"/>
                </a:solidFill>
                <a:latin typeface="+mn-lt"/>
              </a:rPr>
              <a:t>cookies</a:t>
            </a:r>
            <a:r>
              <a:rPr lang="en-US" dirty="0">
                <a:latin typeface="+mn-lt"/>
              </a:rPr>
              <a:t>: http messages carry state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Web caches (proxy server)</a:t>
            </a:r>
            <a:endParaRPr lang="en-US" dirty="0" smtClean="0"/>
          </a:p>
        </p:txBody>
      </p:sp>
      <p:sp>
        <p:nvSpPr>
          <p:cNvPr id="71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57388"/>
            <a:ext cx="3665538" cy="4824412"/>
          </a:xfrm>
        </p:spPr>
        <p:txBody>
          <a:bodyPr/>
          <a:lstStyle/>
          <a:p>
            <a:r>
              <a:rPr lang="en-US" sz="2400" dirty="0" smtClean="0"/>
              <a:t>user sets browser: Web accesses via  cache</a:t>
            </a:r>
          </a:p>
          <a:p>
            <a:r>
              <a:rPr lang="en-US" sz="2400" dirty="0" smtClean="0"/>
              <a:t>browser sends all HTTP requests to cache</a:t>
            </a:r>
          </a:p>
          <a:p>
            <a:pPr lvl="1"/>
            <a:r>
              <a:rPr lang="en-US" sz="2000" dirty="0" smtClean="0"/>
              <a:t>object in cache: cache returns object </a:t>
            </a:r>
          </a:p>
          <a:p>
            <a:pPr lvl="1"/>
            <a:r>
              <a:rPr lang="en-US" sz="2000" dirty="0" smtClean="0"/>
              <a:t>else cache requests object from origin server, then returns object to client</a:t>
            </a:r>
          </a:p>
        </p:txBody>
      </p:sp>
      <p:sp>
        <p:nvSpPr>
          <p:cNvPr id="7176" name="Rectangle 4"/>
          <p:cNvSpPr>
            <a:spLocks noChangeArrowheads="1"/>
          </p:cNvSpPr>
          <p:nvPr/>
        </p:nvSpPr>
        <p:spPr bwMode="auto">
          <a:xfrm>
            <a:off x="685800" y="1265238"/>
            <a:ext cx="84582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  <a:latin typeface="+mn-lt"/>
              </a:rPr>
              <a:t>Goal:</a:t>
            </a:r>
            <a:r>
              <a:rPr lang="en-US" dirty="0">
                <a:latin typeface="+mn-lt"/>
              </a:rPr>
              <a:t> satisfy client request without involving origin server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p:oleObj spid="_x0000_s159746" name="Clip" r:id="rId3" imgW="1305000" imgH="1085760" progId="">
              <p:embed/>
            </p:oleObj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aphicFrame>
        <p:nvGraphicFramePr>
          <p:cNvPr id="7171" name="Object 7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p:oleObj spid="_x0000_s159747" name="Clip" r:id="rId4" imgW="1305000" imgH="1085760" progId="">
              <p:embed/>
            </p:oleObj>
          </a:graphicData>
        </a:graphic>
      </p:graphicFrame>
      <p:sp>
        <p:nvSpPr>
          <p:cNvPr id="7178" name="Text Box 8"/>
          <p:cNvSpPr txBox="1">
            <a:spLocks noChangeArrowheads="1"/>
          </p:cNvSpPr>
          <p:nvPr/>
        </p:nvSpPr>
        <p:spPr bwMode="auto">
          <a:xfrm>
            <a:off x="6024563" y="2774950"/>
            <a:ext cx="955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7220" name="AutoShape 1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Rectangle 1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Rectangle 1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3" name="AutoShape 1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Line 1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5" name="Line 1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6" name="Rectangle 1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7" name="Rectangle 1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0" name="Text Box 21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client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4567238" y="4095750"/>
            <a:ext cx="1593850" cy="760413"/>
            <a:chOff x="2877" y="2580"/>
            <a:chExt cx="1004" cy="479"/>
          </a:xfrm>
        </p:grpSpPr>
        <p:sp>
          <p:nvSpPr>
            <p:cNvPr id="7218" name="Line 19"/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9" name="Text Box 23"/>
            <p:cNvSpPr txBox="1">
              <a:spLocks noChangeArrowheads="1"/>
            </p:cNvSpPr>
            <p:nvPr/>
          </p:nvSpPr>
          <p:spPr bwMode="auto">
            <a:xfrm rot="-1692639">
              <a:off x="2877" y="264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773613" y="4183063"/>
            <a:ext cx="1620837" cy="785812"/>
            <a:chOff x="3007" y="2635"/>
            <a:chExt cx="1021" cy="495"/>
          </a:xfrm>
        </p:grpSpPr>
        <p:sp>
          <p:nvSpPr>
            <p:cNvPr id="7216" name="Line 20"/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7" name="Text Box 25"/>
            <p:cNvSpPr txBox="1">
              <a:spLocks noChangeArrowheads="1"/>
            </p:cNvSpPr>
            <p:nvPr/>
          </p:nvSpPr>
          <p:spPr bwMode="auto">
            <a:xfrm rot="-1737783">
              <a:off x="3007" y="2847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8089900" y="2792413"/>
            <a:ext cx="346075" cy="742950"/>
            <a:chOff x="4180" y="783"/>
            <a:chExt cx="150" cy="307"/>
          </a:xfrm>
        </p:grpSpPr>
        <p:sp>
          <p:nvSpPr>
            <p:cNvPr id="7208" name="AutoShape 2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Rectangle 2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Rectangle 2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1" name="AutoShape 3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Line 3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3" name="Line 3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Rectangle 3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5" name="Rectangle 3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7200" name="AutoShape 3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Rectangle 3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2" name="Rectangle 3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3" name="AutoShape 3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4" name="Line 4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Line 4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6" name="Rectangle 4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Rectangle 4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4765675" y="3141663"/>
            <a:ext cx="3251200" cy="730250"/>
            <a:chOff x="3002" y="1979"/>
            <a:chExt cx="2048" cy="460"/>
          </a:xfrm>
        </p:grpSpPr>
        <p:sp>
          <p:nvSpPr>
            <p:cNvPr id="7197" name="Freeform 18"/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Text Box 22"/>
            <p:cNvSpPr txBox="1">
              <a:spLocks noChangeArrowheads="1"/>
            </p:cNvSpPr>
            <p:nvPr/>
          </p:nvSpPr>
          <p:spPr bwMode="auto">
            <a:xfrm rot="1422049">
              <a:off x="3064" y="200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199" name="Text Box 45"/>
            <p:cNvSpPr txBox="1">
              <a:spLocks noChangeArrowheads="1"/>
            </p:cNvSpPr>
            <p:nvPr/>
          </p:nvSpPr>
          <p:spPr bwMode="auto">
            <a:xfrm rot="-1419968">
              <a:off x="4095" y="2016"/>
              <a:ext cx="9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request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7186" name="Text Box 47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87" name="Text Box 48"/>
          <p:cNvSpPr txBox="1">
            <a:spLocks noChangeArrowheads="1"/>
          </p:cNvSpPr>
          <p:nvPr/>
        </p:nvSpPr>
        <p:spPr bwMode="auto">
          <a:xfrm>
            <a:off x="7816850" y="1993900"/>
            <a:ext cx="8001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88" name="Rectangle 55"/>
          <p:cNvSpPr>
            <a:spLocks noChangeArrowheads="1"/>
          </p:cNvSpPr>
          <p:nvPr/>
        </p:nvSpPr>
        <p:spPr bwMode="auto">
          <a:xfrm>
            <a:off x="6946900" y="4349750"/>
            <a:ext cx="4064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89" name="Picture 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97863" y="26320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3992563" y="2678113"/>
            <a:ext cx="4186237" cy="1814512"/>
            <a:chOff x="2515" y="1687"/>
            <a:chExt cx="2637" cy="1143"/>
          </a:xfrm>
        </p:grpSpPr>
        <p:sp>
          <p:nvSpPr>
            <p:cNvPr id="7192" name="Freeform 44"/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Text Box 24"/>
            <p:cNvSpPr txBox="1">
              <a:spLocks noChangeArrowheads="1"/>
            </p:cNvSpPr>
            <p:nvPr/>
          </p:nvSpPr>
          <p:spPr bwMode="auto">
            <a:xfrm rot="1411598">
              <a:off x="2901" y="2244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7194" name="Text Box 46"/>
            <p:cNvSpPr txBox="1">
              <a:spLocks noChangeArrowheads="1"/>
            </p:cNvSpPr>
            <p:nvPr/>
          </p:nvSpPr>
          <p:spPr bwMode="auto">
            <a:xfrm rot="-1415789">
              <a:off x="4131" y="2232"/>
              <a:ext cx="10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HTTP response</a:t>
              </a:r>
              <a:endParaRPr lang="en-US">
                <a:latin typeface="Times New Roman" pitchFamily="18" charset="0"/>
              </a:endParaRPr>
            </a:p>
          </p:txBody>
        </p:sp>
        <p:pic>
          <p:nvPicPr>
            <p:cNvPr id="7195" name="Picture 5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196" name="Picture 5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171069" name="Picture 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40188" y="4613275"/>
            <a:ext cx="527050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7A8AA0-D156-4E57-A58A-0DE1342E706A}" type="slidenum">
              <a:rPr lang="en-US"/>
              <a:pPr/>
              <a:t>4</a:t>
            </a:fld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network apps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e-mail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web</a:t>
            </a:r>
          </a:p>
          <a:p>
            <a:r>
              <a:rPr lang="en-US" sz="2400" dirty="0" smtClean="0"/>
              <a:t>instant messaging</a:t>
            </a:r>
          </a:p>
          <a:p>
            <a:r>
              <a:rPr lang="en-US" sz="2400" dirty="0" smtClean="0"/>
              <a:t>remote login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P2P file sharing</a:t>
            </a:r>
          </a:p>
          <a:p>
            <a:r>
              <a:rPr lang="en-US" sz="2400" dirty="0" smtClean="0"/>
              <a:t>multi-user network games</a:t>
            </a:r>
          </a:p>
          <a:p>
            <a:r>
              <a:rPr lang="en-US" sz="2400" dirty="0" smtClean="0"/>
              <a:t>streaming stored video clips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social networks</a:t>
            </a:r>
          </a:p>
          <a:p>
            <a:r>
              <a:rPr lang="en-US" sz="2400" dirty="0" smtClean="0"/>
              <a:t>voice over IP</a:t>
            </a:r>
          </a:p>
          <a:p>
            <a:r>
              <a:rPr lang="en-US" sz="2400" dirty="0" smtClean="0"/>
              <a:t>real-time video conferencing</a:t>
            </a:r>
          </a:p>
          <a:p>
            <a:r>
              <a:rPr lang="en-US" sz="2400" dirty="0" smtClean="0"/>
              <a:t>grid computing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Web Caching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C</a:t>
            </a:r>
            <a:r>
              <a:rPr lang="en-US" sz="2400" dirty="0" smtClean="0"/>
              <a:t>ache </a:t>
            </a:r>
            <a:r>
              <a:rPr lang="en-US" sz="2400" dirty="0" smtClean="0"/>
              <a:t>acts as both client and server</a:t>
            </a:r>
          </a:p>
          <a:p>
            <a:r>
              <a:rPr lang="en-US" sz="2400" dirty="0" smtClean="0"/>
              <a:t>T</a:t>
            </a:r>
            <a:r>
              <a:rPr lang="en-US" sz="2400" dirty="0" smtClean="0"/>
              <a:t>ypically </a:t>
            </a:r>
            <a:r>
              <a:rPr lang="en-US" sz="2400" dirty="0" smtClean="0"/>
              <a:t>cache is installed by ISP (university, company, residential ISP)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Why Web caching?</a:t>
            </a:r>
            <a:endParaRPr lang="en-US" sz="2400" dirty="0" smtClean="0"/>
          </a:p>
          <a:p>
            <a:r>
              <a:rPr lang="en-US" sz="2400" dirty="0" smtClean="0"/>
              <a:t>R</a:t>
            </a:r>
            <a:r>
              <a:rPr lang="en-US" sz="2400" dirty="0" smtClean="0"/>
              <a:t>educe </a:t>
            </a:r>
            <a:r>
              <a:rPr lang="en-US" sz="2400" dirty="0" smtClean="0"/>
              <a:t>response time for client request</a:t>
            </a:r>
          </a:p>
          <a:p>
            <a:r>
              <a:rPr lang="en-US" sz="2400" dirty="0" smtClean="0"/>
              <a:t>R</a:t>
            </a:r>
            <a:r>
              <a:rPr lang="en-US" sz="2400" dirty="0" smtClean="0"/>
              <a:t>educe </a:t>
            </a:r>
            <a:r>
              <a:rPr lang="en-US" sz="2400" dirty="0" smtClean="0"/>
              <a:t>traffic on an institution’s access link.</a:t>
            </a:r>
          </a:p>
          <a:p>
            <a:r>
              <a:rPr lang="en-US" sz="2400" dirty="0" smtClean="0"/>
              <a:t>Internet dense with caches: enables “poor” content providers to effectively deliver content (but so does P2P file sharing)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600" dirty="0" smtClean="0"/>
              <a:t>Caching Example </a:t>
            </a:r>
            <a:endParaRPr lang="en-US" dirty="0" smtClean="0"/>
          </a:p>
        </p:txBody>
      </p:sp>
      <p:sp>
        <p:nvSpPr>
          <p:cNvPr id="820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79538"/>
            <a:ext cx="41640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Assumptions</a:t>
            </a:r>
            <a:endParaRPr lang="en-US" sz="2400" dirty="0" smtClean="0"/>
          </a:p>
          <a:p>
            <a:r>
              <a:rPr lang="en-US" sz="2000" dirty="0" smtClean="0"/>
              <a:t>average object size = 1,000,000 bits</a:t>
            </a:r>
          </a:p>
          <a:p>
            <a:r>
              <a:rPr lang="en-US" sz="2000" dirty="0" smtClean="0"/>
              <a:t>avg. request rate from institution’s browsers to origin servers = 15/sec</a:t>
            </a:r>
          </a:p>
          <a:p>
            <a:r>
              <a:rPr lang="en-US" sz="2000" dirty="0" smtClean="0"/>
              <a:t>delay from institutional router to any origin server and back to router = 2 sec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Consequences</a:t>
            </a:r>
            <a:endParaRPr lang="en-US" sz="2400" dirty="0" smtClean="0"/>
          </a:p>
          <a:p>
            <a:r>
              <a:rPr lang="en-US" sz="1800" dirty="0" smtClean="0"/>
              <a:t>utilization on LAN = 15%</a:t>
            </a:r>
          </a:p>
          <a:p>
            <a:r>
              <a:rPr lang="en-US" sz="1800" dirty="0" smtClean="0"/>
              <a:t>utilization on access link = 100%</a:t>
            </a:r>
          </a:p>
          <a:p>
            <a:r>
              <a:rPr lang="en-US" sz="1800" dirty="0" smtClean="0"/>
              <a:t>total delay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 dirty="0" smtClean="0"/>
              <a:t>  =  2 sec + minutes (congested)  + milliseconds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8287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8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9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0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1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3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827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8271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5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7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8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8263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8255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8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09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0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3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8242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246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52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49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15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16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31 w 1868"/>
              <a:gd name="T1" fmla="*/ 327 h 876"/>
              <a:gd name="T2" fmla="*/ 103 w 1868"/>
              <a:gd name="T3" fmla="*/ 137 h 876"/>
              <a:gd name="T4" fmla="*/ 649 w 1868"/>
              <a:gd name="T5" fmla="*/ 17 h 876"/>
              <a:gd name="T6" fmla="*/ 1141 w 1868"/>
              <a:gd name="T7" fmla="*/ 35 h 876"/>
              <a:gd name="T8" fmla="*/ 1763 w 1868"/>
              <a:gd name="T9" fmla="*/ 121 h 876"/>
              <a:gd name="T10" fmla="*/ 1774 w 1868"/>
              <a:gd name="T11" fmla="*/ 741 h 876"/>
              <a:gd name="T12" fmla="*/ 1369 w 1868"/>
              <a:gd name="T13" fmla="*/ 845 h 876"/>
              <a:gd name="T14" fmla="*/ 781 w 1868"/>
              <a:gd name="T15" fmla="*/ 851 h 876"/>
              <a:gd name="T16" fmla="*/ 447 w 1868"/>
              <a:gd name="T17" fmla="*/ 847 h 876"/>
              <a:gd name="T18" fmla="*/ 168 w 1868"/>
              <a:gd name="T19" fmla="*/ 676 h 876"/>
              <a:gd name="T20" fmla="*/ 31 w 1868"/>
              <a:gd name="T21" fmla="*/ 32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60770" name="Clip" r:id="rId3" imgW="1305000" imgH="1085760" progId="">
              <p:embed/>
            </p:oleObj>
          </a:graphicData>
        </a:graphic>
      </p:graphicFrame>
      <p:graphicFrame>
        <p:nvGraphicFramePr>
          <p:cNvPr id="8195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60771" name="Clip" r:id="rId4" imgW="1305000" imgH="1085760" progId="">
              <p:embed/>
            </p:oleObj>
          </a:graphicData>
        </a:graphic>
      </p:graphicFrame>
      <p:graphicFrame>
        <p:nvGraphicFramePr>
          <p:cNvPr id="8196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60772" name="Clip" r:id="rId5" imgW="1305000" imgH="1085760" progId="">
              <p:embed/>
            </p:oleObj>
          </a:graphicData>
        </a:graphic>
      </p:graphicFrame>
      <p:graphicFrame>
        <p:nvGraphicFramePr>
          <p:cNvPr id="8197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60773" name="Clip" r:id="rId6" imgW="1305000" imgH="1085760" progId="">
              <p:embed/>
            </p:oleObj>
          </a:graphicData>
        </a:graphic>
      </p:graphicFrame>
      <p:sp>
        <p:nvSpPr>
          <p:cNvPr id="8217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8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9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0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1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8229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8233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39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36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23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4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5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26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5888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/>
              <a:t>100 </a:t>
            </a:r>
            <a:r>
              <a:rPr lang="en-US" sz="1600" dirty="0"/>
              <a:t>Mbps LAN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27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/>
              <a:t>15 </a:t>
            </a:r>
            <a:r>
              <a:rPr lang="en-US" sz="1600" dirty="0"/>
              <a:t>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access link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8228" name="Text Box 100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Caching Example (cont)</a:t>
            </a:r>
            <a:endParaRPr lang="en-US" dirty="0" smtClean="0"/>
          </a:p>
        </p:txBody>
      </p:sp>
      <p:sp>
        <p:nvSpPr>
          <p:cNvPr id="922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79538"/>
            <a:ext cx="41640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possible solution</a:t>
            </a:r>
            <a:endParaRPr lang="en-US" sz="2400" dirty="0" smtClean="0"/>
          </a:p>
          <a:p>
            <a:r>
              <a:rPr lang="en-US" sz="2000" dirty="0" smtClean="0"/>
              <a:t>increase bandwidth of access link to, say, 100 Mbps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consequence</a:t>
            </a:r>
            <a:endParaRPr lang="en-US" sz="2400" dirty="0" smtClean="0"/>
          </a:p>
          <a:p>
            <a:r>
              <a:rPr lang="en-US" sz="1800" dirty="0" smtClean="0"/>
              <a:t>utilization on LAN = 15%</a:t>
            </a:r>
          </a:p>
          <a:p>
            <a:r>
              <a:rPr lang="en-US" sz="1800" dirty="0" smtClean="0"/>
              <a:t>utilization on access link = 15%</a:t>
            </a:r>
          </a:p>
          <a:p>
            <a:r>
              <a:rPr lang="en-US" sz="1800" dirty="0" smtClean="0"/>
              <a:t>Total delay = Internet delay + access delay + LAN delay</a:t>
            </a:r>
          </a:p>
          <a:p>
            <a:pPr>
              <a:buFont typeface="ZapfDingbats" pitchFamily="82" charset="2"/>
              <a:buNone/>
            </a:pPr>
            <a:r>
              <a:rPr lang="en-US" sz="1800" dirty="0" smtClean="0"/>
              <a:t>  =  2 sec + </a:t>
            </a:r>
            <a:r>
              <a:rPr lang="en-US" sz="1800" dirty="0" err="1" smtClean="0"/>
              <a:t>msecs</a:t>
            </a:r>
            <a:r>
              <a:rPr lang="en-US" sz="1800" dirty="0" smtClean="0"/>
              <a:t> + </a:t>
            </a:r>
            <a:r>
              <a:rPr lang="en-US" sz="1800" dirty="0" err="1" smtClean="0"/>
              <a:t>msecs</a:t>
            </a:r>
            <a:endParaRPr lang="en-US" sz="1800" dirty="0" smtClean="0"/>
          </a:p>
          <a:p>
            <a:r>
              <a:rPr lang="en-US" sz="1800" dirty="0" smtClean="0"/>
              <a:t>BUT…often a costly upgrade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9311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2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3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4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5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6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7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8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9303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4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5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6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7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8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9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10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9295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6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7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8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9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0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1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02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9287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8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9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0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1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2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3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94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9279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0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1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2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3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4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5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86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33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5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6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9266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7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8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69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9270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76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73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39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40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31 w 1868"/>
              <a:gd name="T1" fmla="*/ 327 h 876"/>
              <a:gd name="T2" fmla="*/ 103 w 1868"/>
              <a:gd name="T3" fmla="*/ 137 h 876"/>
              <a:gd name="T4" fmla="*/ 649 w 1868"/>
              <a:gd name="T5" fmla="*/ 17 h 876"/>
              <a:gd name="T6" fmla="*/ 1141 w 1868"/>
              <a:gd name="T7" fmla="*/ 35 h 876"/>
              <a:gd name="T8" fmla="*/ 1763 w 1868"/>
              <a:gd name="T9" fmla="*/ 121 h 876"/>
              <a:gd name="T10" fmla="*/ 1774 w 1868"/>
              <a:gd name="T11" fmla="*/ 741 h 876"/>
              <a:gd name="T12" fmla="*/ 1369 w 1868"/>
              <a:gd name="T13" fmla="*/ 845 h 876"/>
              <a:gd name="T14" fmla="*/ 781 w 1868"/>
              <a:gd name="T15" fmla="*/ 851 h 876"/>
              <a:gd name="T16" fmla="*/ 447 w 1868"/>
              <a:gd name="T17" fmla="*/ 847 h 876"/>
              <a:gd name="T18" fmla="*/ 168 w 1868"/>
              <a:gd name="T19" fmla="*/ 676 h 876"/>
              <a:gd name="T20" fmla="*/ 31 w 1868"/>
              <a:gd name="T21" fmla="*/ 32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18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61794" name="Clip" r:id="rId3" imgW="1305000" imgH="1085760" progId="">
              <p:embed/>
            </p:oleObj>
          </a:graphicData>
        </a:graphic>
      </p:graphicFrame>
      <p:graphicFrame>
        <p:nvGraphicFramePr>
          <p:cNvPr id="9219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61795" name="Clip" r:id="rId4" imgW="1305000" imgH="1085760" progId="">
              <p:embed/>
            </p:oleObj>
          </a:graphicData>
        </a:graphic>
      </p:graphicFrame>
      <p:graphicFrame>
        <p:nvGraphicFramePr>
          <p:cNvPr id="9220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61796" name="Clip" r:id="rId5" imgW="1305000" imgH="1085760" progId="">
              <p:embed/>
            </p:oleObj>
          </a:graphicData>
        </a:graphic>
      </p:graphicFrame>
      <p:graphicFrame>
        <p:nvGraphicFramePr>
          <p:cNvPr id="9221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61797" name="Clip" r:id="rId6" imgW="1305000" imgH="1085760" progId="">
              <p:embed/>
            </p:oleObj>
          </a:graphicData>
        </a:graphic>
      </p:graphicFrame>
      <p:sp>
        <p:nvSpPr>
          <p:cNvPr id="9241" name="Line 76"/>
          <p:cNvSpPr>
            <a:spLocks noChangeShapeType="1"/>
          </p:cNvSpPr>
          <p:nvPr/>
        </p:nvSpPr>
        <p:spPr bwMode="auto">
          <a:xfrm flipV="1">
            <a:off x="5172075" y="4592638"/>
            <a:ext cx="1557338" cy="12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2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3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4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5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9253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5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9257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263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9260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9247" name="Line 95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8" name="Line 96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49" name="Text Box 97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50" name="Text Box 98"/>
          <p:cNvSpPr txBox="1">
            <a:spLocks noChangeArrowheads="1"/>
          </p:cNvSpPr>
          <p:nvPr/>
        </p:nvSpPr>
        <p:spPr bwMode="auto">
          <a:xfrm>
            <a:off x="6630988" y="4294188"/>
            <a:ext cx="15888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/>
              <a:t>100 </a:t>
            </a:r>
            <a:r>
              <a:rPr lang="en-US" sz="1600" dirty="0"/>
              <a:t>Mbps LAN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51" name="Text Box 99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/>
              <a:t>100 </a:t>
            </a:r>
            <a:r>
              <a:rPr lang="en-US" sz="1600" dirty="0"/>
              <a:t>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access link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9252" name="Text Box 100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Line 2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Caching example (cont)</a:t>
            </a:r>
            <a:endParaRPr lang="en-US" smtClean="0"/>
          </a:p>
        </p:txBody>
      </p:sp>
      <p:sp>
        <p:nvSpPr>
          <p:cNvPr id="1025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56050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possible solution: install cache</a:t>
            </a:r>
            <a:endParaRPr lang="en-US" sz="2400" u="sng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suppose hit rate is 0.4</a:t>
            </a:r>
            <a:endParaRPr lang="en-US" sz="2400" dirty="0" smtClean="0"/>
          </a:p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consequence</a:t>
            </a:r>
            <a:endParaRPr lang="en-US" sz="2400" u="sng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40% requests will be satisfied almost immediately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60% requests satisfied by origin server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utilization of access link reduced to 60%, resulting in negligible  delays (say 10 </a:t>
            </a:r>
            <a:r>
              <a:rPr lang="en-US" sz="2000" dirty="0" err="1" smtClean="0"/>
              <a:t>msec</a:t>
            </a:r>
            <a:r>
              <a:rPr lang="en-US" sz="2000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total </a:t>
            </a:r>
            <a:r>
              <a:rPr lang="en-US" sz="2000" dirty="0" err="1" smtClean="0"/>
              <a:t>avg</a:t>
            </a:r>
            <a:r>
              <a:rPr lang="en-US" sz="2000" dirty="0" smtClean="0"/>
              <a:t> delay = Internet delay + access delay + LAN delay   =  .6*(2.01) </a:t>
            </a:r>
            <a:r>
              <a:rPr lang="en-US" sz="2000" dirty="0" err="1" smtClean="0"/>
              <a:t>secs</a:t>
            </a:r>
            <a:r>
              <a:rPr lang="en-US" sz="2000" dirty="0" smtClean="0"/>
              <a:t>  + .4*milliseconds &lt; 1.4 </a:t>
            </a:r>
            <a:r>
              <a:rPr lang="en-US" sz="2000" dirty="0" err="1" smtClean="0"/>
              <a:t>secs</a:t>
            </a: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10347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9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0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1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2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3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4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10339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0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1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2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5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6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10331" name="AutoShape 2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2" name="Rectangle 2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3" name="Rectangle 2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4" name="AutoShape 2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5" name="Line 2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6" name="Line 2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7" name="Rectangle 3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8" name="Rectangle 3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10323" name="AutoShape 3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Rectangle 3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5" name="Rectangle 3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6" name="AutoShape 3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7" name="Line 3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8" name="Line 3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9" name="Rectangle 3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0" name="Rectangle 4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10315" name="AutoShape 4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6" name="Rectangle 4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7" name="Rectangle 4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8" name="AutoShape 4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9" name="Line 4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0" name="Line 4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1" name="Rectangle 4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2" name="Rectangle 4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6" name="Text Box 50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/>
              <a:t>servers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57" name="Line 51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Line 52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53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54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Freeform 55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7 w 2135"/>
              <a:gd name="T1" fmla="*/ 652 h 1662"/>
              <a:gd name="T2" fmla="*/ 105 w 2135"/>
              <a:gd name="T3" fmla="*/ 76 h 1662"/>
              <a:gd name="T4" fmla="*/ 657 w 2135"/>
              <a:gd name="T5" fmla="*/ 196 h 1662"/>
              <a:gd name="T6" fmla="*/ 1209 w 2135"/>
              <a:gd name="T7" fmla="*/ 100 h 1662"/>
              <a:gd name="T8" fmla="*/ 2001 w 2135"/>
              <a:gd name="T9" fmla="*/ 406 h 1662"/>
              <a:gd name="T10" fmla="*/ 2013 w 2135"/>
              <a:gd name="T11" fmla="*/ 1144 h 1662"/>
              <a:gd name="T12" fmla="*/ 1581 w 2135"/>
              <a:gd name="T13" fmla="*/ 1600 h 1662"/>
              <a:gd name="T14" fmla="*/ 813 w 2135"/>
              <a:gd name="T15" fmla="*/ 1516 h 1662"/>
              <a:gd name="T16" fmla="*/ 501 w 2135"/>
              <a:gd name="T17" fmla="*/ 1270 h 1662"/>
              <a:gd name="T18" fmla="*/ 183 w 2135"/>
              <a:gd name="T19" fmla="*/ 1066 h 1662"/>
              <a:gd name="T20" fmla="*/ 27 w 2135"/>
              <a:gd name="T21" fmla="*/ 652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10302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0306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312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3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4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309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0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3" name="Text Box 70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 Internet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64" name="Freeform 71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31 w 1868"/>
              <a:gd name="T1" fmla="*/ 327 h 876"/>
              <a:gd name="T2" fmla="*/ 103 w 1868"/>
              <a:gd name="T3" fmla="*/ 137 h 876"/>
              <a:gd name="T4" fmla="*/ 649 w 1868"/>
              <a:gd name="T5" fmla="*/ 17 h 876"/>
              <a:gd name="T6" fmla="*/ 1141 w 1868"/>
              <a:gd name="T7" fmla="*/ 35 h 876"/>
              <a:gd name="T8" fmla="*/ 1763 w 1868"/>
              <a:gd name="T9" fmla="*/ 121 h 876"/>
              <a:gd name="T10" fmla="*/ 1774 w 1868"/>
              <a:gd name="T11" fmla="*/ 741 h 876"/>
              <a:gd name="T12" fmla="*/ 1369 w 1868"/>
              <a:gd name="T13" fmla="*/ 845 h 876"/>
              <a:gd name="T14" fmla="*/ 781 w 1868"/>
              <a:gd name="T15" fmla="*/ 851 h 876"/>
              <a:gd name="T16" fmla="*/ 447 w 1868"/>
              <a:gd name="T17" fmla="*/ 847 h 876"/>
              <a:gd name="T18" fmla="*/ 168 w 1868"/>
              <a:gd name="T19" fmla="*/ 676 h 876"/>
              <a:gd name="T20" fmla="*/ 31 w 1868"/>
              <a:gd name="T21" fmla="*/ 32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72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p:oleObj spid="_x0000_s162818" name="Clip" r:id="rId3" imgW="1305000" imgH="1085760" progId="">
              <p:embed/>
            </p:oleObj>
          </a:graphicData>
        </a:graphic>
      </p:graphicFrame>
      <p:graphicFrame>
        <p:nvGraphicFramePr>
          <p:cNvPr id="10243" name="Object 73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p:oleObj spid="_x0000_s162819" name="Clip" r:id="rId4" imgW="1305000" imgH="1085760" progId="">
              <p:embed/>
            </p:oleObj>
          </a:graphicData>
        </a:graphic>
      </p:graphicFrame>
      <p:graphicFrame>
        <p:nvGraphicFramePr>
          <p:cNvPr id="10244" name="Object 74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p:oleObj spid="_x0000_s162820" name="Clip" r:id="rId5" imgW="1305000" imgH="1085760" progId="">
              <p:embed/>
            </p:oleObj>
          </a:graphicData>
        </a:graphic>
      </p:graphicFrame>
      <p:graphicFrame>
        <p:nvGraphicFramePr>
          <p:cNvPr id="10245" name="Object 75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p:oleObj spid="_x0000_s162821" name="Clip" r:id="rId6" imgW="1305000" imgH="1085760" progId="">
              <p:embed/>
            </p:oleObj>
          </a:graphicData>
        </a:graphic>
      </p:graphicFrame>
      <p:sp>
        <p:nvSpPr>
          <p:cNvPr id="10265" name="Line 76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Line 77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Line 78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Line 79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80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81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10292" name="Freeform 83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10294" name="AutoShape 8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5" name="Rectangle 8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6" name="Rectangle 8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AutoShape 8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8" name="Line 8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9" name="Line 9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Rectangle 9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Rectangle 9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2" name="Group 93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10279" name="Oval 9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0" name="Line 9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1" name="Line 9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Rectangle 9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0283" name="Oval 9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9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289" name="Line 1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Line 1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Line 1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0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86" name="Line 1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7" name="Line 1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8" name="Line 1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3" name="Line 107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Line 108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Text Box 109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network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76" name="Text Box 110"/>
          <p:cNvSpPr txBox="1">
            <a:spLocks noChangeArrowheads="1"/>
          </p:cNvSpPr>
          <p:nvPr/>
        </p:nvSpPr>
        <p:spPr bwMode="auto">
          <a:xfrm>
            <a:off x="6667500" y="4294188"/>
            <a:ext cx="15888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/>
              <a:t>100 </a:t>
            </a:r>
            <a:r>
              <a:rPr lang="en-US" sz="1600" dirty="0"/>
              <a:t>Mbps LAN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77" name="Text Box 111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 smtClean="0"/>
              <a:t>15 </a:t>
            </a:r>
            <a:r>
              <a:rPr lang="en-US" sz="1600" dirty="0"/>
              <a:t>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600" dirty="0"/>
              <a:t>access link</a:t>
            </a:r>
            <a:endParaRPr lang="en-US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0278" name="Text Box 112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</a:rPr>
              <a:t>cache</a:t>
            </a:r>
            <a:endParaRPr lang="en-US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7962900" cy="1143000"/>
          </a:xfrm>
        </p:spPr>
        <p:txBody>
          <a:bodyPr/>
          <a:lstStyle/>
          <a:p>
            <a:r>
              <a:rPr lang="en-US" sz="3200" dirty="0" smtClean="0"/>
              <a:t>Caching - Conditional </a:t>
            </a:r>
            <a:r>
              <a:rPr lang="en-US" sz="3200" dirty="0" smtClean="0"/>
              <a:t>GET</a:t>
            </a:r>
            <a:endParaRPr lang="en-US" dirty="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90675"/>
            <a:ext cx="3435350" cy="43053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Goal:</a:t>
            </a:r>
            <a:r>
              <a:rPr lang="en-US" sz="2000" dirty="0" smtClean="0"/>
              <a:t> don’t send object if cache has up-to-date cached version</a:t>
            </a:r>
          </a:p>
          <a:p>
            <a:r>
              <a:rPr lang="en-US" sz="2000" dirty="0" smtClean="0"/>
              <a:t>cache: specify date of cached copy in HTTP request</a:t>
            </a:r>
          </a:p>
          <a:p>
            <a:pPr lvl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If-modified-since: &lt;date&gt;</a:t>
            </a:r>
          </a:p>
          <a:p>
            <a:r>
              <a:rPr lang="en-US" sz="2000" dirty="0" smtClean="0"/>
              <a:t>server: response contains no object if cached copy is up-to-date: </a:t>
            </a:r>
          </a:p>
          <a:p>
            <a:pPr lvl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HTTP/1.0 304 Not Modified</a:t>
            </a:r>
            <a:endParaRPr lang="en-US" sz="2000" dirty="0" smtClean="0"/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>
            <a:off x="4276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3868738" y="1436688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cache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7321550" y="1408113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/>
              <a:t>server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4583113" y="1998663"/>
            <a:ext cx="26812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Courier New" pitchFamily="49" charset="0"/>
              </a:rPr>
              <a:t>If-modified-since: &lt;date&gt;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 flipH="1">
            <a:off x="4295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64063" y="3098800"/>
            <a:ext cx="2643187" cy="865188"/>
            <a:chOff x="2698" y="2036"/>
            <a:chExt cx="1665" cy="545"/>
          </a:xfrm>
        </p:grpSpPr>
        <p:sp>
          <p:nvSpPr>
            <p:cNvPr id="67603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304 Not Modified</a:t>
              </a:r>
              <a:endParaRPr lang="en-US" sz="2000" b="1">
                <a:latin typeface="Courier New" pitchFamily="49" charset="0"/>
              </a:endParaRPr>
            </a:p>
          </p:txBody>
        </p:sp>
      </p:grpSp>
      <p:sp>
        <p:nvSpPr>
          <p:cNvPr id="67596" name="Text Box 28"/>
          <p:cNvSpPr txBox="1">
            <a:spLocks noChangeArrowheads="1"/>
          </p:cNvSpPr>
          <p:nvPr/>
        </p:nvSpPr>
        <p:spPr bwMode="auto">
          <a:xfrm>
            <a:off x="7585075" y="2360613"/>
            <a:ext cx="1223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modified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97" name="Line 31"/>
          <p:cNvSpPr>
            <a:spLocks noChangeShapeType="1"/>
          </p:cNvSpPr>
          <p:nvPr/>
        </p:nvSpPr>
        <p:spPr bwMode="auto">
          <a:xfrm>
            <a:off x="4400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32"/>
          <p:cNvSpPr>
            <a:spLocks noChangeShapeType="1"/>
          </p:cNvSpPr>
          <p:nvPr/>
        </p:nvSpPr>
        <p:spPr bwMode="auto">
          <a:xfrm>
            <a:off x="4343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34"/>
          <p:cNvSpPr txBox="1">
            <a:spLocks noChangeArrowheads="1"/>
          </p:cNvSpPr>
          <p:nvPr/>
        </p:nvSpPr>
        <p:spPr bwMode="auto">
          <a:xfrm>
            <a:off x="4587875" y="4351338"/>
            <a:ext cx="2681288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Courier New" pitchFamily="49" charset="0"/>
              </a:rPr>
              <a:t>If-modified-since: &lt;date&gt;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67600" name="Line 35"/>
          <p:cNvSpPr>
            <a:spLocks noChangeShapeType="1"/>
          </p:cNvSpPr>
          <p:nvPr/>
        </p:nvSpPr>
        <p:spPr bwMode="auto">
          <a:xfrm flipH="1">
            <a:off x="4362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Text Box 38"/>
          <p:cNvSpPr txBox="1">
            <a:spLocks noChangeArrowheads="1"/>
          </p:cNvSpPr>
          <p:nvPr/>
        </p:nvSpPr>
        <p:spPr bwMode="auto">
          <a:xfrm>
            <a:off x="4606925" y="5402263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Courier New" pitchFamily="49" charset="0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&lt;data&gt;</a:t>
            </a:r>
          </a:p>
        </p:txBody>
      </p:sp>
      <p:sp>
        <p:nvSpPr>
          <p:cNvPr id="67602" name="Text Box 39"/>
          <p:cNvSpPr txBox="1">
            <a:spLocks noChangeArrowheads="1"/>
          </p:cNvSpPr>
          <p:nvPr/>
        </p:nvSpPr>
        <p:spPr bwMode="auto">
          <a:xfrm>
            <a:off x="7651750" y="4808538"/>
            <a:ext cx="122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modified</a:t>
            </a:r>
            <a:endParaRPr 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Application layer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2.1 Principles of network applications</a:t>
            </a:r>
          </a:p>
          <a:p>
            <a:r>
              <a:rPr lang="en-US" sz="2400" dirty="0" smtClean="0"/>
              <a:t>2.2 Web and HTTP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2.3 FTP </a:t>
            </a:r>
          </a:p>
          <a:p>
            <a:r>
              <a:rPr lang="en-US" sz="2400" i="1" dirty="0" smtClean="0">
                <a:solidFill>
                  <a:srgbClr val="FF0000"/>
                </a:solidFill>
              </a:rPr>
              <a:t>2.4 Electronic Mail</a:t>
            </a:r>
          </a:p>
          <a:p>
            <a:pPr lvl="1"/>
            <a:r>
              <a:rPr lang="en-US" sz="2000" i="1" dirty="0" smtClean="0">
                <a:solidFill>
                  <a:srgbClr val="FF0000"/>
                </a:solidFill>
              </a:rPr>
              <a:t>SMTP, POP3, IMAP</a:t>
            </a:r>
          </a:p>
          <a:p>
            <a:r>
              <a:rPr lang="en-US" sz="2400" dirty="0" smtClean="0"/>
              <a:t>2.5 DNS</a:t>
            </a:r>
          </a:p>
          <a:p>
            <a:endParaRPr lang="en-US" sz="2400" dirty="0" smtClean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/>
              <a:t>2.6 P2P applications</a:t>
            </a:r>
          </a:p>
          <a:p>
            <a:r>
              <a:rPr lang="en-US" sz="2400" dirty="0" smtClean="0"/>
              <a:t>2.7 Socket programming with UDP</a:t>
            </a:r>
          </a:p>
          <a:p>
            <a:r>
              <a:rPr lang="en-US" sz="2400" dirty="0" smtClean="0"/>
              <a:t>2.8 Socket programming with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Application layer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2.1 Principles of network applications</a:t>
            </a:r>
          </a:p>
          <a:p>
            <a:r>
              <a:rPr lang="en-US" sz="2400" smtClean="0"/>
              <a:t>2.2 Web and HTTP</a:t>
            </a:r>
          </a:p>
          <a:p>
            <a:r>
              <a:rPr lang="en-US" sz="2400" smtClean="0"/>
              <a:t>2.3 FTP 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2.4 Electronic Mail</a:t>
            </a:r>
          </a:p>
          <a:p>
            <a:pPr lvl="1"/>
            <a:r>
              <a:rPr lang="en-US" sz="2000" smtClean="0"/>
              <a:t>SMTP, POP3, IMAP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2.5 DNS</a:t>
            </a:r>
          </a:p>
          <a:p>
            <a:endParaRPr lang="en-US" sz="2400" smtClean="0"/>
          </a:p>
        </p:txBody>
      </p:sp>
      <p:sp>
        <p:nvSpPr>
          <p:cNvPr id="788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/>
              <a:t>2.6 P2P applications</a:t>
            </a:r>
          </a:p>
          <a:p>
            <a:r>
              <a:rPr lang="en-US" sz="2400" dirty="0" smtClean="0"/>
              <a:t>2.7 Socket programming with UDP</a:t>
            </a:r>
          </a:p>
          <a:p>
            <a:r>
              <a:rPr lang="en-US" sz="2400" dirty="0" smtClean="0"/>
              <a:t>2.8 Socket programming with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DNS: Domain Name System</a:t>
            </a:r>
            <a:endParaRPr lang="en-US" smtClean="0"/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People:</a:t>
            </a:r>
            <a:r>
              <a:rPr lang="en-US" sz="2400" dirty="0" smtClean="0"/>
              <a:t> many identifiers:</a:t>
            </a:r>
          </a:p>
          <a:p>
            <a:pPr lvl="1"/>
            <a:r>
              <a:rPr lang="en-US" sz="2000" dirty="0" smtClean="0"/>
              <a:t>SSN, name, passport #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Internet hosts, routers:</a:t>
            </a:r>
            <a:endParaRPr lang="en-US" sz="2400" dirty="0" smtClean="0"/>
          </a:p>
          <a:p>
            <a:pPr lvl="1"/>
            <a:r>
              <a:rPr lang="en-US" sz="2000" dirty="0" smtClean="0"/>
              <a:t>IP address (32 bit) - used for addressing </a:t>
            </a:r>
            <a:r>
              <a:rPr lang="en-US" sz="2000" dirty="0" err="1" smtClean="0"/>
              <a:t>datagrams</a:t>
            </a:r>
            <a:endParaRPr lang="en-US" sz="2000" dirty="0" smtClean="0"/>
          </a:p>
          <a:p>
            <a:pPr lvl="1"/>
            <a:r>
              <a:rPr lang="en-US" sz="2000" dirty="0" smtClean="0"/>
              <a:t>“name”, e.g.,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www.yahoo.com</a:t>
            </a:r>
            <a:r>
              <a:rPr lang="en-US" sz="2000" dirty="0" smtClean="0"/>
              <a:t> </a:t>
            </a:r>
            <a:r>
              <a:rPr lang="en-US" sz="2000" dirty="0" smtClean="0"/>
              <a:t>- used by humans</a:t>
            </a:r>
          </a:p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Q:</a:t>
            </a:r>
            <a:r>
              <a:rPr lang="en-US" sz="2400" dirty="0" smtClean="0"/>
              <a:t> map between IP addresses and name?</a:t>
            </a:r>
          </a:p>
        </p:txBody>
      </p:sp>
      <p:sp>
        <p:nvSpPr>
          <p:cNvPr id="798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529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Domain Name System:</a:t>
            </a:r>
            <a:endParaRPr lang="en-US" sz="2400" dirty="0" smtClean="0"/>
          </a:p>
          <a:p>
            <a:r>
              <a:rPr lang="en-US" sz="2000" i="1" dirty="0" smtClean="0">
                <a:solidFill>
                  <a:srgbClr val="FF3300"/>
                </a:solidFill>
              </a:rPr>
              <a:t>distributed database</a:t>
            </a:r>
            <a:r>
              <a:rPr lang="en-US" sz="2000" dirty="0" smtClean="0"/>
              <a:t> implemented in hierarchy of many </a:t>
            </a:r>
            <a:r>
              <a:rPr lang="en-US" sz="2000" i="1" dirty="0" smtClean="0">
                <a:solidFill>
                  <a:srgbClr val="FF3300"/>
                </a:solidFill>
              </a:rPr>
              <a:t>name servers</a:t>
            </a:r>
            <a:endParaRPr lang="en-US" sz="2000" dirty="0" smtClean="0">
              <a:solidFill>
                <a:srgbClr val="FF3300"/>
              </a:solidFill>
            </a:endParaRPr>
          </a:p>
          <a:p>
            <a:r>
              <a:rPr lang="en-US" sz="2000" i="1" dirty="0" smtClean="0">
                <a:solidFill>
                  <a:srgbClr val="FF3300"/>
                </a:solidFill>
              </a:rPr>
              <a:t>application-layer protocol</a:t>
            </a:r>
            <a:r>
              <a:rPr lang="en-US" sz="2000" dirty="0" smtClean="0"/>
              <a:t> host, routers, name servers to communicate to </a:t>
            </a:r>
            <a:r>
              <a:rPr lang="en-US" sz="2000" i="1" dirty="0" smtClean="0">
                <a:solidFill>
                  <a:srgbClr val="FF3300"/>
                </a:solidFill>
              </a:rPr>
              <a:t>resolve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  <a:r>
              <a:rPr lang="en-US" sz="2000" dirty="0" smtClean="0"/>
              <a:t>names (address/name translation)</a:t>
            </a:r>
          </a:p>
          <a:p>
            <a:pPr lvl="1"/>
            <a:r>
              <a:rPr lang="en-US" sz="2000" dirty="0" smtClean="0">
                <a:solidFill>
                  <a:srgbClr val="009900"/>
                </a:solidFill>
              </a:rPr>
              <a:t>note</a:t>
            </a:r>
            <a:r>
              <a:rPr lang="en-US" sz="2000" dirty="0" smtClean="0"/>
              <a:t>: core Internet function, implemented as application-layer protocol</a:t>
            </a:r>
          </a:p>
          <a:p>
            <a:pPr lvl="1"/>
            <a:r>
              <a:rPr lang="en-US" sz="2000" dirty="0" smtClean="0"/>
              <a:t>complexity at network’s “edge”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DNS </a:t>
            </a:r>
            <a:endParaRPr lang="en-US" dirty="0" smtClean="0"/>
          </a:p>
        </p:txBody>
      </p:sp>
      <p:sp>
        <p:nvSpPr>
          <p:cNvPr id="8090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199" y="1427163"/>
            <a:ext cx="3948113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Why not centralize DNS?</a:t>
            </a:r>
          </a:p>
          <a:p>
            <a:r>
              <a:rPr lang="en-US" sz="2400" dirty="0" smtClean="0"/>
              <a:t>single point of failure</a:t>
            </a:r>
          </a:p>
          <a:p>
            <a:r>
              <a:rPr lang="en-US" sz="2400" dirty="0" smtClean="0"/>
              <a:t>traffic volume</a:t>
            </a:r>
          </a:p>
          <a:p>
            <a:r>
              <a:rPr lang="en-US" sz="2400" dirty="0" smtClean="0"/>
              <a:t>distant centralized database</a:t>
            </a:r>
          </a:p>
          <a:p>
            <a:r>
              <a:rPr lang="en-US" sz="2400" dirty="0" smtClean="0"/>
              <a:t>maintenance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doesn’t </a:t>
            </a:r>
            <a:r>
              <a:rPr lang="en-US" sz="2400" i="1" dirty="0" smtClean="0"/>
              <a:t>scale!</a:t>
            </a:r>
            <a:endParaRPr lang="en-US" sz="2400" dirty="0" smtClean="0"/>
          </a:p>
        </p:txBody>
      </p:sp>
      <p:sp>
        <p:nvSpPr>
          <p:cNvPr id="8090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47800"/>
            <a:ext cx="38100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DNS services</a:t>
            </a:r>
          </a:p>
          <a:p>
            <a:r>
              <a:rPr lang="en-US" sz="2400" dirty="0" smtClean="0"/>
              <a:t>hostname to IP address translation</a:t>
            </a:r>
          </a:p>
          <a:p>
            <a:r>
              <a:rPr lang="en-US" sz="2400" dirty="0" smtClean="0"/>
              <a:t>host aliasing</a:t>
            </a:r>
          </a:p>
          <a:p>
            <a:pPr lvl="1"/>
            <a:r>
              <a:rPr lang="en-US" sz="2000" dirty="0" smtClean="0"/>
              <a:t>Aliases, where canonical name is “real” name</a:t>
            </a:r>
          </a:p>
          <a:p>
            <a:r>
              <a:rPr lang="en-US" sz="2400" dirty="0" smtClean="0"/>
              <a:t>mail server aliasing</a:t>
            </a:r>
          </a:p>
          <a:p>
            <a:r>
              <a:rPr lang="en-US" sz="2400" dirty="0" smtClean="0"/>
              <a:t>load distribution</a:t>
            </a:r>
          </a:p>
          <a:p>
            <a:pPr lvl="1"/>
            <a:r>
              <a:rPr lang="en-US" sz="2000" dirty="0" smtClean="0"/>
              <a:t>replicated Web servers: set of IP addresses for one name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400" y="1066800"/>
            <a:ext cx="8205788" cy="2444750"/>
            <a:chOff x="230" y="576"/>
            <a:chExt cx="5504" cy="1757"/>
          </a:xfrm>
        </p:grpSpPr>
        <p:sp>
          <p:nvSpPr>
            <p:cNvPr id="81927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Root DNS Servers</a:t>
              </a:r>
            </a:p>
          </p:txBody>
        </p:sp>
        <p:sp>
          <p:nvSpPr>
            <p:cNvPr id="81928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com DNS servers</a:t>
              </a:r>
            </a:p>
          </p:txBody>
        </p:sp>
        <p:sp>
          <p:nvSpPr>
            <p:cNvPr id="81929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org DNS servers</a:t>
              </a:r>
            </a:p>
          </p:txBody>
        </p:sp>
        <p:sp>
          <p:nvSpPr>
            <p:cNvPr id="81930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edu DNS servers</a:t>
              </a:r>
            </a:p>
          </p:txBody>
        </p:sp>
        <p:sp>
          <p:nvSpPr>
            <p:cNvPr id="81931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2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3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poly.edu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81935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umass.edu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81936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7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38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yahoo.com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81939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amazon.com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>
                  <a:latin typeface="Arial" charset="0"/>
                </a:rPr>
                <a:t>DNS servers</a:t>
              </a:r>
            </a:p>
          </p:txBody>
        </p:sp>
        <p:sp>
          <p:nvSpPr>
            <p:cNvPr id="81940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1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42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pbs.org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latin typeface="Arial" charset="0"/>
                </a:rPr>
                <a:t>DNS servers</a:t>
              </a:r>
            </a:p>
          </p:txBody>
        </p:sp>
        <p:sp>
          <p:nvSpPr>
            <p:cNvPr id="81943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25" name="Rectangle 20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3600" dirty="0" smtClean="0"/>
              <a:t>Distributed, Hierarchical Database</a:t>
            </a:r>
          </a:p>
        </p:txBody>
      </p:sp>
      <p:sp>
        <p:nvSpPr>
          <p:cNvPr id="81926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705225"/>
            <a:ext cx="8172450" cy="28130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Client wants IP for www.amazon.com; 1</a:t>
            </a:r>
            <a:r>
              <a:rPr lang="en-US" sz="2400" u="sng" baseline="30000" dirty="0" smtClean="0">
                <a:solidFill>
                  <a:srgbClr val="FF0000"/>
                </a:solidFill>
              </a:rPr>
              <a:t>st</a:t>
            </a:r>
            <a:r>
              <a:rPr lang="en-US" sz="2400" u="sng" dirty="0" smtClean="0">
                <a:solidFill>
                  <a:srgbClr val="FF0000"/>
                </a:solidFill>
              </a:rPr>
              <a:t> approx:</a:t>
            </a:r>
          </a:p>
          <a:p>
            <a:r>
              <a:rPr lang="en-US" sz="2400" dirty="0" smtClean="0"/>
              <a:t>client queries a root server to find </a:t>
            </a:r>
            <a:r>
              <a:rPr lang="en-US" sz="2400" dirty="0" smtClean="0"/>
              <a:t>.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com</a:t>
            </a:r>
            <a:r>
              <a:rPr lang="en-US" sz="2400" dirty="0" smtClean="0"/>
              <a:t> </a:t>
            </a:r>
            <a:r>
              <a:rPr lang="en-US" sz="2400" dirty="0" smtClean="0"/>
              <a:t>DNS server</a:t>
            </a:r>
          </a:p>
          <a:p>
            <a:r>
              <a:rPr lang="en-US" sz="2400" dirty="0" smtClean="0"/>
              <a:t>client queries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.com </a:t>
            </a:r>
            <a:r>
              <a:rPr lang="en-US" sz="2400" dirty="0" smtClean="0"/>
              <a:t>DNS server to get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amazon.com</a:t>
            </a:r>
            <a:r>
              <a:rPr lang="en-US" sz="2400" dirty="0" smtClean="0"/>
              <a:t> DNS server</a:t>
            </a:r>
          </a:p>
          <a:p>
            <a:r>
              <a:rPr lang="en-US" sz="2400" dirty="0" smtClean="0"/>
              <a:t>client queries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amazon.com</a:t>
            </a:r>
            <a:r>
              <a:rPr lang="en-US" sz="2400" dirty="0" smtClean="0"/>
              <a:t> DNS server to </a:t>
            </a:r>
            <a:r>
              <a:rPr lang="en-US" sz="2400" dirty="0" smtClean="0"/>
              <a:t>get </a:t>
            </a:r>
            <a:r>
              <a:rPr lang="en-US" sz="2400" dirty="0" smtClean="0"/>
              <a:t>IP address for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www.amazon.com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DE1BF4-38BF-40FB-A345-FA74CB2A5A9E}" type="slidenum">
              <a:rPr lang="en-US"/>
              <a:pPr/>
              <a:t>5</a:t>
            </a:fld>
            <a:endParaRPr lang="en-US"/>
          </a:p>
        </p:txBody>
      </p:sp>
      <p:sp>
        <p:nvSpPr>
          <p:cNvPr id="1041" name="Freeform 573"/>
          <p:cNvSpPr>
            <a:spLocks/>
          </p:cNvSpPr>
          <p:nvPr/>
        </p:nvSpPr>
        <p:spPr bwMode="auto">
          <a:xfrm>
            <a:off x="6737350" y="3430588"/>
            <a:ext cx="1314450" cy="674687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574"/>
          <p:cNvSpPr>
            <a:spLocks/>
          </p:cNvSpPr>
          <p:nvPr/>
        </p:nvSpPr>
        <p:spPr bwMode="auto">
          <a:xfrm>
            <a:off x="6756400" y="1905000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575"/>
          <p:cNvSpPr>
            <a:spLocks/>
          </p:cNvSpPr>
          <p:nvPr/>
        </p:nvSpPr>
        <p:spPr bwMode="auto">
          <a:xfrm>
            <a:off x="5016500" y="1612900"/>
            <a:ext cx="1644650" cy="1071563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76"/>
          <p:cNvGrpSpPr>
            <a:grpSpLocks/>
          </p:cNvGrpSpPr>
          <p:nvPr/>
        </p:nvGrpSpPr>
        <p:grpSpPr bwMode="auto">
          <a:xfrm>
            <a:off x="5103813" y="2947988"/>
            <a:ext cx="1458912" cy="933450"/>
            <a:chOff x="2889" y="1631"/>
            <a:chExt cx="980" cy="743"/>
          </a:xfrm>
        </p:grpSpPr>
        <p:sp>
          <p:nvSpPr>
            <p:cNvPr id="1397" name="Rectangle 577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8" name="AutoShape 578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579"/>
          <p:cNvGrpSpPr>
            <a:grpSpLocks/>
          </p:cNvGrpSpPr>
          <p:nvPr/>
        </p:nvGrpSpPr>
        <p:grpSpPr bwMode="auto">
          <a:xfrm>
            <a:off x="5805488" y="1804988"/>
            <a:ext cx="336550" cy="531812"/>
            <a:chOff x="3796" y="1043"/>
            <a:chExt cx="865" cy="1237"/>
          </a:xfrm>
        </p:grpSpPr>
        <p:sp>
          <p:nvSpPr>
            <p:cNvPr id="1367" name="Line 580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8" name="Line 581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69" name="Line 582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0" name="Line 583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1" name="Line 584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2" name="Line 585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3" name="Line 586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4" name="Line 587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5" name="Line 588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6" name="Line 589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7" name="Line 590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8" name="Line 591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79" name="Line 592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0" name="Line 593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81" name="Line 594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595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393" name="Line 59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4" name="Line 59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5" name="Line 59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6" name="Line 59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600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389" name="Line 601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0" name="Line 602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1" name="Line 603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92" name="Line 604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605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385" name="Line 606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6" name="Line 607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7" name="Line 608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88" name="Line 609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046" name="Oval 610"/>
          <p:cNvSpPr>
            <a:spLocks noChangeArrowheads="1"/>
          </p:cNvSpPr>
          <p:nvPr/>
        </p:nvSpPr>
        <p:spPr bwMode="auto">
          <a:xfrm>
            <a:off x="6862763" y="3625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7" name="Line 611"/>
          <p:cNvSpPr>
            <a:spLocks noChangeShapeType="1"/>
          </p:cNvSpPr>
          <p:nvPr/>
        </p:nvSpPr>
        <p:spPr bwMode="auto">
          <a:xfrm>
            <a:off x="6862763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8" name="Line 612"/>
          <p:cNvSpPr>
            <a:spLocks noChangeShapeType="1"/>
          </p:cNvSpPr>
          <p:nvPr/>
        </p:nvSpPr>
        <p:spPr bwMode="auto">
          <a:xfrm>
            <a:off x="7221538" y="3617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9" name="Rectangle 613"/>
          <p:cNvSpPr>
            <a:spLocks noChangeArrowheads="1"/>
          </p:cNvSpPr>
          <p:nvPr/>
        </p:nvSpPr>
        <p:spPr bwMode="auto">
          <a:xfrm>
            <a:off x="6862763" y="3617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50" name="Oval 614"/>
          <p:cNvSpPr>
            <a:spLocks noChangeArrowheads="1"/>
          </p:cNvSpPr>
          <p:nvPr/>
        </p:nvSpPr>
        <p:spPr bwMode="auto">
          <a:xfrm>
            <a:off x="6859588" y="3549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15"/>
          <p:cNvGrpSpPr>
            <a:grpSpLocks/>
          </p:cNvGrpSpPr>
          <p:nvPr/>
        </p:nvGrpSpPr>
        <p:grpSpPr bwMode="auto">
          <a:xfrm>
            <a:off x="6945313" y="3573463"/>
            <a:ext cx="179387" cy="65087"/>
            <a:chOff x="2848" y="848"/>
            <a:chExt cx="140" cy="98"/>
          </a:xfrm>
        </p:grpSpPr>
        <p:sp>
          <p:nvSpPr>
            <p:cNvPr id="1364" name="Line 6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5" name="Line 6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" name="Line 6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619"/>
          <p:cNvGrpSpPr>
            <a:grpSpLocks/>
          </p:cNvGrpSpPr>
          <p:nvPr/>
        </p:nvGrpSpPr>
        <p:grpSpPr bwMode="auto">
          <a:xfrm flipV="1">
            <a:off x="6945313" y="3573463"/>
            <a:ext cx="179387" cy="65087"/>
            <a:chOff x="2848" y="848"/>
            <a:chExt cx="140" cy="98"/>
          </a:xfrm>
        </p:grpSpPr>
        <p:sp>
          <p:nvSpPr>
            <p:cNvPr id="1361" name="Line 6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" name="Line 6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" name="Line 6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3" name="Oval 623"/>
          <p:cNvSpPr>
            <a:spLocks noChangeArrowheads="1"/>
          </p:cNvSpPr>
          <p:nvPr/>
        </p:nvSpPr>
        <p:spPr bwMode="auto">
          <a:xfrm>
            <a:off x="7218363" y="39052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Line 624"/>
          <p:cNvSpPr>
            <a:spLocks noChangeShapeType="1"/>
          </p:cNvSpPr>
          <p:nvPr/>
        </p:nvSpPr>
        <p:spPr bwMode="auto">
          <a:xfrm>
            <a:off x="7218363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Line 625"/>
          <p:cNvSpPr>
            <a:spLocks noChangeShapeType="1"/>
          </p:cNvSpPr>
          <p:nvPr/>
        </p:nvSpPr>
        <p:spPr bwMode="auto">
          <a:xfrm>
            <a:off x="7577138" y="38973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626"/>
          <p:cNvSpPr>
            <a:spLocks noChangeArrowheads="1"/>
          </p:cNvSpPr>
          <p:nvPr/>
        </p:nvSpPr>
        <p:spPr bwMode="auto">
          <a:xfrm>
            <a:off x="7218363" y="38973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57" name="Oval 627"/>
          <p:cNvSpPr>
            <a:spLocks noChangeArrowheads="1"/>
          </p:cNvSpPr>
          <p:nvPr/>
        </p:nvSpPr>
        <p:spPr bwMode="auto">
          <a:xfrm>
            <a:off x="7215188" y="38290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628"/>
          <p:cNvGrpSpPr>
            <a:grpSpLocks/>
          </p:cNvGrpSpPr>
          <p:nvPr/>
        </p:nvGrpSpPr>
        <p:grpSpPr bwMode="auto">
          <a:xfrm>
            <a:off x="7300913" y="3852863"/>
            <a:ext cx="179387" cy="65087"/>
            <a:chOff x="2848" y="848"/>
            <a:chExt cx="140" cy="98"/>
          </a:xfrm>
        </p:grpSpPr>
        <p:sp>
          <p:nvSpPr>
            <p:cNvPr id="1358" name="Line 6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9" name="Line 6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0" name="Line 6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2"/>
          <p:cNvGrpSpPr>
            <a:grpSpLocks/>
          </p:cNvGrpSpPr>
          <p:nvPr/>
        </p:nvGrpSpPr>
        <p:grpSpPr bwMode="auto">
          <a:xfrm flipV="1">
            <a:off x="7300913" y="3852863"/>
            <a:ext cx="179387" cy="65087"/>
            <a:chOff x="2848" y="848"/>
            <a:chExt cx="140" cy="98"/>
          </a:xfrm>
        </p:grpSpPr>
        <p:sp>
          <p:nvSpPr>
            <p:cNvPr id="1355" name="Line 63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6" name="Line 63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7" name="Line 63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0" name="Oval 636"/>
          <p:cNvSpPr>
            <a:spLocks noChangeArrowheads="1"/>
          </p:cNvSpPr>
          <p:nvPr/>
        </p:nvSpPr>
        <p:spPr bwMode="auto">
          <a:xfrm>
            <a:off x="7497763" y="36385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Line 637"/>
          <p:cNvSpPr>
            <a:spLocks noChangeShapeType="1"/>
          </p:cNvSpPr>
          <p:nvPr/>
        </p:nvSpPr>
        <p:spPr bwMode="auto">
          <a:xfrm>
            <a:off x="7497763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2" name="Line 638"/>
          <p:cNvSpPr>
            <a:spLocks noChangeShapeType="1"/>
          </p:cNvSpPr>
          <p:nvPr/>
        </p:nvSpPr>
        <p:spPr bwMode="auto">
          <a:xfrm>
            <a:off x="7856538" y="36306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3" name="Rectangle 639"/>
          <p:cNvSpPr>
            <a:spLocks noChangeArrowheads="1"/>
          </p:cNvSpPr>
          <p:nvPr/>
        </p:nvSpPr>
        <p:spPr bwMode="auto">
          <a:xfrm>
            <a:off x="7497763" y="36306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64" name="Oval 640"/>
          <p:cNvSpPr>
            <a:spLocks noChangeArrowheads="1"/>
          </p:cNvSpPr>
          <p:nvPr/>
        </p:nvSpPr>
        <p:spPr bwMode="auto">
          <a:xfrm>
            <a:off x="7494588" y="35623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41"/>
          <p:cNvGrpSpPr>
            <a:grpSpLocks/>
          </p:cNvGrpSpPr>
          <p:nvPr/>
        </p:nvGrpSpPr>
        <p:grpSpPr bwMode="auto">
          <a:xfrm>
            <a:off x="7580313" y="3586163"/>
            <a:ext cx="179387" cy="65087"/>
            <a:chOff x="2848" y="848"/>
            <a:chExt cx="140" cy="98"/>
          </a:xfrm>
        </p:grpSpPr>
        <p:sp>
          <p:nvSpPr>
            <p:cNvPr id="1352" name="Line 6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3" name="Line 6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4" name="Line 6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45"/>
          <p:cNvGrpSpPr>
            <a:grpSpLocks/>
          </p:cNvGrpSpPr>
          <p:nvPr/>
        </p:nvGrpSpPr>
        <p:grpSpPr bwMode="auto">
          <a:xfrm flipV="1">
            <a:off x="7580313" y="3586163"/>
            <a:ext cx="179387" cy="65087"/>
            <a:chOff x="2848" y="848"/>
            <a:chExt cx="140" cy="98"/>
          </a:xfrm>
        </p:grpSpPr>
        <p:sp>
          <p:nvSpPr>
            <p:cNvPr id="1349" name="Line 64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0" name="Line 64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1" name="Line 64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67" name="Oval 649"/>
          <p:cNvSpPr>
            <a:spLocks noChangeArrowheads="1"/>
          </p:cNvSpPr>
          <p:nvPr/>
        </p:nvSpPr>
        <p:spPr bwMode="auto">
          <a:xfrm>
            <a:off x="6962775" y="2476500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8" name="Line 650"/>
          <p:cNvSpPr>
            <a:spLocks noChangeShapeType="1"/>
          </p:cNvSpPr>
          <p:nvPr/>
        </p:nvSpPr>
        <p:spPr bwMode="auto">
          <a:xfrm>
            <a:off x="6962775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9" name="Line 651"/>
          <p:cNvSpPr>
            <a:spLocks noChangeShapeType="1"/>
          </p:cNvSpPr>
          <p:nvPr/>
        </p:nvSpPr>
        <p:spPr bwMode="auto">
          <a:xfrm>
            <a:off x="7310438" y="2468563"/>
            <a:ext cx="0" cy="5556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Rectangle 652"/>
          <p:cNvSpPr>
            <a:spLocks noChangeArrowheads="1"/>
          </p:cNvSpPr>
          <p:nvPr/>
        </p:nvSpPr>
        <p:spPr bwMode="auto">
          <a:xfrm>
            <a:off x="6962775" y="2468563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71" name="Oval 653"/>
          <p:cNvSpPr>
            <a:spLocks noChangeArrowheads="1"/>
          </p:cNvSpPr>
          <p:nvPr/>
        </p:nvSpPr>
        <p:spPr bwMode="auto">
          <a:xfrm>
            <a:off x="6959600" y="2405063"/>
            <a:ext cx="347663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654"/>
          <p:cNvGrpSpPr>
            <a:grpSpLocks/>
          </p:cNvGrpSpPr>
          <p:nvPr/>
        </p:nvGrpSpPr>
        <p:grpSpPr bwMode="auto">
          <a:xfrm>
            <a:off x="7043738" y="2427288"/>
            <a:ext cx="171450" cy="61912"/>
            <a:chOff x="2848" y="848"/>
            <a:chExt cx="140" cy="98"/>
          </a:xfrm>
        </p:grpSpPr>
        <p:sp>
          <p:nvSpPr>
            <p:cNvPr id="1346" name="Line 6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7" name="Line 6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8" name="Line 6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58"/>
          <p:cNvGrpSpPr>
            <a:grpSpLocks/>
          </p:cNvGrpSpPr>
          <p:nvPr/>
        </p:nvGrpSpPr>
        <p:grpSpPr bwMode="auto">
          <a:xfrm flipV="1">
            <a:off x="7043738" y="2427288"/>
            <a:ext cx="171450" cy="60325"/>
            <a:chOff x="2848" y="848"/>
            <a:chExt cx="140" cy="98"/>
          </a:xfrm>
        </p:grpSpPr>
        <p:sp>
          <p:nvSpPr>
            <p:cNvPr id="1343" name="Line 6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4" name="Line 6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5" name="Line 6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4" name="Oval 662"/>
          <p:cNvSpPr>
            <a:spLocks noChangeArrowheads="1"/>
          </p:cNvSpPr>
          <p:nvPr/>
        </p:nvSpPr>
        <p:spPr bwMode="auto">
          <a:xfrm>
            <a:off x="6961188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" name="Line 663"/>
          <p:cNvSpPr>
            <a:spLocks noChangeShapeType="1"/>
          </p:cNvSpPr>
          <p:nvPr/>
        </p:nvSpPr>
        <p:spPr bwMode="auto">
          <a:xfrm>
            <a:off x="696118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Line 664"/>
          <p:cNvSpPr>
            <a:spLocks noChangeShapeType="1"/>
          </p:cNvSpPr>
          <p:nvPr/>
        </p:nvSpPr>
        <p:spPr bwMode="auto">
          <a:xfrm>
            <a:off x="73199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7" name="Rectangle 665"/>
          <p:cNvSpPr>
            <a:spLocks noChangeArrowheads="1"/>
          </p:cNvSpPr>
          <p:nvPr/>
        </p:nvSpPr>
        <p:spPr bwMode="auto">
          <a:xfrm>
            <a:off x="6961188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78" name="Oval 666"/>
          <p:cNvSpPr>
            <a:spLocks noChangeArrowheads="1"/>
          </p:cNvSpPr>
          <p:nvPr/>
        </p:nvSpPr>
        <p:spPr bwMode="auto">
          <a:xfrm>
            <a:off x="6958013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667"/>
          <p:cNvGrpSpPr>
            <a:grpSpLocks/>
          </p:cNvGrpSpPr>
          <p:nvPr/>
        </p:nvGrpSpPr>
        <p:grpSpPr bwMode="auto">
          <a:xfrm>
            <a:off x="7043738" y="2684463"/>
            <a:ext cx="179387" cy="65087"/>
            <a:chOff x="2848" y="848"/>
            <a:chExt cx="140" cy="98"/>
          </a:xfrm>
        </p:grpSpPr>
        <p:sp>
          <p:nvSpPr>
            <p:cNvPr id="1340" name="Line 6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" name="Line 6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" name="Line 6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71"/>
          <p:cNvGrpSpPr>
            <a:grpSpLocks/>
          </p:cNvGrpSpPr>
          <p:nvPr/>
        </p:nvGrpSpPr>
        <p:grpSpPr bwMode="auto">
          <a:xfrm flipV="1">
            <a:off x="7043738" y="2684463"/>
            <a:ext cx="179387" cy="65087"/>
            <a:chOff x="2848" y="848"/>
            <a:chExt cx="140" cy="98"/>
          </a:xfrm>
        </p:grpSpPr>
        <p:sp>
          <p:nvSpPr>
            <p:cNvPr id="1337" name="Line 6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" name="Line 6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" name="Line 6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1" name="Oval 675"/>
          <p:cNvSpPr>
            <a:spLocks noChangeArrowheads="1"/>
          </p:cNvSpPr>
          <p:nvPr/>
        </p:nvSpPr>
        <p:spPr bwMode="auto">
          <a:xfrm>
            <a:off x="7437438" y="2378075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2" name="Line 676"/>
          <p:cNvSpPr>
            <a:spLocks noChangeShapeType="1"/>
          </p:cNvSpPr>
          <p:nvPr/>
        </p:nvSpPr>
        <p:spPr bwMode="auto">
          <a:xfrm>
            <a:off x="74374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3" name="Line 677"/>
          <p:cNvSpPr>
            <a:spLocks noChangeShapeType="1"/>
          </p:cNvSpPr>
          <p:nvPr/>
        </p:nvSpPr>
        <p:spPr bwMode="auto">
          <a:xfrm>
            <a:off x="7767638" y="2371725"/>
            <a:ext cx="0" cy="523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4" name="Rectangle 678"/>
          <p:cNvSpPr>
            <a:spLocks noChangeArrowheads="1"/>
          </p:cNvSpPr>
          <p:nvPr/>
        </p:nvSpPr>
        <p:spPr bwMode="auto">
          <a:xfrm>
            <a:off x="7437438" y="2371725"/>
            <a:ext cx="327025" cy="5238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85" name="Oval 679"/>
          <p:cNvSpPr>
            <a:spLocks noChangeArrowheads="1"/>
          </p:cNvSpPr>
          <p:nvPr/>
        </p:nvSpPr>
        <p:spPr bwMode="auto">
          <a:xfrm>
            <a:off x="7434263" y="2309813"/>
            <a:ext cx="330200" cy="1000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680"/>
          <p:cNvGrpSpPr>
            <a:grpSpLocks/>
          </p:cNvGrpSpPr>
          <p:nvPr/>
        </p:nvGrpSpPr>
        <p:grpSpPr bwMode="auto">
          <a:xfrm>
            <a:off x="7513638" y="2332038"/>
            <a:ext cx="163512" cy="57150"/>
            <a:chOff x="2848" y="848"/>
            <a:chExt cx="140" cy="98"/>
          </a:xfrm>
        </p:grpSpPr>
        <p:sp>
          <p:nvSpPr>
            <p:cNvPr id="1334" name="Line 6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" name="Line 6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" name="Line 6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684"/>
          <p:cNvGrpSpPr>
            <a:grpSpLocks/>
          </p:cNvGrpSpPr>
          <p:nvPr/>
        </p:nvGrpSpPr>
        <p:grpSpPr bwMode="auto">
          <a:xfrm flipV="1">
            <a:off x="7513638" y="2330450"/>
            <a:ext cx="163512" cy="58738"/>
            <a:chOff x="2848" y="848"/>
            <a:chExt cx="140" cy="98"/>
          </a:xfrm>
        </p:grpSpPr>
        <p:sp>
          <p:nvSpPr>
            <p:cNvPr id="1331" name="Line 6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" name="Line 6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" name="Line 6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88" name="Oval 688"/>
          <p:cNvSpPr>
            <a:spLocks noChangeArrowheads="1"/>
          </p:cNvSpPr>
          <p:nvPr/>
        </p:nvSpPr>
        <p:spPr bwMode="auto">
          <a:xfrm>
            <a:off x="7523163" y="2736850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9" name="Line 689"/>
          <p:cNvSpPr>
            <a:spLocks noChangeShapeType="1"/>
          </p:cNvSpPr>
          <p:nvPr/>
        </p:nvSpPr>
        <p:spPr bwMode="auto">
          <a:xfrm>
            <a:off x="7523163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0" name="Line 690"/>
          <p:cNvSpPr>
            <a:spLocks noChangeShapeType="1"/>
          </p:cNvSpPr>
          <p:nvPr/>
        </p:nvSpPr>
        <p:spPr bwMode="auto">
          <a:xfrm>
            <a:off x="7881938" y="2728913"/>
            <a:ext cx="0" cy="587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1" name="Rectangle 691"/>
          <p:cNvSpPr>
            <a:spLocks noChangeArrowheads="1"/>
          </p:cNvSpPr>
          <p:nvPr/>
        </p:nvSpPr>
        <p:spPr bwMode="auto">
          <a:xfrm>
            <a:off x="7523163" y="2728913"/>
            <a:ext cx="355600" cy="5873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92" name="Oval 692"/>
          <p:cNvSpPr>
            <a:spLocks noChangeArrowheads="1"/>
          </p:cNvSpPr>
          <p:nvPr/>
        </p:nvSpPr>
        <p:spPr bwMode="auto">
          <a:xfrm>
            <a:off x="7519988" y="2660650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693"/>
          <p:cNvGrpSpPr>
            <a:grpSpLocks/>
          </p:cNvGrpSpPr>
          <p:nvPr/>
        </p:nvGrpSpPr>
        <p:grpSpPr bwMode="auto">
          <a:xfrm>
            <a:off x="7605713" y="2684463"/>
            <a:ext cx="179387" cy="65087"/>
            <a:chOff x="2848" y="848"/>
            <a:chExt cx="140" cy="98"/>
          </a:xfrm>
        </p:grpSpPr>
        <p:sp>
          <p:nvSpPr>
            <p:cNvPr id="1328" name="Line 69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9" name="Line 69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0" name="Line 69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697"/>
          <p:cNvGrpSpPr>
            <a:grpSpLocks/>
          </p:cNvGrpSpPr>
          <p:nvPr/>
        </p:nvGrpSpPr>
        <p:grpSpPr bwMode="auto">
          <a:xfrm flipV="1">
            <a:off x="7605713" y="2684463"/>
            <a:ext cx="179387" cy="65087"/>
            <a:chOff x="2848" y="848"/>
            <a:chExt cx="140" cy="98"/>
          </a:xfrm>
        </p:grpSpPr>
        <p:sp>
          <p:nvSpPr>
            <p:cNvPr id="1325" name="Line 6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6" name="Line 6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7" name="Line 7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95" name="Oval 701"/>
          <p:cNvSpPr>
            <a:spLocks noChangeArrowheads="1"/>
          </p:cNvSpPr>
          <p:nvPr/>
        </p:nvSpPr>
        <p:spPr bwMode="auto">
          <a:xfrm>
            <a:off x="6113463" y="247173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6" name="Line 702"/>
          <p:cNvSpPr>
            <a:spLocks noChangeShapeType="1"/>
          </p:cNvSpPr>
          <p:nvPr/>
        </p:nvSpPr>
        <p:spPr bwMode="auto">
          <a:xfrm>
            <a:off x="6113463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7" name="Line 703"/>
          <p:cNvSpPr>
            <a:spLocks noChangeShapeType="1"/>
          </p:cNvSpPr>
          <p:nvPr/>
        </p:nvSpPr>
        <p:spPr bwMode="auto">
          <a:xfrm>
            <a:off x="6459538" y="246380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8" name="Rectangle 704"/>
          <p:cNvSpPr>
            <a:spLocks noChangeArrowheads="1"/>
          </p:cNvSpPr>
          <p:nvPr/>
        </p:nvSpPr>
        <p:spPr bwMode="auto">
          <a:xfrm>
            <a:off x="6113463" y="246380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099" name="Oval 705"/>
          <p:cNvSpPr>
            <a:spLocks noChangeArrowheads="1"/>
          </p:cNvSpPr>
          <p:nvPr/>
        </p:nvSpPr>
        <p:spPr bwMode="auto">
          <a:xfrm>
            <a:off x="6110288" y="240030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706"/>
          <p:cNvGrpSpPr>
            <a:grpSpLocks/>
          </p:cNvGrpSpPr>
          <p:nvPr/>
        </p:nvGrpSpPr>
        <p:grpSpPr bwMode="auto">
          <a:xfrm>
            <a:off x="6194425" y="2422525"/>
            <a:ext cx="171450" cy="60325"/>
            <a:chOff x="2848" y="848"/>
            <a:chExt cx="140" cy="98"/>
          </a:xfrm>
        </p:grpSpPr>
        <p:sp>
          <p:nvSpPr>
            <p:cNvPr id="1322" name="Line 70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3" name="Line 70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4" name="Line 70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710"/>
          <p:cNvGrpSpPr>
            <a:grpSpLocks/>
          </p:cNvGrpSpPr>
          <p:nvPr/>
        </p:nvGrpSpPr>
        <p:grpSpPr bwMode="auto">
          <a:xfrm flipV="1">
            <a:off x="6194425" y="2422525"/>
            <a:ext cx="171450" cy="58738"/>
            <a:chOff x="2848" y="848"/>
            <a:chExt cx="140" cy="98"/>
          </a:xfrm>
        </p:grpSpPr>
        <p:sp>
          <p:nvSpPr>
            <p:cNvPr id="1319" name="Line 7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0" name="Line 7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" name="Line 7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2" name="Oval 714"/>
          <p:cNvSpPr>
            <a:spLocks noChangeArrowheads="1"/>
          </p:cNvSpPr>
          <p:nvPr/>
        </p:nvSpPr>
        <p:spPr bwMode="auto">
          <a:xfrm>
            <a:off x="5807075" y="3621088"/>
            <a:ext cx="346075" cy="87312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3" name="Line 715"/>
          <p:cNvSpPr>
            <a:spLocks noChangeShapeType="1"/>
          </p:cNvSpPr>
          <p:nvPr/>
        </p:nvSpPr>
        <p:spPr bwMode="auto">
          <a:xfrm>
            <a:off x="5807075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4" name="Line 716"/>
          <p:cNvSpPr>
            <a:spLocks noChangeShapeType="1"/>
          </p:cNvSpPr>
          <p:nvPr/>
        </p:nvSpPr>
        <p:spPr bwMode="auto">
          <a:xfrm>
            <a:off x="6153150" y="3613150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" name="Rectangle 717"/>
          <p:cNvSpPr>
            <a:spLocks noChangeArrowheads="1"/>
          </p:cNvSpPr>
          <p:nvPr/>
        </p:nvSpPr>
        <p:spPr bwMode="auto">
          <a:xfrm>
            <a:off x="5807075" y="3613150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106" name="Oval 718"/>
          <p:cNvSpPr>
            <a:spLocks noChangeArrowheads="1"/>
          </p:cNvSpPr>
          <p:nvPr/>
        </p:nvSpPr>
        <p:spPr bwMode="auto">
          <a:xfrm>
            <a:off x="5803900" y="3549650"/>
            <a:ext cx="346075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5888038" y="3571875"/>
            <a:ext cx="171450" cy="60325"/>
            <a:chOff x="2848" y="848"/>
            <a:chExt cx="140" cy="98"/>
          </a:xfrm>
        </p:grpSpPr>
        <p:sp>
          <p:nvSpPr>
            <p:cNvPr id="1316" name="Line 72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7" name="Line 72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8" name="Line 72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723"/>
          <p:cNvGrpSpPr>
            <a:grpSpLocks/>
          </p:cNvGrpSpPr>
          <p:nvPr/>
        </p:nvGrpSpPr>
        <p:grpSpPr bwMode="auto">
          <a:xfrm flipV="1">
            <a:off x="5888038" y="3571875"/>
            <a:ext cx="171450" cy="58738"/>
            <a:chOff x="2848" y="848"/>
            <a:chExt cx="140" cy="98"/>
          </a:xfrm>
        </p:grpSpPr>
        <p:sp>
          <p:nvSpPr>
            <p:cNvPr id="1313" name="Line 72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4" name="Line 72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5" name="Line 72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9" name="Line 727"/>
          <p:cNvSpPr>
            <a:spLocks noChangeShapeType="1"/>
          </p:cNvSpPr>
          <p:nvPr/>
        </p:nvSpPr>
        <p:spPr bwMode="auto">
          <a:xfrm flipV="1">
            <a:off x="7005638" y="3978275"/>
            <a:ext cx="227012" cy="4365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Line 728"/>
          <p:cNvSpPr>
            <a:spLocks noChangeShapeType="1"/>
          </p:cNvSpPr>
          <p:nvPr/>
        </p:nvSpPr>
        <p:spPr bwMode="auto">
          <a:xfrm>
            <a:off x="7129463" y="3716338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Line 729"/>
          <p:cNvSpPr>
            <a:spLocks noChangeShapeType="1"/>
          </p:cNvSpPr>
          <p:nvPr/>
        </p:nvSpPr>
        <p:spPr bwMode="auto">
          <a:xfrm>
            <a:off x="7226300" y="3636963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Line 730"/>
          <p:cNvSpPr>
            <a:spLocks noChangeShapeType="1"/>
          </p:cNvSpPr>
          <p:nvPr/>
        </p:nvSpPr>
        <p:spPr bwMode="auto">
          <a:xfrm flipV="1">
            <a:off x="7462838" y="3722688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Line 731"/>
          <p:cNvSpPr>
            <a:spLocks noChangeShapeType="1"/>
          </p:cNvSpPr>
          <p:nvPr/>
        </p:nvSpPr>
        <p:spPr bwMode="auto">
          <a:xfrm>
            <a:off x="6161088" y="3643313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Line 732"/>
          <p:cNvSpPr>
            <a:spLocks noChangeShapeType="1"/>
          </p:cNvSpPr>
          <p:nvPr/>
        </p:nvSpPr>
        <p:spPr bwMode="auto">
          <a:xfrm>
            <a:off x="6456363" y="2490788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Line 733"/>
          <p:cNvSpPr>
            <a:spLocks noChangeShapeType="1"/>
          </p:cNvSpPr>
          <p:nvPr/>
        </p:nvSpPr>
        <p:spPr bwMode="auto">
          <a:xfrm>
            <a:off x="6022975" y="2319338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734"/>
          <p:cNvSpPr>
            <a:spLocks/>
          </p:cNvSpPr>
          <p:nvPr/>
        </p:nvSpPr>
        <p:spPr bwMode="auto">
          <a:xfrm>
            <a:off x="5343525" y="4325938"/>
            <a:ext cx="2979738" cy="1455737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Line 735"/>
          <p:cNvSpPr>
            <a:spLocks noChangeShapeType="1"/>
          </p:cNvSpPr>
          <p:nvPr/>
        </p:nvSpPr>
        <p:spPr bwMode="auto">
          <a:xfrm rot="-5400000">
            <a:off x="7578725" y="5062538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8" name="Line 736"/>
          <p:cNvSpPr>
            <a:spLocks noChangeShapeType="1"/>
          </p:cNvSpPr>
          <p:nvPr/>
        </p:nvSpPr>
        <p:spPr bwMode="auto">
          <a:xfrm rot="5400000" flipV="1">
            <a:off x="7724775" y="5343525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9" name="Line 737"/>
          <p:cNvSpPr>
            <a:spLocks noChangeShapeType="1"/>
          </p:cNvSpPr>
          <p:nvPr/>
        </p:nvSpPr>
        <p:spPr bwMode="auto">
          <a:xfrm rot="-5400000">
            <a:off x="7910513" y="5019675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738"/>
          <p:cNvGrpSpPr>
            <a:grpSpLocks/>
          </p:cNvGrpSpPr>
          <p:nvPr/>
        </p:nvGrpSpPr>
        <p:grpSpPr bwMode="auto">
          <a:xfrm>
            <a:off x="7489825" y="4729163"/>
            <a:ext cx="501650" cy="234950"/>
            <a:chOff x="4701" y="2996"/>
            <a:chExt cx="316" cy="148"/>
          </a:xfrm>
        </p:grpSpPr>
        <p:sp>
          <p:nvSpPr>
            <p:cNvPr id="1300" name="Oval 73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" name="Line 74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" name="Line 74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3" name="Rectangle 74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304" name="Oval 74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74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310" name="Line 7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" name="Line 7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2" name="Line 7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74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307" name="Line 7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8" name="Line 7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9" name="Line 7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752"/>
          <p:cNvGrpSpPr>
            <a:grpSpLocks/>
          </p:cNvGrpSpPr>
          <p:nvPr/>
        </p:nvGrpSpPr>
        <p:grpSpPr bwMode="auto">
          <a:xfrm>
            <a:off x="6673850" y="4452938"/>
            <a:ext cx="501650" cy="234950"/>
            <a:chOff x="3600" y="219"/>
            <a:chExt cx="360" cy="175"/>
          </a:xfrm>
        </p:grpSpPr>
        <p:sp>
          <p:nvSpPr>
            <p:cNvPr id="1287" name="Oval 7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8" name="Line 7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9" name="Line 7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" name="Rectangle 7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91" name="Oval 7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7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97" name="Line 7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8" name="Line 7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9" name="Line 7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7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94" name="Line 7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5" name="Line 7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6" name="Line 7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766"/>
          <p:cNvGrpSpPr>
            <a:grpSpLocks/>
          </p:cNvGrpSpPr>
          <p:nvPr/>
        </p:nvGrpSpPr>
        <p:grpSpPr bwMode="auto">
          <a:xfrm>
            <a:off x="6008688" y="4757738"/>
            <a:ext cx="501650" cy="234950"/>
            <a:chOff x="3600" y="219"/>
            <a:chExt cx="360" cy="175"/>
          </a:xfrm>
        </p:grpSpPr>
        <p:sp>
          <p:nvSpPr>
            <p:cNvPr id="1274" name="Oval 76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5" name="Line 76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6" name="Line 76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7" name="Rectangle 77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78" name="Oval 77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4" name="Group 77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284" name="Line 7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5" name="Line 7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6" name="Line 7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5" name="Group 77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281" name="Line 7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2" name="Line 7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3" name="Line 7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3" name="Line 780"/>
          <p:cNvSpPr>
            <a:spLocks noChangeShapeType="1"/>
          </p:cNvSpPr>
          <p:nvPr/>
        </p:nvSpPr>
        <p:spPr bwMode="auto">
          <a:xfrm>
            <a:off x="7123113" y="4664075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Line 781"/>
          <p:cNvSpPr>
            <a:spLocks noChangeShapeType="1"/>
          </p:cNvSpPr>
          <p:nvPr/>
        </p:nvSpPr>
        <p:spPr bwMode="auto">
          <a:xfrm flipV="1">
            <a:off x="6470650" y="4676775"/>
            <a:ext cx="277813" cy="10953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Line 782"/>
          <p:cNvSpPr>
            <a:spLocks noChangeShapeType="1"/>
          </p:cNvSpPr>
          <p:nvPr/>
        </p:nvSpPr>
        <p:spPr bwMode="auto">
          <a:xfrm flipV="1">
            <a:off x="6513513" y="4879975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Line 783"/>
          <p:cNvSpPr>
            <a:spLocks noChangeShapeType="1"/>
          </p:cNvSpPr>
          <p:nvPr/>
        </p:nvSpPr>
        <p:spPr bwMode="auto">
          <a:xfrm flipH="1">
            <a:off x="5808663" y="4625975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Line 784"/>
          <p:cNvSpPr>
            <a:spLocks noChangeShapeType="1"/>
          </p:cNvSpPr>
          <p:nvPr/>
        </p:nvSpPr>
        <p:spPr bwMode="auto">
          <a:xfrm>
            <a:off x="5834063" y="4676775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Line 785"/>
          <p:cNvSpPr>
            <a:spLocks noChangeShapeType="1"/>
          </p:cNvSpPr>
          <p:nvPr/>
        </p:nvSpPr>
        <p:spPr bwMode="auto">
          <a:xfrm>
            <a:off x="5694363" y="5013325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Line 786"/>
          <p:cNvSpPr>
            <a:spLocks noChangeShapeType="1"/>
          </p:cNvSpPr>
          <p:nvPr/>
        </p:nvSpPr>
        <p:spPr bwMode="auto">
          <a:xfrm>
            <a:off x="5946775" y="5092700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Line 787"/>
          <p:cNvSpPr>
            <a:spLocks noChangeShapeType="1"/>
          </p:cNvSpPr>
          <p:nvPr/>
        </p:nvSpPr>
        <p:spPr bwMode="auto">
          <a:xfrm flipH="1">
            <a:off x="6186488" y="5000625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Line 788"/>
          <p:cNvSpPr>
            <a:spLocks noChangeShapeType="1"/>
          </p:cNvSpPr>
          <p:nvPr/>
        </p:nvSpPr>
        <p:spPr bwMode="auto">
          <a:xfrm>
            <a:off x="5999163" y="5089525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Line 789"/>
          <p:cNvSpPr>
            <a:spLocks noChangeShapeType="1"/>
          </p:cNvSpPr>
          <p:nvPr/>
        </p:nvSpPr>
        <p:spPr bwMode="auto">
          <a:xfrm flipH="1" flipV="1">
            <a:off x="6396038" y="5097463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Line 790"/>
          <p:cNvSpPr>
            <a:spLocks noChangeShapeType="1"/>
          </p:cNvSpPr>
          <p:nvPr/>
        </p:nvSpPr>
        <p:spPr bwMode="auto">
          <a:xfrm>
            <a:off x="6477000" y="4956175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Line 791"/>
          <p:cNvSpPr>
            <a:spLocks noChangeShapeType="1"/>
          </p:cNvSpPr>
          <p:nvPr/>
        </p:nvSpPr>
        <p:spPr bwMode="auto">
          <a:xfrm>
            <a:off x="5926138" y="4891088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44" name="Group 792"/>
          <p:cNvGrpSpPr>
            <a:grpSpLocks/>
          </p:cNvGrpSpPr>
          <p:nvPr/>
        </p:nvGrpSpPr>
        <p:grpSpPr bwMode="auto">
          <a:xfrm>
            <a:off x="5111750" y="1651000"/>
            <a:ext cx="3021013" cy="3981450"/>
            <a:chOff x="-1203" y="1352"/>
            <a:chExt cx="1903" cy="2508"/>
          </a:xfrm>
        </p:grpSpPr>
        <p:grpSp>
          <p:nvGrpSpPr>
            <p:cNvPr id="1045" name="Group 793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271" name="Picture 794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2" name="Line 795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Line 796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248" name="Picture 797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51" name="Group 798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037" name="Object 79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3613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038" name="Object 80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3614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052" name="Group 801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035" name="Object 80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3611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036" name="Object 80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3612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026" name="Object 804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53602" name="Clip" r:id="rId9" imgW="1305000" imgH="1085760" progId="">
                <p:embed/>
              </p:oleObj>
            </a:graphicData>
          </a:graphic>
        </p:graphicFrame>
        <p:grpSp>
          <p:nvGrpSpPr>
            <p:cNvPr id="1058" name="Group 805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263" name="AutoShape 80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4" name="Rectangle 80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5" name="Rectangle 80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6" name="AutoShape 80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7" name="Line 81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8" name="Line 81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9" name="Rectangle 81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" name="Rectangle 81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027" name="Object 814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53603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028" name="Object 815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53604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029" name="Object 816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53605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030" name="Object 817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53606" name="Clip" r:id="rId13" imgW="1305000" imgH="1085760" progId="">
                <p:embed/>
              </p:oleObj>
            </a:graphicData>
          </a:graphic>
        </p:graphicFrame>
        <p:grpSp>
          <p:nvGrpSpPr>
            <p:cNvPr id="1059" name="Group 81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033" name="Object 81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3609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034" name="Object 82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3610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065" name="Group 82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031" name="Object 82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3607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032" name="Object 82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3608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066" name="Group 8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255" name="AutoShape 8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6" name="Rectangle 8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7" name="Rectangle 8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8" name="AutoShape 8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9" name="Line 8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0" name="Line 8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1" name="Rectangle 8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2" name="Rectangle 8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6" name="Line 833"/>
          <p:cNvSpPr>
            <a:spLocks noChangeShapeType="1"/>
          </p:cNvSpPr>
          <p:nvPr/>
        </p:nvSpPr>
        <p:spPr bwMode="auto">
          <a:xfrm flipH="1">
            <a:off x="6015038" y="3413125"/>
            <a:ext cx="3175" cy="1444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Line 834"/>
          <p:cNvSpPr>
            <a:spLocks noChangeShapeType="1"/>
          </p:cNvSpPr>
          <p:nvPr/>
        </p:nvSpPr>
        <p:spPr bwMode="auto">
          <a:xfrm flipV="1">
            <a:off x="7312025" y="2395538"/>
            <a:ext cx="123825" cy="87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Line 835"/>
          <p:cNvSpPr>
            <a:spLocks noChangeShapeType="1"/>
          </p:cNvSpPr>
          <p:nvPr/>
        </p:nvSpPr>
        <p:spPr bwMode="auto">
          <a:xfrm>
            <a:off x="7138988" y="2568575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Line 836"/>
          <p:cNvSpPr>
            <a:spLocks noChangeShapeType="1"/>
          </p:cNvSpPr>
          <p:nvPr/>
        </p:nvSpPr>
        <p:spPr bwMode="auto">
          <a:xfrm flipV="1">
            <a:off x="7310438" y="2465388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Line 837"/>
          <p:cNvSpPr>
            <a:spLocks noChangeShapeType="1"/>
          </p:cNvSpPr>
          <p:nvPr/>
        </p:nvSpPr>
        <p:spPr bwMode="auto">
          <a:xfrm>
            <a:off x="7675563" y="2463800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Line 838"/>
          <p:cNvSpPr>
            <a:spLocks noChangeShapeType="1"/>
          </p:cNvSpPr>
          <p:nvPr/>
        </p:nvSpPr>
        <p:spPr bwMode="auto">
          <a:xfrm>
            <a:off x="7329488" y="2770188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Line 839"/>
          <p:cNvSpPr>
            <a:spLocks noChangeShapeType="1"/>
          </p:cNvSpPr>
          <p:nvPr/>
        </p:nvSpPr>
        <p:spPr bwMode="auto">
          <a:xfrm flipV="1">
            <a:off x="5624513" y="3636963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Line 840"/>
          <p:cNvSpPr>
            <a:spLocks noChangeShapeType="1"/>
          </p:cNvSpPr>
          <p:nvPr/>
        </p:nvSpPr>
        <p:spPr bwMode="auto">
          <a:xfrm flipV="1">
            <a:off x="7743825" y="2163763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Line 841"/>
          <p:cNvSpPr>
            <a:spLocks noChangeShapeType="1"/>
          </p:cNvSpPr>
          <p:nvPr/>
        </p:nvSpPr>
        <p:spPr bwMode="auto">
          <a:xfrm>
            <a:off x="7883525" y="2760663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Line 842"/>
          <p:cNvSpPr>
            <a:spLocks noChangeShapeType="1"/>
          </p:cNvSpPr>
          <p:nvPr/>
        </p:nvSpPr>
        <p:spPr bwMode="auto">
          <a:xfrm flipH="1">
            <a:off x="7029450" y="2836863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Line 843"/>
          <p:cNvSpPr>
            <a:spLocks noChangeShapeType="1"/>
          </p:cNvSpPr>
          <p:nvPr/>
        </p:nvSpPr>
        <p:spPr bwMode="auto">
          <a:xfrm flipH="1">
            <a:off x="7620000" y="2836863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72" name="Group 844"/>
          <p:cNvGrpSpPr>
            <a:grpSpLocks/>
          </p:cNvGrpSpPr>
          <p:nvPr/>
        </p:nvGrpSpPr>
        <p:grpSpPr bwMode="auto">
          <a:xfrm>
            <a:off x="6672263" y="4454525"/>
            <a:ext cx="501650" cy="234950"/>
            <a:chOff x="4701" y="2996"/>
            <a:chExt cx="316" cy="148"/>
          </a:xfrm>
        </p:grpSpPr>
        <p:sp>
          <p:nvSpPr>
            <p:cNvPr id="1234" name="Oval 845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" name="Line 846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6" name="Line 847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7" name="Rectangle 848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38" name="Oval 849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73" name="Group 850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244" name="Line 8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5" name="Line 8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6" name="Line 8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9" name="Group 854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241" name="Line 8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2" name="Line 8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3" name="Line 8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80" name="Group 858"/>
          <p:cNvGrpSpPr>
            <a:grpSpLocks/>
          </p:cNvGrpSpPr>
          <p:nvPr/>
        </p:nvGrpSpPr>
        <p:grpSpPr bwMode="auto">
          <a:xfrm>
            <a:off x="6007100" y="4756150"/>
            <a:ext cx="501650" cy="234950"/>
            <a:chOff x="4701" y="2996"/>
            <a:chExt cx="316" cy="148"/>
          </a:xfrm>
        </p:grpSpPr>
        <p:sp>
          <p:nvSpPr>
            <p:cNvPr id="1221" name="Oval 859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2" name="Line 860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3" name="Line 861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4" name="Rectangle 862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225" name="Oval 863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86" name="Group 864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231" name="Line 8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" name="Line 8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" name="Line 8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87" name="Group 868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228" name="Line 8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" name="Line 8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" name="Line 8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093" name="Group 872"/>
          <p:cNvGrpSpPr>
            <a:grpSpLocks/>
          </p:cNvGrpSpPr>
          <p:nvPr/>
        </p:nvGrpSpPr>
        <p:grpSpPr bwMode="auto">
          <a:xfrm>
            <a:off x="6837363" y="4941888"/>
            <a:ext cx="290512" cy="404812"/>
            <a:chOff x="4290" y="3130"/>
            <a:chExt cx="183" cy="255"/>
          </a:xfrm>
        </p:grpSpPr>
        <p:pic>
          <p:nvPicPr>
            <p:cNvPr id="1203" name="Picture 873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204" name="Freeform 87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87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87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87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87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87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88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88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88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88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88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88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88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88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88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88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89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4" name="Group 891"/>
          <p:cNvGrpSpPr>
            <a:grpSpLocks/>
          </p:cNvGrpSpPr>
          <p:nvPr/>
        </p:nvGrpSpPr>
        <p:grpSpPr bwMode="auto">
          <a:xfrm>
            <a:off x="5394325" y="3403600"/>
            <a:ext cx="290513" cy="404813"/>
            <a:chOff x="4290" y="3130"/>
            <a:chExt cx="183" cy="255"/>
          </a:xfrm>
        </p:grpSpPr>
        <p:pic>
          <p:nvPicPr>
            <p:cNvPr id="1185" name="Picture 892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86" name="Freeform 89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89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89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89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89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89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89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90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90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90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90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90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90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90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90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90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90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727" name="Line 911"/>
          <p:cNvSpPr>
            <a:spLocks noChangeShapeType="1"/>
          </p:cNvSpPr>
          <p:nvPr/>
        </p:nvSpPr>
        <p:spPr bwMode="auto">
          <a:xfrm>
            <a:off x="7491413" y="1111250"/>
            <a:ext cx="893762" cy="312896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729" name="Line 913"/>
          <p:cNvSpPr>
            <a:spLocks noChangeShapeType="1"/>
          </p:cNvSpPr>
          <p:nvPr/>
        </p:nvSpPr>
        <p:spPr bwMode="auto">
          <a:xfrm>
            <a:off x="6938963" y="3786188"/>
            <a:ext cx="958850" cy="5080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5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9600"/>
          </a:xfrm>
        </p:spPr>
        <p:txBody>
          <a:bodyPr/>
          <a:lstStyle/>
          <a:p>
            <a:r>
              <a:rPr lang="en-US" sz="3600" dirty="0" smtClean="0"/>
              <a:t>Creating a Network </a:t>
            </a:r>
            <a:r>
              <a:rPr lang="en-US" dirty="0" smtClean="0"/>
              <a:t>A</a:t>
            </a:r>
            <a:r>
              <a:rPr lang="en-US" sz="3600" dirty="0" smtClean="0"/>
              <a:t>pp</a:t>
            </a:r>
          </a:p>
        </p:txBody>
      </p:sp>
      <p:sp>
        <p:nvSpPr>
          <p:cNvPr id="1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191000" cy="511492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Write programs that</a:t>
            </a:r>
          </a:p>
          <a:p>
            <a:pPr lvl="1"/>
            <a:r>
              <a:rPr lang="en-US" sz="2000" dirty="0" smtClean="0"/>
              <a:t>run on (different) </a:t>
            </a:r>
            <a:r>
              <a:rPr lang="en-US" sz="2000" i="1" dirty="0" smtClean="0"/>
              <a:t>end systems</a:t>
            </a:r>
          </a:p>
          <a:p>
            <a:pPr lvl="1"/>
            <a:r>
              <a:rPr lang="en-US" sz="2000" dirty="0" smtClean="0"/>
              <a:t>communicate over network</a:t>
            </a:r>
          </a:p>
          <a:p>
            <a:pPr lvl="1"/>
            <a:r>
              <a:rPr lang="en-US" sz="2000" dirty="0" smtClean="0"/>
              <a:t>e.g., web server software communicates with browser software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No need to write software for network-core devices</a:t>
            </a:r>
          </a:p>
          <a:p>
            <a:pPr lvl="1"/>
            <a:r>
              <a:rPr lang="en-US" sz="2000" dirty="0" smtClean="0"/>
              <a:t>Network-core devices do not run user applications </a:t>
            </a:r>
          </a:p>
          <a:p>
            <a:pPr lvl="1"/>
            <a:r>
              <a:rPr lang="en-US" sz="2000" dirty="0" smtClean="0"/>
              <a:t>applications on end systems  allows for rapid app development, propagation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1100" name="Group 918"/>
          <p:cNvGrpSpPr>
            <a:grpSpLocks/>
          </p:cNvGrpSpPr>
          <p:nvPr/>
        </p:nvGrpSpPr>
        <p:grpSpPr bwMode="auto">
          <a:xfrm>
            <a:off x="6470650" y="822325"/>
            <a:ext cx="1063625" cy="965200"/>
            <a:chOff x="4076" y="518"/>
            <a:chExt cx="670" cy="608"/>
          </a:xfrm>
        </p:grpSpPr>
        <p:grpSp>
          <p:nvGrpSpPr>
            <p:cNvPr id="1101" name="Group 226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1178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9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0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1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82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3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4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77" name="Freeform 917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7" name="Group 919"/>
          <p:cNvGrpSpPr>
            <a:grpSpLocks/>
          </p:cNvGrpSpPr>
          <p:nvPr/>
        </p:nvGrpSpPr>
        <p:grpSpPr bwMode="auto">
          <a:xfrm>
            <a:off x="7646988" y="4217988"/>
            <a:ext cx="1063625" cy="965200"/>
            <a:chOff x="4076" y="518"/>
            <a:chExt cx="670" cy="608"/>
          </a:xfrm>
        </p:grpSpPr>
        <p:grpSp>
          <p:nvGrpSpPr>
            <p:cNvPr id="1108" name="Group 92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1169" name="Rectangle 92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0" name="Rectangle 92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1" name="Rectangle 92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2" name="Text Box 92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73" name="Line 92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4" name="Line 92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5" name="Line 92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68" name="Freeform 92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0" name="Group 929"/>
          <p:cNvGrpSpPr>
            <a:grpSpLocks/>
          </p:cNvGrpSpPr>
          <p:nvPr/>
        </p:nvGrpSpPr>
        <p:grpSpPr bwMode="auto">
          <a:xfrm>
            <a:off x="5900738" y="3678238"/>
            <a:ext cx="1063625" cy="965200"/>
            <a:chOff x="4076" y="518"/>
            <a:chExt cx="670" cy="608"/>
          </a:xfrm>
        </p:grpSpPr>
        <p:grpSp>
          <p:nvGrpSpPr>
            <p:cNvPr id="1121" name="Group 930"/>
            <p:cNvGrpSpPr>
              <a:grpSpLocks/>
            </p:cNvGrpSpPr>
            <p:nvPr/>
          </p:nvGrpSpPr>
          <p:grpSpPr bwMode="auto">
            <a:xfrm>
              <a:off x="4233" y="518"/>
              <a:ext cx="513" cy="541"/>
              <a:chOff x="2938" y="2925"/>
              <a:chExt cx="513" cy="541"/>
            </a:xfrm>
          </p:grpSpPr>
          <p:sp>
            <p:nvSpPr>
              <p:cNvPr id="1160" name="Rectangle 931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1" name="Rectangle 932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2" name="Rectangle 933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3" name="Text Box 934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>
                    <a:solidFill>
                      <a:schemeClr val="bg1"/>
                    </a:solidFill>
                  </a:rPr>
                  <a:t>application</a:t>
                </a:r>
                <a:endParaRPr lang="en-US" sz="1000"/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000"/>
                  <a:t>physical</a:t>
                </a:r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1164" name="Line 935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5" name="Line 936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6" name="Line 937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9" name="Freeform 938"/>
            <p:cNvSpPr>
              <a:spLocks/>
            </p:cNvSpPr>
            <p:nvPr/>
          </p:nvSpPr>
          <p:spPr bwMode="auto">
            <a:xfrm>
              <a:off x="4076" y="532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27" grpId="0" animBg="1"/>
      <p:bldP spid="357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DNS: Root Name </a:t>
            </a:r>
            <a:r>
              <a:rPr lang="en-US" dirty="0" smtClean="0"/>
              <a:t>S</a:t>
            </a:r>
            <a:r>
              <a:rPr lang="en-US" sz="3600" dirty="0" smtClean="0"/>
              <a:t>ervers</a:t>
            </a:r>
            <a:endParaRPr lang="en-US" dirty="0" smtClean="0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78837" cy="4648200"/>
          </a:xfrm>
        </p:spPr>
        <p:txBody>
          <a:bodyPr/>
          <a:lstStyle/>
          <a:p>
            <a:r>
              <a:rPr lang="en-US" sz="2000" dirty="0" smtClean="0"/>
              <a:t>C</a:t>
            </a:r>
            <a:r>
              <a:rPr lang="en-US" sz="2000" dirty="0" smtClean="0"/>
              <a:t>ontacted </a:t>
            </a:r>
            <a:r>
              <a:rPr lang="en-US" sz="2000" dirty="0" smtClean="0"/>
              <a:t>by local name server that can not resolve name</a:t>
            </a:r>
          </a:p>
          <a:p>
            <a:r>
              <a:rPr lang="en-US" sz="2000" dirty="0" smtClean="0"/>
              <a:t>R</a:t>
            </a:r>
            <a:r>
              <a:rPr lang="en-US" sz="2000" dirty="0" smtClean="0"/>
              <a:t>oot </a:t>
            </a:r>
            <a:r>
              <a:rPr lang="en-US" sz="2000" dirty="0" smtClean="0"/>
              <a:t>name server:</a:t>
            </a:r>
          </a:p>
          <a:p>
            <a:pPr lvl="1"/>
            <a:r>
              <a:rPr lang="en-US" sz="2000" dirty="0" smtClean="0"/>
              <a:t>C</a:t>
            </a:r>
            <a:r>
              <a:rPr lang="en-US" sz="2000" dirty="0" smtClean="0"/>
              <a:t>ontacts </a:t>
            </a:r>
            <a:r>
              <a:rPr lang="en-US" sz="2000" dirty="0" smtClean="0"/>
              <a:t>authoritative name server if name mapping not known</a:t>
            </a:r>
          </a:p>
          <a:p>
            <a:pPr lvl="1"/>
            <a:r>
              <a:rPr lang="en-US" sz="2000" dirty="0" smtClean="0"/>
              <a:t>G</a:t>
            </a:r>
            <a:r>
              <a:rPr lang="en-US" sz="2000" dirty="0" smtClean="0"/>
              <a:t>ets </a:t>
            </a:r>
            <a:r>
              <a:rPr lang="en-US" sz="2000" dirty="0" smtClean="0"/>
              <a:t>mapping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dirty="0" smtClean="0"/>
              <a:t>eturns </a:t>
            </a:r>
            <a:r>
              <a:rPr lang="en-US" sz="2000" dirty="0" smtClean="0"/>
              <a:t>mapping to local name server</a:t>
            </a:r>
          </a:p>
        </p:txBody>
      </p:sp>
      <p:sp>
        <p:nvSpPr>
          <p:cNvPr id="82950" name="Rectangle 20"/>
          <p:cNvSpPr>
            <a:spLocks noChangeArrowheads="1"/>
          </p:cNvSpPr>
          <p:nvPr/>
        </p:nvSpPr>
        <p:spPr bwMode="auto">
          <a:xfrm>
            <a:off x="6351587" y="4953000"/>
            <a:ext cx="26812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en-US" sz="2000" dirty="0">
                <a:latin typeface="+mn-lt"/>
              </a:rPr>
              <a:t>    </a:t>
            </a:r>
            <a:r>
              <a:rPr lang="en-US" sz="2000" dirty="0">
                <a:solidFill>
                  <a:srgbClr val="009900"/>
                </a:solidFill>
                <a:latin typeface="+mn-lt"/>
              </a:rPr>
              <a:t>13 root name servers worldwide</a:t>
            </a:r>
            <a:endParaRPr lang="en-US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82951" name="AutoShape 22"/>
          <p:cNvSpPr>
            <a:spLocks noChangeAspect="1" noChangeArrowheads="1"/>
          </p:cNvSpPr>
          <p:nvPr/>
        </p:nvSpPr>
        <p:spPr bwMode="auto">
          <a:xfrm>
            <a:off x="889000" y="3546475"/>
            <a:ext cx="5784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952" name="Picture 23" descr="worl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4343400"/>
            <a:ext cx="431958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3" name="Freeform 24"/>
          <p:cNvSpPr>
            <a:spLocks/>
          </p:cNvSpPr>
          <p:nvPr/>
        </p:nvSpPr>
        <p:spPr bwMode="auto">
          <a:xfrm>
            <a:off x="2587625" y="3690938"/>
            <a:ext cx="642937" cy="1235075"/>
          </a:xfrm>
          <a:custGeom>
            <a:avLst/>
            <a:gdLst>
              <a:gd name="T0" fmla="*/ 0 w 963"/>
              <a:gd name="T1" fmla="*/ 0 h 1893"/>
              <a:gd name="T2" fmla="*/ 0 w 963"/>
              <a:gd name="T3" fmla="*/ 930 h 1893"/>
              <a:gd name="T4" fmla="*/ 963 w 963"/>
              <a:gd name="T5" fmla="*/ 1893 h 1893"/>
              <a:gd name="T6" fmla="*/ 0 60000 65536"/>
              <a:gd name="T7" fmla="*/ 0 60000 65536"/>
              <a:gd name="T8" fmla="*/ 0 60000 65536"/>
              <a:gd name="T9" fmla="*/ 0 w 963"/>
              <a:gd name="T10" fmla="*/ 0 h 1893"/>
              <a:gd name="T11" fmla="*/ 963 w 963"/>
              <a:gd name="T12" fmla="*/ 1893 h 18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3" h="1893">
                <a:moveTo>
                  <a:pt x="0" y="0"/>
                </a:moveTo>
                <a:lnTo>
                  <a:pt x="0" y="930"/>
                </a:lnTo>
                <a:lnTo>
                  <a:pt x="963" y="1893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4" name="Text Box 25"/>
          <p:cNvSpPr txBox="1">
            <a:spLocks noChangeArrowheads="1"/>
          </p:cNvSpPr>
          <p:nvPr/>
        </p:nvSpPr>
        <p:spPr bwMode="auto">
          <a:xfrm>
            <a:off x="1109662" y="5619750"/>
            <a:ext cx="20240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b USC-ISI Marina del Rey,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l  ICANN Los Angeles, CA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2955" name="Freeform 26"/>
          <p:cNvSpPr>
            <a:spLocks/>
          </p:cNvSpPr>
          <p:nvPr/>
        </p:nvSpPr>
        <p:spPr bwMode="auto">
          <a:xfrm>
            <a:off x="1935162" y="5078413"/>
            <a:ext cx="762000" cy="546100"/>
          </a:xfrm>
          <a:custGeom>
            <a:avLst/>
            <a:gdLst>
              <a:gd name="T0" fmla="*/ 0 w 582"/>
              <a:gd name="T1" fmla="*/ 426 h 426"/>
              <a:gd name="T2" fmla="*/ 582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6" name="Text Box 27"/>
          <p:cNvSpPr txBox="1">
            <a:spLocks noChangeArrowheads="1"/>
          </p:cNvSpPr>
          <p:nvPr/>
        </p:nvSpPr>
        <p:spPr bwMode="auto">
          <a:xfrm>
            <a:off x="612775" y="4298950"/>
            <a:ext cx="19494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e NASA Mt View, CA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f  Internet Software C. Palo</a:t>
            </a:r>
            <a:r>
              <a:rPr lang="en-US" sz="900">
                <a:solidFill>
                  <a:srgbClr val="000000"/>
                </a:solidFill>
                <a:latin typeface="Arial" charset="0"/>
              </a:rPr>
              <a:t> Alto, CA (and 36 other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82957" name="Freeform 28"/>
          <p:cNvSpPr>
            <a:spLocks/>
          </p:cNvSpPr>
          <p:nvPr/>
        </p:nvSpPr>
        <p:spPr bwMode="auto">
          <a:xfrm flipV="1">
            <a:off x="1831975" y="4833938"/>
            <a:ext cx="817562" cy="184150"/>
          </a:xfrm>
          <a:custGeom>
            <a:avLst/>
            <a:gdLst>
              <a:gd name="T0" fmla="*/ 0 w 582"/>
              <a:gd name="T1" fmla="*/ 426 h 426"/>
              <a:gd name="T2" fmla="*/ 582 w 582"/>
              <a:gd name="T3" fmla="*/ 0 h 426"/>
              <a:gd name="T4" fmla="*/ 0 60000 65536"/>
              <a:gd name="T5" fmla="*/ 0 60000 65536"/>
              <a:gd name="T6" fmla="*/ 0 w 582"/>
              <a:gd name="T7" fmla="*/ 0 h 426"/>
              <a:gd name="T8" fmla="*/ 582 w 582"/>
              <a:gd name="T9" fmla="*/ 426 h 42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" h="426">
                <a:moveTo>
                  <a:pt x="0" y="426"/>
                </a:moveTo>
                <a:lnTo>
                  <a:pt x="582" y="0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58" name="Text Box 29"/>
          <p:cNvSpPr txBox="1">
            <a:spLocks noChangeArrowheads="1"/>
          </p:cNvSpPr>
          <p:nvPr/>
        </p:nvSpPr>
        <p:spPr bwMode="auto">
          <a:xfrm>
            <a:off x="4705350" y="3938588"/>
            <a:ext cx="1997075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en-US" sz="1000">
                <a:latin typeface="Arial" charset="0"/>
              </a:rPr>
              <a:t>Autonomica,</a:t>
            </a:r>
            <a:r>
              <a:rPr lang="en-US" sz="1000">
                <a:solidFill>
                  <a:srgbClr val="000000"/>
                </a:solidFill>
                <a:latin typeface="Arial" charset="0"/>
              </a:rPr>
              <a:t> Stockholm (plus     28 other locations)</a:t>
            </a:r>
          </a:p>
        </p:txBody>
      </p:sp>
      <p:sp>
        <p:nvSpPr>
          <p:cNvPr id="82959" name="Freeform 30"/>
          <p:cNvSpPr>
            <a:spLocks/>
          </p:cNvSpPr>
          <p:nvPr/>
        </p:nvSpPr>
        <p:spPr bwMode="auto">
          <a:xfrm>
            <a:off x="4340225" y="4033838"/>
            <a:ext cx="446087" cy="654050"/>
          </a:xfrm>
          <a:custGeom>
            <a:avLst/>
            <a:gdLst>
              <a:gd name="T0" fmla="*/ 666 w 666"/>
              <a:gd name="T1" fmla="*/ 0 h 1005"/>
              <a:gd name="T2" fmla="*/ 0 w 666"/>
              <a:gd name="T3" fmla="*/ 1005 h 1005"/>
              <a:gd name="T4" fmla="*/ 0 60000 65536"/>
              <a:gd name="T5" fmla="*/ 0 60000 65536"/>
              <a:gd name="T6" fmla="*/ 0 w 666"/>
              <a:gd name="T7" fmla="*/ 0 h 1005"/>
              <a:gd name="T8" fmla="*/ 666 w 666"/>
              <a:gd name="T9" fmla="*/ 1005 h 100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66" h="1005">
                <a:moveTo>
                  <a:pt x="666" y="0"/>
                </a:moveTo>
                <a:lnTo>
                  <a:pt x="0" y="1005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60" name="Text Box 31"/>
          <p:cNvSpPr txBox="1">
            <a:spLocks noChangeArrowheads="1"/>
          </p:cNvSpPr>
          <p:nvPr/>
        </p:nvSpPr>
        <p:spPr bwMode="auto">
          <a:xfrm>
            <a:off x="4741862" y="3649663"/>
            <a:ext cx="25193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k RIPE London (also 16 other locations)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961" name="Freeform 32"/>
          <p:cNvSpPr>
            <a:spLocks/>
          </p:cNvSpPr>
          <p:nvPr/>
        </p:nvSpPr>
        <p:spPr bwMode="auto">
          <a:xfrm>
            <a:off x="4159250" y="3827463"/>
            <a:ext cx="615950" cy="946150"/>
          </a:xfrm>
          <a:custGeom>
            <a:avLst/>
            <a:gdLst>
              <a:gd name="T0" fmla="*/ 922 w 922"/>
              <a:gd name="T1" fmla="*/ 0 h 1448"/>
              <a:gd name="T2" fmla="*/ 0 w 922"/>
              <a:gd name="T3" fmla="*/ 1448 h 1448"/>
              <a:gd name="T4" fmla="*/ 0 60000 65536"/>
              <a:gd name="T5" fmla="*/ 0 60000 65536"/>
              <a:gd name="T6" fmla="*/ 0 w 922"/>
              <a:gd name="T7" fmla="*/ 0 h 1448"/>
              <a:gd name="T8" fmla="*/ 922 w 922"/>
              <a:gd name="T9" fmla="*/ 1448 h 14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2" h="1448">
                <a:moveTo>
                  <a:pt x="922" y="0"/>
                </a:moveTo>
                <a:lnTo>
                  <a:pt x="0" y="1448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62" name="Text Box 33"/>
          <p:cNvSpPr txBox="1">
            <a:spLocks noChangeArrowheads="1"/>
          </p:cNvSpPr>
          <p:nvPr/>
        </p:nvSpPr>
        <p:spPr bwMode="auto">
          <a:xfrm>
            <a:off x="6145212" y="4244975"/>
            <a:ext cx="1766888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>
                <a:solidFill>
                  <a:srgbClr val="000000"/>
                </a:solidFill>
                <a:latin typeface="Arial" charset="0"/>
              </a:rPr>
              <a:t>m WIDE Tokyo (also Seoul, Paris, SF)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963" name="Freeform 34"/>
          <p:cNvSpPr>
            <a:spLocks/>
          </p:cNvSpPr>
          <p:nvPr/>
        </p:nvSpPr>
        <p:spPr bwMode="auto">
          <a:xfrm>
            <a:off x="5983287" y="4564063"/>
            <a:ext cx="400050" cy="431800"/>
          </a:xfrm>
          <a:custGeom>
            <a:avLst/>
            <a:gdLst>
              <a:gd name="T0" fmla="*/ 252 w 252"/>
              <a:gd name="T1" fmla="*/ 0 h 462"/>
              <a:gd name="T2" fmla="*/ 0 w 252"/>
              <a:gd name="T3" fmla="*/ 462 h 462"/>
              <a:gd name="T4" fmla="*/ 0 60000 65536"/>
              <a:gd name="T5" fmla="*/ 0 60000 65536"/>
              <a:gd name="T6" fmla="*/ 0 w 252"/>
              <a:gd name="T7" fmla="*/ 0 h 462"/>
              <a:gd name="T8" fmla="*/ 252 w 252"/>
              <a:gd name="T9" fmla="*/ 462 h 4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462">
                <a:moveTo>
                  <a:pt x="252" y="0"/>
                </a:moveTo>
                <a:lnTo>
                  <a:pt x="0" y="462"/>
                </a:lnTo>
              </a:path>
            </a:pathLst>
          </a:cu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964" name="Text Box 35"/>
          <p:cNvSpPr txBox="1">
            <a:spLocks noChangeArrowheads="1"/>
          </p:cNvSpPr>
          <p:nvPr/>
        </p:nvSpPr>
        <p:spPr bwMode="auto">
          <a:xfrm>
            <a:off x="2570162" y="3332163"/>
            <a:ext cx="259873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1323" tIns="35662" rIns="71323" bIns="35662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a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Verisign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, Dulles,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c Cogent, Herndon, VA (also LA)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d U Maryland College Park,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g US </a:t>
            </a:r>
            <a:r>
              <a:rPr lang="en-US" sz="1000" dirty="0" err="1">
                <a:solidFill>
                  <a:srgbClr val="000000"/>
                </a:solidFill>
                <a:latin typeface="Arial" charset="0"/>
              </a:rPr>
              <a:t>DoD</a:t>
            </a:r>
            <a:r>
              <a:rPr lang="en-US" sz="1000" dirty="0">
                <a:solidFill>
                  <a:srgbClr val="000000"/>
                </a:solidFill>
                <a:latin typeface="Arial" charset="0"/>
              </a:rPr>
              <a:t> Vienna, VA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</a:rPr>
              <a:t>h ARL Aberdeen, MD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900" dirty="0">
                <a:solidFill>
                  <a:srgbClr val="000000"/>
                </a:solidFill>
                <a:latin typeface="Arial" charset="0"/>
              </a:rPr>
              <a:t>j  </a:t>
            </a:r>
            <a:r>
              <a:rPr lang="en-US" sz="900" dirty="0" err="1">
                <a:solidFill>
                  <a:srgbClr val="000000"/>
                </a:solidFill>
                <a:latin typeface="Arial" charset="0"/>
              </a:rPr>
              <a:t>Verisign</a:t>
            </a:r>
            <a:r>
              <a:rPr lang="en-US" sz="900" dirty="0">
                <a:solidFill>
                  <a:srgbClr val="000000"/>
                </a:solidFill>
                <a:latin typeface="Arial" charset="0"/>
              </a:rPr>
              <a:t>, ( 21 locations)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TLD and Authoritative Servers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975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Top-level domain (TLD) servers: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Responsible </a:t>
            </a:r>
            <a:r>
              <a:rPr lang="en-US" dirty="0" smtClean="0"/>
              <a:t>for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com, org, net,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edu</a:t>
            </a:r>
            <a:r>
              <a:rPr lang="en-US" sz="2400" dirty="0" smtClean="0"/>
              <a:t>, </a:t>
            </a:r>
            <a:r>
              <a:rPr lang="en-US" dirty="0" smtClean="0"/>
              <a:t>etc, and all top-level country domains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uk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, ca,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jp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Network Solutions maintains servers for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com </a:t>
            </a:r>
            <a:r>
              <a:rPr lang="en-US" dirty="0" smtClean="0"/>
              <a:t>TLD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Educause</a:t>
            </a:r>
            <a:r>
              <a:rPr lang="en-US" dirty="0" smtClean="0"/>
              <a:t> for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edu</a:t>
            </a:r>
            <a:r>
              <a:rPr lang="en-US" dirty="0" smtClean="0"/>
              <a:t> TLD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Authoritative DNS servers: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Organization’s </a:t>
            </a:r>
            <a:r>
              <a:rPr lang="en-US" dirty="0" smtClean="0"/>
              <a:t>DNS servers, providing authoritative hostname to IP mappings for organization’s servers (e.g., Web, mail).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</a:t>
            </a:r>
            <a:r>
              <a:rPr lang="en-US" dirty="0" smtClean="0"/>
              <a:t>an </a:t>
            </a:r>
            <a:r>
              <a:rPr lang="en-US" dirty="0" smtClean="0"/>
              <a:t>be maintained by organization or service provider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Local Name Server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r>
              <a:rPr lang="en-US" dirty="0" smtClean="0"/>
              <a:t>D</a:t>
            </a:r>
            <a:r>
              <a:rPr lang="en-US" dirty="0" smtClean="0"/>
              <a:t>oes </a:t>
            </a:r>
            <a:r>
              <a:rPr lang="en-US" dirty="0" smtClean="0"/>
              <a:t>not strictly belong to hierarchy</a:t>
            </a:r>
          </a:p>
          <a:p>
            <a:r>
              <a:rPr lang="en-US" dirty="0" smtClean="0"/>
              <a:t>E</a:t>
            </a:r>
            <a:r>
              <a:rPr lang="en-US" dirty="0" smtClean="0"/>
              <a:t>ach </a:t>
            </a:r>
            <a:r>
              <a:rPr lang="en-US" dirty="0" smtClean="0"/>
              <a:t>ISP (residential ISP, company, university) has </a:t>
            </a:r>
            <a:r>
              <a:rPr lang="en-US" dirty="0" smtClean="0"/>
              <a:t>one</a:t>
            </a:r>
            <a:endParaRPr lang="en-US" dirty="0" smtClean="0"/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lso </a:t>
            </a:r>
            <a:r>
              <a:rPr lang="en-US" dirty="0" smtClean="0"/>
              <a:t>called “default name server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You can run one in your home/dorm!</a:t>
            </a:r>
            <a:endParaRPr lang="en-US" dirty="0" smtClean="0"/>
          </a:p>
          <a:p>
            <a:r>
              <a:rPr lang="en-US" dirty="0" smtClean="0"/>
              <a:t>W</a:t>
            </a:r>
            <a:r>
              <a:rPr lang="en-US" dirty="0" smtClean="0"/>
              <a:t>hen </a:t>
            </a:r>
            <a:r>
              <a:rPr lang="en-US" dirty="0" smtClean="0"/>
              <a:t>host makes DNS query, query is sent to its local DNS server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cts </a:t>
            </a:r>
            <a:r>
              <a:rPr lang="en-US" dirty="0" smtClean="0"/>
              <a:t>as proxy, forwards query into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4989513" y="4303713"/>
          <a:ext cx="833437" cy="638175"/>
        </p:xfrm>
        <a:graphic>
          <a:graphicData uri="http://schemas.openxmlformats.org/presentationml/2006/ole">
            <p:oleObj spid="_x0000_s169986" name="Clip" r:id="rId3" imgW="1305000" imgH="1085760" progId="">
              <p:embed/>
            </p:oleObj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4157663" y="4881563"/>
            <a:ext cx="1844675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requesting host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cis.poly.edu</a:t>
            </a:r>
            <a:endParaRPr lang="en-US" sz="1600">
              <a:latin typeface="Arial" charset="0"/>
            </a:endParaRPr>
          </a:p>
        </p:txBody>
      </p:sp>
      <p:graphicFrame>
        <p:nvGraphicFramePr>
          <p:cNvPr id="17411" name="Object 7"/>
          <p:cNvGraphicFramePr>
            <a:graphicFrameLocks noChangeAspect="1"/>
          </p:cNvGraphicFramePr>
          <p:nvPr/>
        </p:nvGraphicFramePr>
        <p:xfrm>
          <a:off x="7113588" y="5103813"/>
          <a:ext cx="833437" cy="638175"/>
        </p:xfrm>
        <a:graphic>
          <a:graphicData uri="http://schemas.openxmlformats.org/presentationml/2006/ole">
            <p:oleObj spid="_x0000_s169987" name="Clip" r:id="rId4" imgW="1305000" imgH="1085760" progId="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237163" y="2228850"/>
            <a:ext cx="369887" cy="657225"/>
            <a:chOff x="4180" y="783"/>
            <a:chExt cx="150" cy="307"/>
          </a:xfrm>
        </p:grpSpPr>
        <p:sp>
          <p:nvSpPr>
            <p:cNvPr id="17469" name="AutoShape 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Rectangle 1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1" name="Rectangle 1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AutoShape 1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Line 1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4" name="Line 1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5" name="Rectangle 1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6" name="Rectangle 1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7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root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130675" y="3062288"/>
            <a:ext cx="1998663" cy="611187"/>
            <a:chOff x="2800" y="2132"/>
            <a:chExt cx="1259" cy="385"/>
          </a:xfrm>
        </p:grpSpPr>
        <p:sp>
          <p:nvSpPr>
            <p:cNvPr id="17467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Text Box 26"/>
            <p:cNvSpPr txBox="1">
              <a:spLocks noChangeArrowheads="1"/>
            </p:cNvSpPr>
            <p:nvPr/>
          </p:nvSpPr>
          <p:spPr bwMode="auto">
            <a:xfrm>
              <a:off x="2800" y="2132"/>
              <a:ext cx="1259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local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dns.poly.edu</a:t>
              </a:r>
              <a:endParaRPr lang="en-US" sz="1600">
                <a:latin typeface="Arial" charset="0"/>
              </a:endParaRP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6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6351588" y="809625"/>
            <a:ext cx="369887" cy="657225"/>
            <a:chOff x="4180" y="783"/>
            <a:chExt cx="150" cy="307"/>
          </a:xfrm>
        </p:grpSpPr>
        <p:sp>
          <p:nvSpPr>
            <p:cNvPr id="17459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7180263" y="2238375"/>
            <a:ext cx="369887" cy="657225"/>
            <a:chOff x="4180" y="783"/>
            <a:chExt cx="150" cy="307"/>
          </a:xfrm>
        </p:grpSpPr>
        <p:sp>
          <p:nvSpPr>
            <p:cNvPr id="17451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2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3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4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7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8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7161213" y="3857625"/>
            <a:ext cx="369887" cy="657225"/>
            <a:chOff x="4180" y="783"/>
            <a:chExt cx="150" cy="307"/>
          </a:xfrm>
        </p:grpSpPr>
        <p:sp>
          <p:nvSpPr>
            <p:cNvPr id="17443" name="AutoShape 5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Rectangle 5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5" name="Rectangle 5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AutoShape 5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7" name="Line 5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8" name="Line 5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9" name="Rectangle 5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0" name="Rectangle 5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34" name="Text Box 60"/>
          <p:cNvSpPr txBox="1">
            <a:spLocks noChangeArrowheads="1"/>
          </p:cNvSpPr>
          <p:nvPr/>
        </p:nvSpPr>
        <p:spPr bwMode="auto">
          <a:xfrm>
            <a:off x="6243638" y="4429125"/>
            <a:ext cx="2617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/>
              <a:t>authoritative DNS server</a:t>
            </a:r>
            <a:endParaRPr lang="en-US">
              <a:latin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Arial" charset="0"/>
              </a:rPr>
              <a:t>dns.cs.umass.edu</a:t>
            </a:r>
            <a:endParaRPr lang="en-US" sz="1600">
              <a:latin typeface="Arial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7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solidFill>
                  <a:srgbClr val="FF0000"/>
                </a:solidFill>
                <a:latin typeface="Arial" charset="0"/>
              </a:rPr>
              <a:t>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30513"/>
            <a:ext cx="1493837" cy="13017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9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TLD DNS server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7440" name="Rectangle 6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4800600" cy="1143000"/>
          </a:xfrm>
        </p:spPr>
        <p:txBody>
          <a:bodyPr/>
          <a:lstStyle/>
          <a:p>
            <a:r>
              <a:rPr lang="en-US" sz="3600" dirty="0" smtClean="0"/>
              <a:t>DNS name </a:t>
            </a:r>
            <a:br>
              <a:rPr lang="en-US" sz="3600" dirty="0" smtClean="0"/>
            </a:br>
            <a:r>
              <a:rPr lang="en-US" sz="3600" dirty="0" smtClean="0"/>
              <a:t>resolution example</a:t>
            </a:r>
          </a:p>
        </p:txBody>
      </p:sp>
      <p:sp>
        <p:nvSpPr>
          <p:cNvPr id="17441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1725613"/>
            <a:ext cx="3565525" cy="4648200"/>
          </a:xfrm>
        </p:spPr>
        <p:txBody>
          <a:bodyPr/>
          <a:lstStyle/>
          <a:p>
            <a:r>
              <a:rPr lang="en-US" sz="2400" dirty="0" smtClean="0"/>
              <a:t>Host at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cis.poly.edu</a:t>
            </a:r>
            <a:r>
              <a:rPr lang="en-US" sz="2400" dirty="0" smtClean="0"/>
              <a:t> wants IP address for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gaia.cs.umass.edu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442" name="Rectangle 69"/>
          <p:cNvSpPr>
            <a:spLocks noChangeArrowheads="1"/>
          </p:cNvSpPr>
          <p:nvPr/>
        </p:nvSpPr>
        <p:spPr bwMode="auto">
          <a:xfrm>
            <a:off x="582613" y="3094038"/>
            <a:ext cx="3162300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u="sng" dirty="0">
                <a:solidFill>
                  <a:srgbClr val="FF0000"/>
                </a:solidFill>
                <a:latin typeface="+mn-lt"/>
              </a:rPr>
              <a:t>I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terated </a:t>
            </a:r>
            <a:r>
              <a:rPr lang="en-US" u="sng" dirty="0">
                <a:solidFill>
                  <a:srgbClr val="FF0000"/>
                </a:solidFill>
                <a:latin typeface="+mn-lt"/>
              </a:rPr>
              <a:t>query: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contacted server replies with name of server to contact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“I don’t know this name, but ask this server”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416300" y="790575"/>
            <a:ext cx="5727700" cy="5511800"/>
            <a:chOff x="1499" y="384"/>
            <a:chExt cx="3608" cy="3472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2040" y="2792"/>
            <a:ext cx="525" cy="402"/>
          </p:xfrm>
          <a:graphic>
            <a:graphicData uri="http://schemas.openxmlformats.org/presentationml/2006/ole">
              <p:oleObj spid="_x0000_s171010" name="Clip" r:id="rId3" imgW="1305000" imgH="1085760" progId="">
                <p:embed/>
              </p:oleObj>
            </a:graphicData>
          </a:graphic>
        </p:graphicFrame>
        <p:sp>
          <p:nvSpPr>
            <p:cNvPr id="18441" name="Text Box 3"/>
            <p:cNvSpPr txBox="1">
              <a:spLocks noChangeArrowheads="1"/>
            </p:cNvSpPr>
            <p:nvPr/>
          </p:nvSpPr>
          <p:spPr bwMode="auto">
            <a:xfrm>
              <a:off x="1516" y="3156"/>
              <a:ext cx="1162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requesting host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cis.poly.edu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8442" name="Text Box 4"/>
            <p:cNvSpPr txBox="1">
              <a:spLocks noChangeArrowheads="1"/>
            </p:cNvSpPr>
            <p:nvPr/>
          </p:nvSpPr>
          <p:spPr bwMode="auto">
            <a:xfrm>
              <a:off x="3066" y="3644"/>
              <a:ext cx="12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gaia.cs.umass.edu</a:t>
              </a:r>
              <a:endParaRPr lang="en-US" sz="1600">
                <a:latin typeface="Arial" charset="0"/>
              </a:endParaRPr>
            </a:p>
          </p:txBody>
        </p:sp>
        <p:graphicFrame>
          <p:nvGraphicFramePr>
            <p:cNvPr id="18435" name="Object 5"/>
            <p:cNvGraphicFramePr>
              <a:graphicFrameLocks noChangeAspect="1"/>
            </p:cNvGraphicFramePr>
            <p:nvPr/>
          </p:nvGraphicFramePr>
          <p:xfrm>
            <a:off x="3378" y="3296"/>
            <a:ext cx="525" cy="402"/>
          </p:xfrm>
          <a:graphic>
            <a:graphicData uri="http://schemas.openxmlformats.org/presentationml/2006/ole">
              <p:oleObj spid="_x0000_s171011" name="Clip" r:id="rId4" imgW="1305000" imgH="1085760" progId="">
                <p:embed/>
              </p:oleObj>
            </a:graphicData>
          </a:graphic>
        </p:graphicFrame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196" y="1485"/>
              <a:ext cx="233" cy="414"/>
              <a:chOff x="4180" y="783"/>
              <a:chExt cx="150" cy="307"/>
            </a:xfrm>
          </p:grpSpPr>
          <p:sp>
            <p:nvSpPr>
              <p:cNvPr id="1849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50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44" name="Text Box 15"/>
            <p:cNvSpPr txBox="1">
              <a:spLocks noChangeArrowheads="1"/>
            </p:cNvSpPr>
            <p:nvPr/>
          </p:nvSpPr>
          <p:spPr bwMode="auto">
            <a:xfrm>
              <a:off x="2545" y="384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root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18445" name="Line 16"/>
            <p:cNvSpPr>
              <a:spLocks noChangeShapeType="1"/>
            </p:cNvSpPr>
            <p:nvPr/>
          </p:nvSpPr>
          <p:spPr bwMode="auto">
            <a:xfrm flipH="1" flipV="1">
              <a:off x="2227" y="1918"/>
              <a:ext cx="0" cy="8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17"/>
            <p:cNvSpPr>
              <a:spLocks noChangeShapeType="1"/>
            </p:cNvSpPr>
            <p:nvPr/>
          </p:nvSpPr>
          <p:spPr bwMode="auto">
            <a:xfrm flipV="1">
              <a:off x="2299" y="850"/>
              <a:ext cx="576" cy="6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8"/>
            <p:cNvSpPr>
              <a:spLocks noChangeShapeType="1"/>
            </p:cNvSpPr>
            <p:nvPr/>
          </p:nvSpPr>
          <p:spPr bwMode="auto">
            <a:xfrm>
              <a:off x="2347" y="1936"/>
              <a:ext cx="6" cy="83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499" y="2010"/>
              <a:ext cx="1259" cy="385"/>
              <a:chOff x="2800" y="2132"/>
              <a:chExt cx="1259" cy="385"/>
            </a:xfrm>
          </p:grpSpPr>
          <p:sp>
            <p:nvSpPr>
              <p:cNvPr id="18491" name="Rectangle 20"/>
              <p:cNvSpPr>
                <a:spLocks noChangeArrowheads="1"/>
              </p:cNvSpPr>
              <p:nvPr/>
            </p:nvSpPr>
            <p:spPr bwMode="auto">
              <a:xfrm>
                <a:off x="2838" y="2178"/>
                <a:ext cx="1182" cy="3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2" name="Text Box 21"/>
              <p:cNvSpPr txBox="1">
                <a:spLocks noChangeArrowheads="1"/>
              </p:cNvSpPr>
              <p:nvPr/>
            </p:nvSpPr>
            <p:spPr bwMode="auto">
              <a:xfrm>
                <a:off x="2800" y="2132"/>
                <a:ext cx="1259" cy="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local DNS server</a:t>
                </a:r>
                <a:endParaRPr lang="en-US">
                  <a:latin typeface="Times New Roman" pitchFamily="18" charset="0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 b="1">
                    <a:latin typeface="Arial" charset="0"/>
                  </a:rPr>
                  <a:t>dns.poly.edu</a:t>
                </a:r>
                <a:endParaRPr lang="en-US" sz="1600">
                  <a:latin typeface="Arial" charset="0"/>
                </a:endParaRPr>
              </a:p>
            </p:txBody>
          </p:sp>
        </p:grpSp>
        <p:sp>
          <p:nvSpPr>
            <p:cNvPr id="18449" name="Text Box 22"/>
            <p:cNvSpPr txBox="1">
              <a:spLocks noChangeArrowheads="1"/>
            </p:cNvSpPr>
            <p:nvPr/>
          </p:nvSpPr>
          <p:spPr bwMode="auto">
            <a:xfrm>
              <a:off x="2045" y="245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450" name="Text Box 23"/>
            <p:cNvSpPr txBox="1">
              <a:spLocks noChangeArrowheads="1"/>
            </p:cNvSpPr>
            <p:nvPr/>
          </p:nvSpPr>
          <p:spPr bwMode="auto">
            <a:xfrm>
              <a:off x="2387" y="987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2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451" name="Text Box 24"/>
            <p:cNvSpPr txBox="1">
              <a:spLocks noChangeArrowheads="1"/>
            </p:cNvSpPr>
            <p:nvPr/>
          </p:nvSpPr>
          <p:spPr bwMode="auto">
            <a:xfrm>
              <a:off x="3600" y="2112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4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452" name="Text Box 25"/>
            <p:cNvSpPr txBox="1">
              <a:spLocks noChangeArrowheads="1"/>
            </p:cNvSpPr>
            <p:nvPr/>
          </p:nvSpPr>
          <p:spPr bwMode="auto">
            <a:xfrm>
              <a:off x="3312" y="2160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5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453" name="Text Box 26"/>
            <p:cNvSpPr txBox="1">
              <a:spLocks noChangeArrowheads="1"/>
            </p:cNvSpPr>
            <p:nvPr/>
          </p:nvSpPr>
          <p:spPr bwMode="auto">
            <a:xfrm>
              <a:off x="3120" y="129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6</a:t>
              </a:r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898" y="591"/>
              <a:ext cx="233" cy="414"/>
              <a:chOff x="4180" y="783"/>
              <a:chExt cx="150" cy="307"/>
            </a:xfrm>
          </p:grpSpPr>
          <p:sp>
            <p:nvSpPr>
              <p:cNvPr id="18483" name="AutoShape 2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4" name="Rectangle 2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5" name="Rectangle 3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6" name="AutoShape 3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7" name="Line 3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8" name="Line 3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9" name="Rectangle 3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90" name="Rectangle 3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>
              <a:off x="3420" y="1491"/>
              <a:ext cx="233" cy="414"/>
              <a:chOff x="4180" y="783"/>
              <a:chExt cx="150" cy="307"/>
            </a:xfrm>
          </p:grpSpPr>
          <p:sp>
            <p:nvSpPr>
              <p:cNvPr id="18475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6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1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2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3408" y="2511"/>
              <a:ext cx="233" cy="414"/>
              <a:chOff x="4180" y="783"/>
              <a:chExt cx="150" cy="307"/>
            </a:xfrm>
          </p:grpSpPr>
          <p:sp>
            <p:nvSpPr>
              <p:cNvPr id="18467" name="AutoShape 4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Rectangle 4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Rectangle 4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AutoShape 4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1" name="Line 5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2" name="Line 5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3" name="Rectangle 5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Rectangle 5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7" name="Text Box 54"/>
            <p:cNvSpPr txBox="1">
              <a:spLocks noChangeArrowheads="1"/>
            </p:cNvSpPr>
            <p:nvPr/>
          </p:nvSpPr>
          <p:spPr bwMode="auto">
            <a:xfrm>
              <a:off x="2830" y="2871"/>
              <a:ext cx="164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authoritative DNS server</a:t>
              </a:r>
              <a:endParaRPr lang="en-US">
                <a:latin typeface="Times New Roman" pitchFamily="18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Arial" charset="0"/>
                </a:rPr>
                <a:t>dns.cs.umass.edu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8458" name="Text Box 55"/>
            <p:cNvSpPr txBox="1">
              <a:spLocks noChangeArrowheads="1"/>
            </p:cNvSpPr>
            <p:nvPr/>
          </p:nvSpPr>
          <p:spPr bwMode="auto">
            <a:xfrm>
              <a:off x="2592" y="134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7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459" name="Text Box 56"/>
            <p:cNvSpPr txBox="1">
              <a:spLocks noChangeArrowheads="1"/>
            </p:cNvSpPr>
            <p:nvPr/>
          </p:nvSpPr>
          <p:spPr bwMode="auto">
            <a:xfrm>
              <a:off x="2393" y="24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8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460" name="Line 57"/>
            <p:cNvSpPr>
              <a:spLocks noChangeShapeType="1"/>
            </p:cNvSpPr>
            <p:nvPr/>
          </p:nvSpPr>
          <p:spPr bwMode="auto">
            <a:xfrm>
              <a:off x="3120" y="768"/>
              <a:ext cx="43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Text Box 59"/>
            <p:cNvSpPr txBox="1">
              <a:spLocks noChangeArrowheads="1"/>
            </p:cNvSpPr>
            <p:nvPr/>
          </p:nvSpPr>
          <p:spPr bwMode="auto">
            <a:xfrm>
              <a:off x="3840" y="1536"/>
              <a:ext cx="12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TLD DNS server</a:t>
              </a:r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18462" name="Line 60"/>
            <p:cNvSpPr>
              <a:spLocks noChangeShapeType="1"/>
            </p:cNvSpPr>
            <p:nvPr/>
          </p:nvSpPr>
          <p:spPr bwMode="auto">
            <a:xfrm>
              <a:off x="3600" y="1872"/>
              <a:ext cx="0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Line 61"/>
            <p:cNvSpPr>
              <a:spLocks noChangeShapeType="1"/>
            </p:cNvSpPr>
            <p:nvPr/>
          </p:nvSpPr>
          <p:spPr bwMode="auto">
            <a:xfrm flipH="1" flipV="1">
              <a:off x="3504" y="1920"/>
              <a:ext cx="0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62"/>
            <p:cNvSpPr>
              <a:spLocks noChangeShapeType="1"/>
            </p:cNvSpPr>
            <p:nvPr/>
          </p:nvSpPr>
          <p:spPr bwMode="auto">
            <a:xfrm flipH="1" flipV="1">
              <a:off x="3072" y="1008"/>
              <a:ext cx="336" cy="5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Text Box 63"/>
            <p:cNvSpPr txBox="1">
              <a:spLocks noChangeArrowheads="1"/>
            </p:cNvSpPr>
            <p:nvPr/>
          </p:nvSpPr>
          <p:spPr bwMode="auto">
            <a:xfrm>
              <a:off x="3408" y="1008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>
                  <a:solidFill>
                    <a:srgbClr val="FF0000"/>
                  </a:solidFill>
                  <a:latin typeface="Arial" charset="0"/>
                </a:rPr>
                <a:t>3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18466" name="Line 64"/>
            <p:cNvSpPr>
              <a:spLocks noChangeShapeType="1"/>
            </p:cNvSpPr>
            <p:nvPr/>
          </p:nvSpPr>
          <p:spPr bwMode="auto">
            <a:xfrm flipH="1">
              <a:off x="2448" y="1008"/>
              <a:ext cx="480" cy="5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9" name="Rectangle 67"/>
          <p:cNvSpPr>
            <a:spLocks noChangeArrowheads="1"/>
          </p:cNvSpPr>
          <p:nvPr/>
        </p:nvSpPr>
        <p:spPr bwMode="auto">
          <a:xfrm>
            <a:off x="685800" y="1676400"/>
            <a:ext cx="31623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u="sng" dirty="0">
                <a:solidFill>
                  <a:srgbClr val="FF0000"/>
                </a:solidFill>
                <a:latin typeface="+mn-lt"/>
              </a:rPr>
              <a:t>R</a:t>
            </a:r>
            <a:r>
              <a:rPr lang="en-US" u="sng" dirty="0" smtClean="0">
                <a:solidFill>
                  <a:srgbClr val="FF0000"/>
                </a:solidFill>
                <a:latin typeface="+mn-lt"/>
              </a:rPr>
              <a:t>ecursive </a:t>
            </a:r>
            <a:r>
              <a:rPr lang="en-US" u="sng" dirty="0">
                <a:solidFill>
                  <a:srgbClr val="FF0000"/>
                </a:solidFill>
                <a:latin typeface="+mn-lt"/>
              </a:rPr>
              <a:t>query:</a:t>
            </a:r>
            <a:endParaRPr lang="en-US" sz="2000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uts </a:t>
            </a:r>
            <a:r>
              <a:rPr lang="en-US" sz="2000" dirty="0">
                <a:latin typeface="+mn-lt"/>
              </a:rPr>
              <a:t>burden of name resolution on contacted name server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+mn-lt"/>
              </a:rPr>
              <a:t>H</a:t>
            </a:r>
            <a:r>
              <a:rPr lang="en-US" sz="2000" dirty="0" smtClean="0">
                <a:latin typeface="+mn-lt"/>
              </a:rPr>
              <a:t>eavy </a:t>
            </a:r>
            <a:r>
              <a:rPr lang="en-US" sz="2000" dirty="0">
                <a:latin typeface="+mn-lt"/>
              </a:rPr>
              <a:t>load?</a:t>
            </a:r>
          </a:p>
        </p:txBody>
      </p:sp>
      <p:sp>
        <p:nvSpPr>
          <p:cNvPr id="18440" name="Rectangle 70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5029200" cy="1143000"/>
          </a:xfrm>
          <a:noFill/>
        </p:spPr>
        <p:txBody>
          <a:bodyPr/>
          <a:lstStyle/>
          <a:p>
            <a:r>
              <a:rPr lang="en-US" sz="3600" dirty="0" smtClean="0"/>
              <a:t>DNS name </a:t>
            </a:r>
            <a:br>
              <a:rPr lang="en-US" sz="3600" dirty="0" smtClean="0"/>
            </a:br>
            <a:r>
              <a:rPr lang="en-US" sz="3600" dirty="0" smtClean="0"/>
              <a:t>resolution 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DNS: caching and updating records</a:t>
            </a:r>
            <a:endParaRPr lang="en-US" smtClean="0"/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9125" y="1438275"/>
            <a:ext cx="7515225" cy="4733925"/>
          </a:xfrm>
        </p:spPr>
        <p:txBody>
          <a:bodyPr/>
          <a:lstStyle/>
          <a:p>
            <a:r>
              <a:rPr lang="en-US" sz="2400" dirty="0" smtClean="0"/>
              <a:t>Once (any) name server learns mapping, it </a:t>
            </a:r>
            <a:r>
              <a:rPr lang="en-US" sz="2400" i="1" dirty="0" smtClean="0">
                <a:solidFill>
                  <a:schemeClr val="accent2"/>
                </a:solidFill>
              </a:rPr>
              <a:t>caches</a:t>
            </a:r>
            <a:r>
              <a:rPr lang="en-US" sz="2400" dirty="0" smtClean="0"/>
              <a:t> mapping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ache </a:t>
            </a:r>
            <a:r>
              <a:rPr lang="en-US" dirty="0" smtClean="0"/>
              <a:t>entries timeout (disappear) after some time</a:t>
            </a:r>
          </a:p>
          <a:p>
            <a:pPr lvl="1"/>
            <a:r>
              <a:rPr lang="en-US" dirty="0" smtClean="0"/>
              <a:t>TLD servers typically cached in local name servers</a:t>
            </a:r>
          </a:p>
          <a:p>
            <a:pPr lvl="2"/>
            <a:r>
              <a:rPr lang="en-US" dirty="0" smtClean="0"/>
              <a:t>Thus root name servers not </a:t>
            </a:r>
            <a:r>
              <a:rPr lang="en-US" dirty="0" smtClean="0"/>
              <a:t>visited often</a:t>
            </a:r>
            <a:endParaRPr lang="en-US" dirty="0" smtClean="0"/>
          </a:p>
          <a:p>
            <a:r>
              <a:rPr lang="en-US" sz="2400" dirty="0" smtClean="0"/>
              <a:t>Originally thought DNS names quite static, but increasingly not so </a:t>
            </a:r>
            <a:r>
              <a:rPr lang="en-US" sz="2400" dirty="0" smtClean="0">
                <a:sym typeface="Wingdings" pitchFamily="2" charset="2"/>
              </a:rPr>
              <a:t> u</a:t>
            </a:r>
            <a:r>
              <a:rPr lang="en-US" sz="2400" dirty="0" smtClean="0"/>
              <a:t>pdate/notify </a:t>
            </a:r>
            <a:r>
              <a:rPr lang="en-US" sz="2400" dirty="0" smtClean="0"/>
              <a:t>mechanisms under design by IETF</a:t>
            </a:r>
          </a:p>
          <a:p>
            <a:pPr lvl="1"/>
            <a:r>
              <a:rPr lang="en-US" sz="2000" dirty="0" smtClean="0"/>
              <a:t>RFC </a:t>
            </a:r>
            <a:r>
              <a:rPr lang="en-US" sz="2000" dirty="0" smtClean="0"/>
              <a:t>2136: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www.ietf.org/rfc/rfc2136.txt</a:t>
            </a:r>
            <a:endParaRPr lang="en-US" sz="1800" dirty="0" smtClean="0"/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DNS Records</a:t>
            </a:r>
            <a:endParaRPr lang="en-US" dirty="0" smtClean="0"/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chemeClr val="accent2"/>
                </a:solidFill>
              </a:rPr>
              <a:t>DNS:</a:t>
            </a:r>
            <a:r>
              <a:rPr lang="en-US" sz="2400" smtClean="0"/>
              <a:t> distributed db storing resource records </a:t>
            </a:r>
            <a:r>
              <a:rPr lang="en-US" sz="2400" smtClean="0">
                <a:solidFill>
                  <a:srgbClr val="FF0000"/>
                </a:solidFill>
              </a:rPr>
              <a:t>(RR)</a:t>
            </a:r>
            <a:endParaRPr lang="en-US" sz="2400" smtClean="0"/>
          </a:p>
        </p:txBody>
      </p:sp>
      <p:sp>
        <p:nvSpPr>
          <p:cNvPr id="8704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3875" y="3895725"/>
            <a:ext cx="4000500" cy="18669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Type=NS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b="1" dirty="0" smtClean="0">
                <a:latin typeface="Courier New" pitchFamily="49" charset="0"/>
              </a:rPr>
              <a:t>name</a:t>
            </a:r>
            <a:r>
              <a:rPr lang="en-US" sz="2000" dirty="0" smtClean="0"/>
              <a:t> is domain (e.g. foo.com)</a:t>
            </a:r>
          </a:p>
          <a:p>
            <a:pPr lvl="1">
              <a:buClrTx/>
              <a:buFont typeface="Wingdings" pitchFamily="2" charset="2"/>
              <a:buChar char="Ø"/>
            </a:pPr>
            <a:r>
              <a:rPr lang="en-US" sz="2000" b="1" dirty="0" smtClean="0">
                <a:latin typeface="Courier New" pitchFamily="49" charset="0"/>
              </a:rPr>
              <a:t>value</a:t>
            </a:r>
            <a:r>
              <a:rPr lang="en-US" sz="2000" dirty="0" smtClean="0"/>
              <a:t> is hostname of authoritative name server for this domain</a:t>
            </a:r>
          </a:p>
          <a:p>
            <a:endParaRPr lang="en-US" sz="2400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5463" y="1895475"/>
            <a:ext cx="5364162" cy="571500"/>
            <a:chOff x="1407" y="1206"/>
            <a:chExt cx="3379" cy="360"/>
          </a:xfrm>
        </p:grpSpPr>
        <p:sp>
          <p:nvSpPr>
            <p:cNvPr id="87051" name="Text Box 6"/>
            <p:cNvSpPr txBox="1">
              <a:spLocks noChangeArrowheads="1"/>
            </p:cNvSpPr>
            <p:nvPr/>
          </p:nvSpPr>
          <p:spPr bwMode="auto">
            <a:xfrm>
              <a:off x="1407" y="1214"/>
              <a:ext cx="33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/>
                <a:t>RR format: </a:t>
              </a:r>
              <a:r>
                <a:rPr lang="en-US" sz="1800" b="1">
                  <a:latin typeface="Courier New" pitchFamily="49" charset="0"/>
                </a:rPr>
                <a:t>(name, value, type, ttl)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87052" name="Rectangle 7"/>
            <p:cNvSpPr>
              <a:spLocks noChangeArrowheads="1"/>
            </p:cNvSpPr>
            <p:nvPr/>
          </p:nvSpPr>
          <p:spPr bwMode="auto">
            <a:xfrm>
              <a:off x="1458" y="1206"/>
              <a:ext cx="3318" cy="360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523875" y="2657475"/>
            <a:ext cx="3810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Clr>
                <a:srgbClr val="009900"/>
              </a:buClr>
              <a:buFont typeface="Arial" pitchFamily="34" charset="0"/>
              <a:buChar char="•"/>
            </a:pPr>
            <a:r>
              <a:rPr lang="en-US" dirty="0"/>
              <a:t>Type=A</a:t>
            </a:r>
          </a:p>
          <a:p>
            <a:pPr marL="742950" lvl="1" indent="-285750">
              <a:buSzPct val="75000"/>
              <a:buFont typeface="Wingdings" pitchFamily="2" charset="2"/>
              <a:buChar char="Ø"/>
            </a:pPr>
            <a:r>
              <a:rPr lang="en-US" sz="2000" b="1" dirty="0">
                <a:latin typeface="Courier New" pitchFamily="49" charset="0"/>
              </a:rPr>
              <a:t>name</a:t>
            </a:r>
            <a:r>
              <a:rPr lang="en-US" sz="2000" dirty="0"/>
              <a:t> is hostname</a:t>
            </a:r>
          </a:p>
          <a:p>
            <a:pPr marL="742950" lvl="1" indent="-285750">
              <a:buSzPct val="75000"/>
              <a:buFont typeface="Wingdings" pitchFamily="2" charset="2"/>
              <a:buChar char="Ø"/>
            </a:pPr>
            <a:r>
              <a:rPr lang="en-US" sz="2000" b="1" dirty="0">
                <a:latin typeface="Courier New" pitchFamily="49" charset="0"/>
              </a:rPr>
              <a:t>value</a:t>
            </a:r>
            <a:r>
              <a:rPr lang="en-US" sz="2000" dirty="0"/>
              <a:t> is IP address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dirty="0"/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4217988" y="2697163"/>
            <a:ext cx="45148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Type=CNAME</a:t>
            </a:r>
          </a:p>
          <a:p>
            <a:pPr marL="742950" lvl="1" indent="-285750">
              <a:buSzPct val="75000"/>
              <a:buFont typeface="Wingdings" pitchFamily="2" charset="2"/>
              <a:buChar char="Ø"/>
            </a:pPr>
            <a:r>
              <a:rPr lang="en-US" sz="2000" b="1" dirty="0">
                <a:latin typeface="Courier New" pitchFamily="49" charset="0"/>
              </a:rPr>
              <a:t>name</a:t>
            </a:r>
            <a:r>
              <a:rPr lang="en-US" sz="2000" dirty="0"/>
              <a:t> is alias name for some “canonical” (the real) </a:t>
            </a:r>
            <a:r>
              <a:rPr lang="en-US" sz="2000" dirty="0" smtClean="0"/>
              <a:t>name</a:t>
            </a: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www.ibm.com </a:t>
            </a:r>
            <a:r>
              <a:rPr lang="en-US" sz="2000" dirty="0"/>
              <a:t>is </a:t>
            </a:r>
            <a:r>
              <a:rPr lang="en-US" sz="2000" dirty="0" smtClean="0"/>
              <a:t>really</a:t>
            </a:r>
            <a:r>
              <a:rPr lang="en-US" sz="1800" dirty="0" smtClean="0">
                <a:latin typeface="Courier New" pitchFamily="49" charset="0"/>
              </a:rPr>
              <a:t>  </a:t>
            </a:r>
            <a:r>
              <a:rPr lang="en-US" sz="1800" dirty="0">
                <a:latin typeface="Courier New" pitchFamily="49" charset="0"/>
              </a:rPr>
              <a:t>servereast.backup2.ibm.com</a:t>
            </a:r>
          </a:p>
          <a:p>
            <a:pPr marL="742950" lvl="1" indent="-285750">
              <a:buSzPct val="75000"/>
              <a:buFont typeface="Wingdings" pitchFamily="2" charset="2"/>
              <a:buChar char="Ø"/>
            </a:pPr>
            <a:r>
              <a:rPr lang="en-US" sz="2000" b="1" dirty="0">
                <a:latin typeface="Courier New" pitchFamily="49" charset="0"/>
              </a:rPr>
              <a:t>value</a:t>
            </a:r>
            <a:r>
              <a:rPr lang="en-US" sz="2000" dirty="0"/>
              <a:t> is canonical name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dirty="0"/>
          </a:p>
        </p:txBody>
      </p:sp>
      <p:sp>
        <p:nvSpPr>
          <p:cNvPr id="87050" name="Rectangle 10"/>
          <p:cNvSpPr>
            <a:spLocks noChangeArrowheads="1"/>
          </p:cNvSpPr>
          <p:nvPr/>
        </p:nvSpPr>
        <p:spPr bwMode="auto">
          <a:xfrm>
            <a:off x="4252913" y="5032375"/>
            <a:ext cx="4408487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Type=MX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b="1" dirty="0" smtClean="0">
                <a:latin typeface="Courier New" pitchFamily="49" charset="0"/>
              </a:rPr>
              <a:t>value</a:t>
            </a:r>
            <a:r>
              <a:rPr lang="en-US" sz="2000" dirty="0" smtClean="0"/>
              <a:t> </a:t>
            </a:r>
            <a:r>
              <a:rPr lang="en-US" sz="2000" dirty="0"/>
              <a:t>is name of </a:t>
            </a:r>
            <a:r>
              <a:rPr lang="en-US" sz="2000" dirty="0" err="1"/>
              <a:t>mailserver</a:t>
            </a:r>
            <a:r>
              <a:rPr lang="en-US" sz="2000" dirty="0"/>
              <a:t> associated with </a:t>
            </a:r>
            <a:r>
              <a:rPr lang="en-US" sz="2000" b="1" dirty="0">
                <a:latin typeface="Courier New" pitchFamily="49" charset="0"/>
              </a:rPr>
              <a:t>name</a:t>
            </a:r>
            <a:endParaRPr lang="en-US" sz="2000" dirty="0"/>
          </a:p>
          <a:p>
            <a:pPr marL="342900" indent="-342900">
              <a:buFont typeface="ZapfDingbats" pitchFamily="82" charset="2"/>
              <a:buChar char="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600" dirty="0" smtClean="0"/>
              <a:t>DNS protocol, messages</a:t>
            </a:r>
            <a:endParaRPr lang="en-US" dirty="0" smtClean="0"/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3025"/>
            <a:ext cx="7820025" cy="5143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chemeClr val="accent2"/>
                </a:solidFill>
              </a:rPr>
              <a:t>DNS protocol :</a:t>
            </a:r>
            <a:r>
              <a:rPr lang="en-US" sz="2400" smtClean="0"/>
              <a:t> </a:t>
            </a:r>
            <a:r>
              <a:rPr lang="en-US" sz="2400" i="1" smtClean="0">
                <a:solidFill>
                  <a:srgbClr val="FF0000"/>
                </a:solidFill>
              </a:rPr>
              <a:t>query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and </a:t>
            </a:r>
            <a:r>
              <a:rPr lang="en-US" sz="2400" i="1" smtClean="0">
                <a:solidFill>
                  <a:srgbClr val="FF0000"/>
                </a:solidFill>
              </a:rPr>
              <a:t>reply</a:t>
            </a:r>
            <a:r>
              <a:rPr lang="en-US" sz="2400" smtClean="0"/>
              <a:t> messages, both with same </a:t>
            </a:r>
            <a:r>
              <a:rPr lang="en-US" sz="2400" i="1" smtClean="0">
                <a:solidFill>
                  <a:srgbClr val="FF0000"/>
                </a:solidFill>
              </a:rPr>
              <a:t>message format</a:t>
            </a: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88070" name="Rectangle 4"/>
          <p:cNvSpPr>
            <a:spLocks noChangeArrowheads="1"/>
          </p:cNvSpPr>
          <p:nvPr/>
        </p:nvSpPr>
        <p:spPr bwMode="auto">
          <a:xfrm>
            <a:off x="533400" y="2352675"/>
            <a:ext cx="3575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dirty="0" err="1">
                <a:latin typeface="+mn-lt"/>
              </a:rPr>
              <a:t>msg</a:t>
            </a:r>
            <a:r>
              <a:rPr lang="en-US" dirty="0">
                <a:latin typeface="+mn-lt"/>
              </a:rPr>
              <a:t> header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identification:</a:t>
            </a:r>
            <a:r>
              <a:rPr lang="en-US" sz="2000" dirty="0">
                <a:latin typeface="+mn-lt"/>
              </a:rPr>
              <a:t> 16 bit # for query, reply to query uses same #</a:t>
            </a:r>
          </a:p>
          <a:p>
            <a:pPr marL="342900" indent="-342900">
              <a:buFont typeface="ZapfDingbats" pitchFamily="82" charset="2"/>
              <a:buChar char="r"/>
            </a:pPr>
            <a:r>
              <a:rPr lang="en-US" sz="2000" dirty="0">
                <a:solidFill>
                  <a:schemeClr val="accent2"/>
                </a:solidFill>
                <a:latin typeface="+mn-lt"/>
              </a:rPr>
              <a:t>flags:</a:t>
            </a:r>
            <a:endParaRPr lang="en-US" sz="2000" dirty="0">
              <a:latin typeface="+mn-lt"/>
            </a:endParaRP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query or reply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recursion desired 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recursion available</a:t>
            </a:r>
          </a:p>
          <a:p>
            <a:pPr marL="742950" lvl="1" indent="-285750"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+mn-lt"/>
              </a:rPr>
              <a:t>reply is authoritative</a:t>
            </a:r>
          </a:p>
        </p:txBody>
      </p:sp>
      <p:pic>
        <p:nvPicPr>
          <p:cNvPr id="88071" name="Picture 5" descr="DNSmess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1475" y="2090738"/>
            <a:ext cx="4962525" cy="402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DNS protocol, messages</a:t>
            </a:r>
            <a:endParaRPr lang="en-US" dirty="0" smtClean="0"/>
          </a:p>
        </p:txBody>
      </p:sp>
      <p:pic>
        <p:nvPicPr>
          <p:cNvPr id="89093" name="Picture 3" descr="DNSmess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725" y="1509713"/>
            <a:ext cx="4387850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4" name="Text Box 4"/>
          <p:cNvSpPr txBox="1">
            <a:spLocks noChangeArrowheads="1"/>
          </p:cNvSpPr>
          <p:nvPr/>
        </p:nvSpPr>
        <p:spPr bwMode="auto">
          <a:xfrm>
            <a:off x="942975" y="1819275"/>
            <a:ext cx="2286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+mn-lt"/>
              </a:rPr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latin typeface="+mn-lt"/>
              </a:rPr>
              <a:t> for a query</a:t>
            </a:r>
            <a:endParaRPr lang="en-US">
              <a:latin typeface="+mn-lt"/>
            </a:endParaRPr>
          </a:p>
        </p:txBody>
      </p:sp>
      <p:sp>
        <p:nvSpPr>
          <p:cNvPr id="89095" name="Text Box 5"/>
          <p:cNvSpPr txBox="1">
            <a:spLocks noChangeArrowheads="1"/>
          </p:cNvSpPr>
          <p:nvPr/>
        </p:nvSpPr>
        <p:spPr bwMode="auto">
          <a:xfrm>
            <a:off x="457201" y="2819400"/>
            <a:ext cx="27749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latin typeface="+mn-lt"/>
              </a:rPr>
              <a:t>Resource records in response to </a:t>
            </a:r>
            <a:r>
              <a:rPr lang="en-US" sz="2000" dirty="0">
                <a:latin typeface="+mn-lt"/>
              </a:rPr>
              <a:t>query</a:t>
            </a:r>
            <a:endParaRPr lang="en-US" dirty="0">
              <a:latin typeface="+mn-lt"/>
            </a:endParaRPr>
          </a:p>
        </p:txBody>
      </p:sp>
      <p:sp>
        <p:nvSpPr>
          <p:cNvPr id="89096" name="Text Box 6"/>
          <p:cNvSpPr txBox="1">
            <a:spLocks noChangeArrowheads="1"/>
          </p:cNvSpPr>
          <p:nvPr/>
        </p:nvSpPr>
        <p:spPr bwMode="auto">
          <a:xfrm>
            <a:off x="522288" y="3716338"/>
            <a:ext cx="2713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 smtClean="0">
                <a:latin typeface="+mn-lt"/>
              </a:rPr>
              <a:t>Records </a:t>
            </a:r>
            <a:r>
              <a:rPr lang="en-US" sz="2000" dirty="0">
                <a:latin typeface="+mn-lt"/>
              </a:rPr>
              <a:t>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+mn-lt"/>
              </a:rPr>
              <a:t>authoritative servers</a:t>
            </a:r>
            <a:endParaRPr lang="en-US" dirty="0">
              <a:latin typeface="+mn-lt"/>
            </a:endParaRPr>
          </a:p>
        </p:txBody>
      </p:sp>
      <p:sp>
        <p:nvSpPr>
          <p:cNvPr id="89097" name="Text Box 7"/>
          <p:cNvSpPr txBox="1">
            <a:spLocks noChangeArrowheads="1"/>
          </p:cNvSpPr>
          <p:nvPr/>
        </p:nvSpPr>
        <p:spPr bwMode="auto">
          <a:xfrm>
            <a:off x="458788" y="4668838"/>
            <a:ext cx="27638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+mn-lt"/>
              </a:rPr>
              <a:t>A</a:t>
            </a:r>
            <a:r>
              <a:rPr lang="en-US" sz="2000" dirty="0" smtClean="0">
                <a:latin typeface="+mn-lt"/>
              </a:rPr>
              <a:t>dditional </a:t>
            </a:r>
            <a:r>
              <a:rPr lang="en-US" sz="2000" dirty="0">
                <a:latin typeface="+mn-lt"/>
              </a:rPr>
              <a:t>“helpful”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+mn-lt"/>
              </a:rPr>
              <a:t>info that may be used</a:t>
            </a:r>
            <a:endParaRPr lang="en-US" dirty="0">
              <a:latin typeface="+mn-lt"/>
            </a:endParaRPr>
          </a:p>
        </p:txBody>
      </p:sp>
      <p:sp>
        <p:nvSpPr>
          <p:cNvPr id="89098" name="Line 8"/>
          <p:cNvSpPr>
            <a:spLocks noChangeShapeType="1"/>
          </p:cNvSpPr>
          <p:nvPr/>
        </p:nvSpPr>
        <p:spPr bwMode="auto">
          <a:xfrm>
            <a:off x="3152775" y="2171700"/>
            <a:ext cx="1447800" cy="800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099" name="Line 9"/>
          <p:cNvSpPr>
            <a:spLocks noChangeShapeType="1"/>
          </p:cNvSpPr>
          <p:nvPr/>
        </p:nvSpPr>
        <p:spPr bwMode="auto">
          <a:xfrm>
            <a:off x="3152775" y="3200400"/>
            <a:ext cx="1514475" cy="371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0" name="Line 10"/>
          <p:cNvSpPr>
            <a:spLocks noChangeShapeType="1"/>
          </p:cNvSpPr>
          <p:nvPr/>
        </p:nvSpPr>
        <p:spPr bwMode="auto">
          <a:xfrm>
            <a:off x="3181350" y="4076700"/>
            <a:ext cx="1447800" cy="133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101" name="Line 11"/>
          <p:cNvSpPr>
            <a:spLocks noChangeShapeType="1"/>
          </p:cNvSpPr>
          <p:nvPr/>
        </p:nvSpPr>
        <p:spPr bwMode="auto">
          <a:xfrm flipV="1">
            <a:off x="3190875" y="4743450"/>
            <a:ext cx="143827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records into DNS</a:t>
            </a: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07363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E</a:t>
            </a:r>
            <a:r>
              <a:rPr lang="en-US" sz="2400" dirty="0" smtClean="0"/>
              <a:t>xample</a:t>
            </a:r>
            <a:r>
              <a:rPr lang="en-US" sz="2400" dirty="0" smtClean="0"/>
              <a:t>: new startup “Network Utopia”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How do people get IP address of your Web site?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>
                <a:solidFill>
                  <a:srgbClr val="FF0000"/>
                </a:solidFill>
              </a:rPr>
              <a:t>How do they send you email?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Register </a:t>
            </a:r>
            <a:r>
              <a:rPr lang="en-US" sz="2400" dirty="0" smtClean="0"/>
              <a:t>name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networkuptopia.com</a:t>
            </a:r>
            <a:r>
              <a:rPr lang="en-US" sz="2400" dirty="0" smtClean="0"/>
              <a:t> at </a:t>
            </a:r>
            <a:r>
              <a:rPr lang="en-US" sz="2400" i="1" dirty="0" smtClean="0"/>
              <a:t>DNS </a:t>
            </a:r>
            <a:r>
              <a:rPr lang="en-US" sz="2400" i="1" dirty="0" smtClean="0">
                <a:solidFill>
                  <a:srgbClr val="FF0000"/>
                </a:solidFill>
              </a:rPr>
              <a:t>registrar</a:t>
            </a:r>
            <a:r>
              <a:rPr lang="en-US" sz="2400" dirty="0" smtClean="0"/>
              <a:t> (e.g., Network Solutions)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provide names, IP addresses of authoritative name server (primary and secondary)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registrar inserts two RRs into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.com </a:t>
            </a:r>
            <a:r>
              <a:rPr lang="en-US" sz="2000" dirty="0" smtClean="0"/>
              <a:t>TLD server: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(networkutopia.com, dns1.networkutopia.com, NS)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(dns1.networkutopia.com, 212.212.212.1, A)</a:t>
            </a:r>
            <a: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  <a:t/>
            </a:r>
            <a:br>
              <a:rPr lang="en-US" sz="2000" dirty="0" smtClean="0">
                <a:solidFill>
                  <a:schemeClr val="accent2"/>
                </a:solidFill>
                <a:latin typeface="Courier New" pitchFamily="49" charset="0"/>
              </a:rPr>
            </a:br>
            <a:endParaRPr lang="en-US" sz="200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/>
              <a:t>Create </a:t>
            </a:r>
            <a:r>
              <a:rPr lang="en-US" sz="2400" dirty="0" smtClean="0"/>
              <a:t>authoritative server Type A record for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www.networkuptopia.com</a:t>
            </a:r>
            <a:r>
              <a:rPr lang="en-US" sz="2400" dirty="0" smtClean="0"/>
              <a:t>; Type MX record for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networkutopia.com</a:t>
            </a:r>
            <a:r>
              <a:rPr lang="en-US" sz="2000" dirty="0" smtClean="0">
                <a:cs typeface="Courier New" pitchFamily="49" charset="0"/>
              </a:rPr>
              <a:t> </a:t>
            </a:r>
            <a:r>
              <a:rPr lang="en-US" sz="2400" dirty="0" smtClean="0">
                <a:cs typeface="Courier New" pitchFamily="49" charset="0"/>
              </a:rPr>
              <a:t>for mail</a:t>
            </a:r>
            <a:endParaRPr lang="en-US" sz="2400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FB5B14-3207-4596-9B15-A315FEC6D487}" type="slidenum">
              <a:rPr lang="en-US"/>
              <a:pPr/>
              <a:t>6</a:t>
            </a:fld>
            <a:endParaRPr lang="en-US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Application layer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2.1 Principles of network applications</a:t>
            </a:r>
          </a:p>
          <a:p>
            <a:r>
              <a:rPr lang="en-US" sz="2400" dirty="0" smtClean="0"/>
              <a:t>2.2 Web and HTTP</a:t>
            </a:r>
          </a:p>
          <a:p>
            <a:r>
              <a:rPr lang="en-US" sz="2400" dirty="0" smtClean="0"/>
              <a:t>2.3 FTP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2.4 Electronic Mail</a:t>
            </a:r>
          </a:p>
          <a:p>
            <a:pPr lvl="1"/>
            <a:r>
              <a:rPr lang="en-US" sz="2000" dirty="0" smtClean="0"/>
              <a:t>SMTP, POP3, IMAP</a:t>
            </a:r>
          </a:p>
          <a:p>
            <a:r>
              <a:rPr lang="en-US" sz="2400" dirty="0" smtClean="0"/>
              <a:t>2.5 DNS</a:t>
            </a:r>
          </a:p>
          <a:p>
            <a:endParaRPr lang="en-US" sz="2400" dirty="0" smtClean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28800"/>
            <a:ext cx="4054475" cy="4419600"/>
          </a:xfrm>
        </p:spPr>
        <p:txBody>
          <a:bodyPr/>
          <a:lstStyle/>
          <a:p>
            <a:r>
              <a:rPr lang="en-US" sz="2400" dirty="0" smtClean="0"/>
              <a:t>2.6 P2P applications</a:t>
            </a:r>
          </a:p>
          <a:p>
            <a:r>
              <a:rPr lang="en-US" sz="2400" dirty="0" smtClean="0"/>
              <a:t>2.7 Socket programming with UDP</a:t>
            </a:r>
          </a:p>
          <a:p>
            <a:r>
              <a:rPr lang="en-US" sz="2400" dirty="0" smtClean="0"/>
              <a:t>2.8 Socket programming with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Application layer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smtClean="0"/>
              <a:t>2.1 Principles of network applications</a:t>
            </a:r>
          </a:p>
          <a:p>
            <a:r>
              <a:rPr lang="en-US" sz="2400" smtClean="0"/>
              <a:t>2.2 Web and HTTP</a:t>
            </a:r>
          </a:p>
          <a:p>
            <a:r>
              <a:rPr lang="en-US" sz="2400" smtClean="0"/>
              <a:t>2.3 FTP 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2.4 Electronic Mail</a:t>
            </a:r>
          </a:p>
          <a:p>
            <a:pPr lvl="1"/>
            <a:r>
              <a:rPr lang="en-US" sz="2000" smtClean="0"/>
              <a:t>SMTP, POP3, IMAP</a:t>
            </a:r>
          </a:p>
          <a:p>
            <a:r>
              <a:rPr lang="en-US" sz="2400" smtClean="0"/>
              <a:t>2.5 DNS</a:t>
            </a:r>
          </a:p>
          <a:p>
            <a:endParaRPr lang="en-US" sz="2400" smtClean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2.6 P2P applications</a:t>
            </a:r>
          </a:p>
          <a:p>
            <a:r>
              <a:rPr lang="en-US" sz="2400" dirty="0" smtClean="0"/>
              <a:t>2.7 Socket programming with UDP</a:t>
            </a:r>
          </a:p>
          <a:p>
            <a:r>
              <a:rPr lang="en-US" sz="2400" dirty="0" smtClean="0"/>
              <a:t>2.8 Socket programming with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P2P </a:t>
            </a:r>
            <a:r>
              <a:rPr lang="en-US" dirty="0" smtClean="0"/>
              <a:t>Architecture</a:t>
            </a:r>
            <a:endParaRPr lang="en-US" dirty="0" smtClean="0"/>
          </a:p>
        </p:txBody>
      </p:sp>
      <p:sp>
        <p:nvSpPr>
          <p:cNvPr id="194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49713" cy="4648200"/>
          </a:xfrm>
        </p:spPr>
        <p:txBody>
          <a:bodyPr/>
          <a:lstStyle/>
          <a:p>
            <a:r>
              <a:rPr lang="en-US" sz="2400" i="1" dirty="0" smtClean="0"/>
              <a:t>no</a:t>
            </a:r>
            <a:r>
              <a:rPr lang="en-US" sz="2400" dirty="0" smtClean="0"/>
              <a:t> always-on server</a:t>
            </a:r>
          </a:p>
          <a:p>
            <a:r>
              <a:rPr lang="en-US" sz="2400" dirty="0" smtClean="0"/>
              <a:t>A</a:t>
            </a:r>
            <a:r>
              <a:rPr lang="en-US" sz="2400" dirty="0" smtClean="0"/>
              <a:t>rbitrary </a:t>
            </a:r>
            <a:r>
              <a:rPr lang="en-US" sz="2400" dirty="0" smtClean="0"/>
              <a:t>end systems directly communicate</a:t>
            </a:r>
          </a:p>
          <a:p>
            <a:r>
              <a:rPr lang="en-US" sz="2400" dirty="0" smtClean="0"/>
              <a:t>P</a:t>
            </a:r>
            <a:r>
              <a:rPr lang="en-US" sz="2400" dirty="0" smtClean="0"/>
              <a:t>eers </a:t>
            </a:r>
            <a:r>
              <a:rPr lang="en-US" sz="2400" dirty="0" smtClean="0"/>
              <a:t>are intermittently connected and change IP addresses</a:t>
            </a:r>
          </a:p>
          <a:p>
            <a:endParaRPr lang="en-US" sz="2400" dirty="0" smtClean="0"/>
          </a:p>
          <a:p>
            <a:r>
              <a:rPr lang="en-US" sz="2400" u="sng" dirty="0" smtClean="0">
                <a:solidFill>
                  <a:srgbClr val="FF0000"/>
                </a:solidFill>
              </a:rPr>
              <a:t>Three topics:</a:t>
            </a:r>
          </a:p>
          <a:p>
            <a:pPr lvl="1"/>
            <a:r>
              <a:rPr lang="en-US" sz="2000" dirty="0" smtClean="0"/>
              <a:t>File distribution</a:t>
            </a:r>
          </a:p>
          <a:p>
            <a:pPr lvl="1"/>
            <a:r>
              <a:rPr lang="en-US" sz="2000" dirty="0" smtClean="0"/>
              <a:t>Searching for information</a:t>
            </a:r>
          </a:p>
          <a:p>
            <a:pPr lvl="1"/>
            <a:r>
              <a:rPr lang="en-US" sz="2000" dirty="0" smtClean="0"/>
              <a:t>Case Study: Skype</a:t>
            </a:r>
          </a:p>
          <a:p>
            <a:pPr>
              <a:buFont typeface="ZapfDingbats" pitchFamily="8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9475" name="Freeform 4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Freeform 5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Freeform 6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19802" name="Rectangle 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03" name="AutoShape 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19772" name="Line 11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3" name="Line 12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4" name="Line 13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5" name="Line 14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6" name="Line 15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7" name="Line 16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8" name="Line 17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79" name="Line 18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0" name="Line 19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1" name="Line 20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2" name="Line 21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3" name="Line 22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4" name="Line 23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5" name="Line 24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786" name="Line 25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19798" name="Line 2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9" name="Line 2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0" name="Line 2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801" name="Line 3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19794" name="Line 3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5" name="Line 3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6" name="Line 3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7" name="Line 3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19790" name="Line 3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1" name="Line 3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2" name="Line 3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793" name="Line 4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9480" name="Oval 41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42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2" name="Line 43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3" name="Rectangle 44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84" name="Oval 45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19769" name="Line 4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0" name="Line 4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71" name="Line 4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19766" name="Line 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7" name="Line 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8" name="Line 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87" name="Oval 54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8" name="Line 55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9" name="Line 56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Rectangle 57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1" name="Oval 58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19763" name="Line 6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4" name="Line 6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5" name="Line 6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19760" name="Line 6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1" name="Line 6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62" name="Line 6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94" name="Oval 67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5" name="Line 68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6" name="Line 69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7" name="Rectangle 70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498" name="Oval 71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19757" name="Line 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8" name="Line 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9" name="Line 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19754" name="Line 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5" name="Line 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6" name="Line 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1" name="Oval 80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2" name="Line 81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3" name="Line 82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4" name="Rectangle 83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05" name="Oval 84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85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19751" name="Line 8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2" name="Line 8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3" name="Line 8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19748" name="Line 9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9" name="Line 9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50" name="Line 9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08" name="Oval 93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09" name="Line 94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0" name="Line 95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1" name="Rectangle 96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12" name="Oval 97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98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19745" name="Line 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6" name="Line 1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7" name="Line 1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02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19742" name="Line 10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3" name="Line 10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4" name="Line 10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15" name="Oval 106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6" name="Line 107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7" name="Line 108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18" name="Rectangle 109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9519" name="Oval 110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11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19739" name="Line 1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0" name="Line 1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41" name="Line 1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15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19736" name="Line 1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7" name="Line 1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8" name="Line 1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2" name="Oval 11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3" name="Line 12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4" name="Line 12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25" name="Rectangle 12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26" name="Oval 12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2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19733" name="Line 1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4" name="Line 1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5" name="Line 1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12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19730" name="Line 1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1" name="Line 1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32" name="Line 1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29" name="Oval 132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0" name="Line 133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1" name="Line 134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2" name="Rectangle 135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33" name="Oval 136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37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19727" name="Line 13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8" name="Line 13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9" name="Line 14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41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19724" name="Line 14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5" name="Line 14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6" name="Line 14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36" name="Oval 145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7" name="Line 146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8" name="Line 147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39" name="Rectangle 148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19540" name="Oval 149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50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19721" name="Line 1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2" name="Line 1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3" name="Line 1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54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19718" name="Line 1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19" name="Line 1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20" name="Line 1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543" name="Line 158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4" name="Line 159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5" name="Line 160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6" name="Line 161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7" name="Line 162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8" name="Line 163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49" name="Line 164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0" name="Freeform 165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1" name="Line 166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2" name="Line 167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3" name="Line 168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169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19705" name="Oval 17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6" name="Line 17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7" name="Line 17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08" name="Rectangle 17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709" name="Oval 17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17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715" name="Line 1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6" name="Line 1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7" name="Line 1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7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712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3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14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183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19692" name="Oval 18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3" name="Line 18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4" name="Line 18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95" name="Rectangle 18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96" name="Oval 18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18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702" name="Line 19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3" name="Line 19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4" name="Line 19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9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99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0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01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197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19679" name="Oval 19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0" name="Line 19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1" name="Line 20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82" name="Rectangle 20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83" name="Oval 20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56" name="Group 20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9689" name="Line 20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0" name="Line 20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91" name="Line 20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57" name="Group 20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9686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7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88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57" name="Line 211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8" name="Line 212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59" name="Line 213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0" name="Line 214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1" name="Line 215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2" name="Line 216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3" name="Line 217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4" name="Line 218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5" name="Line 219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6" name="Line 220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7" name="Line 221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68" name="Line 222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78" name="Group 223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19479" name="Group 224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19676" name="Picture 225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677" name="Line 226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8" name="Line 227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9653" name="Picture 228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485" name="Group 229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19469" name="Object 23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72045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19470" name="Object 23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72046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19486" name="Group 232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19467" name="Object 23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72043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19468" name="Object 23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72044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19458" name="Object 235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72034" name="Clip" r:id="rId9" imgW="1305000" imgH="1085760" progId="">
                <p:embed/>
              </p:oleObj>
            </a:graphicData>
          </a:graphic>
        </p:graphicFrame>
        <p:grpSp>
          <p:nvGrpSpPr>
            <p:cNvPr id="19492" name="Group 236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19668" name="AutoShape 2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9" name="Rectangle 2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0" name="Rectangle 2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1" name="AutoShape 2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2" name="Line 2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3" name="Line 2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4" name="Rectangle 2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75" name="Rectangle 2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19459" name="Object 245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72035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19460" name="Object 246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72036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19461" name="Object 247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72037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19462" name="Object 248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72038" name="Clip" r:id="rId13" imgW="1305000" imgH="1085760" progId="">
                <p:embed/>
              </p:oleObj>
            </a:graphicData>
          </a:graphic>
        </p:graphicFrame>
        <p:grpSp>
          <p:nvGrpSpPr>
            <p:cNvPr id="19493" name="Group 249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19465" name="Object 25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72041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19466" name="Object 25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72042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19499" name="Group 252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19463" name="Object 25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72039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19464" name="Object 25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72040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19500" name="Group 255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19660" name="AutoShape 2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1" name="Rectangle 2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2" name="Rectangle 2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3" name="AutoShape 2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4" name="Line 2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5" name="Line 2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6" name="Rectangle 2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67" name="Rectangle 2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70" name="Line 264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1" name="Line 265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2" name="Line 266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3" name="Line 267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4" name="Line 268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5" name="Line 269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6" name="Line 270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7" name="Line 271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8" name="Line 272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79" name="Line 273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80" name="Line 274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506" name="Group 275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19639" name="Oval 276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0" name="Line 277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1" name="Line 278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42" name="Rectangle 279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43" name="Oval 280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7" name="Group 281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49" name="Line 28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0" name="Line 28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51" name="Line 28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13" name="Group 285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46" name="Line 28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7" name="Line 28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48" name="Line 28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14" name="Group 289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19626" name="Oval 290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7" name="Line 291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8" name="Line 292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29" name="Rectangle 293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19630" name="Oval 294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20" name="Group 295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19636" name="Line 29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29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Line 29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521" name="Group 299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19633" name="Line 30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4" name="Line 30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5" name="Line 30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9527" name="Group 303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19608" name="Picture 304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609" name="Freeform 305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Freeform 306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Freeform 307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Freeform 308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Freeform 309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Freeform 310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Freeform 311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Freeform 312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Freeform 313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Freeform 314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Freeform 315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Freeform 316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Freeform 317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Freeform 318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Freeform 319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Freeform 320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Freeform 321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28" name="Group 322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19590" name="Picture 323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591" name="Freeform 324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Freeform 325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Freeform 326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Freeform 327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Freeform 328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Freeform 329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Freeform 330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Freeform 331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Freeform 332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Freeform 333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Freeform 334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Freeform 335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Freeform 336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Freeform 337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Freeform 338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Freeform 339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Freeform 340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34" name="Group 341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19586" name="Line 34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34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34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Text Box 34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peer-peer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520113" cy="1143000"/>
          </a:xfrm>
        </p:spPr>
        <p:txBody>
          <a:bodyPr/>
          <a:lstStyle/>
          <a:p>
            <a:r>
              <a:rPr lang="en-US" sz="3600" dirty="0" smtClean="0"/>
              <a:t>File Distribution: </a:t>
            </a:r>
            <a:r>
              <a:rPr lang="en-US" sz="3600" dirty="0" smtClean="0"/>
              <a:t>Client-Server </a:t>
            </a:r>
            <a:r>
              <a:rPr lang="en-US" sz="3600" dirty="0" err="1" smtClean="0"/>
              <a:t>vs</a:t>
            </a:r>
            <a:r>
              <a:rPr lang="en-US" sz="3600" dirty="0" smtClean="0"/>
              <a:t> P2P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27138"/>
            <a:ext cx="7885113" cy="11430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i="1" u="sng" smtClean="0">
                <a:solidFill>
                  <a:srgbClr val="FF3300"/>
                </a:solidFill>
              </a:rPr>
              <a:t>Question</a:t>
            </a:r>
            <a:r>
              <a:rPr lang="en-US" smtClean="0"/>
              <a:t> : How much time to distribute file from one server to </a:t>
            </a:r>
            <a:r>
              <a:rPr lang="en-US" i="1" smtClean="0"/>
              <a:t>N  peers</a:t>
            </a:r>
            <a:r>
              <a:rPr lang="en-US" smtClean="0"/>
              <a:t>?</a:t>
            </a:r>
          </a:p>
        </p:txBody>
      </p:sp>
      <p:sp>
        <p:nvSpPr>
          <p:cNvPr id="20489" name="Freeform 4"/>
          <p:cNvSpPr>
            <a:spLocks/>
          </p:cNvSpPr>
          <p:nvPr/>
        </p:nvSpPr>
        <p:spPr bwMode="auto">
          <a:xfrm>
            <a:off x="2373313" y="4032250"/>
            <a:ext cx="3775075" cy="214630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52575" y="3181350"/>
            <a:ext cx="538163" cy="885825"/>
            <a:chOff x="4180" y="783"/>
            <a:chExt cx="150" cy="307"/>
          </a:xfrm>
        </p:grpSpPr>
        <p:sp>
          <p:nvSpPr>
            <p:cNvPr id="20521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2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3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5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6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91" name="Line 14"/>
          <p:cNvSpPr>
            <a:spLocks noChangeShapeType="1"/>
          </p:cNvSpPr>
          <p:nvPr/>
        </p:nvSpPr>
        <p:spPr bwMode="auto">
          <a:xfrm>
            <a:off x="1819275" y="4051300"/>
            <a:ext cx="803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Text Box 15"/>
          <p:cNvSpPr txBox="1">
            <a:spLocks noChangeArrowheads="1"/>
          </p:cNvSpPr>
          <p:nvPr/>
        </p:nvSpPr>
        <p:spPr bwMode="auto">
          <a:xfrm>
            <a:off x="2179638" y="37195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3190875" y="2817813"/>
          <a:ext cx="547688" cy="466725"/>
        </p:xfrm>
        <a:graphic>
          <a:graphicData uri="http://schemas.openxmlformats.org/presentationml/2006/ole">
            <p:oleObj spid="_x0000_s173058" name="Clip" r:id="rId3" imgW="1305000" imgH="1085760" progId="">
              <p:embed/>
            </p:oleObj>
          </a:graphicData>
        </a:graphic>
      </p:graphicFrame>
      <p:sp>
        <p:nvSpPr>
          <p:cNvPr id="20493" name="Line 17"/>
          <p:cNvSpPr>
            <a:spLocks noChangeShapeType="1"/>
          </p:cNvSpPr>
          <p:nvPr/>
        </p:nvSpPr>
        <p:spPr bwMode="auto">
          <a:xfrm>
            <a:off x="3551238" y="3214688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Line 18"/>
          <p:cNvSpPr>
            <a:spLocks noChangeShapeType="1"/>
          </p:cNvSpPr>
          <p:nvPr/>
        </p:nvSpPr>
        <p:spPr bwMode="auto">
          <a:xfrm flipH="1" flipV="1">
            <a:off x="3348038" y="3205163"/>
            <a:ext cx="2286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4184650" y="3440113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0496" name="Text Box 20"/>
          <p:cNvSpPr txBox="1">
            <a:spLocks noChangeArrowheads="1"/>
          </p:cNvSpPr>
          <p:nvPr/>
        </p:nvSpPr>
        <p:spPr bwMode="auto">
          <a:xfrm>
            <a:off x="3592513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0483" name="Object 21"/>
          <p:cNvGraphicFramePr>
            <a:graphicFrameLocks noChangeAspect="1"/>
          </p:cNvGraphicFramePr>
          <p:nvPr/>
        </p:nvGraphicFramePr>
        <p:xfrm>
          <a:off x="4614863" y="2784475"/>
          <a:ext cx="573087" cy="488950"/>
        </p:xfrm>
        <a:graphic>
          <a:graphicData uri="http://schemas.openxmlformats.org/presentationml/2006/ole">
            <p:oleObj spid="_x0000_s173059" name="Clip" r:id="rId4" imgW="1305000" imgH="1085760" progId="">
              <p:embed/>
            </p:oleObj>
          </a:graphicData>
        </a:graphic>
      </p:graphicFrame>
      <p:sp>
        <p:nvSpPr>
          <p:cNvPr id="20497" name="Line 22"/>
          <p:cNvSpPr>
            <a:spLocks noChangeShapeType="1"/>
          </p:cNvSpPr>
          <p:nvPr/>
        </p:nvSpPr>
        <p:spPr bwMode="auto">
          <a:xfrm flipV="1">
            <a:off x="4397375" y="3243263"/>
            <a:ext cx="317500" cy="1042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23"/>
          <p:cNvSpPr>
            <a:spLocks noChangeShapeType="1"/>
          </p:cNvSpPr>
          <p:nvPr/>
        </p:nvSpPr>
        <p:spPr bwMode="auto">
          <a:xfrm flipH="1">
            <a:off x="4587875" y="3322638"/>
            <a:ext cx="330200" cy="1052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Text Box 24"/>
          <p:cNvSpPr txBox="1">
            <a:spLocks noChangeArrowheads="1"/>
          </p:cNvSpPr>
          <p:nvPr/>
        </p:nvSpPr>
        <p:spPr bwMode="auto">
          <a:xfrm>
            <a:off x="4722813" y="362585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0500" name="Text Box 25"/>
          <p:cNvSpPr txBox="1">
            <a:spLocks noChangeArrowheads="1"/>
          </p:cNvSpPr>
          <p:nvPr/>
        </p:nvSpPr>
        <p:spPr bwMode="auto">
          <a:xfrm>
            <a:off x="3140075" y="3475038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0501" name="Oval 27"/>
          <p:cNvSpPr>
            <a:spLocks noChangeArrowheads="1"/>
          </p:cNvSpPr>
          <p:nvPr/>
        </p:nvSpPr>
        <p:spPr bwMode="auto">
          <a:xfrm>
            <a:off x="2657475" y="5608638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Oval 28"/>
          <p:cNvSpPr>
            <a:spLocks noChangeArrowheads="1"/>
          </p:cNvSpPr>
          <p:nvPr/>
        </p:nvSpPr>
        <p:spPr bwMode="auto">
          <a:xfrm>
            <a:off x="3360738" y="5922963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Oval 29"/>
          <p:cNvSpPr>
            <a:spLocks noChangeArrowheads="1"/>
          </p:cNvSpPr>
          <p:nvPr/>
        </p:nvSpPr>
        <p:spPr bwMode="auto">
          <a:xfrm>
            <a:off x="3833813" y="6130925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Oval 30"/>
          <p:cNvSpPr>
            <a:spLocks noChangeArrowheads="1"/>
          </p:cNvSpPr>
          <p:nvPr/>
        </p:nvSpPr>
        <p:spPr bwMode="auto">
          <a:xfrm>
            <a:off x="4552950" y="624840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5" name="Oval 31"/>
          <p:cNvSpPr>
            <a:spLocks noChangeArrowheads="1"/>
          </p:cNvSpPr>
          <p:nvPr/>
        </p:nvSpPr>
        <p:spPr bwMode="auto">
          <a:xfrm>
            <a:off x="5454650" y="63357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6" name="Oval 32"/>
          <p:cNvSpPr>
            <a:spLocks noChangeArrowheads="1"/>
          </p:cNvSpPr>
          <p:nvPr/>
        </p:nvSpPr>
        <p:spPr bwMode="auto">
          <a:xfrm>
            <a:off x="6057900" y="6089650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Oval 33"/>
          <p:cNvSpPr>
            <a:spLocks noChangeArrowheads="1"/>
          </p:cNvSpPr>
          <p:nvPr/>
        </p:nvSpPr>
        <p:spPr bwMode="auto">
          <a:xfrm>
            <a:off x="6272213" y="5416550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8" name="Oval 34"/>
          <p:cNvSpPr>
            <a:spLocks noChangeArrowheads="1"/>
          </p:cNvSpPr>
          <p:nvPr/>
        </p:nvSpPr>
        <p:spPr bwMode="auto">
          <a:xfrm>
            <a:off x="5448300" y="3986213"/>
            <a:ext cx="112713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Oval 35"/>
          <p:cNvSpPr>
            <a:spLocks noChangeArrowheads="1"/>
          </p:cNvSpPr>
          <p:nvPr/>
        </p:nvSpPr>
        <p:spPr bwMode="auto">
          <a:xfrm>
            <a:off x="6348413" y="4821238"/>
            <a:ext cx="112712" cy="1238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484" name="Object 38"/>
          <p:cNvGraphicFramePr>
            <a:graphicFrameLocks noChangeAspect="1"/>
          </p:cNvGraphicFramePr>
          <p:nvPr/>
        </p:nvGraphicFramePr>
        <p:xfrm>
          <a:off x="846138" y="4733925"/>
          <a:ext cx="566737" cy="482600"/>
        </p:xfrm>
        <a:graphic>
          <a:graphicData uri="http://schemas.openxmlformats.org/presentationml/2006/ole">
            <p:oleObj spid="_x0000_s173060" name="Clip" r:id="rId5" imgW="1305000" imgH="1085760" progId="">
              <p:embed/>
            </p:oleObj>
          </a:graphicData>
        </a:graphic>
      </p:graphicFrame>
      <p:sp>
        <p:nvSpPr>
          <p:cNvPr id="20510" name="Line 39"/>
          <p:cNvSpPr>
            <a:spLocks noChangeShapeType="1"/>
          </p:cNvSpPr>
          <p:nvPr/>
        </p:nvSpPr>
        <p:spPr bwMode="auto">
          <a:xfrm>
            <a:off x="1376363" y="4962525"/>
            <a:ext cx="101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 flipH="1">
            <a:off x="1431925" y="5110163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Text Box 41"/>
          <p:cNvSpPr txBox="1">
            <a:spLocks noChangeArrowheads="1"/>
          </p:cNvSpPr>
          <p:nvPr/>
        </p:nvSpPr>
        <p:spPr bwMode="auto">
          <a:xfrm>
            <a:off x="1565275" y="51085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0513" name="Text Box 42"/>
          <p:cNvSpPr txBox="1">
            <a:spLocks noChangeArrowheads="1"/>
          </p:cNvSpPr>
          <p:nvPr/>
        </p:nvSpPr>
        <p:spPr bwMode="auto">
          <a:xfrm>
            <a:off x="1568450" y="4511675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0514" name="Text Box 43"/>
          <p:cNvSpPr txBox="1">
            <a:spLocks noChangeArrowheads="1"/>
          </p:cNvSpPr>
          <p:nvPr/>
        </p:nvSpPr>
        <p:spPr bwMode="auto">
          <a:xfrm>
            <a:off x="1443038" y="2797175"/>
            <a:ext cx="1173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0515" name="Text Box 44"/>
          <p:cNvSpPr txBox="1">
            <a:spLocks noChangeArrowheads="1"/>
          </p:cNvSpPr>
          <p:nvPr/>
        </p:nvSpPr>
        <p:spPr bwMode="auto">
          <a:xfrm>
            <a:off x="3294063" y="4730750"/>
            <a:ext cx="24082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0516" name="AutoShape 46"/>
          <p:cNvSpPr>
            <a:spLocks noChangeArrowheads="1"/>
          </p:cNvSpPr>
          <p:nvPr/>
        </p:nvSpPr>
        <p:spPr bwMode="auto">
          <a:xfrm>
            <a:off x="900113" y="3176588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7" name="Text Box 47"/>
          <p:cNvSpPr txBox="1">
            <a:spLocks noChangeArrowheads="1"/>
          </p:cNvSpPr>
          <p:nvPr/>
        </p:nvSpPr>
        <p:spPr bwMode="auto">
          <a:xfrm>
            <a:off x="71438" y="4030663"/>
            <a:ext cx="1658937" cy="3667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/>
              <a:t>File, size </a:t>
            </a:r>
            <a:r>
              <a:rPr lang="en-US" sz="1800" i="1" dirty="0"/>
              <a:t>F</a:t>
            </a:r>
            <a:endParaRPr lang="en-US" sz="1800" i="1" baseline="-25000" dirty="0"/>
          </a:p>
        </p:txBody>
      </p:sp>
      <p:sp>
        <p:nvSpPr>
          <p:cNvPr id="20518" name="Text Box 49"/>
          <p:cNvSpPr txBox="1">
            <a:spLocks noChangeArrowheads="1"/>
          </p:cNvSpPr>
          <p:nvPr/>
        </p:nvSpPr>
        <p:spPr bwMode="auto">
          <a:xfrm>
            <a:off x="6151563" y="2300288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s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server upload bandwidth</a:t>
            </a:r>
          </a:p>
        </p:txBody>
      </p:sp>
      <p:sp>
        <p:nvSpPr>
          <p:cNvPr id="20519" name="Text Box 50"/>
          <p:cNvSpPr txBox="1">
            <a:spLocks noChangeArrowheads="1"/>
          </p:cNvSpPr>
          <p:nvPr/>
        </p:nvSpPr>
        <p:spPr bwMode="auto">
          <a:xfrm>
            <a:off x="6178550" y="30194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u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peer i upload bandwidth</a:t>
            </a:r>
          </a:p>
        </p:txBody>
      </p:sp>
      <p:sp>
        <p:nvSpPr>
          <p:cNvPr id="20520" name="Text Box 51"/>
          <p:cNvSpPr txBox="1">
            <a:spLocks noChangeArrowheads="1"/>
          </p:cNvSpPr>
          <p:nvPr/>
        </p:nvSpPr>
        <p:spPr bwMode="auto">
          <a:xfrm>
            <a:off x="6205538" y="3763963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1">
                <a:solidFill>
                  <a:srgbClr val="FF3300"/>
                </a:solidFill>
                <a:latin typeface="Arial" charset="0"/>
              </a:rPr>
              <a:t>d</a:t>
            </a:r>
            <a:r>
              <a:rPr lang="en-US" sz="2000" i="1" baseline="-25000">
                <a:solidFill>
                  <a:srgbClr val="FF3300"/>
                </a:solidFill>
                <a:latin typeface="Arial" charset="0"/>
              </a:rPr>
              <a:t>i</a:t>
            </a:r>
            <a:r>
              <a:rPr lang="en-US" sz="2000" i="1">
                <a:solidFill>
                  <a:srgbClr val="FF3300"/>
                </a:solidFill>
                <a:latin typeface="Arial" charset="0"/>
              </a:rPr>
              <a:t>:</a:t>
            </a:r>
            <a:r>
              <a:rPr lang="en-US" sz="2000">
                <a:latin typeface="Arial" charset="0"/>
              </a:rPr>
              <a:t> peer i download bandwidth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 dirty="0" smtClean="0"/>
              <a:t>File </a:t>
            </a:r>
            <a:r>
              <a:rPr lang="en-US" sz="3200" dirty="0" smtClean="0"/>
              <a:t>Distribution </a:t>
            </a:r>
            <a:r>
              <a:rPr lang="en-US" sz="3200" dirty="0" smtClean="0"/>
              <a:t>T</a:t>
            </a:r>
            <a:r>
              <a:rPr lang="en-US" sz="3200" dirty="0" smtClean="0"/>
              <a:t>ime</a:t>
            </a:r>
            <a:r>
              <a:rPr lang="en-US" sz="3200" dirty="0" smtClean="0"/>
              <a:t>: </a:t>
            </a:r>
            <a:r>
              <a:rPr lang="en-US" sz="3200" dirty="0" smtClean="0"/>
              <a:t>Client-Server</a:t>
            </a:r>
            <a:endParaRPr lang="en-US" sz="3200" dirty="0" smtClean="0"/>
          </a:p>
        </p:txBody>
      </p:sp>
      <p:sp>
        <p:nvSpPr>
          <p:cNvPr id="21512" name="Freeform 4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1550" name="AutoShape 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1" name="Rectangle 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2" name="Rectangle 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3" name="AutoShape 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4" name="Line 1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5" name="Line 1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6" name="Rectangle 1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57" name="Rectangle 1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4" name="Line 14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1506" name="Object 16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174082" name="Clip" r:id="rId3" imgW="1305000" imgH="1085760" progId="">
              <p:embed/>
            </p:oleObj>
          </a:graphicData>
        </a:graphic>
      </p:graphicFrame>
      <p:sp>
        <p:nvSpPr>
          <p:cNvPr id="21516" name="Line 17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Line 18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9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1507" name="Object 21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174083" name="Clip" r:id="rId4" imgW="1305000" imgH="1085760" progId="">
              <p:embed/>
            </p:oleObj>
          </a:graphicData>
        </a:graphic>
      </p:graphicFrame>
      <p:sp>
        <p:nvSpPr>
          <p:cNvPr id="21520" name="Line 22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Line 23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2" name="Text Box 24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1523" name="Text Box 25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1524" name="Oval 26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Oval 27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Oval 28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Oval 31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Oval 32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Oval 33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Oval 34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1508" name="Object 35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174084" name="Clip" r:id="rId5" imgW="1305000" imgH="1085760" progId="">
              <p:embed/>
            </p:oleObj>
          </a:graphicData>
        </a:graphic>
      </p:graphicFrame>
      <p:sp>
        <p:nvSpPr>
          <p:cNvPr id="21531" name="Line 36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2" name="Line 37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33" name="Text Box 38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1534" name="Text Box 39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1535" name="Text Box 40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1536" name="Text Box 41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1537" name="AutoShape 42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Text Box 43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1539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3760787" cy="46482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erver</a:t>
            </a:r>
            <a:r>
              <a:rPr lang="en-US" dirty="0" smtClean="0"/>
              <a:t> </a:t>
            </a:r>
            <a:r>
              <a:rPr lang="en-US" dirty="0" smtClean="0"/>
              <a:t>sequentially sends N copies:</a:t>
            </a:r>
          </a:p>
          <a:p>
            <a:pPr lvl="1"/>
            <a:r>
              <a:rPr lang="en-US" i="1" dirty="0" smtClean="0"/>
              <a:t>NF/u</a:t>
            </a:r>
            <a:r>
              <a:rPr lang="en-US" i="1" baseline="-25000" dirty="0" smtClean="0"/>
              <a:t>s</a:t>
            </a:r>
            <a:r>
              <a:rPr lang="en-US" baseline="-25000" dirty="0" smtClean="0"/>
              <a:t> </a:t>
            </a:r>
            <a:r>
              <a:rPr lang="en-US" dirty="0" smtClean="0"/>
              <a:t>time </a:t>
            </a:r>
          </a:p>
          <a:p>
            <a:r>
              <a:rPr lang="en-US" dirty="0" smtClean="0">
                <a:solidFill>
                  <a:srgbClr val="009900"/>
                </a:solidFill>
              </a:rPr>
              <a:t>C</a:t>
            </a:r>
            <a:r>
              <a:rPr lang="en-US" dirty="0" smtClean="0">
                <a:solidFill>
                  <a:srgbClr val="009900"/>
                </a:solidFill>
              </a:rPr>
              <a:t>lient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takes F/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time to download</a:t>
            </a:r>
          </a:p>
        </p:txBody>
      </p:sp>
      <p:sp>
        <p:nvSpPr>
          <p:cNvPr id="245813" name="Line 53"/>
          <p:cNvSpPr>
            <a:spLocks noChangeShapeType="1"/>
          </p:cNvSpPr>
          <p:nvPr/>
        </p:nvSpPr>
        <p:spPr bwMode="auto">
          <a:xfrm flipV="1">
            <a:off x="4986338" y="5334000"/>
            <a:ext cx="430212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4" name="Text Box 54"/>
          <p:cNvSpPr txBox="1">
            <a:spLocks noChangeArrowheads="1"/>
          </p:cNvSpPr>
          <p:nvPr/>
        </p:nvSpPr>
        <p:spPr bwMode="auto">
          <a:xfrm>
            <a:off x="4506913" y="5922963"/>
            <a:ext cx="282962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en-US" sz="2000" dirty="0">
                <a:latin typeface="+mn-lt"/>
              </a:rPr>
              <a:t>increases linearly in N</a:t>
            </a:r>
          </a:p>
          <a:p>
            <a:pPr marL="342900" indent="-342900">
              <a:lnSpc>
                <a:spcPct val="80000"/>
              </a:lnSpc>
            </a:pPr>
            <a:r>
              <a:rPr lang="en-US" sz="2000" dirty="0">
                <a:latin typeface="+mn-lt"/>
              </a:rPr>
              <a:t>(for large N)</a:t>
            </a: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331788" y="4048125"/>
            <a:ext cx="8369300" cy="1798638"/>
            <a:chOff x="209" y="2550"/>
            <a:chExt cx="5272" cy="1133"/>
          </a:xfrm>
        </p:grpSpPr>
        <p:sp>
          <p:nvSpPr>
            <p:cNvPr id="21543" name="Oval 29"/>
            <p:cNvSpPr>
              <a:spLocks noChangeArrowheads="1"/>
            </p:cNvSpPr>
            <p:nvPr/>
          </p:nvSpPr>
          <p:spPr bwMode="auto">
            <a:xfrm>
              <a:off x="4566" y="2550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Oval 30"/>
            <p:cNvSpPr>
              <a:spLocks noChangeArrowheads="1"/>
            </p:cNvSpPr>
            <p:nvPr/>
          </p:nvSpPr>
          <p:spPr bwMode="auto">
            <a:xfrm>
              <a:off x="4942" y="2593"/>
              <a:ext cx="47" cy="6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2473" y="3048"/>
              <a:ext cx="2867" cy="450"/>
              <a:chOff x="693" y="3074"/>
              <a:chExt cx="2867" cy="450"/>
            </a:xfrm>
          </p:grpSpPr>
          <p:sp>
            <p:nvSpPr>
              <p:cNvPr id="21548" name="Text Box 49"/>
              <p:cNvSpPr txBox="1">
                <a:spLocks noChangeArrowheads="1"/>
              </p:cNvSpPr>
              <p:nvPr/>
            </p:nvSpPr>
            <p:spPr bwMode="auto">
              <a:xfrm>
                <a:off x="693" y="3074"/>
                <a:ext cx="2867" cy="3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/>
                  <a:t>= d</a:t>
                </a:r>
                <a:r>
                  <a:rPr lang="en-US" baseline="-25000"/>
                  <a:t>cs</a:t>
                </a:r>
                <a:r>
                  <a:rPr lang="en-US"/>
                  <a:t> = max </a:t>
                </a:r>
                <a:r>
                  <a:rPr lang="en-US" sz="2800"/>
                  <a:t>{</a:t>
                </a:r>
                <a:r>
                  <a:rPr lang="en-US"/>
                  <a:t> </a:t>
                </a:r>
                <a:r>
                  <a:rPr lang="en-US" i="1"/>
                  <a:t>NF/u</a:t>
                </a:r>
                <a:r>
                  <a:rPr lang="en-US" i="1" baseline="-25000"/>
                  <a:t>s</a:t>
                </a:r>
                <a:r>
                  <a:rPr lang="en-US" i="1"/>
                  <a:t>, F/min(d</a:t>
                </a:r>
                <a:r>
                  <a:rPr lang="en-US" i="1" baseline="-25000"/>
                  <a:t>i</a:t>
                </a:r>
                <a:r>
                  <a:rPr lang="en-US" i="1"/>
                  <a:t>)</a:t>
                </a:r>
                <a:r>
                  <a:rPr lang="en-US"/>
                  <a:t> </a:t>
                </a:r>
                <a:r>
                  <a:rPr lang="en-US" sz="2800"/>
                  <a:t>}</a:t>
                </a:r>
              </a:p>
            </p:txBody>
          </p:sp>
          <p:sp>
            <p:nvSpPr>
              <p:cNvPr id="21549" name="Text Box 50"/>
              <p:cNvSpPr txBox="1">
                <a:spLocks noChangeArrowheads="1"/>
              </p:cNvSpPr>
              <p:nvPr/>
            </p:nvSpPr>
            <p:spPr bwMode="auto">
              <a:xfrm>
                <a:off x="2863" y="3274"/>
                <a:ext cx="161" cy="25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/>
                <a:r>
                  <a:rPr lang="en-US" sz="2000" i="1"/>
                  <a:t>i</a:t>
                </a:r>
              </a:p>
            </p:txBody>
          </p:sp>
        </p:grpSp>
        <p:sp>
          <p:nvSpPr>
            <p:cNvPr id="21546" name="Text Box 51"/>
            <p:cNvSpPr txBox="1">
              <a:spLocks noChangeArrowheads="1"/>
            </p:cNvSpPr>
            <p:nvPr/>
          </p:nvSpPr>
          <p:spPr bwMode="auto">
            <a:xfrm>
              <a:off x="646" y="2888"/>
              <a:ext cx="1890" cy="6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r">
                <a:lnSpc>
                  <a:spcPct val="80000"/>
                </a:lnSpc>
              </a:pPr>
              <a:r>
                <a:rPr lang="en-US" dirty="0"/>
                <a:t>Time to  distribute </a:t>
              </a:r>
              <a:r>
                <a:rPr lang="en-US" i="1" dirty="0"/>
                <a:t>F</a:t>
              </a:r>
              <a:r>
                <a:rPr lang="en-US" dirty="0"/>
                <a:t>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 dirty="0"/>
                <a:t>to </a:t>
              </a:r>
              <a:r>
                <a:rPr lang="en-US" i="1" dirty="0"/>
                <a:t>N</a:t>
              </a:r>
              <a:r>
                <a:rPr lang="en-US" dirty="0"/>
                <a:t> clients using </a:t>
              </a:r>
            </a:p>
            <a:p>
              <a:pPr marL="342900" indent="-342900" algn="r">
                <a:lnSpc>
                  <a:spcPct val="80000"/>
                </a:lnSpc>
              </a:pPr>
              <a:r>
                <a:rPr lang="en-US" dirty="0" smtClean="0"/>
                <a:t>client-server </a:t>
              </a:r>
              <a:r>
                <a:rPr lang="en-US" dirty="0"/>
                <a:t>approach </a:t>
              </a:r>
              <a:endParaRPr lang="en-US" sz="2800" dirty="0"/>
            </a:p>
          </p:txBody>
        </p:sp>
        <p:sp>
          <p:nvSpPr>
            <p:cNvPr id="21547" name="Rectangle 55"/>
            <p:cNvSpPr>
              <a:spLocks noChangeArrowheads="1"/>
            </p:cNvSpPr>
            <p:nvPr/>
          </p:nvSpPr>
          <p:spPr bwMode="auto">
            <a:xfrm>
              <a:off x="209" y="2740"/>
              <a:ext cx="5272" cy="943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3" grpId="0" animBg="1"/>
      <p:bldP spid="24581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5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228600"/>
            <a:ext cx="8520113" cy="1143000"/>
          </a:xfrm>
        </p:spPr>
        <p:txBody>
          <a:bodyPr/>
          <a:lstStyle/>
          <a:p>
            <a:r>
              <a:rPr lang="en-US" sz="3200" dirty="0" smtClean="0"/>
              <a:t>File </a:t>
            </a:r>
            <a:r>
              <a:rPr lang="en-US" sz="3200" dirty="0" smtClean="0"/>
              <a:t>Distribution </a:t>
            </a:r>
            <a:r>
              <a:rPr lang="en-US" sz="3200" dirty="0" smtClean="0"/>
              <a:t>T</a:t>
            </a:r>
            <a:r>
              <a:rPr lang="en-US" sz="3200" dirty="0" smtClean="0"/>
              <a:t>ime</a:t>
            </a:r>
            <a:r>
              <a:rPr lang="en-US" sz="3200" dirty="0" smtClean="0"/>
              <a:t>: P2P</a:t>
            </a:r>
          </a:p>
        </p:txBody>
      </p:sp>
      <p:sp>
        <p:nvSpPr>
          <p:cNvPr id="22536" name="Freeform 3"/>
          <p:cNvSpPr>
            <a:spLocks/>
          </p:cNvSpPr>
          <p:nvPr/>
        </p:nvSpPr>
        <p:spPr bwMode="auto">
          <a:xfrm>
            <a:off x="5807075" y="2316163"/>
            <a:ext cx="2497138" cy="1677987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64150" y="1651000"/>
            <a:ext cx="355600" cy="692150"/>
            <a:chOff x="4180" y="783"/>
            <a:chExt cx="150" cy="307"/>
          </a:xfrm>
        </p:grpSpPr>
        <p:sp>
          <p:nvSpPr>
            <p:cNvPr id="22572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3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4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5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6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7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8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79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8" name="Line 13"/>
          <p:cNvSpPr>
            <a:spLocks noChangeShapeType="1"/>
          </p:cNvSpPr>
          <p:nvPr/>
        </p:nvSpPr>
        <p:spPr bwMode="auto">
          <a:xfrm>
            <a:off x="5440363" y="2332038"/>
            <a:ext cx="531812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9" name="Text Box 14"/>
          <p:cNvSpPr txBox="1">
            <a:spLocks noChangeArrowheads="1"/>
          </p:cNvSpPr>
          <p:nvPr/>
        </p:nvSpPr>
        <p:spPr bwMode="auto">
          <a:xfrm>
            <a:off x="5678488" y="2071688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Arial" charset="0"/>
              </a:rPr>
              <a:t>u</a:t>
            </a:r>
            <a:r>
              <a:rPr lang="en-US" sz="1800" baseline="-25000">
                <a:latin typeface="Arial" charset="0"/>
              </a:rPr>
              <a:t>s</a:t>
            </a:r>
          </a:p>
        </p:txBody>
      </p:sp>
      <p:graphicFrame>
        <p:nvGraphicFramePr>
          <p:cNvPr id="22530" name="Object 15"/>
          <p:cNvGraphicFramePr>
            <a:graphicFrameLocks noChangeAspect="1"/>
          </p:cNvGraphicFramePr>
          <p:nvPr/>
        </p:nvGraphicFramePr>
        <p:xfrm>
          <a:off x="6346825" y="1366838"/>
          <a:ext cx="363538" cy="365125"/>
        </p:xfrm>
        <a:graphic>
          <a:graphicData uri="http://schemas.openxmlformats.org/presentationml/2006/ole">
            <p:oleObj spid="_x0000_s175106" name="Clip" r:id="rId3" imgW="1305000" imgH="1085760" progId="">
              <p:embed/>
            </p:oleObj>
          </a:graphicData>
        </a:graphic>
      </p:graphicFrame>
      <p:sp>
        <p:nvSpPr>
          <p:cNvPr id="22540" name="Line 16"/>
          <p:cNvSpPr>
            <a:spLocks noChangeShapeType="1"/>
          </p:cNvSpPr>
          <p:nvPr/>
        </p:nvSpPr>
        <p:spPr bwMode="auto">
          <a:xfrm>
            <a:off x="6586538" y="1677988"/>
            <a:ext cx="150812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7"/>
          <p:cNvSpPr>
            <a:spLocks noChangeShapeType="1"/>
          </p:cNvSpPr>
          <p:nvPr/>
        </p:nvSpPr>
        <p:spPr bwMode="auto">
          <a:xfrm flipH="1" flipV="1">
            <a:off x="6451600" y="1670050"/>
            <a:ext cx="150813" cy="695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18"/>
          <p:cNvSpPr txBox="1">
            <a:spLocks noChangeArrowheads="1"/>
          </p:cNvSpPr>
          <p:nvPr/>
        </p:nvSpPr>
        <p:spPr bwMode="auto">
          <a:xfrm>
            <a:off x="6938963" y="1797050"/>
            <a:ext cx="555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2543" name="Text Box 19"/>
          <p:cNvSpPr txBox="1">
            <a:spLocks noChangeArrowheads="1"/>
          </p:cNvSpPr>
          <p:nvPr/>
        </p:nvSpPr>
        <p:spPr bwMode="auto">
          <a:xfrm>
            <a:off x="6613525" y="1881188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graphicFrame>
        <p:nvGraphicFramePr>
          <p:cNvPr id="22531" name="Object 20"/>
          <p:cNvGraphicFramePr>
            <a:graphicFrameLocks noChangeAspect="1"/>
          </p:cNvGraphicFramePr>
          <p:nvPr/>
        </p:nvGraphicFramePr>
        <p:xfrm>
          <a:off x="7289800" y="1341438"/>
          <a:ext cx="379413" cy="382587"/>
        </p:xfrm>
        <a:graphic>
          <a:graphicData uri="http://schemas.openxmlformats.org/presentationml/2006/ole">
            <p:oleObj spid="_x0000_s175107" name="Clip" r:id="rId4" imgW="1305000" imgH="1085760" progId="">
              <p:embed/>
            </p:oleObj>
          </a:graphicData>
        </a:graphic>
      </p:graphicFrame>
      <p:sp>
        <p:nvSpPr>
          <p:cNvPr id="22544" name="Line 21"/>
          <p:cNvSpPr>
            <a:spLocks noChangeShapeType="1"/>
          </p:cNvSpPr>
          <p:nvPr/>
        </p:nvSpPr>
        <p:spPr bwMode="auto">
          <a:xfrm flipV="1">
            <a:off x="7145338" y="1700213"/>
            <a:ext cx="211137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2"/>
          <p:cNvSpPr>
            <a:spLocks noChangeShapeType="1"/>
          </p:cNvSpPr>
          <p:nvPr/>
        </p:nvSpPr>
        <p:spPr bwMode="auto">
          <a:xfrm flipH="1">
            <a:off x="7272338" y="1762125"/>
            <a:ext cx="219075" cy="822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Text Box 23"/>
          <p:cNvSpPr txBox="1">
            <a:spLocks noChangeArrowheads="1"/>
          </p:cNvSpPr>
          <p:nvPr/>
        </p:nvSpPr>
        <p:spPr bwMode="auto">
          <a:xfrm>
            <a:off x="7361238" y="1998663"/>
            <a:ext cx="403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2</a:t>
            </a:r>
          </a:p>
        </p:txBody>
      </p:sp>
      <p:sp>
        <p:nvSpPr>
          <p:cNvPr id="22547" name="Text Box 24"/>
          <p:cNvSpPr txBox="1">
            <a:spLocks noChangeArrowheads="1"/>
          </p:cNvSpPr>
          <p:nvPr/>
        </p:nvSpPr>
        <p:spPr bwMode="auto">
          <a:xfrm>
            <a:off x="6203950" y="1881188"/>
            <a:ext cx="512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1</a:t>
            </a:r>
          </a:p>
        </p:txBody>
      </p:sp>
      <p:sp>
        <p:nvSpPr>
          <p:cNvPr id="22548" name="Oval 25"/>
          <p:cNvSpPr>
            <a:spLocks noChangeArrowheads="1"/>
          </p:cNvSpPr>
          <p:nvPr/>
        </p:nvSpPr>
        <p:spPr bwMode="auto">
          <a:xfrm>
            <a:off x="5994400" y="3548063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9" name="Oval 26"/>
          <p:cNvSpPr>
            <a:spLocks noChangeArrowheads="1"/>
          </p:cNvSpPr>
          <p:nvPr/>
        </p:nvSpPr>
        <p:spPr bwMode="auto">
          <a:xfrm>
            <a:off x="6459538" y="3794125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Oval 27"/>
          <p:cNvSpPr>
            <a:spLocks noChangeArrowheads="1"/>
          </p:cNvSpPr>
          <p:nvPr/>
        </p:nvSpPr>
        <p:spPr bwMode="auto">
          <a:xfrm>
            <a:off x="6773863" y="3956050"/>
            <a:ext cx="73025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Oval 28"/>
          <p:cNvSpPr>
            <a:spLocks noChangeArrowheads="1"/>
          </p:cNvSpPr>
          <p:nvPr/>
        </p:nvSpPr>
        <p:spPr bwMode="auto">
          <a:xfrm>
            <a:off x="7248525" y="4048125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Oval 29"/>
          <p:cNvSpPr>
            <a:spLocks noChangeArrowheads="1"/>
          </p:cNvSpPr>
          <p:nvPr/>
        </p:nvSpPr>
        <p:spPr bwMode="auto">
          <a:xfrm>
            <a:off x="7845425" y="4116388"/>
            <a:ext cx="74613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Oval 30"/>
          <p:cNvSpPr>
            <a:spLocks noChangeArrowheads="1"/>
          </p:cNvSpPr>
          <p:nvPr/>
        </p:nvSpPr>
        <p:spPr bwMode="auto">
          <a:xfrm>
            <a:off x="8245475" y="3924300"/>
            <a:ext cx="74613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4" name="Oval 31"/>
          <p:cNvSpPr>
            <a:spLocks noChangeArrowheads="1"/>
          </p:cNvSpPr>
          <p:nvPr/>
        </p:nvSpPr>
        <p:spPr bwMode="auto">
          <a:xfrm>
            <a:off x="8386763" y="3398838"/>
            <a:ext cx="74612" cy="968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5" name="Oval 32"/>
          <p:cNvSpPr>
            <a:spLocks noChangeArrowheads="1"/>
          </p:cNvSpPr>
          <p:nvPr/>
        </p:nvSpPr>
        <p:spPr bwMode="auto">
          <a:xfrm>
            <a:off x="7842250" y="2281238"/>
            <a:ext cx="74613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6" name="Oval 33"/>
          <p:cNvSpPr>
            <a:spLocks noChangeArrowheads="1"/>
          </p:cNvSpPr>
          <p:nvPr/>
        </p:nvSpPr>
        <p:spPr bwMode="auto">
          <a:xfrm>
            <a:off x="8437563" y="2933700"/>
            <a:ext cx="74612" cy="96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2" name="Object 34"/>
          <p:cNvGraphicFramePr>
            <a:graphicFrameLocks noChangeAspect="1"/>
          </p:cNvGraphicFramePr>
          <p:nvPr/>
        </p:nvGraphicFramePr>
        <p:xfrm>
          <a:off x="4795838" y="2865438"/>
          <a:ext cx="374650" cy="376237"/>
        </p:xfrm>
        <a:graphic>
          <a:graphicData uri="http://schemas.openxmlformats.org/presentationml/2006/ole">
            <p:oleObj spid="_x0000_s175108" name="Clip" r:id="rId5" imgW="1305000" imgH="1085760" progId="">
              <p:embed/>
            </p:oleObj>
          </a:graphicData>
        </a:graphic>
      </p:graphicFrame>
      <p:sp>
        <p:nvSpPr>
          <p:cNvPr id="22557" name="Line 35"/>
          <p:cNvSpPr>
            <a:spLocks noChangeShapeType="1"/>
          </p:cNvSpPr>
          <p:nvPr/>
        </p:nvSpPr>
        <p:spPr bwMode="auto">
          <a:xfrm>
            <a:off x="5146675" y="3043238"/>
            <a:ext cx="673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Line 36"/>
          <p:cNvSpPr>
            <a:spLocks noChangeShapeType="1"/>
          </p:cNvSpPr>
          <p:nvPr/>
        </p:nvSpPr>
        <p:spPr bwMode="auto">
          <a:xfrm flipH="1">
            <a:off x="5183188" y="3159125"/>
            <a:ext cx="663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Text Box 37"/>
          <p:cNvSpPr txBox="1">
            <a:spLocks noChangeArrowheads="1"/>
          </p:cNvSpPr>
          <p:nvPr/>
        </p:nvSpPr>
        <p:spPr bwMode="auto">
          <a:xfrm>
            <a:off x="5272088" y="315753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u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2560" name="Text Box 38"/>
          <p:cNvSpPr txBox="1">
            <a:spLocks noChangeArrowheads="1"/>
          </p:cNvSpPr>
          <p:nvPr/>
        </p:nvSpPr>
        <p:spPr bwMode="auto">
          <a:xfrm>
            <a:off x="5273675" y="2690813"/>
            <a:ext cx="528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latin typeface="Arial" charset="0"/>
              </a:rPr>
              <a:t>d</a:t>
            </a:r>
            <a:r>
              <a:rPr lang="en-US" sz="1800" i="1" baseline="-25000">
                <a:latin typeface="Arial" charset="0"/>
              </a:rPr>
              <a:t>N</a:t>
            </a:r>
          </a:p>
        </p:txBody>
      </p:sp>
      <p:sp>
        <p:nvSpPr>
          <p:cNvPr id="22561" name="Text Box 39"/>
          <p:cNvSpPr txBox="1">
            <a:spLocks noChangeArrowheads="1"/>
          </p:cNvSpPr>
          <p:nvPr/>
        </p:nvSpPr>
        <p:spPr bwMode="auto">
          <a:xfrm>
            <a:off x="5081588" y="1295400"/>
            <a:ext cx="101123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Server</a:t>
            </a:r>
            <a:endParaRPr lang="en-US" sz="1800" baseline="-25000"/>
          </a:p>
        </p:txBody>
      </p:sp>
      <p:sp>
        <p:nvSpPr>
          <p:cNvPr id="22562" name="Text Box 40"/>
          <p:cNvSpPr txBox="1">
            <a:spLocks noChangeArrowheads="1"/>
          </p:cNvSpPr>
          <p:nvPr/>
        </p:nvSpPr>
        <p:spPr bwMode="auto">
          <a:xfrm>
            <a:off x="5889625" y="2625725"/>
            <a:ext cx="2408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Network (with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abundant bandwidth)</a:t>
            </a:r>
          </a:p>
        </p:txBody>
      </p:sp>
      <p:sp>
        <p:nvSpPr>
          <p:cNvPr id="22563" name="AutoShape 41"/>
          <p:cNvSpPr>
            <a:spLocks noChangeArrowheads="1"/>
          </p:cNvSpPr>
          <p:nvPr/>
        </p:nvSpPr>
        <p:spPr bwMode="auto">
          <a:xfrm>
            <a:off x="4832350" y="1647825"/>
            <a:ext cx="347663" cy="644525"/>
          </a:xfrm>
          <a:prstGeom prst="can">
            <a:avLst>
              <a:gd name="adj" fmla="val 4634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Text Box 42"/>
          <p:cNvSpPr txBox="1">
            <a:spLocks noChangeArrowheads="1"/>
          </p:cNvSpPr>
          <p:nvPr/>
        </p:nvSpPr>
        <p:spPr bwMode="auto">
          <a:xfrm>
            <a:off x="4779963" y="1828800"/>
            <a:ext cx="41116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i="1">
                <a:solidFill>
                  <a:schemeClr val="bg1"/>
                </a:solidFill>
              </a:rPr>
              <a:t>F</a:t>
            </a:r>
            <a:endParaRPr lang="en-US" sz="1800" i="1" baseline="-25000">
              <a:solidFill>
                <a:schemeClr val="bg1"/>
              </a:solidFill>
            </a:endParaRPr>
          </a:p>
        </p:txBody>
      </p:sp>
      <p:sp>
        <p:nvSpPr>
          <p:cNvPr id="22565" name="Rectangle 4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8750" cy="2832100"/>
          </a:xfrm>
        </p:spPr>
        <p:txBody>
          <a:bodyPr/>
          <a:lstStyle/>
          <a:p>
            <a:r>
              <a:rPr lang="en-US" sz="2400" dirty="0" smtClean="0"/>
              <a:t>S</a:t>
            </a:r>
            <a:r>
              <a:rPr lang="en-US" sz="2400" dirty="0" smtClean="0"/>
              <a:t>erver </a:t>
            </a:r>
            <a:r>
              <a:rPr lang="en-US" sz="2400" dirty="0" smtClean="0"/>
              <a:t>must send one copy: F</a:t>
            </a:r>
            <a:r>
              <a:rPr lang="en-US" sz="2400" i="1" dirty="0" smtClean="0"/>
              <a:t>/u</a:t>
            </a:r>
            <a:r>
              <a:rPr lang="en-US" sz="2400" i="1" baseline="-25000" dirty="0" smtClean="0"/>
              <a:t>s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time </a:t>
            </a:r>
          </a:p>
          <a:p>
            <a:r>
              <a:rPr lang="en-US" sz="2400" dirty="0" smtClean="0"/>
              <a:t>C</a:t>
            </a:r>
            <a:r>
              <a:rPr lang="en-US" sz="2400" dirty="0" smtClean="0"/>
              <a:t>lient </a:t>
            </a:r>
            <a:r>
              <a:rPr lang="en-US" sz="2400" dirty="0" err="1" smtClean="0"/>
              <a:t>i</a:t>
            </a:r>
            <a:r>
              <a:rPr lang="en-US" sz="2400" dirty="0" smtClean="0"/>
              <a:t> takes F/</a:t>
            </a:r>
            <a:r>
              <a:rPr lang="en-US" sz="2400" dirty="0" err="1" smtClean="0"/>
              <a:t>d</a:t>
            </a:r>
            <a:r>
              <a:rPr lang="en-US" sz="2400" baseline="-25000" dirty="0" err="1" smtClean="0"/>
              <a:t>i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time to download</a:t>
            </a:r>
          </a:p>
          <a:p>
            <a:r>
              <a:rPr lang="en-US" sz="2400" dirty="0" smtClean="0"/>
              <a:t>NF bits must be downloaded (aggregate)</a:t>
            </a:r>
          </a:p>
        </p:txBody>
      </p:sp>
      <p:sp>
        <p:nvSpPr>
          <p:cNvPr id="22566" name="Rectangle 50"/>
          <p:cNvSpPr>
            <a:spLocks noChangeArrowheads="1"/>
          </p:cNvSpPr>
          <p:nvPr/>
        </p:nvSpPr>
        <p:spPr bwMode="auto">
          <a:xfrm>
            <a:off x="762000" y="4191000"/>
            <a:ext cx="6338887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75000"/>
              </a:lnSpc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astest </a:t>
            </a:r>
            <a:r>
              <a:rPr lang="en-US" dirty="0">
                <a:latin typeface="+mn-lt"/>
              </a:rPr>
              <a:t>possible upload rate: u</a:t>
            </a:r>
            <a:r>
              <a:rPr lang="en-US" baseline="-25000" dirty="0">
                <a:latin typeface="+mn-lt"/>
              </a:rPr>
              <a:t>s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+ sum </a:t>
            </a:r>
            <a:r>
              <a:rPr lang="en-US" dirty="0" err="1" smtClean="0">
                <a:latin typeface="+mn-lt"/>
              </a:rPr>
              <a:t>u</a:t>
            </a:r>
            <a:r>
              <a:rPr lang="en-US" baseline="-25000" dirty="0" err="1" smtClean="0">
                <a:latin typeface="+mn-lt"/>
              </a:rPr>
              <a:t>i</a:t>
            </a:r>
            <a:endParaRPr lang="en-US" baseline="-25000" dirty="0">
              <a:latin typeface="+mn-lt"/>
            </a:endParaRPr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1143000" y="5105400"/>
            <a:ext cx="7423150" cy="1095375"/>
            <a:chOff x="454" y="3185"/>
            <a:chExt cx="4676" cy="690"/>
          </a:xfrm>
        </p:grpSpPr>
        <p:sp>
          <p:nvSpPr>
            <p:cNvPr id="22568" name="Text Box 45"/>
            <p:cNvSpPr txBox="1">
              <a:spLocks noChangeArrowheads="1"/>
            </p:cNvSpPr>
            <p:nvPr/>
          </p:nvSpPr>
          <p:spPr bwMode="auto">
            <a:xfrm>
              <a:off x="619" y="3303"/>
              <a:ext cx="4511" cy="3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/>
              <a:r>
                <a:rPr lang="en-US" dirty="0"/>
                <a:t>d</a:t>
              </a:r>
              <a:r>
                <a:rPr lang="en-US" baseline="-25000" dirty="0"/>
                <a:t>P2P</a:t>
              </a:r>
              <a:r>
                <a:rPr lang="en-US" dirty="0"/>
                <a:t> = max </a:t>
              </a:r>
              <a:r>
                <a:rPr lang="en-US" sz="2800" dirty="0"/>
                <a:t>{</a:t>
              </a:r>
              <a:r>
                <a:rPr lang="en-US" dirty="0"/>
                <a:t> </a:t>
              </a:r>
              <a:r>
                <a:rPr lang="en-US" i="1" dirty="0"/>
                <a:t>F/u</a:t>
              </a:r>
              <a:r>
                <a:rPr lang="en-US" i="1" baseline="-25000" dirty="0"/>
                <a:t>s</a:t>
              </a:r>
              <a:r>
                <a:rPr lang="en-US" i="1" dirty="0"/>
                <a:t>, F/min(</a:t>
              </a:r>
              <a:r>
                <a:rPr lang="en-US" i="1" dirty="0" err="1"/>
                <a:t>d</a:t>
              </a:r>
              <a:r>
                <a:rPr lang="en-US" i="1" baseline="-25000" dirty="0" err="1"/>
                <a:t>i</a:t>
              </a:r>
              <a:r>
                <a:rPr lang="en-US" i="1" dirty="0" smtClean="0"/>
                <a:t>)</a:t>
              </a:r>
              <a:r>
                <a:rPr lang="en-US" dirty="0" smtClean="0"/>
                <a:t>, </a:t>
              </a:r>
              <a:r>
                <a:rPr lang="en-US" dirty="0"/>
                <a:t>NF/(u</a:t>
              </a:r>
              <a:r>
                <a:rPr lang="en-US" baseline="-25000" dirty="0"/>
                <a:t>s</a:t>
              </a:r>
              <a:r>
                <a:rPr lang="en-US" dirty="0"/>
                <a:t> + </a:t>
              </a:r>
              <a:r>
                <a:rPr lang="en-US" sz="3200" dirty="0">
                  <a:latin typeface="Symbol" pitchFamily="18" charset="2"/>
                </a:rPr>
                <a:t>S</a:t>
              </a:r>
              <a:r>
                <a:rPr lang="en-US" dirty="0"/>
                <a:t>u</a:t>
              </a:r>
              <a:r>
                <a:rPr lang="en-US" baseline="-25000" dirty="0"/>
                <a:t>i</a:t>
              </a:r>
              <a:r>
                <a:rPr lang="en-US" dirty="0"/>
                <a:t>)</a:t>
              </a:r>
              <a:r>
                <a:rPr lang="en-US" baseline="-25000" dirty="0"/>
                <a:t> </a:t>
              </a:r>
              <a:r>
                <a:rPr lang="en-US" sz="2800" dirty="0"/>
                <a:t>}</a:t>
              </a:r>
            </a:p>
          </p:txBody>
        </p:sp>
        <p:sp>
          <p:nvSpPr>
            <p:cNvPr id="22569" name="Text Box 46"/>
            <p:cNvSpPr txBox="1">
              <a:spLocks noChangeArrowheads="1"/>
            </p:cNvSpPr>
            <p:nvPr/>
          </p:nvSpPr>
          <p:spPr bwMode="auto">
            <a:xfrm>
              <a:off x="3013" y="3535"/>
              <a:ext cx="16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 i="1"/>
                <a:t>i</a:t>
              </a:r>
            </a:p>
          </p:txBody>
        </p:sp>
        <p:sp>
          <p:nvSpPr>
            <p:cNvPr id="22570" name="Text Box 52"/>
            <p:cNvSpPr txBox="1">
              <a:spLocks noChangeArrowheads="1"/>
            </p:cNvSpPr>
            <p:nvPr/>
          </p:nvSpPr>
          <p:spPr bwMode="auto">
            <a:xfrm>
              <a:off x="3921" y="3559"/>
              <a:ext cx="116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endParaRPr lang="en-US" sz="1600" i="1"/>
            </a:p>
          </p:txBody>
        </p:sp>
        <p:sp>
          <p:nvSpPr>
            <p:cNvPr id="22571" name="Rectangle 53"/>
            <p:cNvSpPr>
              <a:spLocks noChangeArrowheads="1"/>
            </p:cNvSpPr>
            <p:nvPr/>
          </p:nvSpPr>
          <p:spPr bwMode="auto">
            <a:xfrm>
              <a:off x="454" y="3185"/>
              <a:ext cx="4302" cy="690"/>
            </a:xfrm>
            <a:prstGeom prst="rect">
              <a:avLst/>
            </a:prstGeom>
            <a:noFill/>
            <a:ln w="9525" algn="ctr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431925" y="1939925"/>
          <a:ext cx="6543675" cy="4457700"/>
        </p:xfrm>
        <a:graphic>
          <a:graphicData uri="http://schemas.openxmlformats.org/presentationml/2006/ole">
            <p:oleObj spid="_x0000_s176130" name="Chart" r:id="rId3" imgW="7724851" imgH="5286451" progId="Excel.Sheet.8">
              <p:embed/>
            </p:oleObj>
          </a:graphicData>
        </a:graphic>
      </p:graphicFrame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23887" y="228600"/>
            <a:ext cx="8520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3200" dirty="0" smtClean="0">
                <a:solidFill>
                  <a:srgbClr val="009900"/>
                </a:solidFill>
                <a:latin typeface="+mn-lt"/>
              </a:rPr>
              <a:t>Client-Serer </a:t>
            </a:r>
            <a:r>
              <a:rPr lang="en-US" sz="3200" dirty="0" err="1" smtClean="0">
                <a:solidFill>
                  <a:srgbClr val="009900"/>
                </a:solidFill>
                <a:latin typeface="+mn-lt"/>
              </a:rPr>
              <a:t>vs</a:t>
            </a:r>
            <a:r>
              <a:rPr lang="en-US" sz="3200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en-US" sz="3200" dirty="0">
                <a:solidFill>
                  <a:srgbClr val="009900"/>
                </a:solidFill>
                <a:latin typeface="+mn-lt"/>
              </a:rPr>
              <a:t>P2P: </a:t>
            </a:r>
            <a:r>
              <a:rPr lang="en-US" sz="3200" dirty="0" smtClean="0">
                <a:solidFill>
                  <a:srgbClr val="009900"/>
                </a:solidFill>
                <a:latin typeface="+mn-lt"/>
              </a:rPr>
              <a:t>Example</a:t>
            </a:r>
            <a:endParaRPr lang="en-US" sz="3200" dirty="0">
              <a:solidFill>
                <a:srgbClr val="009900"/>
              </a:solidFill>
              <a:latin typeface="+mn-lt"/>
            </a:endParaRPr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7826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dirty="0"/>
              <a:t>Client upload rate = u,  F/u = 1 hour,  u</a:t>
            </a:r>
            <a:r>
              <a:rPr lang="en-US" baseline="-25000" dirty="0"/>
              <a:t>s</a:t>
            </a:r>
            <a:r>
              <a:rPr lang="en-US" dirty="0"/>
              <a:t> = 10u,  </a:t>
            </a:r>
            <a:r>
              <a:rPr lang="en-US" dirty="0" err="1"/>
              <a:t>d</a:t>
            </a:r>
            <a:r>
              <a:rPr lang="en-US" baseline="-25000" dirty="0" err="1"/>
              <a:t>min</a:t>
            </a:r>
            <a:r>
              <a:rPr lang="en-US" dirty="0"/>
              <a:t> ≥ u</a:t>
            </a:r>
            <a:r>
              <a:rPr lang="en-US" baseline="-25000" dirty="0"/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</a:t>
            </a:r>
            <a:r>
              <a:rPr lang="en-US" dirty="0" smtClean="0"/>
              <a:t>Distribution</a:t>
            </a:r>
            <a:r>
              <a:rPr lang="en-US" dirty="0" smtClean="0"/>
              <a:t>: </a:t>
            </a:r>
            <a:r>
              <a:rPr lang="en-US" dirty="0" err="1" smtClean="0"/>
              <a:t>BitTorrent</a:t>
            </a:r>
            <a:r>
              <a:rPr lang="en-US" dirty="0" smtClean="0"/>
              <a:t> </a:t>
            </a:r>
          </a:p>
        </p:txBody>
      </p:sp>
      <p:sp>
        <p:nvSpPr>
          <p:cNvPr id="24590" name="Text Box 37"/>
          <p:cNvSpPr txBox="1">
            <a:spLocks noChangeArrowheads="1"/>
          </p:cNvSpPr>
          <p:nvPr/>
        </p:nvSpPr>
        <p:spPr bwMode="auto">
          <a:xfrm>
            <a:off x="1335088" y="1728787"/>
            <a:ext cx="3482975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i="1" u="sng">
                <a:solidFill>
                  <a:srgbClr val="FF3300"/>
                </a:solidFill>
              </a:rPr>
              <a:t>tracker:</a:t>
            </a:r>
            <a:r>
              <a:rPr lang="en-US"/>
              <a:t> tracks peers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participating in torrent</a:t>
            </a:r>
          </a:p>
        </p:txBody>
      </p:sp>
      <p:sp>
        <p:nvSpPr>
          <p:cNvPr id="24591" name="Text Box 41"/>
          <p:cNvSpPr txBox="1">
            <a:spLocks noChangeArrowheads="1"/>
          </p:cNvSpPr>
          <p:nvPr/>
        </p:nvSpPr>
        <p:spPr bwMode="auto">
          <a:xfrm>
            <a:off x="5791200" y="1752600"/>
            <a:ext cx="2811463" cy="1062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lnSpc>
                <a:spcPct val="75000"/>
              </a:lnSpc>
            </a:pPr>
            <a:r>
              <a:rPr lang="en-US" i="1" u="sng">
                <a:solidFill>
                  <a:srgbClr val="FF3300"/>
                </a:solidFill>
              </a:rPr>
              <a:t>torrent:</a:t>
            </a:r>
            <a:r>
              <a:rPr lang="en-US"/>
              <a:t> group of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peers exchanging  </a:t>
            </a:r>
          </a:p>
          <a:p>
            <a:pPr marL="342900" indent="-342900">
              <a:lnSpc>
                <a:spcPct val="75000"/>
              </a:lnSpc>
            </a:pPr>
            <a:r>
              <a:rPr lang="en-US"/>
              <a:t>chunks of a file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243013" y="2792413"/>
            <a:ext cx="5408612" cy="3863975"/>
            <a:chOff x="846" y="1309"/>
            <a:chExt cx="3407" cy="27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24615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6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7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8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9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0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1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22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4578" name="Object 1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p:oleObj spid="_x0000_s177154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4579" name="Object 1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p:oleObj spid="_x0000_s177155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4580" name="Object 1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p:oleObj spid="_x0000_s177156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4581" name="Object 1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p:oleObj spid="_x0000_s177157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4582" name="Object 1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p:oleObj spid="_x0000_s177158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4583" name="Object 1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p:oleObj spid="_x0000_s177159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4584" name="Object 1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p:oleObj spid="_x0000_s177160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4585" name="Object 1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p:oleObj spid="_x0000_s177161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4586" name="Object 2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p:oleObj spid="_x0000_s177162" name="Clip" r:id="rId11" imgW="1305000" imgH="1085760" progId="">
                <p:embed/>
              </p:oleObj>
            </a:graphicData>
          </a:graphic>
        </p:graphicFrame>
        <p:sp>
          <p:nvSpPr>
            <p:cNvPr id="24595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7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7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charset="0"/>
                </a:rPr>
                <a:t> </a:t>
              </a:r>
            </a:p>
          </p:txBody>
        </p:sp>
        <p:sp>
          <p:nvSpPr>
            <p:cNvPr id="24610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trading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chunks</a:t>
              </a:r>
            </a:p>
          </p:txBody>
        </p:sp>
        <p:sp>
          <p:nvSpPr>
            <p:cNvPr id="24611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612" name="Picture 39" descr="Alic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3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/>
                <a:t>peer</a:t>
              </a:r>
            </a:p>
          </p:txBody>
        </p:sp>
        <p:sp>
          <p:nvSpPr>
            <p:cNvPr id="24614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6172200" cy="1143000"/>
          </a:xfrm>
        </p:spPr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(1)</a:t>
            </a:r>
          </a:p>
        </p:txBody>
      </p:sp>
      <p:sp>
        <p:nvSpPr>
          <p:cNvPr id="256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7265988" cy="4384675"/>
          </a:xfrm>
        </p:spPr>
        <p:txBody>
          <a:bodyPr/>
          <a:lstStyle/>
          <a:p>
            <a:r>
              <a:rPr lang="en-US" sz="2000" dirty="0" smtClean="0"/>
              <a:t>F</a:t>
            </a:r>
            <a:r>
              <a:rPr lang="en-US" sz="2000" dirty="0" smtClean="0"/>
              <a:t>ile </a:t>
            </a:r>
            <a:r>
              <a:rPr lang="en-US" sz="2000" dirty="0" smtClean="0"/>
              <a:t>divided into 256KB </a:t>
            </a:r>
            <a:r>
              <a:rPr lang="en-US" sz="2000" i="1" dirty="0" smtClean="0">
                <a:solidFill>
                  <a:srgbClr val="FF3300"/>
                </a:solidFill>
              </a:rPr>
              <a:t>chunks</a:t>
            </a:r>
            <a:endParaRPr lang="en-US" sz="2000" dirty="0" smtClean="0"/>
          </a:p>
          <a:p>
            <a:r>
              <a:rPr lang="en-US" sz="2000" dirty="0" smtClean="0"/>
              <a:t>P</a:t>
            </a:r>
            <a:r>
              <a:rPr lang="en-US" sz="2000" dirty="0" smtClean="0"/>
              <a:t>eer </a:t>
            </a:r>
            <a:r>
              <a:rPr lang="en-US" sz="2000" dirty="0" smtClean="0"/>
              <a:t>joining torrent: </a:t>
            </a:r>
          </a:p>
          <a:p>
            <a:pPr lvl="1"/>
            <a:r>
              <a:rPr lang="en-US" sz="2000" dirty="0" smtClean="0"/>
              <a:t>H</a:t>
            </a:r>
            <a:r>
              <a:rPr lang="en-US" sz="2000" dirty="0" smtClean="0"/>
              <a:t>as </a:t>
            </a:r>
            <a:r>
              <a:rPr lang="en-US" sz="2000" dirty="0" smtClean="0"/>
              <a:t>no chunks, but will accumulate them over time</a:t>
            </a:r>
          </a:p>
          <a:p>
            <a:pPr lvl="1"/>
            <a:r>
              <a:rPr lang="en-US" sz="2000" dirty="0" smtClean="0"/>
              <a:t>R</a:t>
            </a:r>
            <a:r>
              <a:rPr lang="en-US" sz="2000" dirty="0" smtClean="0"/>
              <a:t>egisters </a:t>
            </a:r>
            <a:r>
              <a:rPr lang="en-US" sz="2000" dirty="0" smtClean="0"/>
              <a:t>with tracker to get list of peers, connects to subset of peers (“neighbors”)</a:t>
            </a:r>
          </a:p>
          <a:p>
            <a:r>
              <a:rPr lang="en-US" sz="2000" dirty="0" smtClean="0"/>
              <a:t>W</a:t>
            </a:r>
            <a:r>
              <a:rPr lang="en-US" sz="2000" dirty="0" smtClean="0"/>
              <a:t>hile </a:t>
            </a:r>
            <a:r>
              <a:rPr lang="en-US" sz="2000" dirty="0" smtClean="0"/>
              <a:t>downloading, </a:t>
            </a:r>
            <a:r>
              <a:rPr lang="en-US" sz="2000" dirty="0" smtClean="0"/>
              <a:t>peer </a:t>
            </a:r>
            <a:r>
              <a:rPr lang="en-US" sz="2000" dirty="0" smtClean="0"/>
              <a:t>uploads chunks to other </a:t>
            </a:r>
            <a:r>
              <a:rPr lang="en-US" sz="2000" dirty="0" smtClean="0"/>
              <a:t>peers </a:t>
            </a:r>
            <a:endParaRPr lang="en-US" sz="2000" dirty="0" smtClean="0"/>
          </a:p>
          <a:p>
            <a:r>
              <a:rPr lang="en-US" sz="2000" dirty="0" smtClean="0"/>
              <a:t>P</a:t>
            </a:r>
            <a:r>
              <a:rPr lang="en-US" sz="2000" dirty="0" smtClean="0"/>
              <a:t>eers </a:t>
            </a:r>
            <a:r>
              <a:rPr lang="en-US" sz="2000" dirty="0" smtClean="0"/>
              <a:t>may come and go</a:t>
            </a:r>
          </a:p>
          <a:p>
            <a:r>
              <a:rPr lang="en-US" sz="2000" dirty="0" smtClean="0"/>
              <a:t>O</a:t>
            </a:r>
            <a:r>
              <a:rPr lang="en-US" sz="2000" dirty="0" smtClean="0"/>
              <a:t>nce </a:t>
            </a:r>
            <a:r>
              <a:rPr lang="en-US" sz="2000" dirty="0" smtClean="0"/>
              <a:t>peer has entire file, it may (selfishly) leave or (altruistically) remain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521325" y="233363"/>
            <a:ext cx="2962275" cy="2882900"/>
            <a:chOff x="2195" y="208"/>
            <a:chExt cx="3140" cy="277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513" y="208"/>
              <a:ext cx="339" cy="558"/>
              <a:chOff x="4180" y="783"/>
              <a:chExt cx="150" cy="307"/>
            </a:xfrm>
          </p:grpSpPr>
          <p:sp>
            <p:nvSpPr>
              <p:cNvPr id="2563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3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4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5602" name="Object 15"/>
            <p:cNvGraphicFramePr>
              <a:graphicFrameLocks noChangeAspect="1"/>
            </p:cNvGraphicFramePr>
            <p:nvPr/>
          </p:nvGraphicFramePr>
          <p:xfrm>
            <a:off x="2480" y="1429"/>
            <a:ext cx="280" cy="239"/>
          </p:xfrm>
          <a:graphic>
            <a:graphicData uri="http://schemas.openxmlformats.org/presentationml/2006/ole">
              <p:oleObj spid="_x0000_s178178" name="Clip" r:id="rId3" imgW="1305000" imgH="1085760" progId="">
                <p:embed/>
              </p:oleObj>
            </a:graphicData>
          </a:graphic>
        </p:graphicFrame>
        <p:graphicFrame>
          <p:nvGraphicFramePr>
            <p:cNvPr id="25603" name="Object 16"/>
            <p:cNvGraphicFramePr>
              <a:graphicFrameLocks noChangeAspect="1"/>
            </p:cNvGraphicFramePr>
            <p:nvPr/>
          </p:nvGraphicFramePr>
          <p:xfrm>
            <a:off x="3665" y="2638"/>
            <a:ext cx="280" cy="239"/>
          </p:xfrm>
          <a:graphic>
            <a:graphicData uri="http://schemas.openxmlformats.org/presentationml/2006/ole">
              <p:oleObj spid="_x0000_s178179" name="Clip" r:id="rId4" imgW="1305000" imgH="1085760" progId="">
                <p:embed/>
              </p:oleObj>
            </a:graphicData>
          </a:graphic>
        </p:graphicFrame>
        <p:graphicFrame>
          <p:nvGraphicFramePr>
            <p:cNvPr id="25604" name="Object 17"/>
            <p:cNvGraphicFramePr>
              <a:graphicFrameLocks noChangeAspect="1"/>
            </p:cNvGraphicFramePr>
            <p:nvPr/>
          </p:nvGraphicFramePr>
          <p:xfrm>
            <a:off x="2908" y="2150"/>
            <a:ext cx="280" cy="239"/>
          </p:xfrm>
          <a:graphic>
            <a:graphicData uri="http://schemas.openxmlformats.org/presentationml/2006/ole">
              <p:oleObj spid="_x0000_s178180" name="Clip" r:id="rId5" imgW="1305000" imgH="1085760" progId="">
                <p:embed/>
              </p:oleObj>
            </a:graphicData>
          </a:graphic>
        </p:graphicFrame>
        <p:graphicFrame>
          <p:nvGraphicFramePr>
            <p:cNvPr id="25605" name="Object 18"/>
            <p:cNvGraphicFramePr>
              <a:graphicFrameLocks noChangeAspect="1"/>
            </p:cNvGraphicFramePr>
            <p:nvPr/>
          </p:nvGraphicFramePr>
          <p:xfrm>
            <a:off x="4378" y="2436"/>
            <a:ext cx="280" cy="239"/>
          </p:xfrm>
          <a:graphic>
            <a:graphicData uri="http://schemas.openxmlformats.org/presentationml/2006/ole">
              <p:oleObj spid="_x0000_s178181" name="Clip" r:id="rId6" imgW="1305000" imgH="1085760" progId="">
                <p:embed/>
              </p:oleObj>
            </a:graphicData>
          </a:graphic>
        </p:graphicFrame>
        <p:graphicFrame>
          <p:nvGraphicFramePr>
            <p:cNvPr id="25606" name="Object 19"/>
            <p:cNvGraphicFramePr>
              <a:graphicFrameLocks noChangeAspect="1"/>
            </p:cNvGraphicFramePr>
            <p:nvPr/>
          </p:nvGraphicFramePr>
          <p:xfrm>
            <a:off x="4836" y="2745"/>
            <a:ext cx="280" cy="239"/>
          </p:xfrm>
          <a:graphic>
            <a:graphicData uri="http://schemas.openxmlformats.org/presentationml/2006/ole">
              <p:oleObj spid="_x0000_s178182" name="Clip" r:id="rId7" imgW="1305000" imgH="1085760" progId="">
                <p:embed/>
              </p:oleObj>
            </a:graphicData>
          </a:graphic>
        </p:graphicFrame>
        <p:graphicFrame>
          <p:nvGraphicFramePr>
            <p:cNvPr id="25607" name="Object 20"/>
            <p:cNvGraphicFramePr>
              <a:graphicFrameLocks noChangeAspect="1"/>
            </p:cNvGraphicFramePr>
            <p:nvPr/>
          </p:nvGraphicFramePr>
          <p:xfrm>
            <a:off x="5043" y="1516"/>
            <a:ext cx="280" cy="239"/>
          </p:xfrm>
          <a:graphic>
            <a:graphicData uri="http://schemas.openxmlformats.org/presentationml/2006/ole">
              <p:oleObj spid="_x0000_s178183" name="Clip" r:id="rId8" imgW="1305000" imgH="1085760" progId="">
                <p:embed/>
              </p:oleObj>
            </a:graphicData>
          </a:graphic>
        </p:graphicFrame>
        <p:graphicFrame>
          <p:nvGraphicFramePr>
            <p:cNvPr id="25608" name="Object 21"/>
            <p:cNvGraphicFramePr>
              <a:graphicFrameLocks noChangeAspect="1"/>
            </p:cNvGraphicFramePr>
            <p:nvPr/>
          </p:nvGraphicFramePr>
          <p:xfrm>
            <a:off x="3271" y="334"/>
            <a:ext cx="280" cy="239"/>
          </p:xfrm>
          <a:graphic>
            <a:graphicData uri="http://schemas.openxmlformats.org/presentationml/2006/ole">
              <p:oleObj spid="_x0000_s178184" name="Clip" r:id="rId9" imgW="1305000" imgH="1085760" progId="">
                <p:embed/>
              </p:oleObj>
            </a:graphicData>
          </a:graphic>
        </p:graphicFrame>
        <p:graphicFrame>
          <p:nvGraphicFramePr>
            <p:cNvPr id="25609" name="Object 22"/>
            <p:cNvGraphicFramePr>
              <a:graphicFrameLocks noChangeAspect="1"/>
            </p:cNvGraphicFramePr>
            <p:nvPr/>
          </p:nvGraphicFramePr>
          <p:xfrm>
            <a:off x="5055" y="786"/>
            <a:ext cx="280" cy="239"/>
          </p:xfrm>
          <a:graphic>
            <a:graphicData uri="http://schemas.openxmlformats.org/presentationml/2006/ole">
              <p:oleObj spid="_x0000_s178185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5610" name="Object 23"/>
            <p:cNvGraphicFramePr>
              <a:graphicFrameLocks noChangeAspect="1"/>
            </p:cNvGraphicFramePr>
            <p:nvPr/>
          </p:nvGraphicFramePr>
          <p:xfrm>
            <a:off x="4371" y="274"/>
            <a:ext cx="280" cy="239"/>
          </p:xfrm>
          <a:graphic>
            <a:graphicData uri="http://schemas.openxmlformats.org/presentationml/2006/ole">
              <p:oleObj spid="_x0000_s178186" name="Clip" r:id="rId11" imgW="1305000" imgH="1085760" progId="">
                <p:embed/>
              </p:oleObj>
            </a:graphicData>
          </a:graphic>
        </p:graphicFrame>
        <p:sp>
          <p:nvSpPr>
            <p:cNvPr id="25617" name="Line 24"/>
            <p:cNvSpPr>
              <a:spLocks noChangeShapeType="1"/>
            </p:cNvSpPr>
            <p:nvPr/>
          </p:nvSpPr>
          <p:spPr bwMode="auto">
            <a:xfrm>
              <a:off x="2623" y="775"/>
              <a:ext cx="0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8" name="Line 25"/>
            <p:cNvSpPr>
              <a:spLocks noChangeShapeType="1"/>
            </p:cNvSpPr>
            <p:nvPr/>
          </p:nvSpPr>
          <p:spPr bwMode="auto">
            <a:xfrm flipV="1">
              <a:off x="2718" y="539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26"/>
            <p:cNvSpPr>
              <a:spLocks noChangeShapeType="1"/>
            </p:cNvSpPr>
            <p:nvPr/>
          </p:nvSpPr>
          <p:spPr bwMode="auto">
            <a:xfrm flipV="1">
              <a:off x="2743" y="903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Line 27"/>
            <p:cNvSpPr>
              <a:spLocks noChangeShapeType="1"/>
            </p:cNvSpPr>
            <p:nvPr/>
          </p:nvSpPr>
          <p:spPr bwMode="auto">
            <a:xfrm>
              <a:off x="2717" y="1643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28"/>
            <p:cNvSpPr>
              <a:spLocks noChangeShapeType="1"/>
            </p:cNvSpPr>
            <p:nvPr/>
          </p:nvSpPr>
          <p:spPr bwMode="auto">
            <a:xfrm>
              <a:off x="3491" y="548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Line 29"/>
            <p:cNvSpPr>
              <a:spLocks noChangeShapeType="1"/>
            </p:cNvSpPr>
            <p:nvPr/>
          </p:nvSpPr>
          <p:spPr bwMode="auto">
            <a:xfrm flipH="1">
              <a:off x="3089" y="554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30"/>
            <p:cNvSpPr>
              <a:spLocks noChangeShapeType="1"/>
            </p:cNvSpPr>
            <p:nvPr/>
          </p:nvSpPr>
          <p:spPr bwMode="auto">
            <a:xfrm flipH="1" flipV="1">
              <a:off x="4643" y="475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31"/>
            <p:cNvSpPr>
              <a:spLocks noChangeShapeType="1"/>
            </p:cNvSpPr>
            <p:nvPr/>
          </p:nvSpPr>
          <p:spPr bwMode="auto">
            <a:xfrm flipH="1">
              <a:off x="3862" y="1020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32"/>
            <p:cNvSpPr>
              <a:spLocks noChangeShapeType="1"/>
            </p:cNvSpPr>
            <p:nvPr/>
          </p:nvSpPr>
          <p:spPr bwMode="auto">
            <a:xfrm flipH="1">
              <a:off x="3917" y="2598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6" name="Line 33"/>
            <p:cNvSpPr>
              <a:spLocks noChangeShapeType="1"/>
            </p:cNvSpPr>
            <p:nvPr/>
          </p:nvSpPr>
          <p:spPr bwMode="auto">
            <a:xfrm flipH="1">
              <a:off x="3168" y="507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34"/>
            <p:cNvSpPr>
              <a:spLocks noChangeShapeType="1"/>
            </p:cNvSpPr>
            <p:nvPr/>
          </p:nvSpPr>
          <p:spPr bwMode="auto">
            <a:xfrm flipV="1">
              <a:off x="3176" y="1675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8" name="Line 35"/>
            <p:cNvSpPr>
              <a:spLocks noChangeShapeType="1"/>
            </p:cNvSpPr>
            <p:nvPr/>
          </p:nvSpPr>
          <p:spPr bwMode="auto">
            <a:xfrm>
              <a:off x="4588" y="491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36"/>
            <p:cNvSpPr>
              <a:spLocks noChangeShapeType="1"/>
            </p:cNvSpPr>
            <p:nvPr/>
          </p:nvSpPr>
          <p:spPr bwMode="auto">
            <a:xfrm>
              <a:off x="4627" y="2614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0" name="Line 37"/>
            <p:cNvSpPr>
              <a:spLocks noChangeShapeType="1"/>
            </p:cNvSpPr>
            <p:nvPr/>
          </p:nvSpPr>
          <p:spPr bwMode="auto">
            <a:xfrm>
              <a:off x="3925" y="2827"/>
              <a:ext cx="9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39"/>
            <p:cNvSpPr>
              <a:spLocks noChangeShapeType="1"/>
            </p:cNvSpPr>
            <p:nvPr/>
          </p:nvSpPr>
          <p:spPr bwMode="auto">
            <a:xfrm flipH="1">
              <a:off x="4974" y="1754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632" name="Picture 40" descr="Alic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195" y="1625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 (2)</a:t>
            </a:r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0075" y="1443038"/>
            <a:ext cx="3989388" cy="49657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Pulling Chunks</a:t>
            </a:r>
          </a:p>
          <a:p>
            <a:r>
              <a:rPr lang="en-US" sz="2400" dirty="0" smtClean="0"/>
              <a:t>A</a:t>
            </a:r>
            <a:r>
              <a:rPr lang="en-US" sz="2400" dirty="0" smtClean="0"/>
              <a:t>t </a:t>
            </a:r>
            <a:r>
              <a:rPr lang="en-US" sz="2400" dirty="0" smtClean="0"/>
              <a:t>any given time, different peers have different subsets of file chunks</a:t>
            </a:r>
          </a:p>
          <a:p>
            <a:r>
              <a:rPr lang="en-US" sz="2400" dirty="0" smtClean="0"/>
              <a:t>P</a:t>
            </a:r>
            <a:r>
              <a:rPr lang="en-US" sz="2400" dirty="0" smtClean="0"/>
              <a:t>eriodically</a:t>
            </a:r>
            <a:r>
              <a:rPr lang="en-US" sz="2400" dirty="0" smtClean="0"/>
              <a:t>, a peer (Alice) asks each neighbor for list of chunks that they </a:t>
            </a:r>
            <a:r>
              <a:rPr lang="en-US" sz="2400" dirty="0" smtClean="0"/>
              <a:t>have</a:t>
            </a:r>
            <a:endParaRPr lang="en-US" sz="2400" dirty="0" smtClean="0"/>
          </a:p>
          <a:p>
            <a:r>
              <a:rPr lang="en-US" sz="2400" dirty="0" smtClean="0"/>
              <a:t>Alice sends requests for her missing chunks</a:t>
            </a:r>
          </a:p>
          <a:p>
            <a:pPr lvl="1"/>
            <a:r>
              <a:rPr lang="en-US" dirty="0" smtClean="0"/>
              <a:t>rarest first</a:t>
            </a: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4495800" y="1295400"/>
            <a:ext cx="433705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u="sng" dirty="0">
                <a:solidFill>
                  <a:srgbClr val="FF0000"/>
                </a:solidFill>
                <a:latin typeface="+mn-lt"/>
              </a:rPr>
              <a:t>Sending Chunks: tit-for-tat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Alice sends chunks to four neighbors currently sending her chunks </a:t>
            </a:r>
            <a:r>
              <a:rPr lang="en-US" i="1" dirty="0">
                <a:latin typeface="+mn-lt"/>
              </a:rPr>
              <a:t>at the highest rate</a:t>
            </a:r>
            <a:r>
              <a:rPr lang="en-US" dirty="0">
                <a:latin typeface="+mn-lt"/>
              </a:rPr>
              <a:t> </a:t>
            </a:r>
          </a:p>
          <a:p>
            <a:pPr marL="742950" lvl="1" indent="-285750">
              <a:buSzPct val="75000"/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R</a:t>
            </a:r>
            <a:r>
              <a:rPr lang="en-US" dirty="0" smtClean="0">
                <a:latin typeface="+mn-lt"/>
              </a:rPr>
              <a:t>e-evaluate </a:t>
            </a:r>
            <a:r>
              <a:rPr lang="en-US" dirty="0">
                <a:latin typeface="+mn-lt"/>
              </a:rPr>
              <a:t>top 4 every 10 </a:t>
            </a:r>
            <a:r>
              <a:rPr lang="en-US" dirty="0" err="1">
                <a:latin typeface="+mn-lt"/>
              </a:rPr>
              <a:t>secs</a:t>
            </a:r>
            <a:endParaRPr lang="en-US" dirty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E</a:t>
            </a:r>
            <a:r>
              <a:rPr lang="en-US" dirty="0" smtClean="0">
                <a:latin typeface="+mn-lt"/>
              </a:rPr>
              <a:t>very </a:t>
            </a:r>
            <a:r>
              <a:rPr lang="en-US" dirty="0">
                <a:latin typeface="+mn-lt"/>
              </a:rPr>
              <a:t>30 </a:t>
            </a:r>
            <a:r>
              <a:rPr lang="en-US" dirty="0" err="1">
                <a:latin typeface="+mn-lt"/>
              </a:rPr>
              <a:t>secs</a:t>
            </a:r>
            <a:r>
              <a:rPr lang="en-US" dirty="0">
                <a:latin typeface="+mn-lt"/>
              </a:rPr>
              <a:t>: randomly select another peer, starts sending chunks</a:t>
            </a:r>
          </a:p>
          <a:p>
            <a:pPr marL="742950" lvl="1" indent="-285750">
              <a:buSzPct val="75000"/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N</a:t>
            </a:r>
            <a:r>
              <a:rPr lang="en-US" dirty="0" smtClean="0">
                <a:latin typeface="+mn-lt"/>
              </a:rPr>
              <a:t>ewly </a:t>
            </a:r>
            <a:r>
              <a:rPr lang="en-US" dirty="0">
                <a:latin typeface="+mn-lt"/>
              </a:rPr>
              <a:t>chosen peer may join top </a:t>
            </a:r>
            <a:r>
              <a:rPr lang="en-US" dirty="0" smtClean="0">
                <a:latin typeface="+mn-lt"/>
              </a:rPr>
              <a:t>4 (5 total)</a:t>
            </a:r>
            <a:endParaRPr lang="en-US" dirty="0">
              <a:latin typeface="+mn-lt"/>
            </a:endParaRPr>
          </a:p>
          <a:p>
            <a:pPr marL="742950" lvl="1" indent="-285750">
              <a:buSzPct val="75000"/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“optimistically </a:t>
            </a:r>
            <a:r>
              <a:rPr lang="en-US" dirty="0" err="1">
                <a:latin typeface="+mn-lt"/>
              </a:rPr>
              <a:t>unchoke</a:t>
            </a:r>
            <a:r>
              <a:rPr lang="en-US" dirty="0">
                <a:latin typeface="+mn-lt"/>
              </a:rPr>
              <a:t>”</a:t>
            </a:r>
          </a:p>
          <a:p>
            <a:pPr marL="342900" indent="-342900">
              <a:buFont typeface="ZapfDingbats" pitchFamily="82" charset="2"/>
              <a:buChar char="r"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54000"/>
            <a:ext cx="7772400" cy="1143000"/>
          </a:xfrm>
        </p:spPr>
        <p:txBody>
          <a:bodyPr/>
          <a:lstStyle/>
          <a:p>
            <a:r>
              <a:rPr lang="en-US" smtClean="0"/>
              <a:t>BitTorrent:  Tit-for-tat</a:t>
            </a:r>
          </a:p>
        </p:txBody>
      </p:sp>
      <p:graphicFrame>
        <p:nvGraphicFramePr>
          <p:cNvPr id="26626" name="Object 3"/>
          <p:cNvGraphicFramePr>
            <a:graphicFrameLocks noChangeAspect="1"/>
          </p:cNvGraphicFramePr>
          <p:nvPr/>
        </p:nvGraphicFramePr>
        <p:xfrm>
          <a:off x="2909888" y="4518025"/>
          <a:ext cx="617537" cy="473075"/>
        </p:xfrm>
        <a:graphic>
          <a:graphicData uri="http://schemas.openxmlformats.org/presentationml/2006/ole">
            <p:oleObj spid="_x0000_s179202" name="Clip" r:id="rId3" imgW="1305000" imgH="1085760" progId="">
              <p:embed/>
            </p:oleObj>
          </a:graphicData>
        </a:graphic>
      </p:graphicFrame>
      <p:graphicFrame>
        <p:nvGraphicFramePr>
          <p:cNvPr id="26627" name="Object 4"/>
          <p:cNvGraphicFramePr>
            <a:graphicFrameLocks noChangeAspect="1"/>
          </p:cNvGraphicFramePr>
          <p:nvPr/>
        </p:nvGraphicFramePr>
        <p:xfrm>
          <a:off x="827088" y="3641725"/>
          <a:ext cx="617537" cy="473075"/>
        </p:xfrm>
        <a:graphic>
          <a:graphicData uri="http://schemas.openxmlformats.org/presentationml/2006/ole">
            <p:oleObj spid="_x0000_s179203" name="Clip" r:id="rId4" imgW="1305000" imgH="1085760" progId="">
              <p:embed/>
            </p:oleObj>
          </a:graphicData>
        </a:graphic>
      </p:graphicFrame>
      <p:graphicFrame>
        <p:nvGraphicFramePr>
          <p:cNvPr id="266245" name="Object 5"/>
          <p:cNvGraphicFramePr>
            <a:graphicFrameLocks noChangeAspect="1"/>
          </p:cNvGraphicFramePr>
          <p:nvPr/>
        </p:nvGraphicFramePr>
        <p:xfrm>
          <a:off x="2160588" y="3438525"/>
          <a:ext cx="617537" cy="473075"/>
        </p:xfrm>
        <a:graphic>
          <a:graphicData uri="http://schemas.openxmlformats.org/presentationml/2006/ole">
            <p:oleObj spid="_x0000_s179204" name="Clip" r:id="rId5" imgW="1305000" imgH="1085760" progId="">
              <p:embed/>
            </p:oleObj>
          </a:graphicData>
        </a:graphic>
      </p:graphicFrame>
      <p:graphicFrame>
        <p:nvGraphicFramePr>
          <p:cNvPr id="26629" name="Object 6"/>
          <p:cNvGraphicFramePr>
            <a:graphicFrameLocks noChangeAspect="1"/>
          </p:cNvGraphicFramePr>
          <p:nvPr/>
        </p:nvGraphicFramePr>
        <p:xfrm>
          <a:off x="1538288" y="5241925"/>
          <a:ext cx="617537" cy="473075"/>
        </p:xfrm>
        <a:graphic>
          <a:graphicData uri="http://schemas.openxmlformats.org/presentationml/2006/ole">
            <p:oleObj spid="_x0000_s179205" name="Clip" r:id="rId6" imgW="1305000" imgH="1085760" progId="">
              <p:embed/>
            </p:oleObj>
          </a:graphicData>
        </a:graphic>
      </p:graphicFrame>
      <p:graphicFrame>
        <p:nvGraphicFramePr>
          <p:cNvPr id="26630" name="Object 7"/>
          <p:cNvGraphicFramePr>
            <a:graphicFrameLocks noChangeAspect="1"/>
          </p:cNvGraphicFramePr>
          <p:nvPr/>
        </p:nvGraphicFramePr>
        <p:xfrm>
          <a:off x="2262188" y="6118225"/>
          <a:ext cx="617537" cy="473075"/>
        </p:xfrm>
        <a:graphic>
          <a:graphicData uri="http://schemas.openxmlformats.org/presentationml/2006/ole">
            <p:oleObj spid="_x0000_s179206" name="Clip" r:id="rId7" imgW="1305000" imgH="1085760" progId="">
              <p:embed/>
            </p:oleObj>
          </a:graphicData>
        </a:graphic>
      </p:graphicFrame>
      <p:graphicFrame>
        <p:nvGraphicFramePr>
          <p:cNvPr id="26631" name="Object 8"/>
          <p:cNvGraphicFramePr>
            <a:graphicFrameLocks noChangeAspect="1"/>
          </p:cNvGraphicFramePr>
          <p:nvPr/>
        </p:nvGraphicFramePr>
        <p:xfrm>
          <a:off x="4967288" y="3895725"/>
          <a:ext cx="617537" cy="473075"/>
        </p:xfrm>
        <a:graphic>
          <a:graphicData uri="http://schemas.openxmlformats.org/presentationml/2006/ole">
            <p:oleObj spid="_x0000_s179207" name="Clip" r:id="rId8" imgW="1305000" imgH="1085760" progId="">
              <p:embed/>
            </p:oleObj>
          </a:graphicData>
        </a:graphic>
      </p:graphicFrame>
      <p:graphicFrame>
        <p:nvGraphicFramePr>
          <p:cNvPr id="266249" name="Object 9"/>
          <p:cNvGraphicFramePr>
            <a:graphicFrameLocks noChangeAspect="1"/>
          </p:cNvGraphicFramePr>
          <p:nvPr/>
        </p:nvGraphicFramePr>
        <p:xfrm>
          <a:off x="4662488" y="3057525"/>
          <a:ext cx="617537" cy="473075"/>
        </p:xfrm>
        <a:graphic>
          <a:graphicData uri="http://schemas.openxmlformats.org/presentationml/2006/ole">
            <p:oleObj spid="_x0000_s179208" name="Clip" r:id="rId9" imgW="1305000" imgH="1085760" progId="">
              <p:embed/>
            </p:oleObj>
          </a:graphicData>
        </a:graphic>
      </p:graphicFrame>
      <p:graphicFrame>
        <p:nvGraphicFramePr>
          <p:cNvPr id="26633" name="Object 10"/>
          <p:cNvGraphicFramePr>
            <a:graphicFrameLocks noChangeAspect="1"/>
          </p:cNvGraphicFramePr>
          <p:nvPr/>
        </p:nvGraphicFramePr>
        <p:xfrm>
          <a:off x="5729288" y="2714625"/>
          <a:ext cx="617537" cy="473075"/>
        </p:xfrm>
        <a:graphic>
          <a:graphicData uri="http://schemas.openxmlformats.org/presentationml/2006/ole">
            <p:oleObj spid="_x0000_s179209" name="Clip" r:id="rId10" imgW="1305000" imgH="1085760" progId="">
              <p:embed/>
            </p:oleObj>
          </a:graphicData>
        </a:graphic>
      </p:graphicFrame>
      <p:graphicFrame>
        <p:nvGraphicFramePr>
          <p:cNvPr id="26634" name="Object 11"/>
          <p:cNvGraphicFramePr>
            <a:graphicFrameLocks noChangeAspect="1"/>
          </p:cNvGraphicFramePr>
          <p:nvPr/>
        </p:nvGraphicFramePr>
        <p:xfrm>
          <a:off x="6351588" y="3565525"/>
          <a:ext cx="617537" cy="473075"/>
        </p:xfrm>
        <a:graphic>
          <a:graphicData uri="http://schemas.openxmlformats.org/presentationml/2006/ole">
            <p:oleObj spid="_x0000_s179210" name="Clip" r:id="rId11" imgW="1305000" imgH="1085760" progId="">
              <p:embed/>
            </p:oleObj>
          </a:graphicData>
        </a:graphic>
      </p:graphicFrame>
      <p:graphicFrame>
        <p:nvGraphicFramePr>
          <p:cNvPr id="26635" name="Object 12"/>
          <p:cNvGraphicFramePr>
            <a:graphicFrameLocks noChangeAspect="1"/>
          </p:cNvGraphicFramePr>
          <p:nvPr/>
        </p:nvGraphicFramePr>
        <p:xfrm>
          <a:off x="6173788" y="4454525"/>
          <a:ext cx="617537" cy="473075"/>
        </p:xfrm>
        <a:graphic>
          <a:graphicData uri="http://schemas.openxmlformats.org/presentationml/2006/ole">
            <p:oleObj spid="_x0000_s179211" name="Clip" r:id="rId12" imgW="1305000" imgH="1085760" progId="">
              <p:embed/>
            </p:oleObj>
          </a:graphicData>
        </a:graphic>
      </p:graphicFrame>
      <p:pic>
        <p:nvPicPr>
          <p:cNvPr id="26639" name="Picture 13" descr="Alic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89313" y="5095875"/>
            <a:ext cx="56197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4" name="Line 14"/>
          <p:cNvSpPr>
            <a:spLocks noChangeShapeType="1"/>
          </p:cNvSpPr>
          <p:nvPr/>
        </p:nvSpPr>
        <p:spPr bwMode="auto">
          <a:xfrm flipH="1" flipV="1">
            <a:off x="2654300" y="3937000"/>
            <a:ext cx="4572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41" name="Line 15"/>
          <p:cNvSpPr>
            <a:spLocks noChangeShapeType="1"/>
          </p:cNvSpPr>
          <p:nvPr/>
        </p:nvSpPr>
        <p:spPr bwMode="auto">
          <a:xfrm flipH="1" flipV="1">
            <a:off x="1473200" y="4102100"/>
            <a:ext cx="14732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42" name="Line 16"/>
          <p:cNvSpPr>
            <a:spLocks noChangeShapeType="1"/>
          </p:cNvSpPr>
          <p:nvPr/>
        </p:nvSpPr>
        <p:spPr bwMode="auto">
          <a:xfrm flipH="1">
            <a:off x="2159000" y="4991100"/>
            <a:ext cx="9652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43" name="Line 17"/>
          <p:cNvSpPr>
            <a:spLocks noChangeShapeType="1"/>
          </p:cNvSpPr>
          <p:nvPr/>
        </p:nvSpPr>
        <p:spPr bwMode="auto">
          <a:xfrm flipH="1">
            <a:off x="2628900" y="5041900"/>
            <a:ext cx="596900" cy="104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44" name="Line 18"/>
          <p:cNvSpPr>
            <a:spLocks noChangeShapeType="1"/>
          </p:cNvSpPr>
          <p:nvPr/>
        </p:nvSpPr>
        <p:spPr bwMode="auto">
          <a:xfrm flipV="1">
            <a:off x="5511800" y="3225800"/>
            <a:ext cx="419100" cy="64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259" name="Line 19"/>
          <p:cNvSpPr>
            <a:spLocks noChangeShapeType="1"/>
          </p:cNvSpPr>
          <p:nvPr/>
        </p:nvSpPr>
        <p:spPr bwMode="auto">
          <a:xfrm flipH="1" flipV="1">
            <a:off x="5168900" y="3492500"/>
            <a:ext cx="76200" cy="35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46" name="Line 20"/>
          <p:cNvSpPr>
            <a:spLocks noChangeShapeType="1"/>
          </p:cNvSpPr>
          <p:nvPr/>
        </p:nvSpPr>
        <p:spPr bwMode="auto">
          <a:xfrm flipV="1">
            <a:off x="5613400" y="3810000"/>
            <a:ext cx="787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47" name="Line 21"/>
          <p:cNvSpPr>
            <a:spLocks noChangeShapeType="1"/>
          </p:cNvSpPr>
          <p:nvPr/>
        </p:nvSpPr>
        <p:spPr bwMode="auto">
          <a:xfrm>
            <a:off x="5613400" y="4279900"/>
            <a:ext cx="59690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26648" name="Picture 22" descr="Bo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79988" y="45243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3" name="Line 23"/>
          <p:cNvSpPr>
            <a:spLocks noChangeShapeType="1"/>
          </p:cNvSpPr>
          <p:nvPr/>
        </p:nvSpPr>
        <p:spPr bwMode="auto">
          <a:xfrm flipV="1">
            <a:off x="3530600" y="4076700"/>
            <a:ext cx="1435100" cy="4826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/>
            <a:tailEnd type="triangle" w="med" len="med"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266264" name="Line 24"/>
          <p:cNvSpPr>
            <a:spLocks noChangeShapeType="1"/>
          </p:cNvSpPr>
          <p:nvPr/>
        </p:nvSpPr>
        <p:spPr bwMode="auto">
          <a:xfrm flipH="1">
            <a:off x="3543300" y="4165600"/>
            <a:ext cx="1397000" cy="469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65" name="Line 25"/>
          <p:cNvSpPr>
            <a:spLocks noChangeShapeType="1"/>
          </p:cNvSpPr>
          <p:nvPr/>
        </p:nvSpPr>
        <p:spPr bwMode="auto">
          <a:xfrm flipV="1">
            <a:off x="3581400" y="4267200"/>
            <a:ext cx="1371600" cy="482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266266" name="Text Box 26"/>
          <p:cNvSpPr txBox="1">
            <a:spLocks noChangeArrowheads="1"/>
          </p:cNvSpPr>
          <p:nvPr/>
        </p:nvSpPr>
        <p:spPr bwMode="auto">
          <a:xfrm>
            <a:off x="800100" y="1320800"/>
            <a:ext cx="4497388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(1) Alice “optimistically </a:t>
            </a:r>
            <a:r>
              <a:rPr lang="en-US" sz="2000" dirty="0" err="1">
                <a:solidFill>
                  <a:schemeClr val="accent2"/>
                </a:solidFill>
              </a:rPr>
              <a:t>unchokes</a:t>
            </a:r>
            <a:r>
              <a:rPr lang="en-US" sz="2000" dirty="0">
                <a:solidFill>
                  <a:schemeClr val="accent2"/>
                </a:solidFill>
              </a:rPr>
              <a:t>” Bob</a:t>
            </a:r>
          </a:p>
        </p:txBody>
      </p:sp>
      <p:sp>
        <p:nvSpPr>
          <p:cNvPr id="266267" name="Text Box 27"/>
          <p:cNvSpPr txBox="1">
            <a:spLocks noChangeArrowheads="1"/>
          </p:cNvSpPr>
          <p:nvPr/>
        </p:nvSpPr>
        <p:spPr bwMode="auto">
          <a:xfrm>
            <a:off x="800100" y="1663700"/>
            <a:ext cx="8075612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(2) Alice becomes one of Bob’s top-four providers; Bob reciprocates</a:t>
            </a:r>
          </a:p>
        </p:txBody>
      </p:sp>
      <p:sp>
        <p:nvSpPr>
          <p:cNvPr id="266268" name="Text Box 28"/>
          <p:cNvSpPr txBox="1">
            <a:spLocks noChangeArrowheads="1"/>
          </p:cNvSpPr>
          <p:nvPr/>
        </p:nvSpPr>
        <p:spPr bwMode="auto">
          <a:xfrm>
            <a:off x="800100" y="2019300"/>
            <a:ext cx="5903913" cy="304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(3) Bob becomes one of Alice’s top-four providers</a:t>
            </a:r>
          </a:p>
        </p:txBody>
      </p:sp>
      <p:sp>
        <p:nvSpPr>
          <p:cNvPr id="266269" name="Text Box 29"/>
          <p:cNvSpPr txBox="1">
            <a:spLocks noChangeArrowheads="1"/>
          </p:cNvSpPr>
          <p:nvPr/>
        </p:nvSpPr>
        <p:spPr bwMode="auto">
          <a:xfrm>
            <a:off x="4724400" y="5457825"/>
            <a:ext cx="3657600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With higher upload rate, </a:t>
            </a:r>
            <a:br>
              <a:rPr lang="en-US" sz="2000">
                <a:solidFill>
                  <a:srgbClr val="FF0000"/>
                </a:solidFill>
              </a:rPr>
            </a:br>
            <a:r>
              <a:rPr lang="en-US" sz="2000">
                <a:solidFill>
                  <a:srgbClr val="FF0000"/>
                </a:solidFill>
              </a:rPr>
              <a:t>can find better trading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rgbClr val="FF0000"/>
                </a:solidFill>
              </a:rPr>
              <a:t>partners &amp; get file faster!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266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266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266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66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6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4" grpId="0" animBg="1"/>
      <p:bldP spid="266259" grpId="0" animBg="1"/>
      <p:bldP spid="266263" grpId="0" animBg="1"/>
      <p:bldP spid="266263" grpId="1" animBg="1"/>
      <p:bldP spid="266264" grpId="0" animBg="1"/>
      <p:bldP spid="266265" grpId="0" animBg="1"/>
      <p:bldP spid="266266" grpId="0"/>
      <p:bldP spid="266267" grpId="0"/>
      <p:bldP spid="266268" grpId="0"/>
      <p:bldP spid="2662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architectures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Client-server (</a:t>
            </a:r>
            <a:r>
              <a:rPr lang="en-US" dirty="0" smtClean="0">
                <a:solidFill>
                  <a:srgbClr val="009900"/>
                </a:solidFill>
              </a:rPr>
              <a:t>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Including data centers / cloud computing</a:t>
            </a:r>
          </a:p>
          <a:p>
            <a:r>
              <a:rPr lang="en-US" dirty="0" smtClean="0"/>
              <a:t>Peer-to-peer (</a:t>
            </a:r>
            <a:r>
              <a:rPr lang="en-US" dirty="0" smtClean="0">
                <a:solidFill>
                  <a:srgbClr val="009900"/>
                </a:solidFill>
              </a:rPr>
              <a:t>P2P</a:t>
            </a:r>
            <a:r>
              <a:rPr lang="en-US" dirty="0" smtClean="0"/>
              <a:t>)</a:t>
            </a:r>
          </a:p>
          <a:p>
            <a:r>
              <a:rPr lang="en-US" dirty="0" smtClean="0"/>
              <a:t>Hybrid of client-server and P2P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Distributed Hash Table (DHT)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DHT = distributed P2P database</a:t>
            </a:r>
          </a:p>
          <a:p>
            <a:r>
              <a:rPr lang="en-US" dirty="0" smtClean="0"/>
              <a:t>Database has </a:t>
            </a:r>
            <a:r>
              <a:rPr lang="en-US" dirty="0" smtClean="0">
                <a:solidFill>
                  <a:srgbClr val="FF0000"/>
                </a:solidFill>
              </a:rPr>
              <a:t>(key, value) </a:t>
            </a:r>
            <a:r>
              <a:rPr lang="en-US" dirty="0" smtClean="0"/>
              <a:t>pairs; </a:t>
            </a:r>
          </a:p>
          <a:p>
            <a:pPr lvl="1"/>
            <a:r>
              <a:rPr lang="en-US" dirty="0" smtClean="0"/>
              <a:t>key: </a:t>
            </a:r>
            <a:r>
              <a:rPr lang="en-US" dirty="0" err="1" smtClean="0"/>
              <a:t>ss</a:t>
            </a:r>
            <a:r>
              <a:rPr lang="en-US" dirty="0" smtClean="0"/>
              <a:t> number; value: human name</a:t>
            </a:r>
          </a:p>
          <a:p>
            <a:pPr lvl="1"/>
            <a:r>
              <a:rPr lang="en-US" dirty="0" smtClean="0"/>
              <a:t>key: content type; value: IP address</a:t>
            </a:r>
          </a:p>
          <a:p>
            <a:r>
              <a:rPr lang="en-US" dirty="0" smtClean="0"/>
              <a:t>Peers </a:t>
            </a:r>
            <a:r>
              <a:rPr lang="en-US" dirty="0" smtClean="0">
                <a:solidFill>
                  <a:srgbClr val="FF0000"/>
                </a:solidFill>
              </a:rPr>
              <a:t>query</a:t>
            </a:r>
            <a:r>
              <a:rPr lang="en-US" dirty="0" smtClean="0"/>
              <a:t> DB with key</a:t>
            </a:r>
          </a:p>
          <a:p>
            <a:pPr lvl="1"/>
            <a:r>
              <a:rPr lang="en-US" dirty="0" smtClean="0"/>
              <a:t>DB returns values that match the key</a:t>
            </a:r>
          </a:p>
          <a:p>
            <a:r>
              <a:rPr lang="en-US" dirty="0" smtClean="0"/>
              <a:t>Peers can also </a:t>
            </a:r>
            <a:r>
              <a:rPr lang="en-US" dirty="0" smtClean="0">
                <a:solidFill>
                  <a:srgbClr val="FF0000"/>
                </a:solidFill>
              </a:rPr>
              <a:t>insert</a:t>
            </a:r>
            <a:r>
              <a:rPr lang="en-US" dirty="0" smtClean="0"/>
              <a:t> (key, value) peers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DHT Identifiers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smtClean="0"/>
              <a:t>Assign integer identifier to each peer in range [0,2</a:t>
            </a:r>
            <a:r>
              <a:rPr lang="en-US" baseline="30000" dirty="0" smtClean="0"/>
              <a:t>n</a:t>
            </a:r>
            <a:r>
              <a:rPr lang="en-US" dirty="0" smtClean="0"/>
              <a:t>-1]</a:t>
            </a:r>
          </a:p>
          <a:p>
            <a:pPr lvl="1"/>
            <a:r>
              <a:rPr lang="en-US" dirty="0" smtClean="0"/>
              <a:t>Each identifier can be represented by n bits</a:t>
            </a:r>
          </a:p>
          <a:p>
            <a:r>
              <a:rPr lang="en-US" dirty="0" smtClean="0"/>
              <a:t>Require each key to be an integer in </a:t>
            </a:r>
            <a:r>
              <a:rPr lang="en-US" dirty="0" smtClean="0">
                <a:solidFill>
                  <a:srgbClr val="FF0000"/>
                </a:solidFill>
              </a:rPr>
              <a:t>same range</a:t>
            </a:r>
            <a:endParaRPr lang="en-US" dirty="0" smtClean="0"/>
          </a:p>
          <a:p>
            <a:r>
              <a:rPr lang="en-US" dirty="0" smtClean="0"/>
              <a:t>To get integer keys, hash original key</a:t>
            </a:r>
          </a:p>
          <a:p>
            <a:pPr lvl="1"/>
            <a:r>
              <a:rPr lang="en-US" dirty="0" smtClean="0"/>
              <a:t>e.g., key = h(“Led Zeppelin IV”)</a:t>
            </a:r>
          </a:p>
          <a:p>
            <a:pPr lvl="1"/>
            <a:r>
              <a:rPr lang="en-US" dirty="0" smtClean="0"/>
              <a:t>This is why they call it a distributed “hash”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smtClean="0"/>
              <a:t>Assign </a:t>
            </a:r>
            <a:r>
              <a:rPr lang="en-US" dirty="0" smtClean="0"/>
              <a:t>K</a:t>
            </a:r>
            <a:r>
              <a:rPr lang="en-US" dirty="0" smtClean="0"/>
              <a:t>eys </a:t>
            </a:r>
            <a:r>
              <a:rPr lang="en-US" dirty="0" smtClean="0"/>
              <a:t>to </a:t>
            </a:r>
            <a:r>
              <a:rPr lang="en-US" dirty="0" smtClean="0"/>
              <a:t>Peers</a:t>
            </a:r>
            <a:r>
              <a:rPr lang="en-US" dirty="0" smtClean="0"/>
              <a:t>?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issue:</a:t>
            </a:r>
          </a:p>
          <a:p>
            <a:pPr lvl="1"/>
            <a:r>
              <a:rPr lang="en-US" dirty="0" smtClean="0"/>
              <a:t>Assigning (key, value) pairs to </a:t>
            </a:r>
            <a:r>
              <a:rPr lang="en-US" dirty="0" smtClean="0"/>
              <a:t>peers</a:t>
            </a:r>
            <a:endParaRPr lang="en-US" dirty="0" smtClean="0"/>
          </a:p>
          <a:p>
            <a:r>
              <a:rPr lang="en-US" dirty="0" smtClean="0"/>
              <a:t>Rule: assign key to the peer that has the </a:t>
            </a:r>
            <a:r>
              <a:rPr lang="en-US" dirty="0" smtClean="0">
                <a:solidFill>
                  <a:srgbClr val="FF0000"/>
                </a:solidFill>
              </a:rPr>
              <a:t>closest</a:t>
            </a:r>
            <a:r>
              <a:rPr lang="en-US" dirty="0" smtClean="0"/>
              <a:t> ID</a:t>
            </a:r>
          </a:p>
          <a:p>
            <a:r>
              <a:rPr lang="en-US" dirty="0" smtClean="0"/>
              <a:t>Convention in lecture: closest is the </a:t>
            </a:r>
            <a:r>
              <a:rPr lang="en-US" dirty="0" smtClean="0">
                <a:solidFill>
                  <a:srgbClr val="FF0000"/>
                </a:solidFill>
              </a:rPr>
              <a:t>immediate successor </a:t>
            </a:r>
            <a:r>
              <a:rPr lang="en-US" dirty="0" smtClean="0"/>
              <a:t>of the </a:t>
            </a:r>
            <a:r>
              <a:rPr lang="en-US" dirty="0" smtClean="0"/>
              <a:t>key</a:t>
            </a:r>
            <a:endParaRPr lang="en-US" dirty="0" smtClean="0"/>
          </a:p>
          <a:p>
            <a:r>
              <a:rPr lang="en-US" dirty="0" smtClean="0"/>
              <a:t>Ex: n=4; peers: 1,3,4,5,8,10,12,14; </a:t>
            </a:r>
          </a:p>
          <a:p>
            <a:pPr lvl="1"/>
            <a:r>
              <a:rPr lang="en-US" dirty="0" smtClean="0"/>
              <a:t>key = 13, then successor  peer = 14</a:t>
            </a:r>
          </a:p>
          <a:p>
            <a:pPr lvl="1"/>
            <a:r>
              <a:rPr lang="en-US" dirty="0" smtClean="0"/>
              <a:t>key = 15, then successor peer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438400" y="1219200"/>
            <a:ext cx="3602038" cy="3570288"/>
            <a:chOff x="1066800" y="1676400"/>
            <a:chExt cx="3602330" cy="3569732"/>
          </a:xfrm>
        </p:grpSpPr>
        <p:sp>
          <p:nvSpPr>
            <p:cNvPr id="96263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4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5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7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8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9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0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6272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6273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6274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6275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6276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6277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6278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6279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4114800" y="1524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4191000" y="1600200"/>
            <a:ext cx="169863" cy="968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61" name="Title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Circular DHT (1)</a:t>
            </a:r>
          </a:p>
        </p:txBody>
      </p:sp>
      <p:sp>
        <p:nvSpPr>
          <p:cNvPr id="96262" name="Content Placeholder 68"/>
          <p:cNvSpPr>
            <a:spLocks noGrp="1"/>
          </p:cNvSpPr>
          <p:nvPr>
            <p:ph idx="1"/>
          </p:nvPr>
        </p:nvSpPr>
        <p:spPr>
          <a:xfrm>
            <a:off x="838200" y="4953000"/>
            <a:ext cx="7848600" cy="1524000"/>
          </a:xfrm>
        </p:spPr>
        <p:txBody>
          <a:bodyPr/>
          <a:lstStyle/>
          <a:p>
            <a:r>
              <a:rPr lang="en-US" dirty="0" smtClean="0"/>
              <a:t>Each peer </a:t>
            </a:r>
            <a:r>
              <a:rPr lang="en-US" i="1" dirty="0" smtClean="0"/>
              <a:t>only</a:t>
            </a:r>
            <a:r>
              <a:rPr lang="en-US" dirty="0" smtClean="0"/>
              <a:t> aware of immediate successor and predecessor.</a:t>
            </a:r>
          </a:p>
          <a:p>
            <a:r>
              <a:rPr lang="en-US" dirty="0" smtClean="0"/>
              <a:t>“Overlay network”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37782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Circle DHT  (2)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97283" name="Oval 3"/>
          <p:cNvSpPr>
            <a:spLocks noChangeArrowheads="1"/>
          </p:cNvSpPr>
          <p:nvPr/>
        </p:nvSpPr>
        <p:spPr bwMode="auto">
          <a:xfrm>
            <a:off x="4691063" y="57991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4" name="Oval 4"/>
          <p:cNvSpPr>
            <a:spLocks noChangeArrowheads="1"/>
          </p:cNvSpPr>
          <p:nvPr/>
        </p:nvSpPr>
        <p:spPr bwMode="auto">
          <a:xfrm>
            <a:off x="2925763" y="3205163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2957513" y="46894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6" name="Oval 6"/>
          <p:cNvSpPr>
            <a:spLocks noChangeArrowheads="1"/>
          </p:cNvSpPr>
          <p:nvPr/>
        </p:nvSpPr>
        <p:spPr bwMode="auto">
          <a:xfrm>
            <a:off x="6243638" y="27892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7" name="Oval 7"/>
          <p:cNvSpPr>
            <a:spLocks noChangeArrowheads="1"/>
          </p:cNvSpPr>
          <p:nvPr/>
        </p:nvSpPr>
        <p:spPr bwMode="auto">
          <a:xfrm>
            <a:off x="6624638" y="39782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8" name="Oval 8"/>
          <p:cNvSpPr>
            <a:spLocks noChangeArrowheads="1"/>
          </p:cNvSpPr>
          <p:nvPr/>
        </p:nvSpPr>
        <p:spPr bwMode="auto">
          <a:xfrm>
            <a:off x="6262688" y="49815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Oval 9"/>
          <p:cNvSpPr>
            <a:spLocks noChangeArrowheads="1"/>
          </p:cNvSpPr>
          <p:nvPr/>
        </p:nvSpPr>
        <p:spPr bwMode="auto">
          <a:xfrm>
            <a:off x="3648075" y="5467350"/>
            <a:ext cx="125413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0" name="Oval 10"/>
          <p:cNvSpPr>
            <a:spLocks noChangeArrowheads="1"/>
          </p:cNvSpPr>
          <p:nvPr/>
        </p:nvSpPr>
        <p:spPr bwMode="auto">
          <a:xfrm>
            <a:off x="2849563" y="2058988"/>
            <a:ext cx="3802062" cy="3811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4605338" y="1652588"/>
            <a:ext cx="7064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0001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5562600" y="251460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0011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6788150" y="3890963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0100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6494463" y="4895850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0101</a:t>
            </a:r>
          </a:p>
        </p:txBody>
      </p:sp>
      <p:sp>
        <p:nvSpPr>
          <p:cNvPr id="97295" name="Rectangle 15"/>
          <p:cNvSpPr>
            <a:spLocks noChangeArrowheads="1"/>
          </p:cNvSpPr>
          <p:nvPr/>
        </p:nvSpPr>
        <p:spPr bwMode="auto">
          <a:xfrm>
            <a:off x="4867275" y="5849938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1000</a:t>
            </a:r>
          </a:p>
        </p:txBody>
      </p:sp>
      <p:sp>
        <p:nvSpPr>
          <p:cNvPr id="97296" name="Rectangle 16"/>
          <p:cNvSpPr>
            <a:spLocks noChangeArrowheads="1"/>
          </p:cNvSpPr>
          <p:nvPr/>
        </p:nvSpPr>
        <p:spPr bwMode="auto">
          <a:xfrm>
            <a:off x="3068638" y="5610225"/>
            <a:ext cx="669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1010</a:t>
            </a:r>
          </a:p>
        </p:txBody>
      </p:sp>
      <p:sp>
        <p:nvSpPr>
          <p:cNvPr id="97297" name="Rectangle 17"/>
          <p:cNvSpPr>
            <a:spLocks noChangeArrowheads="1"/>
          </p:cNvSpPr>
          <p:nvPr/>
        </p:nvSpPr>
        <p:spPr bwMode="auto">
          <a:xfrm>
            <a:off x="2249488" y="4510088"/>
            <a:ext cx="669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1100</a:t>
            </a:r>
          </a:p>
        </p:txBody>
      </p:sp>
      <p:sp>
        <p:nvSpPr>
          <p:cNvPr id="97298" name="Rectangle 18"/>
          <p:cNvSpPr>
            <a:spLocks noChangeArrowheads="1"/>
          </p:cNvSpPr>
          <p:nvPr/>
        </p:nvSpPr>
        <p:spPr bwMode="auto">
          <a:xfrm>
            <a:off x="2374900" y="2960688"/>
            <a:ext cx="596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1111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545263" y="1676400"/>
            <a:ext cx="2200275" cy="993775"/>
            <a:chOff x="4289" y="1273"/>
            <a:chExt cx="853" cy="609"/>
          </a:xfrm>
        </p:grpSpPr>
        <p:sp>
          <p:nvSpPr>
            <p:cNvPr id="97320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97321" name="Text Box 21"/>
            <p:cNvSpPr txBox="1">
              <a:spLocks noChangeArrowheads="1"/>
            </p:cNvSpPr>
            <p:nvPr/>
          </p:nvSpPr>
          <p:spPr bwMode="auto">
            <a:xfrm>
              <a:off x="4289" y="1315"/>
              <a:ext cx="853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Who’s resp </a:t>
              </a:r>
            </a:p>
            <a:p>
              <a:r>
                <a:rPr lang="en-US" sz="2000">
                  <a:solidFill>
                    <a:srgbClr val="FF0000"/>
                  </a:solidFill>
                </a:rPr>
                <a:t>for key 1110 </a:t>
              </a:r>
              <a:r>
                <a:rPr lang="en-US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6323013" y="3003550"/>
            <a:ext cx="288925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 flipH="1">
            <a:off x="6303963" y="4164013"/>
            <a:ext cx="301625" cy="795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 flipH="1">
            <a:off x="4864100" y="5100638"/>
            <a:ext cx="1282700" cy="669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 flipH="1" flipV="1">
            <a:off x="3856038" y="5521325"/>
            <a:ext cx="812800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 flipH="1" flipV="1">
            <a:off x="3109913" y="4794250"/>
            <a:ext cx="552450" cy="6207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H="1" flipV="1">
            <a:off x="2960688" y="3422650"/>
            <a:ext cx="52387" cy="1198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306" name="Oval 28"/>
          <p:cNvSpPr>
            <a:spLocks noChangeArrowheads="1"/>
          </p:cNvSpPr>
          <p:nvPr/>
        </p:nvSpPr>
        <p:spPr bwMode="auto">
          <a:xfrm>
            <a:off x="4845050" y="2005013"/>
            <a:ext cx="125413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68625" y="2252663"/>
            <a:ext cx="3049588" cy="933450"/>
            <a:chOff x="1870" y="1419"/>
            <a:chExt cx="1921" cy="588"/>
          </a:xfrm>
        </p:grpSpPr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1870" y="1419"/>
              <a:ext cx="1921" cy="588"/>
              <a:chOff x="1870" y="1419"/>
              <a:chExt cx="1921" cy="588"/>
            </a:xfrm>
          </p:grpSpPr>
          <p:sp>
            <p:nvSpPr>
              <p:cNvPr id="97318" name="Line 31"/>
              <p:cNvSpPr>
                <a:spLocks noChangeShapeType="1"/>
              </p:cNvSpPr>
              <p:nvPr/>
            </p:nvSpPr>
            <p:spPr bwMode="auto">
              <a:xfrm flipV="1">
                <a:off x="1941" y="1813"/>
                <a:ext cx="1850" cy="19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9" name="AutoShape 32"/>
              <p:cNvSpPr>
                <a:spLocks noChangeArrowheads="1"/>
              </p:cNvSpPr>
              <p:nvPr/>
            </p:nvSpPr>
            <p:spPr bwMode="auto">
              <a:xfrm>
                <a:off x="1870" y="1419"/>
                <a:ext cx="691" cy="384"/>
              </a:xfrm>
              <a:prstGeom prst="wedgeRoundRectCallout">
                <a:avLst>
                  <a:gd name="adj1" fmla="val 17440"/>
                  <a:gd name="adj2" fmla="val 8775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>
                  <a:latin typeface="Times New Roman" pitchFamily="18" charset="0"/>
                </a:endParaRPr>
              </a:p>
            </p:txBody>
          </p:sp>
        </p:grpSp>
        <p:sp>
          <p:nvSpPr>
            <p:cNvPr id="97317" name="Text Box 33"/>
            <p:cNvSpPr txBox="1">
              <a:spLocks noChangeArrowheads="1"/>
            </p:cNvSpPr>
            <p:nvPr/>
          </p:nvSpPr>
          <p:spPr bwMode="auto">
            <a:xfrm>
              <a:off x="1908" y="1511"/>
              <a:ext cx="81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 am</a:t>
              </a:r>
            </a:p>
          </p:txBody>
        </p:sp>
      </p:grpSp>
      <p:sp>
        <p:nvSpPr>
          <p:cNvPr id="226338" name="Text Box 34"/>
          <p:cNvSpPr txBox="1">
            <a:spLocks noChangeArrowheads="1"/>
          </p:cNvSpPr>
          <p:nvPr/>
        </p:nvSpPr>
        <p:spPr bwMode="auto">
          <a:xfrm>
            <a:off x="609600" y="1600200"/>
            <a:ext cx="234391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O(N) messages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on </a:t>
            </a:r>
            <a:r>
              <a:rPr lang="en-US" sz="2000" dirty="0" err="1">
                <a:solidFill>
                  <a:srgbClr val="FF0000"/>
                </a:solidFill>
                <a:latin typeface="+mn-lt"/>
              </a:rPr>
              <a:t>avg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to resolve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query, when there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are N peers</a:t>
            </a:r>
          </a:p>
        </p:txBody>
      </p:sp>
      <p:sp>
        <p:nvSpPr>
          <p:cNvPr id="226340" name="Text Box 36"/>
          <p:cNvSpPr txBox="1">
            <a:spLocks noChangeArrowheads="1"/>
          </p:cNvSpPr>
          <p:nvPr/>
        </p:nvSpPr>
        <p:spPr bwMode="auto">
          <a:xfrm>
            <a:off x="5943600" y="3429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1" name="Text Box 37"/>
          <p:cNvSpPr txBox="1">
            <a:spLocks noChangeArrowheads="1"/>
          </p:cNvSpPr>
          <p:nvPr/>
        </p:nvSpPr>
        <p:spPr bwMode="auto">
          <a:xfrm>
            <a:off x="5943600" y="4343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2" name="Text Box 38"/>
          <p:cNvSpPr txBox="1">
            <a:spLocks noChangeArrowheads="1"/>
          </p:cNvSpPr>
          <p:nvPr/>
        </p:nvSpPr>
        <p:spPr bwMode="auto">
          <a:xfrm>
            <a:off x="5181600" y="5105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3" name="Text Box 39"/>
          <p:cNvSpPr txBox="1">
            <a:spLocks noChangeArrowheads="1"/>
          </p:cNvSpPr>
          <p:nvPr/>
        </p:nvSpPr>
        <p:spPr bwMode="auto">
          <a:xfrm>
            <a:off x="4114800" y="54102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4" name="Text Box 40"/>
          <p:cNvSpPr txBox="1">
            <a:spLocks noChangeArrowheads="1"/>
          </p:cNvSpPr>
          <p:nvPr/>
        </p:nvSpPr>
        <p:spPr bwMode="auto">
          <a:xfrm>
            <a:off x="3352800" y="49530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226345" name="Text Box 41"/>
          <p:cNvSpPr txBox="1">
            <a:spLocks noChangeArrowheads="1"/>
          </p:cNvSpPr>
          <p:nvPr/>
        </p:nvSpPr>
        <p:spPr bwMode="auto">
          <a:xfrm>
            <a:off x="2971800" y="3962400"/>
            <a:ext cx="52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charset="0"/>
              </a:rPr>
              <a:t>1110</a:t>
            </a:r>
          </a:p>
        </p:txBody>
      </p:sp>
      <p:sp>
        <p:nvSpPr>
          <p:cNvPr id="97315" name="Text Box 42"/>
          <p:cNvSpPr txBox="1">
            <a:spLocks noChangeArrowheads="1"/>
          </p:cNvSpPr>
          <p:nvPr/>
        </p:nvSpPr>
        <p:spPr bwMode="auto">
          <a:xfrm>
            <a:off x="709612" y="5246687"/>
            <a:ext cx="1912938" cy="101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3300"/>
                </a:solidFill>
                <a:latin typeface="+mn-lt"/>
              </a:rPr>
              <a:t>Define </a:t>
            </a:r>
            <a:r>
              <a:rPr lang="en-US" sz="2000" u="sng">
                <a:solidFill>
                  <a:srgbClr val="FF3300"/>
                </a:solidFill>
                <a:latin typeface="+mn-lt"/>
              </a:rPr>
              <a:t>closest</a:t>
            </a:r>
            <a:r>
              <a:rPr lang="en-US" sz="2000">
                <a:solidFill>
                  <a:srgbClr val="FF3300"/>
                </a:solidFill>
                <a:latin typeface="+mn-lt"/>
              </a:rPr>
              <a:t/>
            </a:r>
            <a:br>
              <a:rPr lang="en-US" sz="2000">
                <a:solidFill>
                  <a:srgbClr val="FF3300"/>
                </a:solidFill>
                <a:latin typeface="+mn-lt"/>
              </a:rPr>
            </a:br>
            <a:r>
              <a:rPr lang="en-US" sz="2000">
                <a:solidFill>
                  <a:srgbClr val="FF3300"/>
                </a:solidFill>
                <a:latin typeface="+mn-lt"/>
              </a:rPr>
              <a:t>as closest</a:t>
            </a:r>
            <a:br>
              <a:rPr lang="en-US" sz="2000">
                <a:solidFill>
                  <a:srgbClr val="FF3300"/>
                </a:solidFill>
                <a:latin typeface="+mn-lt"/>
              </a:rPr>
            </a:br>
            <a:r>
              <a:rPr lang="en-US" sz="2000">
                <a:solidFill>
                  <a:srgbClr val="FF3300"/>
                </a:solidFill>
                <a:latin typeface="+mn-lt"/>
              </a:rPr>
              <a:t>successor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6" grpId="0" animBg="1"/>
      <p:bldP spid="226327" grpId="0" animBg="1"/>
      <p:bldP spid="226328" grpId="0" animBg="1"/>
      <p:bldP spid="226329" grpId="0" animBg="1"/>
      <p:bldP spid="226330" grpId="0" animBg="1"/>
      <p:bldP spid="226331" grpId="0" animBg="1"/>
      <p:bldP spid="226338" grpId="0"/>
      <p:bldP spid="226340" grpId="0"/>
      <p:bldP spid="226341" grpId="0"/>
      <p:bldP spid="226342" grpId="0"/>
      <p:bldP spid="226343" grpId="0"/>
      <p:bldP spid="226344" grpId="0"/>
      <p:bldP spid="22634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67"/>
          <p:cNvSpPr>
            <a:spLocks noGrp="1"/>
          </p:cNvSpPr>
          <p:nvPr>
            <p:ph type="title"/>
          </p:nvPr>
        </p:nvSpPr>
        <p:spPr>
          <a:xfrm>
            <a:off x="254000" y="0"/>
            <a:ext cx="8229600" cy="1143000"/>
          </a:xfrm>
        </p:spPr>
        <p:txBody>
          <a:bodyPr/>
          <a:lstStyle/>
          <a:p>
            <a:r>
              <a:rPr lang="en-US" smtClean="0"/>
              <a:t>Circular DHT with Shortcuts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>
          <a:xfrm>
            <a:off x="762000" y="4572000"/>
            <a:ext cx="7696200" cy="1676400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 smtClean="0"/>
              <a:t>Each peer keeps track of IP addresses of predecessor, successor, short cuts.</a:t>
            </a:r>
          </a:p>
          <a:p>
            <a:pPr>
              <a:defRPr/>
            </a:pPr>
            <a:r>
              <a:rPr lang="en-US" dirty="0" smtClean="0"/>
              <a:t>Reduced from 6 to 2 messages.</a:t>
            </a:r>
          </a:p>
          <a:p>
            <a:pPr>
              <a:defRPr/>
            </a:pPr>
            <a:r>
              <a:rPr lang="en-US" dirty="0" smtClean="0"/>
              <a:t>Possible to design shortcuts so O(log N) neighbors, O(log N) messages in query</a:t>
            </a:r>
            <a:endParaRPr lang="en-US" dirty="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362200" y="914400"/>
            <a:ext cx="3602038" cy="3570288"/>
            <a:chOff x="4953000" y="1676400"/>
            <a:chExt cx="3602330" cy="3569732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4953000" y="1676400"/>
              <a:ext cx="3602330" cy="3569732"/>
              <a:chOff x="1066800" y="1676400"/>
              <a:chExt cx="3602330" cy="3569732"/>
            </a:xfrm>
          </p:grpSpPr>
          <p:sp>
            <p:nvSpPr>
              <p:cNvPr id="98323" name="Oval 3"/>
              <p:cNvSpPr>
                <a:spLocks noChangeArrowheads="1"/>
              </p:cNvSpPr>
              <p:nvPr/>
            </p:nvSpPr>
            <p:spPr bwMode="auto">
              <a:xfrm>
                <a:off x="2794354" y="4791480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4" name="Oval 4"/>
              <p:cNvSpPr>
                <a:spLocks noChangeArrowheads="1"/>
              </p:cNvSpPr>
              <p:nvPr/>
            </p:nvSpPr>
            <p:spPr bwMode="auto">
              <a:xfrm>
                <a:off x="1435115" y="2890435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5" name="Oval 5"/>
              <p:cNvSpPr>
                <a:spLocks noChangeArrowheads="1"/>
              </p:cNvSpPr>
              <p:nvPr/>
            </p:nvSpPr>
            <p:spPr bwMode="auto">
              <a:xfrm>
                <a:off x="1459562" y="3978242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6" name="Oval 6"/>
              <p:cNvSpPr>
                <a:spLocks noChangeArrowheads="1"/>
              </p:cNvSpPr>
              <p:nvPr/>
            </p:nvSpPr>
            <p:spPr bwMode="auto">
              <a:xfrm>
                <a:off x="3989799" y="2585616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7" name="Oval 7"/>
              <p:cNvSpPr>
                <a:spLocks noChangeArrowheads="1"/>
              </p:cNvSpPr>
              <p:nvPr/>
            </p:nvSpPr>
            <p:spPr bwMode="auto">
              <a:xfrm>
                <a:off x="4283160" y="3457025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8" name="Oval 8"/>
              <p:cNvSpPr>
                <a:spLocks noChangeArrowheads="1"/>
              </p:cNvSpPr>
              <p:nvPr/>
            </p:nvSpPr>
            <p:spPr bwMode="auto">
              <a:xfrm>
                <a:off x="4004467" y="4192313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9" name="Oval 9"/>
              <p:cNvSpPr>
                <a:spLocks noChangeArrowheads="1"/>
              </p:cNvSpPr>
              <p:nvPr/>
            </p:nvSpPr>
            <p:spPr bwMode="auto">
              <a:xfrm>
                <a:off x="1991278" y="4548323"/>
                <a:ext cx="96565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0" name="Oval 10"/>
              <p:cNvSpPr>
                <a:spLocks noChangeArrowheads="1"/>
              </p:cNvSpPr>
              <p:nvPr/>
            </p:nvSpPr>
            <p:spPr bwMode="auto">
              <a:xfrm>
                <a:off x="1376443" y="2050438"/>
                <a:ext cx="2927496" cy="27933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31" name="Text Box 11"/>
              <p:cNvSpPr txBox="1">
                <a:spLocks noChangeArrowheads="1"/>
              </p:cNvSpPr>
              <p:nvPr/>
            </p:nvSpPr>
            <p:spPr bwMode="auto">
              <a:xfrm>
                <a:off x="2895600" y="1676400"/>
                <a:ext cx="28886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98332" name="Rectangle 12"/>
              <p:cNvSpPr>
                <a:spLocks noChangeArrowheads="1"/>
              </p:cNvSpPr>
              <p:nvPr/>
            </p:nvSpPr>
            <p:spPr bwMode="auto">
              <a:xfrm>
                <a:off x="3962400" y="22860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3</a:t>
                </a:r>
              </a:p>
            </p:txBody>
          </p:sp>
          <p:sp>
            <p:nvSpPr>
              <p:cNvPr id="98333" name="Rectangle 13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4</a:t>
                </a:r>
              </a:p>
            </p:txBody>
          </p:sp>
          <p:sp>
            <p:nvSpPr>
              <p:cNvPr id="98334" name="Rectangle 14"/>
              <p:cNvSpPr>
                <a:spLocks noChangeArrowheads="1"/>
              </p:cNvSpPr>
              <p:nvPr/>
            </p:nvSpPr>
            <p:spPr bwMode="auto">
              <a:xfrm>
                <a:off x="4114800" y="4114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5</a:t>
                </a:r>
              </a:p>
            </p:txBody>
          </p:sp>
          <p:sp>
            <p:nvSpPr>
              <p:cNvPr id="98335" name="Rectangle 15"/>
              <p:cNvSpPr>
                <a:spLocks noChangeArrowheads="1"/>
              </p:cNvSpPr>
              <p:nvPr/>
            </p:nvSpPr>
            <p:spPr bwMode="auto">
              <a:xfrm>
                <a:off x="2743200" y="4876800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8</a:t>
                </a:r>
              </a:p>
            </p:txBody>
          </p:sp>
          <p:sp>
            <p:nvSpPr>
              <p:cNvPr id="98336" name="Rectangle 16"/>
              <p:cNvSpPr>
                <a:spLocks noChangeArrowheads="1"/>
              </p:cNvSpPr>
              <p:nvPr/>
            </p:nvSpPr>
            <p:spPr bwMode="auto">
              <a:xfrm>
                <a:off x="1676400" y="46482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10</a:t>
                </a:r>
              </a:p>
            </p:txBody>
          </p:sp>
          <p:sp>
            <p:nvSpPr>
              <p:cNvPr id="98337" name="Rectangle 17"/>
              <p:cNvSpPr>
                <a:spLocks noChangeArrowheads="1"/>
              </p:cNvSpPr>
              <p:nvPr/>
            </p:nvSpPr>
            <p:spPr bwMode="auto">
              <a:xfrm>
                <a:off x="1066800" y="38862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12</a:t>
                </a:r>
              </a:p>
            </p:txBody>
          </p:sp>
          <p:sp>
            <p:nvSpPr>
              <p:cNvPr id="98338" name="Rectangle 18"/>
              <p:cNvSpPr>
                <a:spLocks noChangeArrowheads="1"/>
              </p:cNvSpPr>
              <p:nvPr/>
            </p:nvSpPr>
            <p:spPr bwMode="auto">
              <a:xfrm>
                <a:off x="1066800" y="2667000"/>
                <a:ext cx="4299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15</a:t>
                </a:r>
              </a:p>
            </p:txBody>
          </p:sp>
          <p:sp>
            <p:nvSpPr>
              <p:cNvPr id="98339" name="Oval 28"/>
              <p:cNvSpPr>
                <a:spLocks noChangeArrowheads="1"/>
              </p:cNvSpPr>
              <p:nvPr/>
            </p:nvSpPr>
            <p:spPr bwMode="auto">
              <a:xfrm>
                <a:off x="2912920" y="2010882"/>
                <a:ext cx="96565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80" name="Straight Arrow Connector 79"/>
            <p:cNvCxnSpPr>
              <a:endCxn id="98329" idx="7"/>
            </p:cNvCxnSpPr>
            <p:nvPr/>
          </p:nvCxnSpPr>
          <p:spPr>
            <a:xfrm rot="10800000" flipV="1">
              <a:off x="5959557" y="3504915"/>
              <a:ext cx="2254433" cy="10571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98328" idx="1"/>
              <a:endCxn id="98325" idx="6"/>
            </p:cNvCxnSpPr>
            <p:nvPr/>
          </p:nvCxnSpPr>
          <p:spPr>
            <a:xfrm rot="16200000" flipV="1">
              <a:off x="6583516" y="2885595"/>
              <a:ext cx="179359" cy="2462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98323" idx="0"/>
            </p:cNvCxnSpPr>
            <p:nvPr/>
          </p:nvCxnSpPr>
          <p:spPr>
            <a:xfrm rot="16200000" flipV="1">
              <a:off x="5159607" y="3222228"/>
              <a:ext cx="1820579" cy="13193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161270" y="2839751"/>
              <a:ext cx="2452306" cy="88748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98325" idx="7"/>
            </p:cNvCxnSpPr>
            <p:nvPr/>
          </p:nvCxnSpPr>
          <p:spPr>
            <a:xfrm rot="5400000" flipH="1" flipV="1">
              <a:off x="6013693" y="2080854"/>
              <a:ext cx="1325357" cy="249733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98330" idx="6"/>
            </p:cNvCxnSpPr>
            <p:nvPr/>
          </p:nvCxnSpPr>
          <p:spPr>
            <a:xfrm>
              <a:off x="5410237" y="2939853"/>
              <a:ext cx="2779938" cy="5079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8339" idx="5"/>
            </p:cNvCxnSpPr>
            <p:nvPr/>
          </p:nvCxnSpPr>
          <p:spPr>
            <a:xfrm rot="16200000" flipH="1">
              <a:off x="6355919" y="2621485"/>
              <a:ext cx="2095174" cy="1043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6292423" y="3156371"/>
              <a:ext cx="2177711" cy="11986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5400000">
            <a:off x="3848100" y="2476500"/>
            <a:ext cx="21336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2438400" y="2590800"/>
            <a:ext cx="18288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94363" y="1030288"/>
            <a:ext cx="1725612" cy="860425"/>
            <a:chOff x="4311" y="1273"/>
            <a:chExt cx="737" cy="609"/>
          </a:xfrm>
        </p:grpSpPr>
        <p:sp>
          <p:nvSpPr>
            <p:cNvPr id="98312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 sz="1600">
                <a:latin typeface="Times New Roman" pitchFamily="18" charset="0"/>
              </a:endParaRPr>
            </a:p>
          </p:txBody>
        </p:sp>
        <p:sp>
          <p:nvSpPr>
            <p:cNvPr id="98313" name="Text Box 21"/>
            <p:cNvSpPr txBox="1">
              <a:spLocks noChangeArrowheads="1"/>
            </p:cNvSpPr>
            <p:nvPr/>
          </p:nvSpPr>
          <p:spPr bwMode="auto">
            <a:xfrm>
              <a:off x="4344" y="1326"/>
              <a:ext cx="704" cy="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</a:rPr>
                <a:t>Who’s resp </a:t>
              </a:r>
            </a:p>
            <a:p>
              <a:r>
                <a:rPr lang="en-US" sz="1800">
                  <a:solidFill>
                    <a:srgbClr val="FF0000"/>
                  </a:solidFill>
                </a:rPr>
                <a:t>for key 1110?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67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mtClean="0"/>
              <a:t>Peer Churn</a:t>
            </a:r>
          </a:p>
        </p:txBody>
      </p:sp>
      <p:sp>
        <p:nvSpPr>
          <p:cNvPr id="69" name="Content Placeholder 68"/>
          <p:cNvSpPr>
            <a:spLocks noGrp="1"/>
          </p:cNvSpPr>
          <p:nvPr>
            <p:ph idx="1"/>
          </p:nvPr>
        </p:nvSpPr>
        <p:spPr>
          <a:xfrm>
            <a:off x="457200" y="4370388"/>
            <a:ext cx="8229600" cy="2133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Peer 5 abruptly leaves</a:t>
            </a:r>
          </a:p>
          <a:p>
            <a:pPr>
              <a:defRPr/>
            </a:pPr>
            <a:r>
              <a:rPr lang="en-US" dirty="0" smtClean="0"/>
              <a:t>Peer 4 detects; makes 8 its immediate successor; asks 8 who its immediate successor is; makes 8’s immediate successor its second successor.</a:t>
            </a:r>
          </a:p>
          <a:p>
            <a:pPr>
              <a:defRPr/>
            </a:pPr>
            <a:r>
              <a:rPr lang="en-US" dirty="0" smtClean="0"/>
              <a:t>What if peer 13 wants to join?</a:t>
            </a:r>
            <a:endParaRPr lang="en-US" dirty="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33400" y="838200"/>
            <a:ext cx="3602038" cy="3570287"/>
            <a:chOff x="1066800" y="1676400"/>
            <a:chExt cx="3602330" cy="3569732"/>
          </a:xfrm>
        </p:grpSpPr>
        <p:sp>
          <p:nvSpPr>
            <p:cNvPr id="99339" name="Oval 3"/>
            <p:cNvSpPr>
              <a:spLocks noChangeArrowheads="1"/>
            </p:cNvSpPr>
            <p:nvPr/>
          </p:nvSpPr>
          <p:spPr bwMode="auto">
            <a:xfrm>
              <a:off x="2794354" y="4791480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0" name="Oval 4"/>
            <p:cNvSpPr>
              <a:spLocks noChangeArrowheads="1"/>
            </p:cNvSpPr>
            <p:nvPr/>
          </p:nvSpPr>
          <p:spPr bwMode="auto">
            <a:xfrm>
              <a:off x="1435115" y="2890435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1" name="Oval 5"/>
            <p:cNvSpPr>
              <a:spLocks noChangeArrowheads="1"/>
            </p:cNvSpPr>
            <p:nvPr/>
          </p:nvSpPr>
          <p:spPr bwMode="auto">
            <a:xfrm>
              <a:off x="1459562" y="3978242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2" name="Oval 6"/>
            <p:cNvSpPr>
              <a:spLocks noChangeArrowheads="1"/>
            </p:cNvSpPr>
            <p:nvPr/>
          </p:nvSpPr>
          <p:spPr bwMode="auto">
            <a:xfrm>
              <a:off x="3989799" y="2585616"/>
              <a:ext cx="96564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3" name="Oval 7"/>
            <p:cNvSpPr>
              <a:spLocks noChangeArrowheads="1"/>
            </p:cNvSpPr>
            <p:nvPr/>
          </p:nvSpPr>
          <p:spPr bwMode="auto">
            <a:xfrm>
              <a:off x="4283160" y="3457025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4" name="Oval 8"/>
            <p:cNvSpPr>
              <a:spLocks noChangeArrowheads="1"/>
            </p:cNvSpPr>
            <p:nvPr/>
          </p:nvSpPr>
          <p:spPr bwMode="auto">
            <a:xfrm>
              <a:off x="4004467" y="4192313"/>
              <a:ext cx="96564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5" name="Oval 9"/>
            <p:cNvSpPr>
              <a:spLocks noChangeArrowheads="1"/>
            </p:cNvSpPr>
            <p:nvPr/>
          </p:nvSpPr>
          <p:spPr bwMode="auto">
            <a:xfrm>
              <a:off x="1991278" y="4548323"/>
              <a:ext cx="96565" cy="98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6" name="Oval 10"/>
            <p:cNvSpPr>
              <a:spLocks noChangeArrowheads="1"/>
            </p:cNvSpPr>
            <p:nvPr/>
          </p:nvSpPr>
          <p:spPr bwMode="auto">
            <a:xfrm>
              <a:off x="1376443" y="2050438"/>
              <a:ext cx="2927496" cy="27933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47" name="Text Box 11"/>
            <p:cNvSpPr txBox="1">
              <a:spLocks noChangeArrowheads="1"/>
            </p:cNvSpPr>
            <p:nvPr/>
          </p:nvSpPr>
          <p:spPr bwMode="auto">
            <a:xfrm>
              <a:off x="2895600" y="1676400"/>
              <a:ext cx="28886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99348" name="Rectangle 12"/>
            <p:cNvSpPr>
              <a:spLocks noChangeArrowheads="1"/>
            </p:cNvSpPr>
            <p:nvPr/>
          </p:nvSpPr>
          <p:spPr bwMode="auto">
            <a:xfrm>
              <a:off x="4114800" y="25146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99349" name="Rectangle 13"/>
            <p:cNvSpPr>
              <a:spLocks noChangeArrowheads="1"/>
            </p:cNvSpPr>
            <p:nvPr/>
          </p:nvSpPr>
          <p:spPr bwMode="auto">
            <a:xfrm>
              <a:off x="4343400" y="3352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99350" name="Rectangle 14"/>
            <p:cNvSpPr>
              <a:spLocks noChangeArrowheads="1"/>
            </p:cNvSpPr>
            <p:nvPr/>
          </p:nvSpPr>
          <p:spPr bwMode="auto">
            <a:xfrm>
              <a:off x="4114800" y="4114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5</a:t>
              </a:r>
            </a:p>
          </p:txBody>
        </p:sp>
        <p:sp>
          <p:nvSpPr>
            <p:cNvPr id="99351" name="Rectangle 15"/>
            <p:cNvSpPr>
              <a:spLocks noChangeArrowheads="1"/>
            </p:cNvSpPr>
            <p:nvPr/>
          </p:nvSpPr>
          <p:spPr bwMode="auto">
            <a:xfrm>
              <a:off x="2743200" y="4876800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99352" name="Rectangle 16"/>
            <p:cNvSpPr>
              <a:spLocks noChangeArrowheads="1"/>
            </p:cNvSpPr>
            <p:nvPr/>
          </p:nvSpPr>
          <p:spPr bwMode="auto">
            <a:xfrm>
              <a:off x="1676400" y="4648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10</a:t>
              </a:r>
            </a:p>
          </p:txBody>
        </p:sp>
        <p:sp>
          <p:nvSpPr>
            <p:cNvPr id="99353" name="Rectangle 17"/>
            <p:cNvSpPr>
              <a:spLocks noChangeArrowheads="1"/>
            </p:cNvSpPr>
            <p:nvPr/>
          </p:nvSpPr>
          <p:spPr bwMode="auto">
            <a:xfrm>
              <a:off x="1066800" y="38862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99354" name="Rectangle 18"/>
            <p:cNvSpPr>
              <a:spLocks noChangeArrowheads="1"/>
            </p:cNvSpPr>
            <p:nvPr/>
          </p:nvSpPr>
          <p:spPr bwMode="auto">
            <a:xfrm>
              <a:off x="1066800" y="2667000"/>
              <a:ext cx="4299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15</a:t>
              </a:r>
            </a:p>
          </p:txBody>
        </p:sp>
        <p:sp>
          <p:nvSpPr>
            <p:cNvPr id="99355" name="Oval 28"/>
            <p:cNvSpPr>
              <a:spLocks noChangeArrowheads="1"/>
            </p:cNvSpPr>
            <p:nvPr/>
          </p:nvSpPr>
          <p:spPr bwMode="auto">
            <a:xfrm>
              <a:off x="2912920" y="2010882"/>
              <a:ext cx="96565" cy="988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4" name="Straight Connector 63"/>
          <p:cNvCxnSpPr/>
          <p:nvPr/>
        </p:nvCxnSpPr>
        <p:spPr>
          <a:xfrm>
            <a:off x="2209800" y="1143000"/>
            <a:ext cx="152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 flipV="1">
            <a:off x="2286000" y="1219200"/>
            <a:ext cx="169863" cy="96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29000" y="3276600"/>
            <a:ext cx="228600" cy="1841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 flipV="1">
            <a:off x="3434557" y="3194843"/>
            <a:ext cx="228600" cy="39211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7" name="TextBox 28"/>
          <p:cNvSpPr txBox="1">
            <a:spLocks noChangeArrowheads="1"/>
          </p:cNvSpPr>
          <p:nvPr/>
        </p:nvSpPr>
        <p:spPr bwMode="auto">
          <a:xfrm>
            <a:off x="4454525" y="1287463"/>
            <a:ext cx="440216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 dirty="0">
                <a:latin typeface="+mn-lt"/>
              </a:rPr>
              <a:t>To handle peer churn, require </a:t>
            </a:r>
          </a:p>
          <a:p>
            <a:r>
              <a:rPr lang="en-US" sz="2000" dirty="0">
                <a:latin typeface="+mn-lt"/>
              </a:rPr>
              <a:t>each peer to know </a:t>
            </a:r>
            <a:r>
              <a:rPr lang="en-US" sz="2000" dirty="0" smtClean="0">
                <a:latin typeface="+mn-lt"/>
              </a:rPr>
              <a:t>IP </a:t>
            </a:r>
            <a:r>
              <a:rPr lang="en-US" sz="2000" dirty="0">
                <a:latin typeface="+mn-lt"/>
              </a:rPr>
              <a:t>address </a:t>
            </a:r>
          </a:p>
          <a:p>
            <a:r>
              <a:rPr lang="en-US" sz="2000" dirty="0">
                <a:latin typeface="+mn-lt"/>
              </a:rPr>
              <a:t>of its two successors. 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+mn-lt"/>
              </a:rPr>
              <a:t> Each peer periodically pings its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two successors to see if </a:t>
            </a:r>
            <a:r>
              <a:rPr lang="en-US" sz="2000" dirty="0" smtClean="0">
                <a:latin typeface="+mn-lt"/>
              </a:rPr>
              <a:t>still alive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cxnSp>
        <p:nvCxnSpPr>
          <p:cNvPr id="99338" name="Straight Arrow Connector 30"/>
          <p:cNvCxnSpPr>
            <a:cxnSpLocks noChangeShapeType="1"/>
          </p:cNvCxnSpPr>
          <p:nvPr/>
        </p:nvCxnSpPr>
        <p:spPr bwMode="auto">
          <a:xfrm rot="10800000" flipV="1">
            <a:off x="3362325" y="2698750"/>
            <a:ext cx="447675" cy="312737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P2P Case study: Skype</a:t>
            </a:r>
          </a:p>
        </p:txBody>
      </p:sp>
      <p:sp>
        <p:nvSpPr>
          <p:cNvPr id="276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781425" cy="4648200"/>
          </a:xfrm>
        </p:spPr>
        <p:txBody>
          <a:bodyPr/>
          <a:lstStyle/>
          <a:p>
            <a:r>
              <a:rPr lang="en-US" sz="2400" dirty="0" smtClean="0"/>
              <a:t>Inherently P2P: pairs of users </a:t>
            </a:r>
            <a:r>
              <a:rPr lang="en-US" sz="2400" dirty="0" smtClean="0"/>
              <a:t>communicate</a:t>
            </a:r>
            <a:endParaRPr lang="en-US" sz="2400" dirty="0" smtClean="0"/>
          </a:p>
          <a:p>
            <a:r>
              <a:rPr lang="en-US" sz="2400" dirty="0" smtClean="0"/>
              <a:t>Proprietary application-layer protocol (inferred via reverse engineering) </a:t>
            </a:r>
          </a:p>
          <a:p>
            <a:r>
              <a:rPr lang="en-US" sz="2400" dirty="0" smtClean="0"/>
              <a:t>Hierarchical overlay with Super Nodes (SNs)</a:t>
            </a:r>
          </a:p>
          <a:p>
            <a:r>
              <a:rPr lang="en-US" sz="2400" dirty="0" smtClean="0"/>
              <a:t>Index maps usernames to IP addresses; distributed over SNs</a:t>
            </a:r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27737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7743" name="Picture 61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7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43" name="Clip" r:id="rId4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27720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7736" name="Picture 74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6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42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6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7735" name="Picture 77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5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41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7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7734" name="Picture 8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4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40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8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7733" name="Picture 83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3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9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9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7732" name="Picture 86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2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8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10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7731" name="Picture 89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1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7" name="Clip" r:id="rId10" imgW="1305000" imgH="1085760" progId="">
                  <p:embed/>
                </p:oleObj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27703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27719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60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6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3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27718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9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5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4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27717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8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4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5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27716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7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3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6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27715" name="Picture 98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6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2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7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27714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7655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0231" name="Clip" r:id="rId16" imgW="1305000" imgH="1085760" progId="">
                  <p:embed/>
                </p:oleObj>
              </a:graphicData>
            </a:graphic>
          </p:graphicFrame>
        </p:grp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19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20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27702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4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80230" name="Clip" r:id="rId17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1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27701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3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80229" name="Clip" r:id="rId18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2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27700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2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80228" name="Clip" r:id="rId19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3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27699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1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80227" name="Clip" r:id="rId20" imgW="1305000" imgH="1085760" progId="">
                    <p:embed/>
                  </p:oleObj>
                </a:graphicData>
              </a:graphic>
            </p:graphicFrame>
          </p:grpSp>
          <p:grpSp>
            <p:nvGrpSpPr>
              <p:cNvPr id="24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27698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27650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p:oleObj spid="_x0000_s180226" name="Clip" r:id="rId21" imgW="1305000" imgH="1085760" progId="">
                    <p:embed/>
                  </p:oleObj>
                </a:graphicData>
              </a:graphic>
            </p:graphicFrame>
          </p:grpSp>
        </p:grpSp>
        <p:sp>
          <p:nvSpPr>
            <p:cNvPr id="27692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/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/>
              <a:t>Supernode </a:t>
            </a:r>
          </a:p>
          <a:p>
            <a:pPr marL="342900" indent="-342900"/>
            <a:r>
              <a:rPr lang="en-US" sz="2000"/>
              <a:t>(SN)</a:t>
            </a:r>
          </a:p>
        </p:txBody>
      </p:sp>
      <p:grpSp>
        <p:nvGrpSpPr>
          <p:cNvPr id="25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26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27683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4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5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6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7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8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9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90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82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Skype </a:t>
              </a:r>
            </a:p>
            <a:p>
              <a:pPr marL="342900" indent="-342900" algn="ctr">
                <a:lnSpc>
                  <a:spcPct val="75000"/>
                </a:lnSpc>
              </a:pPr>
              <a:r>
                <a:rPr lang="en-US" sz="2000"/>
                <a:t>login 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Peers as </a:t>
            </a:r>
            <a:r>
              <a:rPr lang="en-US" dirty="0" smtClean="0"/>
              <a:t>Relays</a:t>
            </a:r>
            <a:endParaRPr lang="en-US" dirty="0" smtClean="0"/>
          </a:p>
        </p:txBody>
      </p:sp>
      <p:sp>
        <p:nvSpPr>
          <p:cNvPr id="286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3997325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Problem when both Alice and Bob are behind  “NATs”.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NAT prevents </a:t>
            </a:r>
            <a:r>
              <a:rPr lang="en-US" sz="2000" dirty="0" smtClean="0"/>
              <a:t>outside </a:t>
            </a:r>
            <a:r>
              <a:rPr lang="en-US" sz="2000" dirty="0" smtClean="0"/>
              <a:t>peer from initiating </a:t>
            </a:r>
            <a:r>
              <a:rPr lang="en-US" sz="2000" dirty="0" smtClean="0"/>
              <a:t>call </a:t>
            </a:r>
            <a:r>
              <a:rPr lang="en-US" sz="2000" dirty="0" smtClean="0"/>
              <a:t>to insider peer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Solution: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Using Alice’s and Bob’s SNs, Relay is chosen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Each peer initiates session with </a:t>
            </a:r>
            <a:r>
              <a:rPr lang="en-US" sz="2000" dirty="0" smtClean="0"/>
              <a:t>relay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Peers can now communicate through NATs via relay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51388" y="1722438"/>
            <a:ext cx="4129087" cy="3814762"/>
            <a:chOff x="2993" y="1085"/>
            <a:chExt cx="2601" cy="2403"/>
          </a:xfrm>
        </p:grpSpPr>
        <p:sp>
          <p:nvSpPr>
            <p:cNvPr id="28696" name="Line 5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Line 6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Line 7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Line 8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28751" name="Picture 1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90" name="Object 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66" name="Clip" r:id="rId4" imgW="1305000" imgH="1085760" progId="">
                  <p:embed/>
                </p:oleObj>
              </a:graphicData>
            </a:graphic>
          </p:graphicFrame>
        </p:grpSp>
        <p:sp>
          <p:nvSpPr>
            <p:cNvPr id="28701" name="Line 12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Line 13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Line 14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Line 15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Line 16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28750" name="Picture 18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9" name="Object 1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65" name="Clip" r:id="rId5" imgW="1305000" imgH="1085760" progId="">
                  <p:embed/>
                </p:oleObj>
              </a:graphicData>
            </a:graphic>
          </p:graphicFrame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28749" name="Picture 21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8" name="Object 2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64" name="Clip" r:id="rId6" imgW="1305000" imgH="1085760" progId="">
                  <p:embed/>
                </p:oleObj>
              </a:graphicData>
            </a:graphic>
          </p:graphicFrame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28748" name="Picture 24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7" name="Object 2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63" name="Clip" r:id="rId7" imgW="1305000" imgH="1085760" progId="">
                  <p:embed/>
                </p:oleObj>
              </a:graphicData>
            </a:graphic>
          </p:graphicFrame>
        </p:grp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28747" name="Picture 27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6" name="Object 2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62" name="Clip" r:id="rId8" imgW="1305000" imgH="1085760" progId="">
                  <p:embed/>
                </p:oleObj>
              </a:graphicData>
            </a:graphic>
          </p:graphicFrame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28746" name="Picture 3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5" name="Object 3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61" name="Clip" r:id="rId9" imgW="1305000" imgH="1085760" progId="">
                  <p:embed/>
                </p:oleObj>
              </a:graphicData>
            </a:graphic>
          </p:graphicFrame>
        </p:grp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28745" name="Picture 33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4" name="Object 3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60" name="Clip" r:id="rId10" imgW="1305000" imgH="1085760" progId="">
                  <p:embed/>
                </p:oleObj>
              </a:graphicData>
            </a:graphic>
          </p:graphicFrame>
        </p:grpSp>
        <p:sp>
          <p:nvSpPr>
            <p:cNvPr id="28712" name="Line 35"/>
            <p:cNvSpPr>
              <a:spLocks noChangeShapeType="1"/>
            </p:cNvSpPr>
            <p:nvPr/>
          </p:nvSpPr>
          <p:spPr bwMode="auto">
            <a:xfrm flipH="1">
              <a:off x="3736" y="1903"/>
              <a:ext cx="637" cy="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Line 36"/>
            <p:cNvSpPr>
              <a:spLocks noChangeShapeType="1"/>
            </p:cNvSpPr>
            <p:nvPr/>
          </p:nvSpPr>
          <p:spPr bwMode="auto">
            <a:xfrm>
              <a:off x="4399" y="1807"/>
              <a:ext cx="436" cy="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Line 37"/>
            <p:cNvSpPr>
              <a:spLocks noChangeShapeType="1"/>
            </p:cNvSpPr>
            <p:nvPr/>
          </p:nvSpPr>
          <p:spPr bwMode="auto">
            <a:xfrm flipV="1">
              <a:off x="3788" y="2731"/>
              <a:ext cx="1073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Line 38"/>
            <p:cNvSpPr>
              <a:spLocks noChangeShapeType="1"/>
            </p:cNvSpPr>
            <p:nvPr/>
          </p:nvSpPr>
          <p:spPr bwMode="auto">
            <a:xfrm flipH="1" flipV="1">
              <a:off x="4817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Line 39"/>
            <p:cNvSpPr>
              <a:spLocks noChangeShapeType="1"/>
            </p:cNvSpPr>
            <p:nvPr/>
          </p:nvSpPr>
          <p:spPr bwMode="auto">
            <a:xfrm flipH="1" flipV="1">
              <a:off x="4852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Line 40"/>
            <p:cNvSpPr>
              <a:spLocks noChangeShapeType="1"/>
            </p:cNvSpPr>
            <p:nvPr/>
          </p:nvSpPr>
          <p:spPr bwMode="auto">
            <a:xfrm flipH="1" flipV="1">
              <a:off x="4827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Line 41"/>
            <p:cNvSpPr>
              <a:spLocks noChangeShapeType="1"/>
            </p:cNvSpPr>
            <p:nvPr/>
          </p:nvSpPr>
          <p:spPr bwMode="auto">
            <a:xfrm flipH="1">
              <a:off x="4827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Line 42"/>
            <p:cNvSpPr>
              <a:spLocks noChangeShapeType="1"/>
            </p:cNvSpPr>
            <p:nvPr/>
          </p:nvSpPr>
          <p:spPr bwMode="auto">
            <a:xfrm flipH="1">
              <a:off x="4844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3"/>
            <p:cNvGrpSpPr>
              <a:grpSpLocks/>
            </p:cNvGrpSpPr>
            <p:nvPr/>
          </p:nvGrpSpPr>
          <p:grpSpPr bwMode="auto">
            <a:xfrm>
              <a:off x="5278" y="2759"/>
              <a:ext cx="316" cy="303"/>
              <a:chOff x="3464" y="1275"/>
              <a:chExt cx="395" cy="329"/>
            </a:xfrm>
          </p:grpSpPr>
          <p:pic>
            <p:nvPicPr>
              <p:cNvPr id="28744" name="Picture 44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3" name="Object 4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9" name="Clip" r:id="rId11" imgW="1305000" imgH="1085760" progId="">
                  <p:embed/>
                </p:oleObj>
              </a:graphicData>
            </a:graphic>
          </p:graphicFrame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5175" y="3081"/>
              <a:ext cx="316" cy="303"/>
              <a:chOff x="3464" y="1275"/>
              <a:chExt cx="395" cy="329"/>
            </a:xfrm>
          </p:grpSpPr>
          <p:pic>
            <p:nvPicPr>
              <p:cNvPr id="28743" name="Picture 47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2" name="Object 4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8" name="Clip" r:id="rId12" imgW="1305000" imgH="1085760" progId="">
                  <p:embed/>
                </p:oleObj>
              </a:graphicData>
            </a:graphic>
          </p:graphicFrame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5271" y="2375"/>
              <a:ext cx="316" cy="303"/>
              <a:chOff x="3464" y="1275"/>
              <a:chExt cx="395" cy="329"/>
            </a:xfrm>
          </p:grpSpPr>
          <p:pic>
            <p:nvPicPr>
              <p:cNvPr id="28742" name="Picture 50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1" name="Object 5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7" name="Clip" r:id="rId13" imgW="1305000" imgH="1085760" progId="">
                  <p:embed/>
                </p:oleObj>
              </a:graphicData>
            </a:graphic>
          </p:graphicFrame>
        </p:grpSp>
        <p:grpSp>
          <p:nvGrpSpPr>
            <p:cNvPr id="13" name="Group 52"/>
            <p:cNvGrpSpPr>
              <a:grpSpLocks/>
            </p:cNvGrpSpPr>
            <p:nvPr/>
          </p:nvGrpSpPr>
          <p:grpSpPr bwMode="auto">
            <a:xfrm>
              <a:off x="5035" y="2130"/>
              <a:ext cx="316" cy="303"/>
              <a:chOff x="3464" y="1275"/>
              <a:chExt cx="395" cy="329"/>
            </a:xfrm>
          </p:grpSpPr>
          <p:pic>
            <p:nvPicPr>
              <p:cNvPr id="28741" name="Picture 53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80" name="Object 5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6" name="Clip" r:id="rId14" imgW="1305000" imgH="1085760" progId="">
                  <p:embed/>
                </p:oleObj>
              </a:graphicData>
            </a:graphic>
          </p:graphicFrame>
        </p:grpSp>
        <p:grpSp>
          <p:nvGrpSpPr>
            <p:cNvPr id="14" name="Group 55"/>
            <p:cNvGrpSpPr>
              <a:grpSpLocks/>
            </p:cNvGrpSpPr>
            <p:nvPr/>
          </p:nvGrpSpPr>
          <p:grpSpPr bwMode="auto">
            <a:xfrm>
              <a:off x="4729" y="3134"/>
              <a:ext cx="316" cy="303"/>
              <a:chOff x="3464" y="1275"/>
              <a:chExt cx="395" cy="329"/>
            </a:xfrm>
          </p:grpSpPr>
          <p:pic>
            <p:nvPicPr>
              <p:cNvPr id="28740" name="Picture 56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9" name="Object 5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5" name="Clip" r:id="rId15" imgW="1305000" imgH="1085760" progId="">
                  <p:embed/>
                </p:oleObj>
              </a:graphicData>
            </a:graphic>
          </p:graphicFrame>
        </p:grpSp>
        <p:grpSp>
          <p:nvGrpSpPr>
            <p:cNvPr id="15" name="Group 58"/>
            <p:cNvGrpSpPr>
              <a:grpSpLocks/>
            </p:cNvGrpSpPr>
            <p:nvPr/>
          </p:nvGrpSpPr>
          <p:grpSpPr bwMode="auto">
            <a:xfrm>
              <a:off x="4573" y="2655"/>
              <a:ext cx="535" cy="443"/>
              <a:chOff x="3464" y="1275"/>
              <a:chExt cx="395" cy="329"/>
            </a:xfrm>
          </p:grpSpPr>
          <p:pic>
            <p:nvPicPr>
              <p:cNvPr id="28739" name="Picture 59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8" name="Object 6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4" name="Clip" r:id="rId16" imgW="1305000" imgH="1085760" progId="">
                  <p:embed/>
                </p:oleObj>
              </a:graphicData>
            </a:graphic>
          </p:graphicFrame>
        </p:grpSp>
        <p:grpSp>
          <p:nvGrpSpPr>
            <p:cNvPr id="16" name="Group 61"/>
            <p:cNvGrpSpPr>
              <a:grpSpLocks/>
            </p:cNvGrpSpPr>
            <p:nvPr/>
          </p:nvGrpSpPr>
          <p:grpSpPr bwMode="auto">
            <a:xfrm>
              <a:off x="3696" y="1373"/>
              <a:ext cx="316" cy="303"/>
              <a:chOff x="3464" y="1275"/>
              <a:chExt cx="395" cy="329"/>
            </a:xfrm>
          </p:grpSpPr>
          <p:pic>
            <p:nvPicPr>
              <p:cNvPr id="28738" name="Picture 62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7" name="Object 63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3" name="Clip" r:id="rId17" imgW="1305000" imgH="1085760" progId="">
                  <p:embed/>
                </p:oleObj>
              </a:graphicData>
            </a:graphic>
          </p:graphicFrame>
        </p:grpSp>
        <p:grpSp>
          <p:nvGrpSpPr>
            <p:cNvPr id="17" name="Group 64"/>
            <p:cNvGrpSpPr>
              <a:grpSpLocks/>
            </p:cNvGrpSpPr>
            <p:nvPr/>
          </p:nvGrpSpPr>
          <p:grpSpPr bwMode="auto">
            <a:xfrm>
              <a:off x="4219" y="1085"/>
              <a:ext cx="316" cy="303"/>
              <a:chOff x="3464" y="1275"/>
              <a:chExt cx="395" cy="329"/>
            </a:xfrm>
          </p:grpSpPr>
          <p:pic>
            <p:nvPicPr>
              <p:cNvPr id="28737" name="Picture 65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6" name="Object 66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2" name="Clip" r:id="rId18" imgW="1305000" imgH="1085760" progId="">
                  <p:embed/>
                </p:oleObj>
              </a:graphicData>
            </a:graphic>
          </p:graphicFrame>
        </p:grpSp>
        <p:grpSp>
          <p:nvGrpSpPr>
            <p:cNvPr id="18" name="Group 67"/>
            <p:cNvGrpSpPr>
              <a:grpSpLocks/>
            </p:cNvGrpSpPr>
            <p:nvPr/>
          </p:nvGrpSpPr>
          <p:grpSpPr bwMode="auto">
            <a:xfrm>
              <a:off x="3888" y="1146"/>
              <a:ext cx="316" cy="303"/>
              <a:chOff x="3464" y="1275"/>
              <a:chExt cx="395" cy="329"/>
            </a:xfrm>
          </p:grpSpPr>
          <p:pic>
            <p:nvPicPr>
              <p:cNvPr id="28736" name="Picture 68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5" name="Object 6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1" name="Clip" r:id="rId19" imgW="1305000" imgH="1085760" progId="">
                  <p:embed/>
                </p:oleObj>
              </a:graphicData>
            </a:graphic>
          </p:graphicFrame>
        </p:grpSp>
        <p:grpSp>
          <p:nvGrpSpPr>
            <p:cNvPr id="19" name="Group 70"/>
            <p:cNvGrpSpPr>
              <a:grpSpLocks/>
            </p:cNvGrpSpPr>
            <p:nvPr/>
          </p:nvGrpSpPr>
          <p:grpSpPr bwMode="auto">
            <a:xfrm>
              <a:off x="4796" y="1373"/>
              <a:ext cx="316" cy="303"/>
              <a:chOff x="3464" y="1275"/>
              <a:chExt cx="395" cy="329"/>
            </a:xfrm>
          </p:grpSpPr>
          <p:pic>
            <p:nvPicPr>
              <p:cNvPr id="28735" name="Picture 71" descr="kw_skype_logo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28674" name="Object 7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p:oleObj spid="_x0000_s181250" name="Clip" r:id="rId20" imgW="1305000" imgH="1085760" progId="">
                  <p:embed/>
                </p:oleObj>
              </a:graphicData>
            </a:graphic>
          </p:graphicFrame>
        </p:grpSp>
        <p:sp>
          <p:nvSpPr>
            <p:cNvPr id="28730" name="Freeform 73"/>
            <p:cNvSpPr>
              <a:spLocks/>
            </p:cNvSpPr>
            <p:nvPr/>
          </p:nvSpPr>
          <p:spPr bwMode="auto">
            <a:xfrm>
              <a:off x="3693" y="1228"/>
              <a:ext cx="1597" cy="2008"/>
            </a:xfrm>
            <a:custGeom>
              <a:avLst/>
              <a:gdLst>
                <a:gd name="T0" fmla="*/ 737 w 1597"/>
                <a:gd name="T1" fmla="*/ 0 h 2008"/>
                <a:gd name="T2" fmla="*/ 1474 w 1597"/>
                <a:gd name="T3" fmla="*/ 983 h 2008"/>
                <a:gd name="T4" fmla="*/ 0 w 1597"/>
                <a:gd name="T5" fmla="*/ 2008 h 2008"/>
                <a:gd name="T6" fmla="*/ 0 60000 65536"/>
                <a:gd name="T7" fmla="*/ 0 60000 65536"/>
                <a:gd name="T8" fmla="*/ 0 60000 65536"/>
                <a:gd name="T9" fmla="*/ 0 w 1597"/>
                <a:gd name="T10" fmla="*/ 0 h 2008"/>
                <a:gd name="T11" fmla="*/ 1597 w 1597"/>
                <a:gd name="T12" fmla="*/ 2008 h 200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97" h="2008">
                  <a:moveTo>
                    <a:pt x="737" y="0"/>
                  </a:moveTo>
                  <a:cubicBezTo>
                    <a:pt x="1167" y="324"/>
                    <a:pt x="1597" y="648"/>
                    <a:pt x="1474" y="983"/>
                  </a:cubicBezTo>
                  <a:cubicBezTo>
                    <a:pt x="1351" y="1318"/>
                    <a:pt x="675" y="1663"/>
                    <a:pt x="0" y="200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74"/>
            <p:cNvSpPr>
              <a:spLocks/>
            </p:cNvSpPr>
            <p:nvPr/>
          </p:nvSpPr>
          <p:spPr bwMode="auto">
            <a:xfrm>
              <a:off x="3685" y="1203"/>
              <a:ext cx="1615" cy="2075"/>
            </a:xfrm>
            <a:custGeom>
              <a:avLst/>
              <a:gdLst>
                <a:gd name="T0" fmla="*/ 745 w 1615"/>
                <a:gd name="T1" fmla="*/ 0 h 2075"/>
                <a:gd name="T2" fmla="*/ 1491 w 1615"/>
                <a:gd name="T3" fmla="*/ 1016 h 2075"/>
                <a:gd name="T4" fmla="*/ 0 w 1615"/>
                <a:gd name="T5" fmla="*/ 2075 h 2075"/>
                <a:gd name="T6" fmla="*/ 0 60000 65536"/>
                <a:gd name="T7" fmla="*/ 0 60000 65536"/>
                <a:gd name="T8" fmla="*/ 0 60000 65536"/>
                <a:gd name="T9" fmla="*/ 0 w 1615"/>
                <a:gd name="T10" fmla="*/ 0 h 2075"/>
                <a:gd name="T11" fmla="*/ 1615 w 1615"/>
                <a:gd name="T12" fmla="*/ 2075 h 20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5" h="2075">
                  <a:moveTo>
                    <a:pt x="745" y="0"/>
                  </a:moveTo>
                  <a:cubicBezTo>
                    <a:pt x="1180" y="335"/>
                    <a:pt x="1615" y="670"/>
                    <a:pt x="1491" y="1016"/>
                  </a:cubicBezTo>
                  <a:cubicBezTo>
                    <a:pt x="1367" y="1362"/>
                    <a:pt x="250" y="1899"/>
                    <a:pt x="0" y="2075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75"/>
            <p:cNvSpPr>
              <a:spLocks/>
            </p:cNvSpPr>
            <p:nvPr/>
          </p:nvSpPr>
          <p:spPr bwMode="auto">
            <a:xfrm>
              <a:off x="3693" y="1203"/>
              <a:ext cx="1600" cy="2058"/>
            </a:xfrm>
            <a:custGeom>
              <a:avLst/>
              <a:gdLst>
                <a:gd name="T0" fmla="*/ 754 w 1600"/>
                <a:gd name="T1" fmla="*/ 0 h 2058"/>
                <a:gd name="T2" fmla="*/ 1474 w 1600"/>
                <a:gd name="T3" fmla="*/ 982 h 2058"/>
                <a:gd name="T4" fmla="*/ 0 w 1600"/>
                <a:gd name="T5" fmla="*/ 2058 h 2058"/>
                <a:gd name="T6" fmla="*/ 0 60000 65536"/>
                <a:gd name="T7" fmla="*/ 0 60000 65536"/>
                <a:gd name="T8" fmla="*/ 0 60000 65536"/>
                <a:gd name="T9" fmla="*/ 0 w 1600"/>
                <a:gd name="T10" fmla="*/ 0 h 2058"/>
                <a:gd name="T11" fmla="*/ 1600 w 1600"/>
                <a:gd name="T12" fmla="*/ 2058 h 2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0" h="2058">
                  <a:moveTo>
                    <a:pt x="754" y="0"/>
                  </a:moveTo>
                  <a:cubicBezTo>
                    <a:pt x="1177" y="319"/>
                    <a:pt x="1600" y="639"/>
                    <a:pt x="1474" y="982"/>
                  </a:cubicBezTo>
                  <a:cubicBezTo>
                    <a:pt x="1348" y="1325"/>
                    <a:pt x="674" y="1691"/>
                    <a:pt x="0" y="2058"/>
                  </a:cubicBez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Line 76"/>
            <p:cNvSpPr>
              <a:spLocks noChangeShapeType="1"/>
            </p:cNvSpPr>
            <p:nvPr/>
          </p:nvSpPr>
          <p:spPr bwMode="auto">
            <a:xfrm flipH="1">
              <a:off x="3736" y="1516"/>
              <a:ext cx="127" cy="1169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77"/>
            <p:cNvSpPr>
              <a:spLocks/>
            </p:cNvSpPr>
            <p:nvPr/>
          </p:nvSpPr>
          <p:spPr bwMode="auto">
            <a:xfrm>
              <a:off x="3719" y="1203"/>
              <a:ext cx="1577" cy="2067"/>
            </a:xfrm>
            <a:custGeom>
              <a:avLst/>
              <a:gdLst>
                <a:gd name="T0" fmla="*/ 720 w 1577"/>
                <a:gd name="T1" fmla="*/ 0 h 2067"/>
                <a:gd name="T2" fmla="*/ 1457 w 1577"/>
                <a:gd name="T3" fmla="*/ 999 h 2067"/>
                <a:gd name="T4" fmla="*/ 0 w 1577"/>
                <a:gd name="T5" fmla="*/ 2067 h 2067"/>
                <a:gd name="T6" fmla="*/ 0 60000 65536"/>
                <a:gd name="T7" fmla="*/ 0 60000 65536"/>
                <a:gd name="T8" fmla="*/ 0 60000 65536"/>
                <a:gd name="T9" fmla="*/ 0 w 1577"/>
                <a:gd name="T10" fmla="*/ 0 h 2067"/>
                <a:gd name="T11" fmla="*/ 1577 w 1577"/>
                <a:gd name="T12" fmla="*/ 2067 h 20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77" h="2067">
                  <a:moveTo>
                    <a:pt x="720" y="0"/>
                  </a:moveTo>
                  <a:cubicBezTo>
                    <a:pt x="1148" y="327"/>
                    <a:pt x="1577" y="655"/>
                    <a:pt x="1457" y="999"/>
                  </a:cubicBezTo>
                  <a:cubicBezTo>
                    <a:pt x="1337" y="1343"/>
                    <a:pt x="249" y="1892"/>
                    <a:pt x="0" y="2067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2: Application layer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/>
              <a:t>2.1 Principles of network applications</a:t>
            </a:r>
          </a:p>
          <a:p>
            <a:r>
              <a:rPr lang="en-US" sz="2400" dirty="0" smtClean="0"/>
              <a:t>2.2 Web and HTTP</a:t>
            </a:r>
          </a:p>
          <a:p>
            <a:r>
              <a:rPr lang="en-US" sz="2400" dirty="0" smtClean="0"/>
              <a:t>2.3 FTP 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2.4 Electronic Mail</a:t>
            </a:r>
          </a:p>
          <a:p>
            <a:pPr lvl="1"/>
            <a:r>
              <a:rPr lang="en-US" sz="2000" dirty="0" smtClean="0"/>
              <a:t>SMTP, POP3, IMAP</a:t>
            </a:r>
          </a:p>
          <a:p>
            <a:r>
              <a:rPr lang="en-US" sz="2400" dirty="0" smtClean="0"/>
              <a:t>2.5 DNS</a:t>
            </a:r>
          </a:p>
          <a:p>
            <a:endParaRPr lang="en-US" sz="2400" dirty="0" smtClean="0"/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r>
              <a:rPr lang="en-US" sz="2400" dirty="0" smtClean="0"/>
              <a:t>2.6 P2P applications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2.7 Socket programming with UDP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2.8 Socket programming with TCP</a:t>
            </a:r>
          </a:p>
          <a:p>
            <a:endParaRPr lang="en-US" sz="2400" dirty="0" smtClean="0">
              <a:solidFill>
                <a:srgbClr val="009900"/>
              </a:solidFill>
            </a:endParaRPr>
          </a:p>
          <a:p>
            <a:r>
              <a:rPr lang="en-US" sz="2400" dirty="0" smtClean="0">
                <a:solidFill>
                  <a:srgbClr val="009900"/>
                </a:solidFill>
              </a:rPr>
              <a:t>(See Sockets slide deck)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B370A7-CB61-4404-8BE8-A35B34298E92}" type="slidenum">
              <a:rPr lang="en-US"/>
              <a:pPr/>
              <a:t>8</a:t>
            </a:fld>
            <a:endParaRPr lang="en-US"/>
          </a:p>
        </p:txBody>
      </p:sp>
      <p:sp>
        <p:nvSpPr>
          <p:cNvPr id="20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Architecture</a:t>
            </a:r>
          </a:p>
        </p:txBody>
      </p:sp>
      <p:sp>
        <p:nvSpPr>
          <p:cNvPr id="2066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664075" y="1416050"/>
            <a:ext cx="41433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server: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smtClean="0"/>
              <a:t>always-on host</a:t>
            </a:r>
          </a:p>
          <a:p>
            <a:pPr lvl="1"/>
            <a:r>
              <a:rPr lang="en-US" sz="2000" dirty="0" smtClean="0"/>
              <a:t>permanent IP address</a:t>
            </a:r>
          </a:p>
          <a:p>
            <a:pPr lvl="1"/>
            <a:r>
              <a:rPr lang="en-US" sz="2000" dirty="0" smtClean="0"/>
              <a:t>server farms for scaling</a:t>
            </a:r>
          </a:p>
          <a:p>
            <a:pPr>
              <a:buFont typeface="ZapfDingbats" pitchFamily="82" charset="2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clients:</a:t>
            </a:r>
          </a:p>
          <a:p>
            <a:pPr lvl="1"/>
            <a:r>
              <a:rPr lang="en-US" sz="2000" dirty="0" smtClean="0"/>
              <a:t>communicate with server</a:t>
            </a:r>
          </a:p>
          <a:p>
            <a:pPr lvl="1"/>
            <a:r>
              <a:rPr lang="en-US" sz="2000" dirty="0" smtClean="0"/>
              <a:t>may be intermittently connected</a:t>
            </a:r>
          </a:p>
          <a:p>
            <a:pPr lvl="1"/>
            <a:r>
              <a:rPr lang="en-US" sz="2000" dirty="0" smtClean="0"/>
              <a:t>may have dynamic IP addresses</a:t>
            </a:r>
          </a:p>
          <a:p>
            <a:pPr lvl="1"/>
            <a:r>
              <a:rPr lang="en-US" sz="2000" dirty="0" smtClean="0"/>
              <a:t>do not communicate directly with each other</a:t>
            </a:r>
          </a:p>
        </p:txBody>
      </p:sp>
      <p:sp>
        <p:nvSpPr>
          <p:cNvPr id="2067" name="Freeform 462"/>
          <p:cNvSpPr>
            <a:spLocks/>
          </p:cNvSpPr>
          <p:nvPr/>
        </p:nvSpPr>
        <p:spPr bwMode="auto">
          <a:xfrm>
            <a:off x="2771775" y="3540125"/>
            <a:ext cx="1314450" cy="674688"/>
          </a:xfrm>
          <a:custGeom>
            <a:avLst/>
            <a:gdLst>
              <a:gd name="T0" fmla="*/ 382 w 828"/>
              <a:gd name="T1" fmla="*/ 30 h 425"/>
              <a:gd name="T2" fmla="*/ 370 w 828"/>
              <a:gd name="T3" fmla="*/ 30 h 425"/>
              <a:gd name="T4" fmla="*/ 126 w 828"/>
              <a:gd name="T5" fmla="*/ 32 h 425"/>
              <a:gd name="T6" fmla="*/ 6 w 828"/>
              <a:gd name="T7" fmla="*/ 126 h 425"/>
              <a:gd name="T8" fmla="*/ 92 w 828"/>
              <a:gd name="T9" fmla="*/ 274 h 425"/>
              <a:gd name="T10" fmla="*/ 292 w 828"/>
              <a:gd name="T11" fmla="*/ 384 h 425"/>
              <a:gd name="T12" fmla="*/ 540 w 828"/>
              <a:gd name="T13" fmla="*/ 416 h 425"/>
              <a:gd name="T14" fmla="*/ 698 w 828"/>
              <a:gd name="T15" fmla="*/ 330 h 425"/>
              <a:gd name="T16" fmla="*/ 776 w 828"/>
              <a:gd name="T17" fmla="*/ 170 h 425"/>
              <a:gd name="T18" fmla="*/ 792 w 828"/>
              <a:gd name="T19" fmla="*/ 22 h 425"/>
              <a:gd name="T20" fmla="*/ 560 w 828"/>
              <a:gd name="T21" fmla="*/ 38 h 425"/>
              <a:gd name="T22" fmla="*/ 382 w 828"/>
              <a:gd name="T23" fmla="*/ 30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8" name="Freeform 463"/>
          <p:cNvSpPr>
            <a:spLocks/>
          </p:cNvSpPr>
          <p:nvPr/>
        </p:nvSpPr>
        <p:spPr bwMode="auto">
          <a:xfrm>
            <a:off x="2790825" y="2014538"/>
            <a:ext cx="1730375" cy="1044575"/>
          </a:xfrm>
          <a:custGeom>
            <a:avLst/>
            <a:gdLst>
              <a:gd name="T0" fmla="*/ 424 w 765"/>
              <a:gd name="T1" fmla="*/ 10 h 459"/>
              <a:gd name="T2" fmla="*/ 288 w 765"/>
              <a:gd name="T3" fmla="*/ 70 h 459"/>
              <a:gd name="T4" fmla="*/ 96 w 765"/>
              <a:gd name="T5" fmla="*/ 100 h 459"/>
              <a:gd name="T6" fmla="*/ 14 w 765"/>
              <a:gd name="T7" fmla="*/ 336 h 459"/>
              <a:gd name="T8" fmla="*/ 180 w 765"/>
              <a:gd name="T9" fmla="*/ 444 h 459"/>
              <a:gd name="T10" fmla="*/ 346 w 765"/>
              <a:gd name="T11" fmla="*/ 426 h 459"/>
              <a:gd name="T12" fmla="*/ 584 w 765"/>
              <a:gd name="T13" fmla="*/ 444 h 459"/>
              <a:gd name="T14" fmla="*/ 698 w 765"/>
              <a:gd name="T15" fmla="*/ 434 h 459"/>
              <a:gd name="T16" fmla="*/ 752 w 765"/>
              <a:gd name="T17" fmla="*/ 372 h 459"/>
              <a:gd name="T18" fmla="*/ 750 w 765"/>
              <a:gd name="T19" fmla="*/ 158 h 459"/>
              <a:gd name="T20" fmla="*/ 662 w 765"/>
              <a:gd name="T21" fmla="*/ 34 h 459"/>
              <a:gd name="T22" fmla="*/ 424 w 765"/>
              <a:gd name="T23" fmla="*/ 10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9" name="Freeform 464"/>
          <p:cNvSpPr>
            <a:spLocks/>
          </p:cNvSpPr>
          <p:nvPr/>
        </p:nvSpPr>
        <p:spPr bwMode="auto">
          <a:xfrm>
            <a:off x="1050925" y="1722438"/>
            <a:ext cx="1644650" cy="1071562"/>
          </a:xfrm>
          <a:custGeom>
            <a:avLst/>
            <a:gdLst>
              <a:gd name="T0" fmla="*/ 648 w 1036"/>
              <a:gd name="T1" fmla="*/ 11 h 675"/>
              <a:gd name="T2" fmla="*/ 390 w 1036"/>
              <a:gd name="T3" fmla="*/ 53 h 675"/>
              <a:gd name="T4" fmla="*/ 206 w 1036"/>
              <a:gd name="T5" fmla="*/ 129 h 675"/>
              <a:gd name="T6" fmla="*/ 152 w 1036"/>
              <a:gd name="T7" fmla="*/ 229 h 675"/>
              <a:gd name="T8" fmla="*/ 22 w 1036"/>
              <a:gd name="T9" fmla="*/ 297 h 675"/>
              <a:gd name="T10" fmla="*/ 18 w 1036"/>
              <a:gd name="T11" fmla="*/ 459 h 675"/>
              <a:gd name="T12" fmla="*/ 132 w 1036"/>
              <a:gd name="T13" fmla="*/ 489 h 675"/>
              <a:gd name="T14" fmla="*/ 458 w 1036"/>
              <a:gd name="T15" fmla="*/ 489 h 675"/>
              <a:gd name="T16" fmla="*/ 598 w 1036"/>
              <a:gd name="T17" fmla="*/ 555 h 675"/>
              <a:gd name="T18" fmla="*/ 752 w 1036"/>
              <a:gd name="T19" fmla="*/ 657 h 675"/>
              <a:gd name="T20" fmla="*/ 870 w 1036"/>
              <a:gd name="T21" fmla="*/ 661 h 675"/>
              <a:gd name="T22" fmla="*/ 952 w 1036"/>
              <a:gd name="T23" fmla="*/ 603 h 675"/>
              <a:gd name="T24" fmla="*/ 992 w 1036"/>
              <a:gd name="T25" fmla="*/ 445 h 675"/>
              <a:gd name="T26" fmla="*/ 1018 w 1036"/>
              <a:gd name="T27" fmla="*/ 291 h 675"/>
              <a:gd name="T28" fmla="*/ 1022 w 1036"/>
              <a:gd name="T29" fmla="*/ 107 h 675"/>
              <a:gd name="T30" fmla="*/ 934 w 1036"/>
              <a:gd name="T31" fmla="*/ 17 h 675"/>
              <a:gd name="T32" fmla="*/ 776 w 1036"/>
              <a:gd name="T33" fmla="*/ 3 h 675"/>
              <a:gd name="T34" fmla="*/ 648 w 1036"/>
              <a:gd name="T35" fmla="*/ 11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65"/>
          <p:cNvGrpSpPr>
            <a:grpSpLocks/>
          </p:cNvGrpSpPr>
          <p:nvPr/>
        </p:nvGrpSpPr>
        <p:grpSpPr bwMode="auto">
          <a:xfrm>
            <a:off x="1138238" y="3057525"/>
            <a:ext cx="1458912" cy="933450"/>
            <a:chOff x="2889" y="1631"/>
            <a:chExt cx="980" cy="743"/>
          </a:xfrm>
        </p:grpSpPr>
        <p:sp>
          <p:nvSpPr>
            <p:cNvPr id="2394" name="Rectangle 466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5" name="AutoShape 467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solidFill>
                  <a:srgbClr val="00CC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468"/>
          <p:cNvGrpSpPr>
            <a:grpSpLocks/>
          </p:cNvGrpSpPr>
          <p:nvPr/>
        </p:nvGrpSpPr>
        <p:grpSpPr bwMode="auto">
          <a:xfrm>
            <a:off x="1839913" y="1914525"/>
            <a:ext cx="336550" cy="531813"/>
            <a:chOff x="3796" y="1043"/>
            <a:chExt cx="865" cy="1237"/>
          </a:xfrm>
        </p:grpSpPr>
        <p:sp>
          <p:nvSpPr>
            <p:cNvPr id="2364" name="Line 469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5" name="Line 470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6" name="Line 471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7" name="Line 472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8" name="Line 473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69" name="Line 474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0" name="Line 475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1" name="Line 476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2" name="Line 477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3" name="Line 478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4" name="Line 479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5" name="Line 480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6" name="Line 481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7" name="Line 482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78" name="Line 483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4" name="Group 484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2390" name="Line 48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91" name="Line 48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92" name="Line 48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93" name="Line 48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" name="Group 489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2386" name="Line 490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87" name="Line 491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88" name="Line 492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89" name="Line 493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" name="Group 494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2382" name="Line 495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83" name="Line 496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84" name="Line 497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85" name="Line 498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072" name="Oval 499"/>
          <p:cNvSpPr>
            <a:spLocks noChangeArrowheads="1"/>
          </p:cNvSpPr>
          <p:nvPr/>
        </p:nvSpPr>
        <p:spPr bwMode="auto">
          <a:xfrm>
            <a:off x="2897188" y="3735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Line 500"/>
          <p:cNvSpPr>
            <a:spLocks noChangeShapeType="1"/>
          </p:cNvSpPr>
          <p:nvPr/>
        </p:nvSpPr>
        <p:spPr bwMode="auto">
          <a:xfrm>
            <a:off x="2897188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4" name="Line 501"/>
          <p:cNvSpPr>
            <a:spLocks noChangeShapeType="1"/>
          </p:cNvSpPr>
          <p:nvPr/>
        </p:nvSpPr>
        <p:spPr bwMode="auto">
          <a:xfrm>
            <a:off x="3255963" y="3727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75" name="Rectangle 502"/>
          <p:cNvSpPr>
            <a:spLocks noChangeArrowheads="1"/>
          </p:cNvSpPr>
          <p:nvPr/>
        </p:nvSpPr>
        <p:spPr bwMode="auto">
          <a:xfrm>
            <a:off x="2897188" y="3727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76" name="Oval 503"/>
          <p:cNvSpPr>
            <a:spLocks noChangeArrowheads="1"/>
          </p:cNvSpPr>
          <p:nvPr/>
        </p:nvSpPr>
        <p:spPr bwMode="auto">
          <a:xfrm>
            <a:off x="2894013" y="3659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04"/>
          <p:cNvGrpSpPr>
            <a:grpSpLocks/>
          </p:cNvGrpSpPr>
          <p:nvPr/>
        </p:nvGrpSpPr>
        <p:grpSpPr bwMode="auto">
          <a:xfrm>
            <a:off x="2979738" y="3683000"/>
            <a:ext cx="179387" cy="65088"/>
            <a:chOff x="2848" y="848"/>
            <a:chExt cx="140" cy="98"/>
          </a:xfrm>
        </p:grpSpPr>
        <p:sp>
          <p:nvSpPr>
            <p:cNvPr id="2361" name="Line 50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" name="Line 50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3" name="Line 50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508"/>
          <p:cNvGrpSpPr>
            <a:grpSpLocks/>
          </p:cNvGrpSpPr>
          <p:nvPr/>
        </p:nvGrpSpPr>
        <p:grpSpPr bwMode="auto">
          <a:xfrm flipV="1">
            <a:off x="2979738" y="3683000"/>
            <a:ext cx="179387" cy="65088"/>
            <a:chOff x="2848" y="848"/>
            <a:chExt cx="140" cy="98"/>
          </a:xfrm>
        </p:grpSpPr>
        <p:sp>
          <p:nvSpPr>
            <p:cNvPr id="2358" name="Line 5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9" name="Line 5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0" name="Line 5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" name="Oval 512"/>
          <p:cNvSpPr>
            <a:spLocks noChangeArrowheads="1"/>
          </p:cNvSpPr>
          <p:nvPr/>
        </p:nvSpPr>
        <p:spPr bwMode="auto">
          <a:xfrm>
            <a:off x="3252788" y="40147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0" name="Line 513"/>
          <p:cNvSpPr>
            <a:spLocks noChangeShapeType="1"/>
          </p:cNvSpPr>
          <p:nvPr/>
        </p:nvSpPr>
        <p:spPr bwMode="auto">
          <a:xfrm>
            <a:off x="3252788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1" name="Line 514"/>
          <p:cNvSpPr>
            <a:spLocks noChangeShapeType="1"/>
          </p:cNvSpPr>
          <p:nvPr/>
        </p:nvSpPr>
        <p:spPr bwMode="auto">
          <a:xfrm>
            <a:off x="3611563" y="40068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2" name="Rectangle 515"/>
          <p:cNvSpPr>
            <a:spLocks noChangeArrowheads="1"/>
          </p:cNvSpPr>
          <p:nvPr/>
        </p:nvSpPr>
        <p:spPr bwMode="auto">
          <a:xfrm>
            <a:off x="3252788" y="40068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83" name="Oval 516"/>
          <p:cNvSpPr>
            <a:spLocks noChangeArrowheads="1"/>
          </p:cNvSpPr>
          <p:nvPr/>
        </p:nvSpPr>
        <p:spPr bwMode="auto">
          <a:xfrm>
            <a:off x="3249613" y="39385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517"/>
          <p:cNvGrpSpPr>
            <a:grpSpLocks/>
          </p:cNvGrpSpPr>
          <p:nvPr/>
        </p:nvGrpSpPr>
        <p:grpSpPr bwMode="auto">
          <a:xfrm>
            <a:off x="3335338" y="3962400"/>
            <a:ext cx="179387" cy="65088"/>
            <a:chOff x="2848" y="848"/>
            <a:chExt cx="140" cy="98"/>
          </a:xfrm>
        </p:grpSpPr>
        <p:sp>
          <p:nvSpPr>
            <p:cNvPr id="2355" name="Line 51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" name="Line 51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" name="Line 52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521"/>
          <p:cNvGrpSpPr>
            <a:grpSpLocks/>
          </p:cNvGrpSpPr>
          <p:nvPr/>
        </p:nvGrpSpPr>
        <p:grpSpPr bwMode="auto">
          <a:xfrm flipV="1">
            <a:off x="3335338" y="3962400"/>
            <a:ext cx="179387" cy="65088"/>
            <a:chOff x="2848" y="848"/>
            <a:chExt cx="140" cy="98"/>
          </a:xfrm>
        </p:grpSpPr>
        <p:sp>
          <p:nvSpPr>
            <p:cNvPr id="2352" name="Line 52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3" name="Line 52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4" name="Line 52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86" name="Oval 525"/>
          <p:cNvSpPr>
            <a:spLocks noChangeArrowheads="1"/>
          </p:cNvSpPr>
          <p:nvPr/>
        </p:nvSpPr>
        <p:spPr bwMode="auto">
          <a:xfrm>
            <a:off x="3532188" y="37480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7" name="Line 526"/>
          <p:cNvSpPr>
            <a:spLocks noChangeShapeType="1"/>
          </p:cNvSpPr>
          <p:nvPr/>
        </p:nvSpPr>
        <p:spPr bwMode="auto">
          <a:xfrm>
            <a:off x="3532188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8" name="Line 527"/>
          <p:cNvSpPr>
            <a:spLocks noChangeShapeType="1"/>
          </p:cNvSpPr>
          <p:nvPr/>
        </p:nvSpPr>
        <p:spPr bwMode="auto">
          <a:xfrm>
            <a:off x="3890963" y="37401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89" name="Rectangle 528"/>
          <p:cNvSpPr>
            <a:spLocks noChangeArrowheads="1"/>
          </p:cNvSpPr>
          <p:nvPr/>
        </p:nvSpPr>
        <p:spPr bwMode="auto">
          <a:xfrm>
            <a:off x="3532188" y="37401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90" name="Oval 529"/>
          <p:cNvSpPr>
            <a:spLocks noChangeArrowheads="1"/>
          </p:cNvSpPr>
          <p:nvPr/>
        </p:nvSpPr>
        <p:spPr bwMode="auto">
          <a:xfrm>
            <a:off x="3529013" y="36718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530"/>
          <p:cNvGrpSpPr>
            <a:grpSpLocks/>
          </p:cNvGrpSpPr>
          <p:nvPr/>
        </p:nvGrpSpPr>
        <p:grpSpPr bwMode="auto">
          <a:xfrm>
            <a:off x="3614738" y="3695700"/>
            <a:ext cx="179387" cy="65088"/>
            <a:chOff x="2848" y="848"/>
            <a:chExt cx="140" cy="98"/>
          </a:xfrm>
        </p:grpSpPr>
        <p:sp>
          <p:nvSpPr>
            <p:cNvPr id="2349" name="Line 53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0" name="Line 53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1" name="Line 53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534"/>
          <p:cNvGrpSpPr>
            <a:grpSpLocks/>
          </p:cNvGrpSpPr>
          <p:nvPr/>
        </p:nvGrpSpPr>
        <p:grpSpPr bwMode="auto">
          <a:xfrm flipV="1">
            <a:off x="3614738" y="3695700"/>
            <a:ext cx="179387" cy="65088"/>
            <a:chOff x="2848" y="848"/>
            <a:chExt cx="140" cy="98"/>
          </a:xfrm>
        </p:grpSpPr>
        <p:sp>
          <p:nvSpPr>
            <p:cNvPr id="2346" name="Line 53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7" name="Line 53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8" name="Line 53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93" name="Oval 538"/>
          <p:cNvSpPr>
            <a:spLocks noChangeArrowheads="1"/>
          </p:cNvSpPr>
          <p:nvPr/>
        </p:nvSpPr>
        <p:spPr bwMode="auto">
          <a:xfrm>
            <a:off x="2997200" y="2586038"/>
            <a:ext cx="347663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4" name="Line 539"/>
          <p:cNvSpPr>
            <a:spLocks noChangeShapeType="1"/>
          </p:cNvSpPr>
          <p:nvPr/>
        </p:nvSpPr>
        <p:spPr bwMode="auto">
          <a:xfrm>
            <a:off x="2997200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5" name="Line 540"/>
          <p:cNvSpPr>
            <a:spLocks noChangeShapeType="1"/>
          </p:cNvSpPr>
          <p:nvPr/>
        </p:nvSpPr>
        <p:spPr bwMode="auto">
          <a:xfrm>
            <a:off x="3344863" y="257810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6" name="Rectangle 541"/>
          <p:cNvSpPr>
            <a:spLocks noChangeArrowheads="1"/>
          </p:cNvSpPr>
          <p:nvPr/>
        </p:nvSpPr>
        <p:spPr bwMode="auto">
          <a:xfrm>
            <a:off x="2997200" y="2578100"/>
            <a:ext cx="344488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097" name="Oval 542"/>
          <p:cNvSpPr>
            <a:spLocks noChangeArrowheads="1"/>
          </p:cNvSpPr>
          <p:nvPr/>
        </p:nvSpPr>
        <p:spPr bwMode="auto">
          <a:xfrm>
            <a:off x="2994025" y="2514600"/>
            <a:ext cx="347663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543"/>
          <p:cNvGrpSpPr>
            <a:grpSpLocks/>
          </p:cNvGrpSpPr>
          <p:nvPr/>
        </p:nvGrpSpPr>
        <p:grpSpPr bwMode="auto">
          <a:xfrm>
            <a:off x="3078163" y="2536825"/>
            <a:ext cx="171450" cy="61913"/>
            <a:chOff x="2848" y="848"/>
            <a:chExt cx="140" cy="98"/>
          </a:xfrm>
        </p:grpSpPr>
        <p:sp>
          <p:nvSpPr>
            <p:cNvPr id="2343" name="Line 5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4" name="Line 5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5" name="Line 5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47"/>
          <p:cNvGrpSpPr>
            <a:grpSpLocks/>
          </p:cNvGrpSpPr>
          <p:nvPr/>
        </p:nvGrpSpPr>
        <p:grpSpPr bwMode="auto">
          <a:xfrm flipV="1">
            <a:off x="3078163" y="2536825"/>
            <a:ext cx="171450" cy="60325"/>
            <a:chOff x="2848" y="848"/>
            <a:chExt cx="140" cy="98"/>
          </a:xfrm>
        </p:grpSpPr>
        <p:sp>
          <p:nvSpPr>
            <p:cNvPr id="2340" name="Line 5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1" name="Line 5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2" name="Line 5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0" name="Oval 551"/>
          <p:cNvSpPr>
            <a:spLocks noChangeArrowheads="1"/>
          </p:cNvSpPr>
          <p:nvPr/>
        </p:nvSpPr>
        <p:spPr bwMode="auto">
          <a:xfrm>
            <a:off x="2995613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1" name="Line 552"/>
          <p:cNvSpPr>
            <a:spLocks noChangeShapeType="1"/>
          </p:cNvSpPr>
          <p:nvPr/>
        </p:nvSpPr>
        <p:spPr bwMode="auto">
          <a:xfrm>
            <a:off x="299561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2" name="Line 553"/>
          <p:cNvSpPr>
            <a:spLocks noChangeShapeType="1"/>
          </p:cNvSpPr>
          <p:nvPr/>
        </p:nvSpPr>
        <p:spPr bwMode="auto">
          <a:xfrm>
            <a:off x="33543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3" name="Rectangle 554"/>
          <p:cNvSpPr>
            <a:spLocks noChangeArrowheads="1"/>
          </p:cNvSpPr>
          <p:nvPr/>
        </p:nvSpPr>
        <p:spPr bwMode="auto">
          <a:xfrm>
            <a:off x="2995613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04" name="Oval 555"/>
          <p:cNvSpPr>
            <a:spLocks noChangeArrowheads="1"/>
          </p:cNvSpPr>
          <p:nvPr/>
        </p:nvSpPr>
        <p:spPr bwMode="auto">
          <a:xfrm>
            <a:off x="2992438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556"/>
          <p:cNvGrpSpPr>
            <a:grpSpLocks/>
          </p:cNvGrpSpPr>
          <p:nvPr/>
        </p:nvGrpSpPr>
        <p:grpSpPr bwMode="auto">
          <a:xfrm>
            <a:off x="3078163" y="2794000"/>
            <a:ext cx="179387" cy="65088"/>
            <a:chOff x="2848" y="848"/>
            <a:chExt cx="140" cy="98"/>
          </a:xfrm>
        </p:grpSpPr>
        <p:sp>
          <p:nvSpPr>
            <p:cNvPr id="2337" name="Line 55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8" name="Line 55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9" name="Line 55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560"/>
          <p:cNvGrpSpPr>
            <a:grpSpLocks/>
          </p:cNvGrpSpPr>
          <p:nvPr/>
        </p:nvGrpSpPr>
        <p:grpSpPr bwMode="auto">
          <a:xfrm flipV="1">
            <a:off x="3078163" y="2794000"/>
            <a:ext cx="179387" cy="65088"/>
            <a:chOff x="2848" y="848"/>
            <a:chExt cx="140" cy="98"/>
          </a:xfrm>
        </p:grpSpPr>
        <p:sp>
          <p:nvSpPr>
            <p:cNvPr id="2334" name="Line 56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" name="Line 56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6" name="Line 56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7" name="Oval 564"/>
          <p:cNvSpPr>
            <a:spLocks noChangeArrowheads="1"/>
          </p:cNvSpPr>
          <p:nvPr/>
        </p:nvSpPr>
        <p:spPr bwMode="auto">
          <a:xfrm>
            <a:off x="3471863" y="248761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8" name="Line 565"/>
          <p:cNvSpPr>
            <a:spLocks noChangeShapeType="1"/>
          </p:cNvSpPr>
          <p:nvPr/>
        </p:nvSpPr>
        <p:spPr bwMode="auto">
          <a:xfrm>
            <a:off x="3471863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09" name="Line 566"/>
          <p:cNvSpPr>
            <a:spLocks noChangeShapeType="1"/>
          </p:cNvSpPr>
          <p:nvPr/>
        </p:nvSpPr>
        <p:spPr bwMode="auto">
          <a:xfrm>
            <a:off x="3802063" y="248126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0" name="Rectangle 567"/>
          <p:cNvSpPr>
            <a:spLocks noChangeArrowheads="1"/>
          </p:cNvSpPr>
          <p:nvPr/>
        </p:nvSpPr>
        <p:spPr bwMode="auto">
          <a:xfrm>
            <a:off x="3471863" y="248126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2111" name="Oval 568"/>
          <p:cNvSpPr>
            <a:spLocks noChangeArrowheads="1"/>
          </p:cNvSpPr>
          <p:nvPr/>
        </p:nvSpPr>
        <p:spPr bwMode="auto">
          <a:xfrm>
            <a:off x="3468688" y="241935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569"/>
          <p:cNvGrpSpPr>
            <a:grpSpLocks/>
          </p:cNvGrpSpPr>
          <p:nvPr/>
        </p:nvGrpSpPr>
        <p:grpSpPr bwMode="auto">
          <a:xfrm>
            <a:off x="3548063" y="2441575"/>
            <a:ext cx="163512" cy="57150"/>
            <a:chOff x="2848" y="848"/>
            <a:chExt cx="140" cy="98"/>
          </a:xfrm>
        </p:grpSpPr>
        <p:sp>
          <p:nvSpPr>
            <p:cNvPr id="2331" name="Line 57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2" name="Line 57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3" name="Line 57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573"/>
          <p:cNvGrpSpPr>
            <a:grpSpLocks/>
          </p:cNvGrpSpPr>
          <p:nvPr/>
        </p:nvGrpSpPr>
        <p:grpSpPr bwMode="auto">
          <a:xfrm flipV="1">
            <a:off x="3548063" y="2439988"/>
            <a:ext cx="163512" cy="58737"/>
            <a:chOff x="2848" y="848"/>
            <a:chExt cx="140" cy="98"/>
          </a:xfrm>
        </p:grpSpPr>
        <p:sp>
          <p:nvSpPr>
            <p:cNvPr id="2328" name="Line 57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9" name="Line 57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0" name="Line 57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14" name="Oval 577"/>
          <p:cNvSpPr>
            <a:spLocks noChangeArrowheads="1"/>
          </p:cNvSpPr>
          <p:nvPr/>
        </p:nvSpPr>
        <p:spPr bwMode="auto">
          <a:xfrm>
            <a:off x="3557588" y="284638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5" name="Line 578"/>
          <p:cNvSpPr>
            <a:spLocks noChangeShapeType="1"/>
          </p:cNvSpPr>
          <p:nvPr/>
        </p:nvSpPr>
        <p:spPr bwMode="auto">
          <a:xfrm>
            <a:off x="3557588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6" name="Line 579"/>
          <p:cNvSpPr>
            <a:spLocks noChangeShapeType="1"/>
          </p:cNvSpPr>
          <p:nvPr/>
        </p:nvSpPr>
        <p:spPr bwMode="auto">
          <a:xfrm>
            <a:off x="3916363" y="283845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7" name="Rectangle 580"/>
          <p:cNvSpPr>
            <a:spLocks noChangeArrowheads="1"/>
          </p:cNvSpPr>
          <p:nvPr/>
        </p:nvSpPr>
        <p:spPr bwMode="auto">
          <a:xfrm>
            <a:off x="3557588" y="283845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18" name="Oval 581"/>
          <p:cNvSpPr>
            <a:spLocks noChangeArrowheads="1"/>
          </p:cNvSpPr>
          <p:nvPr/>
        </p:nvSpPr>
        <p:spPr bwMode="auto">
          <a:xfrm>
            <a:off x="3554413" y="277018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582"/>
          <p:cNvGrpSpPr>
            <a:grpSpLocks/>
          </p:cNvGrpSpPr>
          <p:nvPr/>
        </p:nvGrpSpPr>
        <p:grpSpPr bwMode="auto">
          <a:xfrm>
            <a:off x="3640138" y="2794000"/>
            <a:ext cx="179387" cy="65088"/>
            <a:chOff x="2848" y="848"/>
            <a:chExt cx="140" cy="98"/>
          </a:xfrm>
        </p:grpSpPr>
        <p:sp>
          <p:nvSpPr>
            <p:cNvPr id="2325" name="Line 5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6" name="Line 5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7" name="Line 5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586"/>
          <p:cNvGrpSpPr>
            <a:grpSpLocks/>
          </p:cNvGrpSpPr>
          <p:nvPr/>
        </p:nvGrpSpPr>
        <p:grpSpPr bwMode="auto">
          <a:xfrm flipV="1">
            <a:off x="3640138" y="2794000"/>
            <a:ext cx="179387" cy="65088"/>
            <a:chOff x="2848" y="848"/>
            <a:chExt cx="140" cy="98"/>
          </a:xfrm>
        </p:grpSpPr>
        <p:sp>
          <p:nvSpPr>
            <p:cNvPr id="2322" name="Line 58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3" name="Line 58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4" name="Line 58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1" name="Oval 590"/>
          <p:cNvSpPr>
            <a:spLocks noChangeArrowheads="1"/>
          </p:cNvSpPr>
          <p:nvPr/>
        </p:nvSpPr>
        <p:spPr bwMode="auto">
          <a:xfrm>
            <a:off x="2147888" y="25812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2" name="Line 591"/>
          <p:cNvSpPr>
            <a:spLocks noChangeShapeType="1"/>
          </p:cNvSpPr>
          <p:nvPr/>
        </p:nvSpPr>
        <p:spPr bwMode="auto">
          <a:xfrm>
            <a:off x="2147888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3" name="Line 592"/>
          <p:cNvSpPr>
            <a:spLocks noChangeShapeType="1"/>
          </p:cNvSpPr>
          <p:nvPr/>
        </p:nvSpPr>
        <p:spPr bwMode="auto">
          <a:xfrm>
            <a:off x="2493963" y="25733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4" name="Rectangle 593"/>
          <p:cNvSpPr>
            <a:spLocks noChangeArrowheads="1"/>
          </p:cNvSpPr>
          <p:nvPr/>
        </p:nvSpPr>
        <p:spPr bwMode="auto">
          <a:xfrm>
            <a:off x="2147888" y="25733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25" name="Oval 594"/>
          <p:cNvSpPr>
            <a:spLocks noChangeArrowheads="1"/>
          </p:cNvSpPr>
          <p:nvPr/>
        </p:nvSpPr>
        <p:spPr bwMode="auto">
          <a:xfrm>
            <a:off x="2144713" y="25098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595"/>
          <p:cNvGrpSpPr>
            <a:grpSpLocks/>
          </p:cNvGrpSpPr>
          <p:nvPr/>
        </p:nvGrpSpPr>
        <p:grpSpPr bwMode="auto">
          <a:xfrm>
            <a:off x="2228850" y="2532063"/>
            <a:ext cx="171450" cy="60325"/>
            <a:chOff x="2848" y="848"/>
            <a:chExt cx="140" cy="98"/>
          </a:xfrm>
        </p:grpSpPr>
        <p:sp>
          <p:nvSpPr>
            <p:cNvPr id="2319" name="Line 59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0" name="Line 59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1" name="Line 59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599"/>
          <p:cNvGrpSpPr>
            <a:grpSpLocks/>
          </p:cNvGrpSpPr>
          <p:nvPr/>
        </p:nvGrpSpPr>
        <p:grpSpPr bwMode="auto">
          <a:xfrm flipV="1">
            <a:off x="2228850" y="2532063"/>
            <a:ext cx="171450" cy="58737"/>
            <a:chOff x="2848" y="848"/>
            <a:chExt cx="140" cy="98"/>
          </a:xfrm>
        </p:grpSpPr>
        <p:sp>
          <p:nvSpPr>
            <p:cNvPr id="2316" name="Line 60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7" name="Line 60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8" name="Line 60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28" name="Oval 603"/>
          <p:cNvSpPr>
            <a:spLocks noChangeArrowheads="1"/>
          </p:cNvSpPr>
          <p:nvPr/>
        </p:nvSpPr>
        <p:spPr bwMode="auto">
          <a:xfrm>
            <a:off x="1841500" y="37306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29" name="Line 604"/>
          <p:cNvSpPr>
            <a:spLocks noChangeShapeType="1"/>
          </p:cNvSpPr>
          <p:nvPr/>
        </p:nvSpPr>
        <p:spPr bwMode="auto">
          <a:xfrm>
            <a:off x="1841500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0" name="Line 605"/>
          <p:cNvSpPr>
            <a:spLocks noChangeShapeType="1"/>
          </p:cNvSpPr>
          <p:nvPr/>
        </p:nvSpPr>
        <p:spPr bwMode="auto">
          <a:xfrm>
            <a:off x="2187575" y="37226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31" name="Rectangle 606"/>
          <p:cNvSpPr>
            <a:spLocks noChangeArrowheads="1"/>
          </p:cNvSpPr>
          <p:nvPr/>
        </p:nvSpPr>
        <p:spPr bwMode="auto">
          <a:xfrm>
            <a:off x="1841500" y="37226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>
              <a:latin typeface="Times New Roman" pitchFamily="18" charset="0"/>
            </a:endParaRPr>
          </a:p>
        </p:txBody>
      </p:sp>
      <p:sp>
        <p:nvSpPr>
          <p:cNvPr id="2132" name="Oval 607"/>
          <p:cNvSpPr>
            <a:spLocks noChangeArrowheads="1"/>
          </p:cNvSpPr>
          <p:nvPr/>
        </p:nvSpPr>
        <p:spPr bwMode="auto">
          <a:xfrm>
            <a:off x="1838325" y="36591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608"/>
          <p:cNvGrpSpPr>
            <a:grpSpLocks/>
          </p:cNvGrpSpPr>
          <p:nvPr/>
        </p:nvGrpSpPr>
        <p:grpSpPr bwMode="auto">
          <a:xfrm>
            <a:off x="1922463" y="3681413"/>
            <a:ext cx="171450" cy="60325"/>
            <a:chOff x="2848" y="848"/>
            <a:chExt cx="140" cy="98"/>
          </a:xfrm>
        </p:grpSpPr>
        <p:sp>
          <p:nvSpPr>
            <p:cNvPr id="2313" name="Line 6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4" name="Line 6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5" name="Line 6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612"/>
          <p:cNvGrpSpPr>
            <a:grpSpLocks/>
          </p:cNvGrpSpPr>
          <p:nvPr/>
        </p:nvGrpSpPr>
        <p:grpSpPr bwMode="auto">
          <a:xfrm flipV="1">
            <a:off x="1922463" y="3681413"/>
            <a:ext cx="171450" cy="58737"/>
            <a:chOff x="2848" y="848"/>
            <a:chExt cx="140" cy="98"/>
          </a:xfrm>
        </p:grpSpPr>
        <p:sp>
          <p:nvSpPr>
            <p:cNvPr id="2310" name="Line 6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1" name="Line 6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2" name="Line 6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5" name="Line 616"/>
          <p:cNvSpPr>
            <a:spLocks noChangeShapeType="1"/>
          </p:cNvSpPr>
          <p:nvPr/>
        </p:nvSpPr>
        <p:spPr bwMode="auto">
          <a:xfrm flipV="1">
            <a:off x="3040063" y="4087813"/>
            <a:ext cx="227012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6" name="Line 617"/>
          <p:cNvSpPr>
            <a:spLocks noChangeShapeType="1"/>
          </p:cNvSpPr>
          <p:nvPr/>
        </p:nvSpPr>
        <p:spPr bwMode="auto">
          <a:xfrm>
            <a:off x="3163888" y="3825875"/>
            <a:ext cx="163512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7" name="Line 618"/>
          <p:cNvSpPr>
            <a:spLocks noChangeShapeType="1"/>
          </p:cNvSpPr>
          <p:nvPr/>
        </p:nvSpPr>
        <p:spPr bwMode="auto">
          <a:xfrm>
            <a:off x="3260725" y="374650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8" name="Line 619"/>
          <p:cNvSpPr>
            <a:spLocks noChangeShapeType="1"/>
          </p:cNvSpPr>
          <p:nvPr/>
        </p:nvSpPr>
        <p:spPr bwMode="auto">
          <a:xfrm flipV="1">
            <a:off x="3497263" y="3832225"/>
            <a:ext cx="134937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39" name="Line 620"/>
          <p:cNvSpPr>
            <a:spLocks noChangeShapeType="1"/>
          </p:cNvSpPr>
          <p:nvPr/>
        </p:nvSpPr>
        <p:spPr bwMode="auto">
          <a:xfrm>
            <a:off x="2195513" y="375285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0" name="Line 621"/>
          <p:cNvSpPr>
            <a:spLocks noChangeShapeType="1"/>
          </p:cNvSpPr>
          <p:nvPr/>
        </p:nvSpPr>
        <p:spPr bwMode="auto">
          <a:xfrm>
            <a:off x="2490788" y="2600325"/>
            <a:ext cx="509587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1" name="Line 622"/>
          <p:cNvSpPr>
            <a:spLocks noChangeShapeType="1"/>
          </p:cNvSpPr>
          <p:nvPr/>
        </p:nvSpPr>
        <p:spPr bwMode="auto">
          <a:xfrm>
            <a:off x="2057400" y="242887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2" name="Freeform 623"/>
          <p:cNvSpPr>
            <a:spLocks/>
          </p:cNvSpPr>
          <p:nvPr/>
        </p:nvSpPr>
        <p:spPr bwMode="auto">
          <a:xfrm>
            <a:off x="1377950" y="4435475"/>
            <a:ext cx="2979738" cy="1455738"/>
          </a:xfrm>
          <a:custGeom>
            <a:avLst/>
            <a:gdLst>
              <a:gd name="T0" fmla="*/ 889 w 1877"/>
              <a:gd name="T1" fmla="*/ 23 h 917"/>
              <a:gd name="T2" fmla="*/ 692 w 1877"/>
              <a:gd name="T3" fmla="*/ 109 h 917"/>
              <a:gd name="T4" fmla="*/ 415 w 1877"/>
              <a:gd name="T5" fmla="*/ 91 h 917"/>
              <a:gd name="T6" fmla="*/ 112 w 1877"/>
              <a:gd name="T7" fmla="*/ 170 h 917"/>
              <a:gd name="T8" fmla="*/ 50 w 1877"/>
              <a:gd name="T9" fmla="*/ 353 h 917"/>
              <a:gd name="T10" fmla="*/ 14 w 1877"/>
              <a:gd name="T11" fmla="*/ 528 h 917"/>
              <a:gd name="T12" fmla="*/ 139 w 1877"/>
              <a:gd name="T13" fmla="*/ 650 h 917"/>
              <a:gd name="T14" fmla="*/ 505 w 1877"/>
              <a:gd name="T15" fmla="*/ 781 h 917"/>
              <a:gd name="T16" fmla="*/ 933 w 1877"/>
              <a:gd name="T17" fmla="*/ 886 h 917"/>
              <a:gd name="T18" fmla="*/ 1370 w 1877"/>
              <a:gd name="T19" fmla="*/ 901 h 917"/>
              <a:gd name="T20" fmla="*/ 1676 w 1877"/>
              <a:gd name="T21" fmla="*/ 793 h 917"/>
              <a:gd name="T22" fmla="*/ 1860 w 1877"/>
              <a:gd name="T23" fmla="*/ 624 h 917"/>
              <a:gd name="T24" fmla="*/ 1776 w 1877"/>
              <a:gd name="T25" fmla="*/ 219 h 917"/>
              <a:gd name="T26" fmla="*/ 1503 w 1877"/>
              <a:gd name="T27" fmla="*/ 100 h 917"/>
              <a:gd name="T28" fmla="*/ 1200 w 1877"/>
              <a:gd name="T29" fmla="*/ 13 h 917"/>
              <a:gd name="T30" fmla="*/ 889 w 1877"/>
              <a:gd name="T31" fmla="*/ 23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43" name="Line 624"/>
          <p:cNvSpPr>
            <a:spLocks noChangeShapeType="1"/>
          </p:cNvSpPr>
          <p:nvPr/>
        </p:nvSpPr>
        <p:spPr bwMode="auto">
          <a:xfrm rot="-5400000">
            <a:off x="3613150" y="517207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4" name="Line 625"/>
          <p:cNvSpPr>
            <a:spLocks noChangeShapeType="1"/>
          </p:cNvSpPr>
          <p:nvPr/>
        </p:nvSpPr>
        <p:spPr bwMode="auto">
          <a:xfrm rot="5400000" flipV="1">
            <a:off x="3759200" y="54530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45" name="Line 626"/>
          <p:cNvSpPr>
            <a:spLocks noChangeShapeType="1"/>
          </p:cNvSpPr>
          <p:nvPr/>
        </p:nvSpPr>
        <p:spPr bwMode="auto">
          <a:xfrm rot="-5400000">
            <a:off x="3944938" y="512921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627"/>
          <p:cNvGrpSpPr>
            <a:grpSpLocks/>
          </p:cNvGrpSpPr>
          <p:nvPr/>
        </p:nvGrpSpPr>
        <p:grpSpPr bwMode="auto">
          <a:xfrm>
            <a:off x="3524250" y="4838700"/>
            <a:ext cx="501650" cy="234950"/>
            <a:chOff x="4701" y="2996"/>
            <a:chExt cx="316" cy="148"/>
          </a:xfrm>
        </p:grpSpPr>
        <p:sp>
          <p:nvSpPr>
            <p:cNvPr id="2297" name="Oval 62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8" name="Line 62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9" name="Line 63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0" name="Rectangle 63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301" name="Oval 63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" name="Group 63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307" name="Line 6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8" name="Line 6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9" name="Line 6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63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304" name="Line 6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5" name="Line 6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06" name="Line 6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641"/>
          <p:cNvGrpSpPr>
            <a:grpSpLocks/>
          </p:cNvGrpSpPr>
          <p:nvPr/>
        </p:nvGrpSpPr>
        <p:grpSpPr bwMode="auto">
          <a:xfrm>
            <a:off x="2708275" y="4562475"/>
            <a:ext cx="501650" cy="234950"/>
            <a:chOff x="3600" y="219"/>
            <a:chExt cx="360" cy="175"/>
          </a:xfrm>
        </p:grpSpPr>
        <p:sp>
          <p:nvSpPr>
            <p:cNvPr id="2284" name="Oval 6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5" name="Line 6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6" name="Line 6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7" name="Rectangle 6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288" name="Oval 6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" name="Group 6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94" name="Line 6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5" name="Line 6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6" name="Line 6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6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91" name="Line 6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2" name="Line 6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3" name="Line 6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1" name="Group 655"/>
          <p:cNvGrpSpPr>
            <a:grpSpLocks/>
          </p:cNvGrpSpPr>
          <p:nvPr/>
        </p:nvGrpSpPr>
        <p:grpSpPr bwMode="auto">
          <a:xfrm>
            <a:off x="2043113" y="4867275"/>
            <a:ext cx="501650" cy="234950"/>
            <a:chOff x="3600" y="219"/>
            <a:chExt cx="360" cy="175"/>
          </a:xfrm>
        </p:grpSpPr>
        <p:sp>
          <p:nvSpPr>
            <p:cNvPr id="2271" name="Oval 6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2" name="Line 6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3" name="Line 6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4" name="Rectangle 6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275" name="Oval 6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23" name="Group 6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281" name="Line 6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2" name="Line 6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3" name="Line 6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24" name="Group 6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278" name="Line 6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79" name="Line 6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80" name="Line 6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49" name="Line 669"/>
          <p:cNvSpPr>
            <a:spLocks noChangeShapeType="1"/>
          </p:cNvSpPr>
          <p:nvPr/>
        </p:nvSpPr>
        <p:spPr bwMode="auto">
          <a:xfrm>
            <a:off x="3157538" y="477361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" name="Line 670"/>
          <p:cNvSpPr>
            <a:spLocks noChangeShapeType="1"/>
          </p:cNvSpPr>
          <p:nvPr/>
        </p:nvSpPr>
        <p:spPr bwMode="auto">
          <a:xfrm flipV="1">
            <a:off x="2505075" y="4786313"/>
            <a:ext cx="277813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" name="Line 671"/>
          <p:cNvSpPr>
            <a:spLocks noChangeShapeType="1"/>
          </p:cNvSpPr>
          <p:nvPr/>
        </p:nvSpPr>
        <p:spPr bwMode="auto">
          <a:xfrm flipV="1">
            <a:off x="2547938" y="498951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" name="Line 672"/>
          <p:cNvSpPr>
            <a:spLocks noChangeShapeType="1"/>
          </p:cNvSpPr>
          <p:nvPr/>
        </p:nvSpPr>
        <p:spPr bwMode="auto">
          <a:xfrm flipH="1">
            <a:off x="1843088" y="473551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" name="Line 673"/>
          <p:cNvSpPr>
            <a:spLocks noChangeShapeType="1"/>
          </p:cNvSpPr>
          <p:nvPr/>
        </p:nvSpPr>
        <p:spPr bwMode="auto">
          <a:xfrm>
            <a:off x="1868488" y="478631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4" name="Line 674"/>
          <p:cNvSpPr>
            <a:spLocks noChangeShapeType="1"/>
          </p:cNvSpPr>
          <p:nvPr/>
        </p:nvSpPr>
        <p:spPr bwMode="auto">
          <a:xfrm>
            <a:off x="1728788" y="5122863"/>
            <a:ext cx="15398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5" name="Line 675"/>
          <p:cNvSpPr>
            <a:spLocks noChangeShapeType="1"/>
          </p:cNvSpPr>
          <p:nvPr/>
        </p:nvSpPr>
        <p:spPr bwMode="auto">
          <a:xfrm>
            <a:off x="1981200" y="5202238"/>
            <a:ext cx="49053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6" name="Line 676"/>
          <p:cNvSpPr>
            <a:spLocks noChangeShapeType="1"/>
          </p:cNvSpPr>
          <p:nvPr/>
        </p:nvSpPr>
        <p:spPr bwMode="auto">
          <a:xfrm flipH="1">
            <a:off x="2220913" y="511016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7" name="Line 677"/>
          <p:cNvSpPr>
            <a:spLocks noChangeShapeType="1"/>
          </p:cNvSpPr>
          <p:nvPr/>
        </p:nvSpPr>
        <p:spPr bwMode="auto">
          <a:xfrm>
            <a:off x="2033588" y="5199063"/>
            <a:ext cx="1587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8" name="Line 678"/>
          <p:cNvSpPr>
            <a:spLocks noChangeShapeType="1"/>
          </p:cNvSpPr>
          <p:nvPr/>
        </p:nvSpPr>
        <p:spPr bwMode="auto">
          <a:xfrm flipH="1" flipV="1">
            <a:off x="2430463" y="520700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9" name="Line 679"/>
          <p:cNvSpPr>
            <a:spLocks noChangeShapeType="1"/>
          </p:cNvSpPr>
          <p:nvPr/>
        </p:nvSpPr>
        <p:spPr bwMode="auto">
          <a:xfrm>
            <a:off x="2511425" y="5065713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0" name="Line 680"/>
          <p:cNvSpPr>
            <a:spLocks noChangeShapeType="1"/>
          </p:cNvSpPr>
          <p:nvPr/>
        </p:nvSpPr>
        <p:spPr bwMode="auto">
          <a:xfrm>
            <a:off x="1960563" y="5000625"/>
            <a:ext cx="8096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36" name="Group 681"/>
          <p:cNvGrpSpPr>
            <a:grpSpLocks/>
          </p:cNvGrpSpPr>
          <p:nvPr/>
        </p:nvGrpSpPr>
        <p:grpSpPr bwMode="auto">
          <a:xfrm>
            <a:off x="1146175" y="1760538"/>
            <a:ext cx="3021013" cy="3981450"/>
            <a:chOff x="-1203" y="1352"/>
            <a:chExt cx="1903" cy="2508"/>
          </a:xfrm>
        </p:grpSpPr>
        <p:grpSp>
          <p:nvGrpSpPr>
            <p:cNvPr id="2237" name="Group 682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2268" name="Picture 683" descr="lgv_fqmg[1]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69" name="Line 684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Line 685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45" name="Picture 686" descr="imgyjavg[1]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44" name="Group 687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68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4637" name="Clip" r:id="rId5" imgW="819000" imgH="847800" progId="">
                  <p:embed/>
                </p:oleObj>
              </a:graphicData>
            </a:graphic>
          </p:graphicFrame>
          <p:graphicFrame>
            <p:nvGraphicFramePr>
              <p:cNvPr id="2062" name="Object 68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4638" name="Clip" r:id="rId6" imgW="1266840" imgH="1200240" progId="">
                  <p:embed/>
                </p:oleObj>
              </a:graphicData>
            </a:graphic>
          </p:graphicFrame>
        </p:grpSp>
        <p:grpSp>
          <p:nvGrpSpPr>
            <p:cNvPr id="2246" name="Group 690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69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4635" name="Clip" r:id="rId7" imgW="819000" imgH="847800" progId="">
                  <p:embed/>
                </p:oleObj>
              </a:graphicData>
            </a:graphic>
          </p:graphicFrame>
          <p:graphicFrame>
            <p:nvGraphicFramePr>
              <p:cNvPr id="2060" name="Object 69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4636" name="Clip" r:id="rId8" imgW="1266840" imgH="1200240" progId="">
                  <p:embed/>
                </p:oleObj>
              </a:graphicData>
            </a:graphic>
          </p:graphicFrame>
        </p:grpSp>
        <p:graphicFrame>
          <p:nvGraphicFramePr>
            <p:cNvPr id="2050" name="Object 693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154626" name="Clip" r:id="rId9" imgW="1305000" imgH="1085760" progId="">
                <p:embed/>
              </p:oleObj>
            </a:graphicData>
          </a:graphic>
        </p:graphicFrame>
        <p:grpSp>
          <p:nvGrpSpPr>
            <p:cNvPr id="2247" name="Group 694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2260" name="AutoShape 69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1" name="Rectangle 69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2" name="Rectangle 69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3" name="AutoShape 69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4" name="Line 69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5" name="Line 70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6" name="Rectangle 70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7" name="Rectangle 70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2051" name="Object 70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154627" name="Clip" r:id="rId10" imgW="1305000" imgH="1085760" progId="">
                <p:embed/>
              </p:oleObj>
            </a:graphicData>
          </a:graphic>
        </p:graphicFrame>
        <p:graphicFrame>
          <p:nvGraphicFramePr>
            <p:cNvPr id="2052" name="Object 70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154628" name="Clip" r:id="rId11" imgW="1305000" imgH="1085760" progId="">
                <p:embed/>
              </p:oleObj>
            </a:graphicData>
          </a:graphic>
        </p:graphicFrame>
        <p:graphicFrame>
          <p:nvGraphicFramePr>
            <p:cNvPr id="2053" name="Object 70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154629" name="Clip" r:id="rId12" imgW="1305000" imgH="1085760" progId="">
                <p:embed/>
              </p:oleObj>
            </a:graphicData>
          </a:graphic>
        </p:graphicFrame>
        <p:graphicFrame>
          <p:nvGraphicFramePr>
            <p:cNvPr id="2054" name="Object 70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154630" name="Clip" r:id="rId13" imgW="1305000" imgH="1085760" progId="">
                <p:embed/>
              </p:oleObj>
            </a:graphicData>
          </a:graphic>
        </p:graphicFrame>
        <p:grpSp>
          <p:nvGrpSpPr>
            <p:cNvPr id="2248" name="Group 707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708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4633" name="Clip" r:id="rId14" imgW="819000" imgH="847800" progId="">
                  <p:embed/>
                </p:oleObj>
              </a:graphicData>
            </a:graphic>
          </p:graphicFrame>
          <p:graphicFrame>
            <p:nvGraphicFramePr>
              <p:cNvPr id="2058" name="Object 709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4634" name="Clip" r:id="rId15" imgW="1266840" imgH="1200240" progId="">
                  <p:embed/>
                </p:oleObj>
              </a:graphicData>
            </a:graphic>
          </p:graphicFrame>
        </p:grpSp>
        <p:grpSp>
          <p:nvGrpSpPr>
            <p:cNvPr id="2249" name="Group 710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7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54631" name="Clip" r:id="rId16" imgW="819000" imgH="847800" progId="">
                  <p:embed/>
                </p:oleObj>
              </a:graphicData>
            </a:graphic>
          </p:graphicFrame>
          <p:graphicFrame>
            <p:nvGraphicFramePr>
              <p:cNvPr id="2056" name="Object 7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54632" name="Clip" r:id="rId17" imgW="1266840" imgH="1200240" progId="">
                  <p:embed/>
                </p:oleObj>
              </a:graphicData>
            </a:graphic>
          </p:graphicFrame>
        </p:grpSp>
        <p:grpSp>
          <p:nvGrpSpPr>
            <p:cNvPr id="2250" name="Group 713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2252" name="AutoShape 71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3" name="Rectangle 71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" name="Rectangle 71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" name="AutoShape 71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6" name="Line 71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7" name="Line 71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8" name="Rectangle 72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" name="Rectangle 72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62" name="Line 722"/>
          <p:cNvSpPr>
            <a:spLocks noChangeShapeType="1"/>
          </p:cNvSpPr>
          <p:nvPr/>
        </p:nvSpPr>
        <p:spPr bwMode="auto">
          <a:xfrm flipH="1">
            <a:off x="2049463" y="352266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Line 723"/>
          <p:cNvSpPr>
            <a:spLocks noChangeShapeType="1"/>
          </p:cNvSpPr>
          <p:nvPr/>
        </p:nvSpPr>
        <p:spPr bwMode="auto">
          <a:xfrm flipV="1">
            <a:off x="3346450" y="250507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Line 724"/>
          <p:cNvSpPr>
            <a:spLocks noChangeShapeType="1"/>
          </p:cNvSpPr>
          <p:nvPr/>
        </p:nvSpPr>
        <p:spPr bwMode="auto">
          <a:xfrm>
            <a:off x="3173413" y="267811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Line 725"/>
          <p:cNvSpPr>
            <a:spLocks noChangeShapeType="1"/>
          </p:cNvSpPr>
          <p:nvPr/>
        </p:nvSpPr>
        <p:spPr bwMode="auto">
          <a:xfrm flipV="1">
            <a:off x="3357563" y="257492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Line 726"/>
          <p:cNvSpPr>
            <a:spLocks noChangeShapeType="1"/>
          </p:cNvSpPr>
          <p:nvPr/>
        </p:nvSpPr>
        <p:spPr bwMode="auto">
          <a:xfrm>
            <a:off x="3709988" y="257333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Line 727"/>
          <p:cNvSpPr>
            <a:spLocks noChangeShapeType="1"/>
          </p:cNvSpPr>
          <p:nvPr/>
        </p:nvSpPr>
        <p:spPr bwMode="auto">
          <a:xfrm>
            <a:off x="3363913" y="2879725"/>
            <a:ext cx="188912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Line 728"/>
          <p:cNvSpPr>
            <a:spLocks noChangeShapeType="1"/>
          </p:cNvSpPr>
          <p:nvPr/>
        </p:nvSpPr>
        <p:spPr bwMode="auto">
          <a:xfrm flipV="1">
            <a:off x="1658938" y="374650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Line 729"/>
          <p:cNvSpPr>
            <a:spLocks noChangeShapeType="1"/>
          </p:cNvSpPr>
          <p:nvPr/>
        </p:nvSpPr>
        <p:spPr bwMode="auto">
          <a:xfrm flipV="1">
            <a:off x="3778250" y="227330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" name="Line 730"/>
          <p:cNvSpPr>
            <a:spLocks noChangeShapeType="1"/>
          </p:cNvSpPr>
          <p:nvPr/>
        </p:nvSpPr>
        <p:spPr bwMode="auto">
          <a:xfrm>
            <a:off x="3917950" y="28702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Line 731"/>
          <p:cNvSpPr>
            <a:spLocks noChangeShapeType="1"/>
          </p:cNvSpPr>
          <p:nvPr/>
        </p:nvSpPr>
        <p:spPr bwMode="auto">
          <a:xfrm flipH="1">
            <a:off x="3063875" y="294640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2" name="Line 732"/>
          <p:cNvSpPr>
            <a:spLocks noChangeShapeType="1"/>
          </p:cNvSpPr>
          <p:nvPr/>
        </p:nvSpPr>
        <p:spPr bwMode="auto">
          <a:xfrm flipH="1">
            <a:off x="3654425" y="294640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251" name="Group 733"/>
          <p:cNvGrpSpPr>
            <a:grpSpLocks/>
          </p:cNvGrpSpPr>
          <p:nvPr/>
        </p:nvGrpSpPr>
        <p:grpSpPr bwMode="auto">
          <a:xfrm>
            <a:off x="2706688" y="4564063"/>
            <a:ext cx="501650" cy="234950"/>
            <a:chOff x="4701" y="2996"/>
            <a:chExt cx="316" cy="148"/>
          </a:xfrm>
        </p:grpSpPr>
        <p:sp>
          <p:nvSpPr>
            <p:cNvPr id="2231" name="Oval 734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" name="Line 735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3" name="Line 736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4" name="Rectangle 737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235" name="Oval 738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76" name="Group 739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41" name="Line 74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2" name="Line 74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3" name="Line 74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77" name="Group 743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38" name="Line 74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9" name="Line 74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40" name="Line 74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89" name="Group 747"/>
          <p:cNvGrpSpPr>
            <a:grpSpLocks/>
          </p:cNvGrpSpPr>
          <p:nvPr/>
        </p:nvGrpSpPr>
        <p:grpSpPr bwMode="auto">
          <a:xfrm>
            <a:off x="2041525" y="4865688"/>
            <a:ext cx="501650" cy="234950"/>
            <a:chOff x="4701" y="2996"/>
            <a:chExt cx="316" cy="148"/>
          </a:xfrm>
        </p:grpSpPr>
        <p:sp>
          <p:nvSpPr>
            <p:cNvPr id="2218" name="Oval 748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9" name="Line 749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0" name="Line 750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1" name="Rectangle 751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>
                <a:latin typeface="Times New Roman" pitchFamily="18" charset="0"/>
              </a:endParaRPr>
            </a:p>
          </p:txBody>
        </p:sp>
        <p:sp>
          <p:nvSpPr>
            <p:cNvPr id="2222" name="Oval 752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90" name="Group 753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2228" name="Line 7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9" name="Line 7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0" name="Line 7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02" name="Group 757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2225" name="Line 7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6" name="Line 7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27" name="Line 7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03" name="Group 761"/>
          <p:cNvGrpSpPr>
            <a:grpSpLocks/>
          </p:cNvGrpSpPr>
          <p:nvPr/>
        </p:nvGrpSpPr>
        <p:grpSpPr bwMode="auto">
          <a:xfrm>
            <a:off x="2871788" y="5051425"/>
            <a:ext cx="290512" cy="404813"/>
            <a:chOff x="4290" y="3130"/>
            <a:chExt cx="183" cy="255"/>
          </a:xfrm>
        </p:grpSpPr>
        <p:pic>
          <p:nvPicPr>
            <p:cNvPr id="2200" name="Picture 762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01" name="Freeform 763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2" name="Freeform 764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3" name="Freeform 765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4" name="Freeform 766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5" name="Freeform 767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6" name="Freeform 768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7" name="Freeform 769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8" name="Freeform 770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9" name="Freeform 771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0" name="Freeform 772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1" name="Freeform 773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2" name="Freeform 774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3" name="Freeform 775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4" name="Freeform 776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5" name="Freeform 777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6" name="Freeform 778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7" name="Freeform 779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9" name="Group 780"/>
          <p:cNvGrpSpPr>
            <a:grpSpLocks/>
          </p:cNvGrpSpPr>
          <p:nvPr/>
        </p:nvGrpSpPr>
        <p:grpSpPr bwMode="auto">
          <a:xfrm>
            <a:off x="1428750" y="3513138"/>
            <a:ext cx="290513" cy="404812"/>
            <a:chOff x="4290" y="3130"/>
            <a:chExt cx="183" cy="255"/>
          </a:xfrm>
        </p:grpSpPr>
        <p:pic>
          <p:nvPicPr>
            <p:cNvPr id="2182" name="Picture 781" descr="31u_bnrz[1]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183" name="Freeform 782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70 w 199"/>
                <a:gd name="T1" fmla="*/ 29 h 232"/>
                <a:gd name="T2" fmla="*/ 55 w 199"/>
                <a:gd name="T3" fmla="*/ 39 h 232"/>
                <a:gd name="T4" fmla="*/ 42 w 199"/>
                <a:gd name="T5" fmla="*/ 50 h 232"/>
                <a:gd name="T6" fmla="*/ 30 w 199"/>
                <a:gd name="T7" fmla="*/ 63 h 232"/>
                <a:gd name="T8" fmla="*/ 20 w 199"/>
                <a:gd name="T9" fmla="*/ 77 h 232"/>
                <a:gd name="T10" fmla="*/ 12 w 199"/>
                <a:gd name="T11" fmla="*/ 91 h 232"/>
                <a:gd name="T12" fmla="*/ 6 w 199"/>
                <a:gd name="T13" fmla="*/ 108 h 232"/>
                <a:gd name="T14" fmla="*/ 2 w 199"/>
                <a:gd name="T15" fmla="*/ 125 h 232"/>
                <a:gd name="T16" fmla="*/ 0 w 199"/>
                <a:gd name="T17" fmla="*/ 142 h 232"/>
                <a:gd name="T18" fmla="*/ 2 w 199"/>
                <a:gd name="T19" fmla="*/ 166 h 232"/>
                <a:gd name="T20" fmla="*/ 12 w 199"/>
                <a:gd name="T21" fmla="*/ 186 h 232"/>
                <a:gd name="T22" fmla="*/ 26 w 199"/>
                <a:gd name="T23" fmla="*/ 203 h 232"/>
                <a:gd name="T24" fmla="*/ 45 w 199"/>
                <a:gd name="T25" fmla="*/ 216 h 232"/>
                <a:gd name="T26" fmla="*/ 66 w 199"/>
                <a:gd name="T27" fmla="*/ 226 h 232"/>
                <a:gd name="T28" fmla="*/ 88 w 199"/>
                <a:gd name="T29" fmla="*/ 230 h 232"/>
                <a:gd name="T30" fmla="*/ 111 w 199"/>
                <a:gd name="T31" fmla="*/ 232 h 232"/>
                <a:gd name="T32" fmla="*/ 134 w 199"/>
                <a:gd name="T33" fmla="*/ 228 h 232"/>
                <a:gd name="T34" fmla="*/ 138 w 199"/>
                <a:gd name="T35" fmla="*/ 228 h 232"/>
                <a:gd name="T36" fmla="*/ 143 w 199"/>
                <a:gd name="T37" fmla="*/ 226 h 232"/>
                <a:gd name="T38" fmla="*/ 147 w 199"/>
                <a:gd name="T39" fmla="*/ 222 h 232"/>
                <a:gd name="T40" fmla="*/ 148 w 199"/>
                <a:gd name="T41" fmla="*/ 218 h 232"/>
                <a:gd name="T42" fmla="*/ 145 w 199"/>
                <a:gd name="T43" fmla="*/ 212 h 232"/>
                <a:gd name="T44" fmla="*/ 141 w 199"/>
                <a:gd name="T45" fmla="*/ 207 h 232"/>
                <a:gd name="T46" fmla="*/ 135 w 199"/>
                <a:gd name="T47" fmla="*/ 203 h 232"/>
                <a:gd name="T48" fmla="*/ 129 w 199"/>
                <a:gd name="T49" fmla="*/ 201 h 232"/>
                <a:gd name="T50" fmla="*/ 117 w 199"/>
                <a:gd name="T51" fmla="*/ 197 h 232"/>
                <a:gd name="T52" fmla="*/ 105 w 199"/>
                <a:gd name="T53" fmla="*/ 195 h 232"/>
                <a:gd name="T54" fmla="*/ 94 w 199"/>
                <a:gd name="T55" fmla="*/ 193 h 232"/>
                <a:gd name="T56" fmla="*/ 83 w 199"/>
                <a:gd name="T57" fmla="*/ 190 h 232"/>
                <a:gd name="T58" fmla="*/ 73 w 199"/>
                <a:gd name="T59" fmla="*/ 187 h 232"/>
                <a:gd name="T60" fmla="*/ 62 w 199"/>
                <a:gd name="T61" fmla="*/ 182 h 232"/>
                <a:gd name="T62" fmla="*/ 53 w 199"/>
                <a:gd name="T63" fmla="*/ 176 h 232"/>
                <a:gd name="T64" fmla="*/ 43 w 199"/>
                <a:gd name="T65" fmla="*/ 167 h 232"/>
                <a:gd name="T66" fmla="*/ 40 w 199"/>
                <a:gd name="T67" fmla="*/ 128 h 232"/>
                <a:gd name="T68" fmla="*/ 49 w 199"/>
                <a:gd name="T69" fmla="*/ 96 h 232"/>
                <a:gd name="T70" fmla="*/ 68 w 199"/>
                <a:gd name="T71" fmla="*/ 71 h 232"/>
                <a:gd name="T72" fmla="*/ 94 w 199"/>
                <a:gd name="T73" fmla="*/ 50 h 232"/>
                <a:gd name="T74" fmla="*/ 122 w 199"/>
                <a:gd name="T75" fmla="*/ 34 h 232"/>
                <a:gd name="T76" fmla="*/ 151 w 199"/>
                <a:gd name="T77" fmla="*/ 21 h 232"/>
                <a:gd name="T78" fmla="*/ 178 w 199"/>
                <a:gd name="T79" fmla="*/ 12 h 232"/>
                <a:gd name="T80" fmla="*/ 199 w 199"/>
                <a:gd name="T81" fmla="*/ 4 h 232"/>
                <a:gd name="T82" fmla="*/ 186 w 199"/>
                <a:gd name="T83" fmla="*/ 1 h 232"/>
                <a:gd name="T84" fmla="*/ 172 w 199"/>
                <a:gd name="T85" fmla="*/ 0 h 232"/>
                <a:gd name="T86" fmla="*/ 156 w 199"/>
                <a:gd name="T87" fmla="*/ 2 h 232"/>
                <a:gd name="T88" fmla="*/ 138 w 199"/>
                <a:gd name="T89" fmla="*/ 4 h 232"/>
                <a:gd name="T90" fmla="*/ 121 w 199"/>
                <a:gd name="T91" fmla="*/ 10 h 232"/>
                <a:gd name="T92" fmla="*/ 103 w 199"/>
                <a:gd name="T93" fmla="*/ 16 h 232"/>
                <a:gd name="T94" fmla="*/ 86 w 199"/>
                <a:gd name="T95" fmla="*/ 23 h 232"/>
                <a:gd name="T96" fmla="*/ 70 w 199"/>
                <a:gd name="T97" fmla="*/ 29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4" name="Freeform 783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08 w 128"/>
                <a:gd name="T1" fmla="*/ 59 h 180"/>
                <a:gd name="T2" fmla="*/ 113 w 128"/>
                <a:gd name="T3" fmla="*/ 77 h 180"/>
                <a:gd name="T4" fmla="*/ 111 w 128"/>
                <a:gd name="T5" fmla="*/ 94 h 180"/>
                <a:gd name="T6" fmla="*/ 103 w 128"/>
                <a:gd name="T7" fmla="*/ 108 h 180"/>
                <a:gd name="T8" fmla="*/ 91 w 128"/>
                <a:gd name="T9" fmla="*/ 121 h 180"/>
                <a:gd name="T10" fmla="*/ 77 w 128"/>
                <a:gd name="T11" fmla="*/ 132 h 180"/>
                <a:gd name="T12" fmla="*/ 61 w 128"/>
                <a:gd name="T13" fmla="*/ 144 h 180"/>
                <a:gd name="T14" fmla="*/ 45 w 128"/>
                <a:gd name="T15" fmla="*/ 154 h 180"/>
                <a:gd name="T16" fmla="*/ 30 w 128"/>
                <a:gd name="T17" fmla="*/ 164 h 180"/>
                <a:gd name="T18" fmla="*/ 28 w 128"/>
                <a:gd name="T19" fmla="*/ 168 h 180"/>
                <a:gd name="T20" fmla="*/ 27 w 128"/>
                <a:gd name="T21" fmla="*/ 170 h 180"/>
                <a:gd name="T22" fmla="*/ 27 w 128"/>
                <a:gd name="T23" fmla="*/ 174 h 180"/>
                <a:gd name="T24" fmla="*/ 28 w 128"/>
                <a:gd name="T25" fmla="*/ 177 h 180"/>
                <a:gd name="T26" fmla="*/ 32 w 128"/>
                <a:gd name="T27" fmla="*/ 179 h 180"/>
                <a:gd name="T28" fmla="*/ 35 w 128"/>
                <a:gd name="T29" fmla="*/ 180 h 180"/>
                <a:gd name="T30" fmla="*/ 37 w 128"/>
                <a:gd name="T31" fmla="*/ 180 h 180"/>
                <a:gd name="T32" fmla="*/ 41 w 128"/>
                <a:gd name="T33" fmla="*/ 179 h 180"/>
                <a:gd name="T34" fmla="*/ 60 w 128"/>
                <a:gd name="T35" fmla="*/ 169 h 180"/>
                <a:gd name="T36" fmla="*/ 77 w 128"/>
                <a:gd name="T37" fmla="*/ 158 h 180"/>
                <a:gd name="T38" fmla="*/ 94 w 128"/>
                <a:gd name="T39" fmla="*/ 145 h 180"/>
                <a:gd name="T40" fmla="*/ 109 w 128"/>
                <a:gd name="T41" fmla="*/ 130 h 180"/>
                <a:gd name="T42" fmla="*/ 120 w 128"/>
                <a:gd name="T43" fmla="*/ 114 h 180"/>
                <a:gd name="T44" fmla="*/ 127 w 128"/>
                <a:gd name="T45" fmla="*/ 95 h 180"/>
                <a:gd name="T46" fmla="*/ 128 w 128"/>
                <a:gd name="T47" fmla="*/ 76 h 180"/>
                <a:gd name="T48" fmla="*/ 123 w 128"/>
                <a:gd name="T49" fmla="*/ 55 h 180"/>
                <a:gd name="T50" fmla="*/ 113 w 128"/>
                <a:gd name="T51" fmla="*/ 39 h 180"/>
                <a:gd name="T52" fmla="*/ 97 w 128"/>
                <a:gd name="T53" fmla="*/ 25 h 180"/>
                <a:gd name="T54" fmla="*/ 79 w 128"/>
                <a:gd name="T55" fmla="*/ 15 h 180"/>
                <a:gd name="T56" fmla="*/ 57 w 128"/>
                <a:gd name="T57" fmla="*/ 7 h 180"/>
                <a:gd name="T58" fmla="*/ 36 w 128"/>
                <a:gd name="T59" fmla="*/ 2 h 180"/>
                <a:gd name="T60" fmla="*/ 19 w 128"/>
                <a:gd name="T61" fmla="*/ 0 h 180"/>
                <a:gd name="T62" fmla="*/ 6 w 128"/>
                <a:gd name="T63" fmla="*/ 0 h 180"/>
                <a:gd name="T64" fmla="*/ 0 w 128"/>
                <a:gd name="T65" fmla="*/ 4 h 180"/>
                <a:gd name="T66" fmla="*/ 14 w 128"/>
                <a:gd name="T67" fmla="*/ 9 h 180"/>
                <a:gd name="T68" fmla="*/ 29 w 128"/>
                <a:gd name="T69" fmla="*/ 14 h 180"/>
                <a:gd name="T70" fmla="*/ 46 w 128"/>
                <a:gd name="T71" fmla="*/ 19 h 180"/>
                <a:gd name="T72" fmla="*/ 61 w 128"/>
                <a:gd name="T73" fmla="*/ 23 h 180"/>
                <a:gd name="T74" fmla="*/ 76 w 128"/>
                <a:gd name="T75" fmla="*/ 29 h 180"/>
                <a:gd name="T76" fmla="*/ 89 w 128"/>
                <a:gd name="T77" fmla="*/ 37 h 180"/>
                <a:gd name="T78" fmla="*/ 100 w 128"/>
                <a:gd name="T79" fmla="*/ 46 h 180"/>
                <a:gd name="T80" fmla="*/ 108 w 128"/>
                <a:gd name="T81" fmla="*/ 59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5" name="Freeform 784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00 w 322"/>
                <a:gd name="T1" fmla="*/ 70 h 378"/>
                <a:gd name="T2" fmla="*/ 53 w 322"/>
                <a:gd name="T3" fmla="*/ 115 h 378"/>
                <a:gd name="T4" fmla="*/ 17 w 322"/>
                <a:gd name="T5" fmla="*/ 166 h 378"/>
                <a:gd name="T6" fmla="*/ 0 w 322"/>
                <a:gd name="T7" fmla="*/ 226 h 378"/>
                <a:gd name="T8" fmla="*/ 3 w 322"/>
                <a:gd name="T9" fmla="*/ 266 h 378"/>
                <a:gd name="T10" fmla="*/ 9 w 322"/>
                <a:gd name="T11" fmla="*/ 282 h 378"/>
                <a:gd name="T12" fmla="*/ 19 w 322"/>
                <a:gd name="T13" fmla="*/ 297 h 378"/>
                <a:gd name="T14" fmla="*/ 32 w 322"/>
                <a:gd name="T15" fmla="*/ 310 h 378"/>
                <a:gd name="T16" fmla="*/ 56 w 322"/>
                <a:gd name="T17" fmla="*/ 324 h 378"/>
                <a:gd name="T18" fmla="*/ 86 w 322"/>
                <a:gd name="T19" fmla="*/ 338 h 378"/>
                <a:gd name="T20" fmla="*/ 119 w 322"/>
                <a:gd name="T21" fmla="*/ 350 h 378"/>
                <a:gd name="T22" fmla="*/ 152 w 322"/>
                <a:gd name="T23" fmla="*/ 359 h 378"/>
                <a:gd name="T24" fmla="*/ 186 w 322"/>
                <a:gd name="T25" fmla="*/ 366 h 378"/>
                <a:gd name="T26" fmla="*/ 220 w 322"/>
                <a:gd name="T27" fmla="*/ 371 h 378"/>
                <a:gd name="T28" fmla="*/ 254 w 322"/>
                <a:gd name="T29" fmla="*/ 374 h 378"/>
                <a:gd name="T30" fmla="*/ 289 w 322"/>
                <a:gd name="T31" fmla="*/ 376 h 378"/>
                <a:gd name="T32" fmla="*/ 311 w 322"/>
                <a:gd name="T33" fmla="*/ 378 h 378"/>
                <a:gd name="T34" fmla="*/ 320 w 322"/>
                <a:gd name="T35" fmla="*/ 371 h 378"/>
                <a:gd name="T36" fmla="*/ 322 w 322"/>
                <a:gd name="T37" fmla="*/ 360 h 378"/>
                <a:gd name="T38" fmla="*/ 315 w 322"/>
                <a:gd name="T39" fmla="*/ 352 h 378"/>
                <a:gd name="T40" fmla="*/ 294 w 322"/>
                <a:gd name="T41" fmla="*/ 347 h 378"/>
                <a:gd name="T42" fmla="*/ 263 w 322"/>
                <a:gd name="T43" fmla="*/ 341 h 378"/>
                <a:gd name="T44" fmla="*/ 232 w 322"/>
                <a:gd name="T45" fmla="*/ 336 h 378"/>
                <a:gd name="T46" fmla="*/ 200 w 322"/>
                <a:gd name="T47" fmla="*/ 332 h 378"/>
                <a:gd name="T48" fmla="*/ 170 w 322"/>
                <a:gd name="T49" fmla="*/ 326 h 378"/>
                <a:gd name="T50" fmla="*/ 139 w 322"/>
                <a:gd name="T51" fmla="*/ 318 h 378"/>
                <a:gd name="T52" fmla="*/ 110 w 322"/>
                <a:gd name="T53" fmla="*/ 309 h 378"/>
                <a:gd name="T54" fmla="*/ 80 w 322"/>
                <a:gd name="T55" fmla="*/ 297 h 378"/>
                <a:gd name="T56" fmla="*/ 55 w 322"/>
                <a:gd name="T57" fmla="*/ 281 h 378"/>
                <a:gd name="T58" fmla="*/ 38 w 322"/>
                <a:gd name="T59" fmla="*/ 259 h 378"/>
                <a:gd name="T60" fmla="*/ 34 w 322"/>
                <a:gd name="T61" fmla="*/ 232 h 378"/>
                <a:gd name="T62" fmla="*/ 38 w 322"/>
                <a:gd name="T63" fmla="*/ 200 h 378"/>
                <a:gd name="T64" fmla="*/ 51 w 322"/>
                <a:gd name="T65" fmla="*/ 170 h 378"/>
                <a:gd name="T66" fmla="*/ 71 w 322"/>
                <a:gd name="T67" fmla="*/ 137 h 378"/>
                <a:gd name="T68" fmla="*/ 94 w 322"/>
                <a:gd name="T69" fmla="*/ 110 h 378"/>
                <a:gd name="T70" fmla="*/ 123 w 322"/>
                <a:gd name="T71" fmla="*/ 82 h 378"/>
                <a:gd name="T72" fmla="*/ 153 w 322"/>
                <a:gd name="T73" fmla="*/ 57 h 378"/>
                <a:gd name="T74" fmla="*/ 195 w 322"/>
                <a:gd name="T75" fmla="*/ 38 h 378"/>
                <a:gd name="T76" fmla="*/ 238 w 322"/>
                <a:gd name="T77" fmla="*/ 20 h 378"/>
                <a:gd name="T78" fmla="*/ 264 w 322"/>
                <a:gd name="T79" fmla="*/ 7 h 378"/>
                <a:gd name="T80" fmla="*/ 256 w 322"/>
                <a:gd name="T81" fmla="*/ 0 h 378"/>
                <a:gd name="T82" fmla="*/ 221 w 322"/>
                <a:gd name="T83" fmla="*/ 4 h 378"/>
                <a:gd name="T84" fmla="*/ 180 w 322"/>
                <a:gd name="T85" fmla="*/ 18 h 378"/>
                <a:gd name="T86" fmla="*/ 141 w 322"/>
                <a:gd name="T87" fmla="*/ 38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6" name="Freeform 785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235 w 283"/>
                <a:gd name="T1" fmla="*/ 77 h 252"/>
                <a:gd name="T2" fmla="*/ 248 w 283"/>
                <a:gd name="T3" fmla="*/ 91 h 252"/>
                <a:gd name="T4" fmla="*/ 256 w 283"/>
                <a:gd name="T5" fmla="*/ 107 h 252"/>
                <a:gd name="T6" fmla="*/ 259 w 283"/>
                <a:gd name="T7" fmla="*/ 124 h 252"/>
                <a:gd name="T8" fmla="*/ 259 w 283"/>
                <a:gd name="T9" fmla="*/ 142 h 252"/>
                <a:gd name="T10" fmla="*/ 257 w 283"/>
                <a:gd name="T11" fmla="*/ 157 h 252"/>
                <a:gd name="T12" fmla="*/ 252 w 283"/>
                <a:gd name="T13" fmla="*/ 170 h 252"/>
                <a:gd name="T14" fmla="*/ 244 w 283"/>
                <a:gd name="T15" fmla="*/ 183 h 252"/>
                <a:gd name="T16" fmla="*/ 236 w 283"/>
                <a:gd name="T17" fmla="*/ 193 h 252"/>
                <a:gd name="T18" fmla="*/ 225 w 283"/>
                <a:gd name="T19" fmla="*/ 204 h 252"/>
                <a:gd name="T20" fmla="*/ 215 w 283"/>
                <a:gd name="T21" fmla="*/ 214 h 252"/>
                <a:gd name="T22" fmla="*/ 204 w 283"/>
                <a:gd name="T23" fmla="*/ 224 h 252"/>
                <a:gd name="T24" fmla="*/ 194 w 283"/>
                <a:gd name="T25" fmla="*/ 234 h 252"/>
                <a:gd name="T26" fmla="*/ 191 w 283"/>
                <a:gd name="T27" fmla="*/ 238 h 252"/>
                <a:gd name="T28" fmla="*/ 191 w 283"/>
                <a:gd name="T29" fmla="*/ 241 h 252"/>
                <a:gd name="T30" fmla="*/ 191 w 283"/>
                <a:gd name="T31" fmla="*/ 245 h 252"/>
                <a:gd name="T32" fmla="*/ 194 w 283"/>
                <a:gd name="T33" fmla="*/ 248 h 252"/>
                <a:gd name="T34" fmla="*/ 197 w 283"/>
                <a:gd name="T35" fmla="*/ 250 h 252"/>
                <a:gd name="T36" fmla="*/ 202 w 283"/>
                <a:gd name="T37" fmla="*/ 252 h 252"/>
                <a:gd name="T38" fmla="*/ 205 w 283"/>
                <a:gd name="T39" fmla="*/ 250 h 252"/>
                <a:gd name="T40" fmla="*/ 209 w 283"/>
                <a:gd name="T41" fmla="*/ 248 h 252"/>
                <a:gd name="T42" fmla="*/ 232 w 283"/>
                <a:gd name="T43" fmla="*/ 233 h 252"/>
                <a:gd name="T44" fmla="*/ 252 w 283"/>
                <a:gd name="T45" fmla="*/ 214 h 252"/>
                <a:gd name="T46" fmla="*/ 268 w 283"/>
                <a:gd name="T47" fmla="*/ 192 h 252"/>
                <a:gd name="T48" fmla="*/ 278 w 283"/>
                <a:gd name="T49" fmla="*/ 167 h 252"/>
                <a:gd name="T50" fmla="*/ 283 w 283"/>
                <a:gd name="T51" fmla="*/ 141 h 252"/>
                <a:gd name="T52" fmla="*/ 280 w 283"/>
                <a:gd name="T53" fmla="*/ 115 h 252"/>
                <a:gd name="T54" fmla="*/ 271 w 283"/>
                <a:gd name="T55" fmla="*/ 91 h 252"/>
                <a:gd name="T56" fmla="*/ 252 w 283"/>
                <a:gd name="T57" fmla="*/ 69 h 252"/>
                <a:gd name="T58" fmla="*/ 238 w 283"/>
                <a:gd name="T59" fmla="*/ 57 h 252"/>
                <a:gd name="T60" fmla="*/ 222 w 283"/>
                <a:gd name="T61" fmla="*/ 48 h 252"/>
                <a:gd name="T62" fmla="*/ 204 w 283"/>
                <a:gd name="T63" fmla="*/ 39 h 252"/>
                <a:gd name="T64" fmla="*/ 184 w 283"/>
                <a:gd name="T65" fmla="*/ 31 h 252"/>
                <a:gd name="T66" fmla="*/ 164 w 283"/>
                <a:gd name="T67" fmla="*/ 23 h 252"/>
                <a:gd name="T68" fmla="*/ 144 w 283"/>
                <a:gd name="T69" fmla="*/ 17 h 252"/>
                <a:gd name="T70" fmla="*/ 123 w 283"/>
                <a:gd name="T71" fmla="*/ 13 h 252"/>
                <a:gd name="T72" fmla="*/ 103 w 283"/>
                <a:gd name="T73" fmla="*/ 8 h 252"/>
                <a:gd name="T74" fmla="*/ 83 w 283"/>
                <a:gd name="T75" fmla="*/ 5 h 252"/>
                <a:gd name="T76" fmla="*/ 66 w 283"/>
                <a:gd name="T77" fmla="*/ 2 h 252"/>
                <a:gd name="T78" fmla="*/ 48 w 283"/>
                <a:gd name="T79" fmla="*/ 0 h 252"/>
                <a:gd name="T80" fmla="*/ 34 w 283"/>
                <a:gd name="T81" fmla="*/ 0 h 252"/>
                <a:gd name="T82" fmla="*/ 21 w 283"/>
                <a:gd name="T83" fmla="*/ 0 h 252"/>
                <a:gd name="T84" fmla="*/ 11 w 283"/>
                <a:gd name="T85" fmla="*/ 0 h 252"/>
                <a:gd name="T86" fmla="*/ 4 w 283"/>
                <a:gd name="T87" fmla="*/ 2 h 252"/>
                <a:gd name="T88" fmla="*/ 0 w 283"/>
                <a:gd name="T89" fmla="*/ 5 h 252"/>
                <a:gd name="T90" fmla="*/ 12 w 283"/>
                <a:gd name="T91" fmla="*/ 7 h 252"/>
                <a:gd name="T92" fmla="*/ 24 w 283"/>
                <a:gd name="T93" fmla="*/ 8 h 252"/>
                <a:gd name="T94" fmla="*/ 38 w 283"/>
                <a:gd name="T95" fmla="*/ 10 h 252"/>
                <a:gd name="T96" fmla="*/ 52 w 283"/>
                <a:gd name="T97" fmla="*/ 13 h 252"/>
                <a:gd name="T98" fmla="*/ 66 w 283"/>
                <a:gd name="T99" fmla="*/ 16 h 252"/>
                <a:gd name="T100" fmla="*/ 82 w 283"/>
                <a:gd name="T101" fmla="*/ 18 h 252"/>
                <a:gd name="T102" fmla="*/ 98 w 283"/>
                <a:gd name="T103" fmla="*/ 22 h 252"/>
                <a:gd name="T104" fmla="*/ 114 w 283"/>
                <a:gd name="T105" fmla="*/ 25 h 252"/>
                <a:gd name="T106" fmla="*/ 129 w 283"/>
                <a:gd name="T107" fmla="*/ 30 h 252"/>
                <a:gd name="T108" fmla="*/ 146 w 283"/>
                <a:gd name="T109" fmla="*/ 34 h 252"/>
                <a:gd name="T110" fmla="*/ 162 w 283"/>
                <a:gd name="T111" fmla="*/ 39 h 252"/>
                <a:gd name="T112" fmla="*/ 177 w 283"/>
                <a:gd name="T113" fmla="*/ 45 h 252"/>
                <a:gd name="T114" fmla="*/ 193 w 283"/>
                <a:gd name="T115" fmla="*/ 52 h 252"/>
                <a:gd name="T116" fmla="*/ 208 w 283"/>
                <a:gd name="T117" fmla="*/ 60 h 252"/>
                <a:gd name="T118" fmla="*/ 222 w 283"/>
                <a:gd name="T119" fmla="*/ 68 h 252"/>
                <a:gd name="T120" fmla="*/ 235 w 283"/>
                <a:gd name="T121" fmla="*/ 77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7" name="Freeform 786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130 h 238"/>
                <a:gd name="T2" fmla="*/ 0 w 114"/>
                <a:gd name="T3" fmla="*/ 149 h 238"/>
                <a:gd name="T4" fmla="*/ 4 w 114"/>
                <a:gd name="T5" fmla="*/ 168 h 238"/>
                <a:gd name="T6" fmla="*/ 12 w 114"/>
                <a:gd name="T7" fmla="*/ 185 h 238"/>
                <a:gd name="T8" fmla="*/ 24 w 114"/>
                <a:gd name="T9" fmla="*/ 200 h 238"/>
                <a:gd name="T10" fmla="*/ 38 w 114"/>
                <a:gd name="T11" fmla="*/ 213 h 238"/>
                <a:gd name="T12" fmla="*/ 55 w 114"/>
                <a:gd name="T13" fmla="*/ 224 h 238"/>
                <a:gd name="T14" fmla="*/ 73 w 114"/>
                <a:gd name="T15" fmla="*/ 232 h 238"/>
                <a:gd name="T16" fmla="*/ 92 w 114"/>
                <a:gd name="T17" fmla="*/ 237 h 238"/>
                <a:gd name="T18" fmla="*/ 98 w 114"/>
                <a:gd name="T19" fmla="*/ 238 h 238"/>
                <a:gd name="T20" fmla="*/ 104 w 114"/>
                <a:gd name="T21" fmla="*/ 235 h 238"/>
                <a:gd name="T22" fmla="*/ 109 w 114"/>
                <a:gd name="T23" fmla="*/ 232 h 238"/>
                <a:gd name="T24" fmla="*/ 111 w 114"/>
                <a:gd name="T25" fmla="*/ 227 h 238"/>
                <a:gd name="T26" fmla="*/ 111 w 114"/>
                <a:gd name="T27" fmla="*/ 222 h 238"/>
                <a:gd name="T28" fmla="*/ 110 w 114"/>
                <a:gd name="T29" fmla="*/ 216 h 238"/>
                <a:gd name="T30" fmla="*/ 106 w 114"/>
                <a:gd name="T31" fmla="*/ 211 h 238"/>
                <a:gd name="T32" fmla="*/ 100 w 114"/>
                <a:gd name="T33" fmla="*/ 209 h 238"/>
                <a:gd name="T34" fmla="*/ 82 w 114"/>
                <a:gd name="T35" fmla="*/ 202 h 238"/>
                <a:gd name="T36" fmla="*/ 64 w 114"/>
                <a:gd name="T37" fmla="*/ 193 h 238"/>
                <a:gd name="T38" fmla="*/ 50 w 114"/>
                <a:gd name="T39" fmla="*/ 180 h 238"/>
                <a:gd name="T40" fmla="*/ 39 w 114"/>
                <a:gd name="T41" fmla="*/ 167 h 238"/>
                <a:gd name="T42" fmla="*/ 32 w 114"/>
                <a:gd name="T43" fmla="*/ 149 h 238"/>
                <a:gd name="T44" fmla="*/ 29 w 114"/>
                <a:gd name="T45" fmla="*/ 131 h 238"/>
                <a:gd name="T46" fmla="*/ 29 w 114"/>
                <a:gd name="T47" fmla="*/ 111 h 238"/>
                <a:gd name="T48" fmla="*/ 35 w 114"/>
                <a:gd name="T49" fmla="*/ 91 h 238"/>
                <a:gd name="T50" fmla="*/ 42 w 114"/>
                <a:gd name="T51" fmla="*/ 76 h 238"/>
                <a:gd name="T52" fmla="*/ 51 w 114"/>
                <a:gd name="T53" fmla="*/ 62 h 238"/>
                <a:gd name="T54" fmla="*/ 62 w 114"/>
                <a:gd name="T55" fmla="*/ 49 h 238"/>
                <a:gd name="T56" fmla="*/ 73 w 114"/>
                <a:gd name="T57" fmla="*/ 38 h 238"/>
                <a:gd name="T58" fmla="*/ 84 w 114"/>
                <a:gd name="T59" fmla="*/ 28 h 238"/>
                <a:gd name="T60" fmla="*/ 96 w 114"/>
                <a:gd name="T61" fmla="*/ 18 h 238"/>
                <a:gd name="T62" fmla="*/ 106 w 114"/>
                <a:gd name="T63" fmla="*/ 9 h 238"/>
                <a:gd name="T64" fmla="*/ 114 w 114"/>
                <a:gd name="T65" fmla="*/ 1 h 238"/>
                <a:gd name="T66" fmla="*/ 106 w 114"/>
                <a:gd name="T67" fmla="*/ 0 h 238"/>
                <a:gd name="T68" fmla="*/ 93 w 114"/>
                <a:gd name="T69" fmla="*/ 6 h 238"/>
                <a:gd name="T70" fmla="*/ 76 w 114"/>
                <a:gd name="T71" fmla="*/ 18 h 238"/>
                <a:gd name="T72" fmla="*/ 56 w 114"/>
                <a:gd name="T73" fmla="*/ 36 h 238"/>
                <a:gd name="T74" fmla="*/ 37 w 114"/>
                <a:gd name="T75" fmla="*/ 57 h 238"/>
                <a:gd name="T76" fmla="*/ 20 w 114"/>
                <a:gd name="T77" fmla="*/ 80 h 238"/>
                <a:gd name="T78" fmla="*/ 7 w 114"/>
                <a:gd name="T79" fmla="*/ 106 h 238"/>
                <a:gd name="T80" fmla="*/ 0 w 114"/>
                <a:gd name="T81" fmla="*/ 13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8" name="Freeform 787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207 w 246"/>
                <a:gd name="T1" fmla="*/ 124 h 310"/>
                <a:gd name="T2" fmla="*/ 219 w 246"/>
                <a:gd name="T3" fmla="*/ 143 h 310"/>
                <a:gd name="T4" fmla="*/ 225 w 246"/>
                <a:gd name="T5" fmla="*/ 164 h 310"/>
                <a:gd name="T6" fmla="*/ 221 w 246"/>
                <a:gd name="T7" fmla="*/ 187 h 310"/>
                <a:gd name="T8" fmla="*/ 208 w 246"/>
                <a:gd name="T9" fmla="*/ 209 h 310"/>
                <a:gd name="T10" fmla="*/ 188 w 246"/>
                <a:gd name="T11" fmla="*/ 228 h 310"/>
                <a:gd name="T12" fmla="*/ 166 w 246"/>
                <a:gd name="T13" fmla="*/ 246 h 310"/>
                <a:gd name="T14" fmla="*/ 143 w 246"/>
                <a:gd name="T15" fmla="*/ 264 h 310"/>
                <a:gd name="T16" fmla="*/ 129 w 246"/>
                <a:gd name="T17" fmla="*/ 278 h 310"/>
                <a:gd name="T18" fmla="*/ 124 w 246"/>
                <a:gd name="T19" fmla="*/ 287 h 310"/>
                <a:gd name="T20" fmla="*/ 120 w 246"/>
                <a:gd name="T21" fmla="*/ 296 h 310"/>
                <a:gd name="T22" fmla="*/ 121 w 246"/>
                <a:gd name="T23" fmla="*/ 305 h 310"/>
                <a:gd name="T24" fmla="*/ 130 w 246"/>
                <a:gd name="T25" fmla="*/ 310 h 310"/>
                <a:gd name="T26" fmla="*/ 139 w 246"/>
                <a:gd name="T27" fmla="*/ 309 h 310"/>
                <a:gd name="T28" fmla="*/ 154 w 246"/>
                <a:gd name="T29" fmla="*/ 293 h 310"/>
                <a:gd name="T30" fmla="*/ 180 w 246"/>
                <a:gd name="T31" fmla="*/ 269 h 310"/>
                <a:gd name="T32" fmla="*/ 207 w 246"/>
                <a:gd name="T33" fmla="*/ 246 h 310"/>
                <a:gd name="T34" fmla="*/ 231 w 246"/>
                <a:gd name="T35" fmla="*/ 219 h 310"/>
                <a:gd name="T36" fmla="*/ 245 w 246"/>
                <a:gd name="T37" fmla="*/ 187 h 310"/>
                <a:gd name="T38" fmla="*/ 242 w 246"/>
                <a:gd name="T39" fmla="*/ 153 h 310"/>
                <a:gd name="T40" fmla="*/ 227 w 246"/>
                <a:gd name="T41" fmla="*/ 120 h 310"/>
                <a:gd name="T42" fmla="*/ 201 w 246"/>
                <a:gd name="T43" fmla="*/ 94 h 310"/>
                <a:gd name="T44" fmla="*/ 177 w 246"/>
                <a:gd name="T45" fmla="*/ 74 h 310"/>
                <a:gd name="T46" fmla="*/ 152 w 246"/>
                <a:gd name="T47" fmla="*/ 60 h 310"/>
                <a:gd name="T48" fmla="*/ 126 w 246"/>
                <a:gd name="T49" fmla="*/ 43 h 310"/>
                <a:gd name="T50" fmla="*/ 98 w 246"/>
                <a:gd name="T51" fmla="*/ 28 h 310"/>
                <a:gd name="T52" fmla="*/ 72 w 246"/>
                <a:gd name="T53" fmla="*/ 16 h 310"/>
                <a:gd name="T54" fmla="*/ 46 w 246"/>
                <a:gd name="T55" fmla="*/ 7 h 310"/>
                <a:gd name="T56" fmla="*/ 24 w 246"/>
                <a:gd name="T57" fmla="*/ 1 h 310"/>
                <a:gd name="T58" fmla="*/ 7 w 246"/>
                <a:gd name="T59" fmla="*/ 1 h 310"/>
                <a:gd name="T60" fmla="*/ 8 w 246"/>
                <a:gd name="T61" fmla="*/ 6 h 310"/>
                <a:gd name="T62" fmla="*/ 28 w 246"/>
                <a:gd name="T63" fmla="*/ 14 h 310"/>
                <a:gd name="T64" fmla="*/ 51 w 246"/>
                <a:gd name="T65" fmla="*/ 24 h 310"/>
                <a:gd name="T66" fmla="*/ 78 w 246"/>
                <a:gd name="T67" fmla="*/ 37 h 310"/>
                <a:gd name="T68" fmla="*/ 106 w 246"/>
                <a:gd name="T69" fmla="*/ 51 h 310"/>
                <a:gd name="T70" fmla="*/ 134 w 246"/>
                <a:gd name="T71" fmla="*/ 69 h 310"/>
                <a:gd name="T72" fmla="*/ 163 w 246"/>
                <a:gd name="T73" fmla="*/ 87 h 310"/>
                <a:gd name="T74" fmla="*/ 187 w 246"/>
                <a:gd name="T75" fmla="*/ 105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9" name="Freeform 788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31 w 83"/>
                <a:gd name="T1" fmla="*/ 14 h 187"/>
                <a:gd name="T2" fmla="*/ 29 w 83"/>
                <a:gd name="T3" fmla="*/ 8 h 187"/>
                <a:gd name="T4" fmla="*/ 25 w 83"/>
                <a:gd name="T5" fmla="*/ 3 h 187"/>
                <a:gd name="T6" fmla="*/ 19 w 83"/>
                <a:gd name="T7" fmla="*/ 1 h 187"/>
                <a:gd name="T8" fmla="*/ 14 w 83"/>
                <a:gd name="T9" fmla="*/ 0 h 187"/>
                <a:gd name="T10" fmla="*/ 8 w 83"/>
                <a:gd name="T11" fmla="*/ 2 h 187"/>
                <a:gd name="T12" fmla="*/ 3 w 83"/>
                <a:gd name="T13" fmla="*/ 5 h 187"/>
                <a:gd name="T14" fmla="*/ 0 w 83"/>
                <a:gd name="T15" fmla="*/ 11 h 187"/>
                <a:gd name="T16" fmla="*/ 0 w 83"/>
                <a:gd name="T17" fmla="*/ 17 h 187"/>
                <a:gd name="T18" fmla="*/ 5 w 83"/>
                <a:gd name="T19" fmla="*/ 42 h 187"/>
                <a:gd name="T20" fmla="*/ 15 w 83"/>
                <a:gd name="T21" fmla="*/ 71 h 187"/>
                <a:gd name="T22" fmla="*/ 27 w 83"/>
                <a:gd name="T23" fmla="*/ 100 h 187"/>
                <a:gd name="T24" fmla="*/ 41 w 83"/>
                <a:gd name="T25" fmla="*/ 127 h 187"/>
                <a:gd name="T26" fmla="*/ 55 w 83"/>
                <a:gd name="T27" fmla="*/ 151 h 187"/>
                <a:gd name="T28" fmla="*/ 68 w 83"/>
                <a:gd name="T29" fmla="*/ 171 h 187"/>
                <a:gd name="T30" fmla="*/ 77 w 83"/>
                <a:gd name="T31" fmla="*/ 184 h 187"/>
                <a:gd name="T32" fmla="*/ 83 w 83"/>
                <a:gd name="T33" fmla="*/ 187 h 187"/>
                <a:gd name="T34" fmla="*/ 80 w 83"/>
                <a:gd name="T35" fmla="*/ 174 h 187"/>
                <a:gd name="T36" fmla="*/ 75 w 83"/>
                <a:gd name="T37" fmla="*/ 158 h 187"/>
                <a:gd name="T38" fmla="*/ 68 w 83"/>
                <a:gd name="T39" fmla="*/ 138 h 187"/>
                <a:gd name="T40" fmla="*/ 59 w 83"/>
                <a:gd name="T41" fmla="*/ 113 h 187"/>
                <a:gd name="T42" fmla="*/ 51 w 83"/>
                <a:gd name="T43" fmla="*/ 88 h 187"/>
                <a:gd name="T44" fmla="*/ 43 w 83"/>
                <a:gd name="T45" fmla="*/ 63 h 187"/>
                <a:gd name="T46" fmla="*/ 36 w 83"/>
                <a:gd name="T47" fmla="*/ 38 h 187"/>
                <a:gd name="T48" fmla="*/ 31 w 83"/>
                <a:gd name="T49" fmla="*/ 14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0" name="Freeform 789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22 w 44"/>
                <a:gd name="T1" fmla="*/ 10 h 94"/>
                <a:gd name="T2" fmla="*/ 21 w 44"/>
                <a:gd name="T3" fmla="*/ 6 h 94"/>
                <a:gd name="T4" fmla="*/ 18 w 44"/>
                <a:gd name="T5" fmla="*/ 2 h 94"/>
                <a:gd name="T6" fmla="*/ 14 w 44"/>
                <a:gd name="T7" fmla="*/ 0 h 94"/>
                <a:gd name="T8" fmla="*/ 10 w 44"/>
                <a:gd name="T9" fmla="*/ 0 h 94"/>
                <a:gd name="T10" fmla="*/ 6 w 44"/>
                <a:gd name="T11" fmla="*/ 1 h 94"/>
                <a:gd name="T12" fmla="*/ 3 w 44"/>
                <a:gd name="T13" fmla="*/ 3 h 94"/>
                <a:gd name="T14" fmla="*/ 0 w 44"/>
                <a:gd name="T15" fmla="*/ 7 h 94"/>
                <a:gd name="T16" fmla="*/ 0 w 44"/>
                <a:gd name="T17" fmla="*/ 11 h 94"/>
                <a:gd name="T18" fmla="*/ 0 w 44"/>
                <a:gd name="T19" fmla="*/ 24 h 94"/>
                <a:gd name="T20" fmla="*/ 4 w 44"/>
                <a:gd name="T21" fmla="*/ 38 h 94"/>
                <a:gd name="T22" fmla="*/ 8 w 44"/>
                <a:gd name="T23" fmla="*/ 52 h 94"/>
                <a:gd name="T24" fmla="*/ 14 w 44"/>
                <a:gd name="T25" fmla="*/ 65 h 94"/>
                <a:gd name="T26" fmla="*/ 21 w 44"/>
                <a:gd name="T27" fmla="*/ 78 h 94"/>
                <a:gd name="T28" fmla="*/ 28 w 44"/>
                <a:gd name="T29" fmla="*/ 87 h 94"/>
                <a:gd name="T30" fmla="*/ 37 w 44"/>
                <a:gd name="T31" fmla="*/ 93 h 94"/>
                <a:gd name="T32" fmla="*/ 42 w 44"/>
                <a:gd name="T33" fmla="*/ 94 h 94"/>
                <a:gd name="T34" fmla="*/ 44 w 44"/>
                <a:gd name="T35" fmla="*/ 76 h 94"/>
                <a:gd name="T36" fmla="*/ 38 w 44"/>
                <a:gd name="T37" fmla="*/ 54 h 94"/>
                <a:gd name="T38" fmla="*/ 31 w 44"/>
                <a:gd name="T39" fmla="*/ 32 h 94"/>
                <a:gd name="T40" fmla="*/ 22 w 44"/>
                <a:gd name="T41" fmla="*/ 1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1" name="Freeform 790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20 w 38"/>
                <a:gd name="T1" fmla="*/ 7 h 54"/>
                <a:gd name="T2" fmla="*/ 20 w 38"/>
                <a:gd name="T3" fmla="*/ 8 h 54"/>
                <a:gd name="T4" fmla="*/ 20 w 38"/>
                <a:gd name="T5" fmla="*/ 8 h 54"/>
                <a:gd name="T6" fmla="*/ 20 w 38"/>
                <a:gd name="T7" fmla="*/ 8 h 54"/>
                <a:gd name="T8" fmla="*/ 20 w 38"/>
                <a:gd name="T9" fmla="*/ 8 h 54"/>
                <a:gd name="T10" fmla="*/ 19 w 38"/>
                <a:gd name="T11" fmla="*/ 4 h 54"/>
                <a:gd name="T12" fmla="*/ 15 w 38"/>
                <a:gd name="T13" fmla="*/ 1 h 54"/>
                <a:gd name="T14" fmla="*/ 12 w 38"/>
                <a:gd name="T15" fmla="*/ 0 h 54"/>
                <a:gd name="T16" fmla="*/ 7 w 38"/>
                <a:gd name="T17" fmla="*/ 0 h 54"/>
                <a:gd name="T18" fmla="*/ 4 w 38"/>
                <a:gd name="T19" fmla="*/ 1 h 54"/>
                <a:gd name="T20" fmla="*/ 1 w 38"/>
                <a:gd name="T21" fmla="*/ 4 h 54"/>
                <a:gd name="T22" fmla="*/ 0 w 38"/>
                <a:gd name="T23" fmla="*/ 8 h 54"/>
                <a:gd name="T24" fmla="*/ 0 w 38"/>
                <a:gd name="T25" fmla="*/ 11 h 54"/>
                <a:gd name="T26" fmla="*/ 1 w 38"/>
                <a:gd name="T27" fmla="*/ 17 h 54"/>
                <a:gd name="T28" fmla="*/ 4 w 38"/>
                <a:gd name="T29" fmla="*/ 24 h 54"/>
                <a:gd name="T30" fmla="*/ 8 w 38"/>
                <a:gd name="T31" fmla="*/ 32 h 54"/>
                <a:gd name="T32" fmla="*/ 14 w 38"/>
                <a:gd name="T33" fmla="*/ 39 h 54"/>
                <a:gd name="T34" fmla="*/ 20 w 38"/>
                <a:gd name="T35" fmla="*/ 46 h 54"/>
                <a:gd name="T36" fmla="*/ 27 w 38"/>
                <a:gd name="T37" fmla="*/ 50 h 54"/>
                <a:gd name="T38" fmla="*/ 33 w 38"/>
                <a:gd name="T39" fmla="*/ 54 h 54"/>
                <a:gd name="T40" fmla="*/ 38 w 38"/>
                <a:gd name="T41" fmla="*/ 54 h 54"/>
                <a:gd name="T42" fmla="*/ 36 w 38"/>
                <a:gd name="T43" fmla="*/ 42 h 54"/>
                <a:gd name="T44" fmla="*/ 32 w 38"/>
                <a:gd name="T45" fmla="*/ 29 h 54"/>
                <a:gd name="T46" fmla="*/ 25 w 38"/>
                <a:gd name="T47" fmla="*/ 16 h 54"/>
                <a:gd name="T48" fmla="*/ 20 w 38"/>
                <a:gd name="T49" fmla="*/ 7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2" name="Freeform 791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41 w 52"/>
                <a:gd name="T1" fmla="*/ 27 h 36"/>
                <a:gd name="T2" fmla="*/ 46 w 52"/>
                <a:gd name="T3" fmla="*/ 24 h 36"/>
                <a:gd name="T4" fmla="*/ 51 w 52"/>
                <a:gd name="T5" fmla="*/ 21 h 36"/>
                <a:gd name="T6" fmla="*/ 52 w 52"/>
                <a:gd name="T7" fmla="*/ 16 h 36"/>
                <a:gd name="T8" fmla="*/ 52 w 52"/>
                <a:gd name="T9" fmla="*/ 12 h 36"/>
                <a:gd name="T10" fmla="*/ 50 w 52"/>
                <a:gd name="T11" fmla="*/ 6 h 36"/>
                <a:gd name="T12" fmla="*/ 46 w 52"/>
                <a:gd name="T13" fmla="*/ 2 h 36"/>
                <a:gd name="T14" fmla="*/ 41 w 52"/>
                <a:gd name="T15" fmla="*/ 0 h 36"/>
                <a:gd name="T16" fmla="*/ 36 w 52"/>
                <a:gd name="T17" fmla="*/ 0 h 36"/>
                <a:gd name="T18" fmla="*/ 33 w 52"/>
                <a:gd name="T19" fmla="*/ 0 h 36"/>
                <a:gd name="T20" fmla="*/ 29 w 52"/>
                <a:gd name="T21" fmla="*/ 1 h 36"/>
                <a:gd name="T22" fmla="*/ 21 w 52"/>
                <a:gd name="T23" fmla="*/ 4 h 36"/>
                <a:gd name="T24" fmla="*/ 13 w 52"/>
                <a:gd name="T25" fmla="*/ 8 h 36"/>
                <a:gd name="T26" fmla="*/ 6 w 52"/>
                <a:gd name="T27" fmla="*/ 15 h 36"/>
                <a:gd name="T28" fmla="*/ 3 w 52"/>
                <a:gd name="T29" fmla="*/ 22 h 36"/>
                <a:gd name="T30" fmla="*/ 0 w 52"/>
                <a:gd name="T31" fmla="*/ 29 h 36"/>
                <a:gd name="T32" fmla="*/ 0 w 52"/>
                <a:gd name="T33" fmla="*/ 31 h 36"/>
                <a:gd name="T34" fmla="*/ 4 w 52"/>
                <a:gd name="T35" fmla="*/ 33 h 36"/>
                <a:gd name="T36" fmla="*/ 9 w 52"/>
                <a:gd name="T37" fmla="*/ 36 h 36"/>
                <a:gd name="T38" fmla="*/ 13 w 52"/>
                <a:gd name="T39" fmla="*/ 36 h 36"/>
                <a:gd name="T40" fmla="*/ 18 w 52"/>
                <a:gd name="T41" fmla="*/ 36 h 36"/>
                <a:gd name="T42" fmla="*/ 24 w 52"/>
                <a:gd name="T43" fmla="*/ 33 h 36"/>
                <a:gd name="T44" fmla="*/ 30 w 52"/>
                <a:gd name="T45" fmla="*/ 32 h 36"/>
                <a:gd name="T46" fmla="*/ 36 w 52"/>
                <a:gd name="T47" fmla="*/ 30 h 36"/>
                <a:gd name="T48" fmla="*/ 41 w 52"/>
                <a:gd name="T49" fmla="*/ 27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3" name="Freeform 792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73 w 198"/>
                <a:gd name="T1" fmla="*/ 36 h 236"/>
                <a:gd name="T2" fmla="*/ 58 w 198"/>
                <a:gd name="T3" fmla="*/ 46 h 236"/>
                <a:gd name="T4" fmla="*/ 46 w 198"/>
                <a:gd name="T5" fmla="*/ 58 h 236"/>
                <a:gd name="T6" fmla="*/ 33 w 198"/>
                <a:gd name="T7" fmla="*/ 72 h 236"/>
                <a:gd name="T8" fmla="*/ 22 w 198"/>
                <a:gd name="T9" fmla="*/ 85 h 236"/>
                <a:gd name="T10" fmla="*/ 14 w 198"/>
                <a:gd name="T11" fmla="*/ 100 h 236"/>
                <a:gd name="T12" fmla="*/ 7 w 198"/>
                <a:gd name="T13" fmla="*/ 115 h 236"/>
                <a:gd name="T14" fmla="*/ 2 w 198"/>
                <a:gd name="T15" fmla="*/ 130 h 236"/>
                <a:gd name="T16" fmla="*/ 0 w 198"/>
                <a:gd name="T17" fmla="*/ 146 h 236"/>
                <a:gd name="T18" fmla="*/ 2 w 198"/>
                <a:gd name="T19" fmla="*/ 170 h 236"/>
                <a:gd name="T20" fmla="*/ 12 w 198"/>
                <a:gd name="T21" fmla="*/ 190 h 236"/>
                <a:gd name="T22" fmla="*/ 26 w 198"/>
                <a:gd name="T23" fmla="*/ 207 h 236"/>
                <a:gd name="T24" fmla="*/ 43 w 198"/>
                <a:gd name="T25" fmla="*/ 220 h 236"/>
                <a:gd name="T26" fmla="*/ 64 w 198"/>
                <a:gd name="T27" fmla="*/ 229 h 236"/>
                <a:gd name="T28" fmla="*/ 88 w 198"/>
                <a:gd name="T29" fmla="*/ 235 h 236"/>
                <a:gd name="T30" fmla="*/ 110 w 198"/>
                <a:gd name="T31" fmla="*/ 236 h 236"/>
                <a:gd name="T32" fmla="*/ 132 w 198"/>
                <a:gd name="T33" fmla="*/ 232 h 236"/>
                <a:gd name="T34" fmla="*/ 137 w 198"/>
                <a:gd name="T35" fmla="*/ 232 h 236"/>
                <a:gd name="T36" fmla="*/ 142 w 198"/>
                <a:gd name="T37" fmla="*/ 230 h 236"/>
                <a:gd name="T38" fmla="*/ 145 w 198"/>
                <a:gd name="T39" fmla="*/ 226 h 236"/>
                <a:gd name="T40" fmla="*/ 146 w 198"/>
                <a:gd name="T41" fmla="*/ 221 h 236"/>
                <a:gd name="T42" fmla="*/ 145 w 198"/>
                <a:gd name="T43" fmla="*/ 219 h 236"/>
                <a:gd name="T44" fmla="*/ 142 w 198"/>
                <a:gd name="T45" fmla="*/ 219 h 236"/>
                <a:gd name="T46" fmla="*/ 137 w 198"/>
                <a:gd name="T47" fmla="*/ 217 h 236"/>
                <a:gd name="T48" fmla="*/ 131 w 198"/>
                <a:gd name="T49" fmla="*/ 217 h 236"/>
                <a:gd name="T50" fmla="*/ 124 w 198"/>
                <a:gd name="T51" fmla="*/ 217 h 236"/>
                <a:gd name="T52" fmla="*/ 118 w 198"/>
                <a:gd name="T53" fmla="*/ 217 h 236"/>
                <a:gd name="T54" fmla="*/ 112 w 198"/>
                <a:gd name="T55" fmla="*/ 217 h 236"/>
                <a:gd name="T56" fmla="*/ 109 w 198"/>
                <a:gd name="T57" fmla="*/ 217 h 236"/>
                <a:gd name="T58" fmla="*/ 97 w 198"/>
                <a:gd name="T59" fmla="*/ 216 h 236"/>
                <a:gd name="T60" fmla="*/ 87 w 198"/>
                <a:gd name="T61" fmla="*/ 215 h 236"/>
                <a:gd name="T62" fmla="*/ 75 w 198"/>
                <a:gd name="T63" fmla="*/ 214 h 236"/>
                <a:gd name="T64" fmla="*/ 63 w 198"/>
                <a:gd name="T65" fmla="*/ 211 h 236"/>
                <a:gd name="T66" fmla="*/ 51 w 198"/>
                <a:gd name="T67" fmla="*/ 207 h 236"/>
                <a:gd name="T68" fmla="*/ 40 w 198"/>
                <a:gd name="T69" fmla="*/ 199 h 236"/>
                <a:gd name="T70" fmla="*/ 29 w 198"/>
                <a:gd name="T71" fmla="*/ 189 h 236"/>
                <a:gd name="T72" fmla="*/ 17 w 198"/>
                <a:gd name="T73" fmla="*/ 174 h 236"/>
                <a:gd name="T74" fmla="*/ 15 w 198"/>
                <a:gd name="T75" fmla="*/ 157 h 236"/>
                <a:gd name="T76" fmla="*/ 16 w 198"/>
                <a:gd name="T77" fmla="*/ 141 h 236"/>
                <a:gd name="T78" fmla="*/ 21 w 198"/>
                <a:gd name="T79" fmla="*/ 124 h 236"/>
                <a:gd name="T80" fmla="*/ 28 w 198"/>
                <a:gd name="T81" fmla="*/ 109 h 236"/>
                <a:gd name="T82" fmla="*/ 39 w 198"/>
                <a:gd name="T83" fmla="*/ 96 h 236"/>
                <a:gd name="T84" fmla="*/ 50 w 198"/>
                <a:gd name="T85" fmla="*/ 82 h 236"/>
                <a:gd name="T86" fmla="*/ 63 w 198"/>
                <a:gd name="T87" fmla="*/ 70 h 236"/>
                <a:gd name="T88" fmla="*/ 78 w 198"/>
                <a:gd name="T89" fmla="*/ 59 h 236"/>
                <a:gd name="T90" fmla="*/ 94 w 198"/>
                <a:gd name="T91" fmla="*/ 49 h 236"/>
                <a:gd name="T92" fmla="*/ 110 w 198"/>
                <a:gd name="T93" fmla="*/ 39 h 236"/>
                <a:gd name="T94" fmla="*/ 126 w 198"/>
                <a:gd name="T95" fmla="*/ 31 h 236"/>
                <a:gd name="T96" fmla="*/ 142 w 198"/>
                <a:gd name="T97" fmla="*/ 24 h 236"/>
                <a:gd name="T98" fmla="*/ 158 w 198"/>
                <a:gd name="T99" fmla="*/ 19 h 236"/>
                <a:gd name="T100" fmla="*/ 172 w 198"/>
                <a:gd name="T101" fmla="*/ 13 h 236"/>
                <a:gd name="T102" fmla="*/ 186 w 198"/>
                <a:gd name="T103" fmla="*/ 10 h 236"/>
                <a:gd name="T104" fmla="*/ 198 w 198"/>
                <a:gd name="T105" fmla="*/ 7 h 236"/>
                <a:gd name="T106" fmla="*/ 190 w 198"/>
                <a:gd name="T107" fmla="*/ 3 h 236"/>
                <a:gd name="T108" fmla="*/ 177 w 198"/>
                <a:gd name="T109" fmla="*/ 0 h 236"/>
                <a:gd name="T110" fmla="*/ 162 w 198"/>
                <a:gd name="T111" fmla="*/ 3 h 236"/>
                <a:gd name="T112" fmla="*/ 144 w 198"/>
                <a:gd name="T113" fmla="*/ 6 h 236"/>
                <a:gd name="T114" fmla="*/ 124 w 198"/>
                <a:gd name="T115" fmla="*/ 12 h 236"/>
                <a:gd name="T116" fmla="*/ 105 w 198"/>
                <a:gd name="T117" fmla="*/ 19 h 236"/>
                <a:gd name="T118" fmla="*/ 88 w 198"/>
                <a:gd name="T119" fmla="*/ 28 h 236"/>
                <a:gd name="T120" fmla="*/ 73 w 198"/>
                <a:gd name="T121" fmla="*/ 36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4" name="Freeform 793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08 w 128"/>
                <a:gd name="T1" fmla="*/ 61 h 183"/>
                <a:gd name="T2" fmla="*/ 111 w 128"/>
                <a:gd name="T3" fmla="*/ 80 h 183"/>
                <a:gd name="T4" fmla="*/ 109 w 128"/>
                <a:gd name="T5" fmla="*/ 97 h 183"/>
                <a:gd name="T6" fmla="*/ 101 w 128"/>
                <a:gd name="T7" fmla="*/ 110 h 183"/>
                <a:gd name="T8" fmla="*/ 89 w 128"/>
                <a:gd name="T9" fmla="*/ 123 h 183"/>
                <a:gd name="T10" fmla="*/ 75 w 128"/>
                <a:gd name="T11" fmla="*/ 134 h 183"/>
                <a:gd name="T12" fmla="*/ 60 w 128"/>
                <a:gd name="T13" fmla="*/ 145 h 183"/>
                <a:gd name="T14" fmla="*/ 43 w 128"/>
                <a:gd name="T15" fmla="*/ 156 h 183"/>
                <a:gd name="T16" fmla="*/ 29 w 128"/>
                <a:gd name="T17" fmla="*/ 167 h 183"/>
                <a:gd name="T18" fmla="*/ 27 w 128"/>
                <a:gd name="T19" fmla="*/ 170 h 183"/>
                <a:gd name="T20" fmla="*/ 26 w 128"/>
                <a:gd name="T21" fmla="*/ 172 h 183"/>
                <a:gd name="T22" fmla="*/ 26 w 128"/>
                <a:gd name="T23" fmla="*/ 176 h 183"/>
                <a:gd name="T24" fmla="*/ 28 w 128"/>
                <a:gd name="T25" fmla="*/ 179 h 183"/>
                <a:gd name="T26" fmla="*/ 30 w 128"/>
                <a:gd name="T27" fmla="*/ 182 h 183"/>
                <a:gd name="T28" fmla="*/ 34 w 128"/>
                <a:gd name="T29" fmla="*/ 183 h 183"/>
                <a:gd name="T30" fmla="*/ 37 w 128"/>
                <a:gd name="T31" fmla="*/ 183 h 183"/>
                <a:gd name="T32" fmla="*/ 41 w 128"/>
                <a:gd name="T33" fmla="*/ 182 h 183"/>
                <a:gd name="T34" fmla="*/ 58 w 128"/>
                <a:gd name="T35" fmla="*/ 171 h 183"/>
                <a:gd name="T36" fmla="*/ 76 w 128"/>
                <a:gd name="T37" fmla="*/ 160 h 183"/>
                <a:gd name="T38" fmla="*/ 92 w 128"/>
                <a:gd name="T39" fmla="*/ 147 h 183"/>
                <a:gd name="T40" fmla="*/ 108 w 128"/>
                <a:gd name="T41" fmla="*/ 132 h 183"/>
                <a:gd name="T42" fmla="*/ 118 w 128"/>
                <a:gd name="T43" fmla="*/ 116 h 183"/>
                <a:gd name="T44" fmla="*/ 125 w 128"/>
                <a:gd name="T45" fmla="*/ 98 h 183"/>
                <a:gd name="T46" fmla="*/ 128 w 128"/>
                <a:gd name="T47" fmla="*/ 78 h 183"/>
                <a:gd name="T48" fmla="*/ 123 w 128"/>
                <a:gd name="T49" fmla="*/ 58 h 183"/>
                <a:gd name="T50" fmla="*/ 112 w 128"/>
                <a:gd name="T51" fmla="*/ 41 h 183"/>
                <a:gd name="T52" fmla="*/ 98 w 128"/>
                <a:gd name="T53" fmla="*/ 28 h 183"/>
                <a:gd name="T54" fmla="*/ 80 w 128"/>
                <a:gd name="T55" fmla="*/ 16 h 183"/>
                <a:gd name="T56" fmla="*/ 61 w 128"/>
                <a:gd name="T57" fmla="*/ 8 h 183"/>
                <a:gd name="T58" fmla="*/ 41 w 128"/>
                <a:gd name="T59" fmla="*/ 2 h 183"/>
                <a:gd name="T60" fmla="*/ 23 w 128"/>
                <a:gd name="T61" fmla="*/ 0 h 183"/>
                <a:gd name="T62" fmla="*/ 9 w 128"/>
                <a:gd name="T63" fmla="*/ 1 h 183"/>
                <a:gd name="T64" fmla="*/ 0 w 128"/>
                <a:gd name="T65" fmla="*/ 6 h 183"/>
                <a:gd name="T66" fmla="*/ 16 w 128"/>
                <a:gd name="T67" fmla="*/ 10 h 183"/>
                <a:gd name="T68" fmla="*/ 33 w 128"/>
                <a:gd name="T69" fmla="*/ 14 h 183"/>
                <a:gd name="T70" fmla="*/ 48 w 128"/>
                <a:gd name="T71" fmla="*/ 17 h 183"/>
                <a:gd name="T72" fmla="*/ 63 w 128"/>
                <a:gd name="T73" fmla="*/ 22 h 183"/>
                <a:gd name="T74" fmla="*/ 77 w 128"/>
                <a:gd name="T75" fmla="*/ 28 h 183"/>
                <a:gd name="T76" fmla="*/ 90 w 128"/>
                <a:gd name="T77" fmla="*/ 36 h 183"/>
                <a:gd name="T78" fmla="*/ 101 w 128"/>
                <a:gd name="T79" fmla="*/ 46 h 183"/>
                <a:gd name="T80" fmla="*/ 108 w 128"/>
                <a:gd name="T81" fmla="*/ 61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5" name="Freeform 794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101 w 323"/>
                <a:gd name="T1" fmla="*/ 70 h 379"/>
                <a:gd name="T2" fmla="*/ 54 w 323"/>
                <a:gd name="T3" fmla="*/ 115 h 379"/>
                <a:gd name="T4" fmla="*/ 18 w 323"/>
                <a:gd name="T5" fmla="*/ 167 h 379"/>
                <a:gd name="T6" fmla="*/ 0 w 323"/>
                <a:gd name="T7" fmla="*/ 227 h 379"/>
                <a:gd name="T8" fmla="*/ 4 w 323"/>
                <a:gd name="T9" fmla="*/ 267 h 379"/>
                <a:gd name="T10" fmla="*/ 11 w 323"/>
                <a:gd name="T11" fmla="*/ 283 h 379"/>
                <a:gd name="T12" fmla="*/ 21 w 323"/>
                <a:gd name="T13" fmla="*/ 298 h 379"/>
                <a:gd name="T14" fmla="*/ 34 w 323"/>
                <a:gd name="T15" fmla="*/ 311 h 379"/>
                <a:gd name="T16" fmla="*/ 57 w 323"/>
                <a:gd name="T17" fmla="*/ 325 h 379"/>
                <a:gd name="T18" fmla="*/ 87 w 323"/>
                <a:gd name="T19" fmla="*/ 340 h 379"/>
                <a:gd name="T20" fmla="*/ 120 w 323"/>
                <a:gd name="T21" fmla="*/ 351 h 379"/>
                <a:gd name="T22" fmla="*/ 153 w 323"/>
                <a:gd name="T23" fmla="*/ 360 h 379"/>
                <a:gd name="T24" fmla="*/ 187 w 323"/>
                <a:gd name="T25" fmla="*/ 367 h 379"/>
                <a:gd name="T26" fmla="*/ 221 w 323"/>
                <a:gd name="T27" fmla="*/ 372 h 379"/>
                <a:gd name="T28" fmla="*/ 256 w 323"/>
                <a:gd name="T29" fmla="*/ 375 h 379"/>
                <a:gd name="T30" fmla="*/ 290 w 323"/>
                <a:gd name="T31" fmla="*/ 378 h 379"/>
                <a:gd name="T32" fmla="*/ 312 w 323"/>
                <a:gd name="T33" fmla="*/ 379 h 379"/>
                <a:gd name="T34" fmla="*/ 320 w 323"/>
                <a:gd name="T35" fmla="*/ 372 h 379"/>
                <a:gd name="T36" fmla="*/ 323 w 323"/>
                <a:gd name="T37" fmla="*/ 360 h 379"/>
                <a:gd name="T38" fmla="*/ 316 w 323"/>
                <a:gd name="T39" fmla="*/ 352 h 379"/>
                <a:gd name="T40" fmla="*/ 295 w 323"/>
                <a:gd name="T41" fmla="*/ 351 h 379"/>
                <a:gd name="T42" fmla="*/ 263 w 323"/>
                <a:gd name="T43" fmla="*/ 350 h 379"/>
                <a:gd name="T44" fmla="*/ 231 w 323"/>
                <a:gd name="T45" fmla="*/ 348 h 379"/>
                <a:gd name="T46" fmla="*/ 200 w 323"/>
                <a:gd name="T47" fmla="*/ 343 h 379"/>
                <a:gd name="T48" fmla="*/ 168 w 323"/>
                <a:gd name="T49" fmla="*/ 337 h 379"/>
                <a:gd name="T50" fmla="*/ 136 w 323"/>
                <a:gd name="T51" fmla="*/ 329 h 379"/>
                <a:gd name="T52" fmla="*/ 106 w 323"/>
                <a:gd name="T53" fmla="*/ 320 h 379"/>
                <a:gd name="T54" fmla="*/ 76 w 323"/>
                <a:gd name="T55" fmla="*/ 306 h 379"/>
                <a:gd name="T56" fmla="*/ 51 w 323"/>
                <a:gd name="T57" fmla="*/ 291 h 379"/>
                <a:gd name="T58" fmla="*/ 35 w 323"/>
                <a:gd name="T59" fmla="*/ 269 h 379"/>
                <a:gd name="T60" fmla="*/ 31 w 323"/>
                <a:gd name="T61" fmla="*/ 239 h 379"/>
                <a:gd name="T62" fmla="*/ 38 w 323"/>
                <a:gd name="T63" fmla="*/ 197 h 379"/>
                <a:gd name="T64" fmla="*/ 51 w 323"/>
                <a:gd name="T65" fmla="*/ 165 h 379"/>
                <a:gd name="T66" fmla="*/ 68 w 323"/>
                <a:gd name="T67" fmla="*/ 136 h 379"/>
                <a:gd name="T68" fmla="*/ 89 w 323"/>
                <a:gd name="T69" fmla="*/ 111 h 379"/>
                <a:gd name="T70" fmla="*/ 114 w 323"/>
                <a:gd name="T71" fmla="*/ 88 h 379"/>
                <a:gd name="T72" fmla="*/ 144 w 323"/>
                <a:gd name="T73" fmla="*/ 64 h 379"/>
                <a:gd name="T74" fmla="*/ 181 w 323"/>
                <a:gd name="T75" fmla="*/ 41 h 379"/>
                <a:gd name="T76" fmla="*/ 219 w 323"/>
                <a:gd name="T77" fmla="*/ 22 h 379"/>
                <a:gd name="T78" fmla="*/ 253 w 323"/>
                <a:gd name="T79" fmla="*/ 7 h 379"/>
                <a:gd name="T80" fmla="*/ 255 w 323"/>
                <a:gd name="T81" fmla="*/ 0 h 379"/>
                <a:gd name="T82" fmla="*/ 221 w 323"/>
                <a:gd name="T83" fmla="*/ 5 h 379"/>
                <a:gd name="T84" fmla="*/ 181 w 323"/>
                <a:gd name="T85" fmla="*/ 19 h 379"/>
                <a:gd name="T86" fmla="*/ 142 w 323"/>
                <a:gd name="T87" fmla="*/ 39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6" name="Freeform 795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235 w 282"/>
                <a:gd name="T1" fmla="*/ 78 h 253"/>
                <a:gd name="T2" fmla="*/ 248 w 282"/>
                <a:gd name="T3" fmla="*/ 92 h 253"/>
                <a:gd name="T4" fmla="*/ 255 w 282"/>
                <a:gd name="T5" fmla="*/ 108 h 253"/>
                <a:gd name="T6" fmla="*/ 259 w 282"/>
                <a:gd name="T7" fmla="*/ 125 h 253"/>
                <a:gd name="T8" fmla="*/ 259 w 282"/>
                <a:gd name="T9" fmla="*/ 144 h 253"/>
                <a:gd name="T10" fmla="*/ 257 w 282"/>
                <a:gd name="T11" fmla="*/ 159 h 253"/>
                <a:gd name="T12" fmla="*/ 252 w 282"/>
                <a:gd name="T13" fmla="*/ 171 h 253"/>
                <a:gd name="T14" fmla="*/ 244 w 282"/>
                <a:gd name="T15" fmla="*/ 184 h 253"/>
                <a:gd name="T16" fmla="*/ 236 w 282"/>
                <a:gd name="T17" fmla="*/ 194 h 253"/>
                <a:gd name="T18" fmla="*/ 225 w 282"/>
                <a:gd name="T19" fmla="*/ 206 h 253"/>
                <a:gd name="T20" fmla="*/ 215 w 282"/>
                <a:gd name="T21" fmla="*/ 215 h 253"/>
                <a:gd name="T22" fmla="*/ 204 w 282"/>
                <a:gd name="T23" fmla="*/ 225 h 253"/>
                <a:gd name="T24" fmla="*/ 194 w 282"/>
                <a:gd name="T25" fmla="*/ 236 h 253"/>
                <a:gd name="T26" fmla="*/ 191 w 282"/>
                <a:gd name="T27" fmla="*/ 239 h 253"/>
                <a:gd name="T28" fmla="*/ 190 w 282"/>
                <a:gd name="T29" fmla="*/ 242 h 253"/>
                <a:gd name="T30" fmla="*/ 191 w 282"/>
                <a:gd name="T31" fmla="*/ 246 h 253"/>
                <a:gd name="T32" fmla="*/ 194 w 282"/>
                <a:gd name="T33" fmla="*/ 249 h 253"/>
                <a:gd name="T34" fmla="*/ 197 w 282"/>
                <a:gd name="T35" fmla="*/ 252 h 253"/>
                <a:gd name="T36" fmla="*/ 201 w 282"/>
                <a:gd name="T37" fmla="*/ 253 h 253"/>
                <a:gd name="T38" fmla="*/ 205 w 282"/>
                <a:gd name="T39" fmla="*/ 252 h 253"/>
                <a:gd name="T40" fmla="*/ 209 w 282"/>
                <a:gd name="T41" fmla="*/ 249 h 253"/>
                <a:gd name="T42" fmla="*/ 232 w 282"/>
                <a:gd name="T43" fmla="*/ 234 h 253"/>
                <a:gd name="T44" fmla="*/ 251 w 282"/>
                <a:gd name="T45" fmla="*/ 215 h 253"/>
                <a:gd name="T46" fmla="*/ 267 w 282"/>
                <a:gd name="T47" fmla="*/ 192 h 253"/>
                <a:gd name="T48" fmla="*/ 278 w 282"/>
                <a:gd name="T49" fmla="*/ 168 h 253"/>
                <a:gd name="T50" fmla="*/ 282 w 282"/>
                <a:gd name="T51" fmla="*/ 141 h 253"/>
                <a:gd name="T52" fmla="*/ 279 w 282"/>
                <a:gd name="T53" fmla="*/ 116 h 253"/>
                <a:gd name="T54" fmla="*/ 270 w 282"/>
                <a:gd name="T55" fmla="*/ 92 h 253"/>
                <a:gd name="T56" fmla="*/ 251 w 282"/>
                <a:gd name="T57" fmla="*/ 70 h 253"/>
                <a:gd name="T58" fmla="*/ 237 w 282"/>
                <a:gd name="T59" fmla="*/ 59 h 253"/>
                <a:gd name="T60" fmla="*/ 221 w 282"/>
                <a:gd name="T61" fmla="*/ 48 h 253"/>
                <a:gd name="T62" fmla="*/ 202 w 282"/>
                <a:gd name="T63" fmla="*/ 39 h 253"/>
                <a:gd name="T64" fmla="*/ 183 w 282"/>
                <a:gd name="T65" fmla="*/ 31 h 253"/>
                <a:gd name="T66" fmla="*/ 163 w 282"/>
                <a:gd name="T67" fmla="*/ 24 h 253"/>
                <a:gd name="T68" fmla="*/ 142 w 282"/>
                <a:gd name="T69" fmla="*/ 18 h 253"/>
                <a:gd name="T70" fmla="*/ 122 w 282"/>
                <a:gd name="T71" fmla="*/ 13 h 253"/>
                <a:gd name="T72" fmla="*/ 101 w 282"/>
                <a:gd name="T73" fmla="*/ 8 h 253"/>
                <a:gd name="T74" fmla="*/ 82 w 282"/>
                <a:gd name="T75" fmla="*/ 5 h 253"/>
                <a:gd name="T76" fmla="*/ 63 w 282"/>
                <a:gd name="T77" fmla="*/ 2 h 253"/>
                <a:gd name="T78" fmla="*/ 47 w 282"/>
                <a:gd name="T79" fmla="*/ 0 h 253"/>
                <a:gd name="T80" fmla="*/ 32 w 282"/>
                <a:gd name="T81" fmla="*/ 0 h 253"/>
                <a:gd name="T82" fmla="*/ 19 w 282"/>
                <a:gd name="T83" fmla="*/ 0 h 253"/>
                <a:gd name="T84" fmla="*/ 10 w 282"/>
                <a:gd name="T85" fmla="*/ 1 h 253"/>
                <a:gd name="T86" fmla="*/ 4 w 282"/>
                <a:gd name="T87" fmla="*/ 4 h 253"/>
                <a:gd name="T88" fmla="*/ 0 w 282"/>
                <a:gd name="T89" fmla="*/ 6 h 253"/>
                <a:gd name="T90" fmla="*/ 12 w 282"/>
                <a:gd name="T91" fmla="*/ 8 h 253"/>
                <a:gd name="T92" fmla="*/ 25 w 282"/>
                <a:gd name="T93" fmla="*/ 9 h 253"/>
                <a:gd name="T94" fmla="*/ 38 w 282"/>
                <a:gd name="T95" fmla="*/ 12 h 253"/>
                <a:gd name="T96" fmla="*/ 52 w 282"/>
                <a:gd name="T97" fmla="*/ 14 h 253"/>
                <a:gd name="T98" fmla="*/ 67 w 282"/>
                <a:gd name="T99" fmla="*/ 16 h 253"/>
                <a:gd name="T100" fmla="*/ 82 w 282"/>
                <a:gd name="T101" fmla="*/ 18 h 253"/>
                <a:gd name="T102" fmla="*/ 97 w 282"/>
                <a:gd name="T103" fmla="*/ 22 h 253"/>
                <a:gd name="T104" fmla="*/ 114 w 282"/>
                <a:gd name="T105" fmla="*/ 25 h 253"/>
                <a:gd name="T106" fmla="*/ 129 w 282"/>
                <a:gd name="T107" fmla="*/ 30 h 253"/>
                <a:gd name="T108" fmla="*/ 146 w 282"/>
                <a:gd name="T109" fmla="*/ 35 h 253"/>
                <a:gd name="T110" fmla="*/ 162 w 282"/>
                <a:gd name="T111" fmla="*/ 40 h 253"/>
                <a:gd name="T112" fmla="*/ 177 w 282"/>
                <a:gd name="T113" fmla="*/ 46 h 253"/>
                <a:gd name="T114" fmla="*/ 192 w 282"/>
                <a:gd name="T115" fmla="*/ 53 h 253"/>
                <a:gd name="T116" fmla="*/ 208 w 282"/>
                <a:gd name="T117" fmla="*/ 60 h 253"/>
                <a:gd name="T118" fmla="*/ 222 w 282"/>
                <a:gd name="T119" fmla="*/ 69 h 253"/>
                <a:gd name="T120" fmla="*/ 235 w 282"/>
                <a:gd name="T121" fmla="*/ 78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7" name="Freeform 796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128 h 236"/>
                <a:gd name="T2" fmla="*/ 0 w 115"/>
                <a:gd name="T3" fmla="*/ 148 h 236"/>
                <a:gd name="T4" fmla="*/ 5 w 115"/>
                <a:gd name="T5" fmla="*/ 166 h 236"/>
                <a:gd name="T6" fmla="*/ 13 w 115"/>
                <a:gd name="T7" fmla="*/ 184 h 236"/>
                <a:gd name="T8" fmla="*/ 24 w 115"/>
                <a:gd name="T9" fmla="*/ 198 h 236"/>
                <a:gd name="T10" fmla="*/ 39 w 115"/>
                <a:gd name="T11" fmla="*/ 211 h 236"/>
                <a:gd name="T12" fmla="*/ 55 w 115"/>
                <a:gd name="T13" fmla="*/ 223 h 236"/>
                <a:gd name="T14" fmla="*/ 74 w 115"/>
                <a:gd name="T15" fmla="*/ 231 h 236"/>
                <a:gd name="T16" fmla="*/ 92 w 115"/>
                <a:gd name="T17" fmla="*/ 235 h 236"/>
                <a:gd name="T18" fmla="*/ 98 w 115"/>
                <a:gd name="T19" fmla="*/ 236 h 236"/>
                <a:gd name="T20" fmla="*/ 104 w 115"/>
                <a:gd name="T21" fmla="*/ 234 h 236"/>
                <a:gd name="T22" fmla="*/ 109 w 115"/>
                <a:gd name="T23" fmla="*/ 231 h 236"/>
                <a:gd name="T24" fmla="*/ 111 w 115"/>
                <a:gd name="T25" fmla="*/ 226 h 236"/>
                <a:gd name="T26" fmla="*/ 111 w 115"/>
                <a:gd name="T27" fmla="*/ 220 h 236"/>
                <a:gd name="T28" fmla="*/ 110 w 115"/>
                <a:gd name="T29" fmla="*/ 215 h 236"/>
                <a:gd name="T30" fmla="*/ 107 w 115"/>
                <a:gd name="T31" fmla="*/ 210 h 236"/>
                <a:gd name="T32" fmla="*/ 101 w 115"/>
                <a:gd name="T33" fmla="*/ 208 h 236"/>
                <a:gd name="T34" fmla="*/ 82 w 115"/>
                <a:gd name="T35" fmla="*/ 201 h 236"/>
                <a:gd name="T36" fmla="*/ 64 w 115"/>
                <a:gd name="T37" fmla="*/ 192 h 236"/>
                <a:gd name="T38" fmla="*/ 50 w 115"/>
                <a:gd name="T39" fmla="*/ 179 h 236"/>
                <a:gd name="T40" fmla="*/ 40 w 115"/>
                <a:gd name="T41" fmla="*/ 165 h 236"/>
                <a:gd name="T42" fmla="*/ 33 w 115"/>
                <a:gd name="T43" fmla="*/ 148 h 236"/>
                <a:gd name="T44" fmla="*/ 29 w 115"/>
                <a:gd name="T45" fmla="*/ 130 h 236"/>
                <a:gd name="T46" fmla="*/ 29 w 115"/>
                <a:gd name="T47" fmla="*/ 110 h 236"/>
                <a:gd name="T48" fmla="*/ 35 w 115"/>
                <a:gd name="T49" fmla="*/ 89 h 236"/>
                <a:gd name="T50" fmla="*/ 43 w 115"/>
                <a:gd name="T51" fmla="*/ 74 h 236"/>
                <a:gd name="T52" fmla="*/ 56 w 115"/>
                <a:gd name="T53" fmla="*/ 60 h 236"/>
                <a:gd name="T54" fmla="*/ 70 w 115"/>
                <a:gd name="T55" fmla="*/ 46 h 236"/>
                <a:gd name="T56" fmla="*/ 85 w 115"/>
                <a:gd name="T57" fmla="*/ 33 h 236"/>
                <a:gd name="T58" fmla="*/ 98 w 115"/>
                <a:gd name="T59" fmla="*/ 23 h 236"/>
                <a:gd name="T60" fmla="*/ 109 w 115"/>
                <a:gd name="T61" fmla="*/ 12 h 236"/>
                <a:gd name="T62" fmla="*/ 115 w 115"/>
                <a:gd name="T63" fmla="*/ 6 h 236"/>
                <a:gd name="T64" fmla="*/ 115 w 115"/>
                <a:gd name="T65" fmla="*/ 0 h 236"/>
                <a:gd name="T66" fmla="*/ 102 w 115"/>
                <a:gd name="T67" fmla="*/ 4 h 236"/>
                <a:gd name="T68" fmla="*/ 85 w 115"/>
                <a:gd name="T69" fmla="*/ 12 h 236"/>
                <a:gd name="T70" fmla="*/ 68 w 115"/>
                <a:gd name="T71" fmla="*/ 26 h 236"/>
                <a:gd name="T72" fmla="*/ 49 w 115"/>
                <a:gd name="T73" fmla="*/ 42 h 236"/>
                <a:gd name="T74" fmla="*/ 32 w 115"/>
                <a:gd name="T75" fmla="*/ 61 h 236"/>
                <a:gd name="T76" fmla="*/ 17 w 115"/>
                <a:gd name="T77" fmla="*/ 82 h 236"/>
                <a:gd name="T78" fmla="*/ 6 w 115"/>
                <a:gd name="T79" fmla="*/ 105 h 236"/>
                <a:gd name="T80" fmla="*/ 0 w 115"/>
                <a:gd name="T81" fmla="*/ 128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8" name="Freeform 797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208 w 245"/>
                <a:gd name="T1" fmla="*/ 124 h 310"/>
                <a:gd name="T2" fmla="*/ 220 w 245"/>
                <a:gd name="T3" fmla="*/ 144 h 310"/>
                <a:gd name="T4" fmla="*/ 226 w 245"/>
                <a:gd name="T5" fmla="*/ 164 h 310"/>
                <a:gd name="T6" fmla="*/ 222 w 245"/>
                <a:gd name="T7" fmla="*/ 187 h 310"/>
                <a:gd name="T8" fmla="*/ 208 w 245"/>
                <a:gd name="T9" fmla="*/ 209 h 310"/>
                <a:gd name="T10" fmla="*/ 188 w 245"/>
                <a:gd name="T11" fmla="*/ 229 h 310"/>
                <a:gd name="T12" fmla="*/ 166 w 245"/>
                <a:gd name="T13" fmla="*/ 246 h 310"/>
                <a:gd name="T14" fmla="*/ 142 w 245"/>
                <a:gd name="T15" fmla="*/ 264 h 310"/>
                <a:gd name="T16" fmla="*/ 128 w 245"/>
                <a:gd name="T17" fmla="*/ 278 h 310"/>
                <a:gd name="T18" fmla="*/ 124 w 245"/>
                <a:gd name="T19" fmla="*/ 287 h 310"/>
                <a:gd name="T20" fmla="*/ 120 w 245"/>
                <a:gd name="T21" fmla="*/ 296 h 310"/>
                <a:gd name="T22" fmla="*/ 122 w 245"/>
                <a:gd name="T23" fmla="*/ 306 h 310"/>
                <a:gd name="T24" fmla="*/ 131 w 245"/>
                <a:gd name="T25" fmla="*/ 310 h 310"/>
                <a:gd name="T26" fmla="*/ 139 w 245"/>
                <a:gd name="T27" fmla="*/ 309 h 310"/>
                <a:gd name="T28" fmla="*/ 154 w 245"/>
                <a:gd name="T29" fmla="*/ 292 h 310"/>
                <a:gd name="T30" fmla="*/ 180 w 245"/>
                <a:gd name="T31" fmla="*/ 269 h 310"/>
                <a:gd name="T32" fmla="*/ 207 w 245"/>
                <a:gd name="T33" fmla="*/ 246 h 310"/>
                <a:gd name="T34" fmla="*/ 230 w 245"/>
                <a:gd name="T35" fmla="*/ 219 h 310"/>
                <a:gd name="T36" fmla="*/ 244 w 245"/>
                <a:gd name="T37" fmla="*/ 186 h 310"/>
                <a:gd name="T38" fmla="*/ 243 w 245"/>
                <a:gd name="T39" fmla="*/ 152 h 310"/>
                <a:gd name="T40" fmla="*/ 228 w 245"/>
                <a:gd name="T41" fmla="*/ 119 h 310"/>
                <a:gd name="T42" fmla="*/ 203 w 245"/>
                <a:gd name="T43" fmla="*/ 93 h 310"/>
                <a:gd name="T44" fmla="*/ 176 w 245"/>
                <a:gd name="T45" fmla="*/ 76 h 310"/>
                <a:gd name="T46" fmla="*/ 151 w 245"/>
                <a:gd name="T47" fmla="*/ 61 h 310"/>
                <a:gd name="T48" fmla="*/ 122 w 245"/>
                <a:gd name="T49" fmla="*/ 46 h 310"/>
                <a:gd name="T50" fmla="*/ 93 w 245"/>
                <a:gd name="T51" fmla="*/ 31 h 310"/>
                <a:gd name="T52" fmla="*/ 66 w 245"/>
                <a:gd name="T53" fmla="*/ 18 h 310"/>
                <a:gd name="T54" fmla="*/ 40 w 245"/>
                <a:gd name="T55" fmla="*/ 8 h 310"/>
                <a:gd name="T56" fmla="*/ 20 w 245"/>
                <a:gd name="T57" fmla="*/ 1 h 310"/>
                <a:gd name="T58" fmla="*/ 5 w 245"/>
                <a:gd name="T59" fmla="*/ 0 h 310"/>
                <a:gd name="T60" fmla="*/ 11 w 245"/>
                <a:gd name="T61" fmla="*/ 8 h 310"/>
                <a:gd name="T62" fmla="*/ 36 w 245"/>
                <a:gd name="T63" fmla="*/ 20 h 310"/>
                <a:gd name="T64" fmla="*/ 60 w 245"/>
                <a:gd name="T65" fmla="*/ 31 h 310"/>
                <a:gd name="T66" fmla="*/ 86 w 245"/>
                <a:gd name="T67" fmla="*/ 44 h 310"/>
                <a:gd name="T68" fmla="*/ 113 w 245"/>
                <a:gd name="T69" fmla="*/ 57 h 310"/>
                <a:gd name="T70" fmla="*/ 139 w 245"/>
                <a:gd name="T71" fmla="*/ 71 h 310"/>
                <a:gd name="T72" fmla="*/ 165 w 245"/>
                <a:gd name="T73" fmla="*/ 88 h 310"/>
                <a:gd name="T74" fmla="*/ 188 w 245"/>
                <a:gd name="T75" fmla="*/ 106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9" name="Freeform 798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80" name="Group 799"/>
          <p:cNvGrpSpPr>
            <a:grpSpLocks/>
          </p:cNvGrpSpPr>
          <p:nvPr/>
        </p:nvGrpSpPr>
        <p:grpSpPr bwMode="auto">
          <a:xfrm>
            <a:off x="609600" y="2157413"/>
            <a:ext cx="3340100" cy="3265487"/>
            <a:chOff x="2865" y="1307"/>
            <a:chExt cx="2104" cy="2057"/>
          </a:xfrm>
        </p:grpSpPr>
        <p:sp>
          <p:nvSpPr>
            <p:cNvPr id="2178" name="Line 800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9" name="Line 801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0" name="Line 802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1" name="Text Box 803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2000">
                  <a:solidFill>
                    <a:srgbClr val="FF3300"/>
                  </a:solidFill>
                </a:rPr>
                <a:t>client/server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0"/>
            <a:ext cx="7772400" cy="1014413"/>
          </a:xfrm>
        </p:spPr>
        <p:txBody>
          <a:bodyPr/>
          <a:lstStyle/>
          <a:p>
            <a:r>
              <a:rPr lang="en-US" smtClean="0"/>
              <a:t>Chapter 2: Summary</a:t>
            </a: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655763"/>
            <a:ext cx="4171950" cy="3676650"/>
          </a:xfrm>
        </p:spPr>
        <p:txBody>
          <a:bodyPr/>
          <a:lstStyle/>
          <a:p>
            <a:r>
              <a:rPr lang="en-US" sz="2400" dirty="0" smtClean="0"/>
              <a:t>Application architectures</a:t>
            </a:r>
          </a:p>
          <a:p>
            <a:pPr lvl="1"/>
            <a:r>
              <a:rPr lang="en-US" sz="2000" dirty="0" smtClean="0"/>
              <a:t>client-server</a:t>
            </a:r>
          </a:p>
          <a:p>
            <a:pPr lvl="1"/>
            <a:r>
              <a:rPr lang="en-US" sz="2000" dirty="0" smtClean="0"/>
              <a:t>P2P</a:t>
            </a:r>
          </a:p>
          <a:p>
            <a:pPr lvl="1"/>
            <a:r>
              <a:rPr lang="en-US" sz="2000" dirty="0" smtClean="0"/>
              <a:t>hybrid</a:t>
            </a:r>
          </a:p>
          <a:p>
            <a:r>
              <a:rPr lang="en-US" sz="2400" dirty="0" smtClean="0"/>
              <a:t>Application service requirements:</a:t>
            </a:r>
          </a:p>
          <a:p>
            <a:pPr lvl="1"/>
            <a:r>
              <a:rPr lang="en-US" sz="2000" dirty="0" smtClean="0"/>
              <a:t> reliability, bandwidth, delay</a:t>
            </a:r>
          </a:p>
          <a:p>
            <a:r>
              <a:rPr lang="en-US" sz="2400" dirty="0" smtClean="0"/>
              <a:t>Internet transport service model</a:t>
            </a:r>
          </a:p>
          <a:p>
            <a:pPr lvl="1"/>
            <a:r>
              <a:rPr lang="en-US" sz="2000" dirty="0" smtClean="0"/>
              <a:t>connection-oriented, reliable: TCP</a:t>
            </a:r>
          </a:p>
          <a:p>
            <a:pPr lvl="1"/>
            <a:r>
              <a:rPr lang="en-US" sz="2000" dirty="0" smtClean="0"/>
              <a:t>unreliable,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: UDP</a:t>
            </a:r>
          </a:p>
        </p:txBody>
      </p:sp>
      <p:sp>
        <p:nvSpPr>
          <p:cNvPr id="11674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199" y="952500"/>
            <a:ext cx="7243763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Study of network apps now complete!</a:t>
            </a:r>
            <a:endParaRPr lang="en-US" dirty="0" smtClean="0"/>
          </a:p>
        </p:txBody>
      </p:sp>
      <p:sp>
        <p:nvSpPr>
          <p:cNvPr id="116743" name="Rectangle 5"/>
          <p:cNvSpPr>
            <a:spLocks noChangeArrowheads="1"/>
          </p:cNvSpPr>
          <p:nvPr/>
        </p:nvSpPr>
        <p:spPr bwMode="auto">
          <a:xfrm>
            <a:off x="4978400" y="1582738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specific protocols:</a:t>
            </a:r>
          </a:p>
          <a:p>
            <a:pPr marL="742950" lvl="1" indent="-285750">
              <a:buClr>
                <a:srgbClr val="FF0000"/>
              </a:buClr>
              <a:buSzPct val="75000"/>
              <a:buFont typeface="Comic Sans MS" pitchFamily="66" charset="0"/>
              <a:buChar char="-"/>
            </a:pPr>
            <a:r>
              <a:rPr lang="en-US" sz="2000" dirty="0">
                <a:latin typeface="+mn-lt"/>
              </a:rPr>
              <a:t>HTTP</a:t>
            </a:r>
          </a:p>
          <a:p>
            <a:pPr marL="742950" lvl="1" indent="-285750">
              <a:buClr>
                <a:srgbClr val="FF0000"/>
              </a:buClr>
              <a:buSzPct val="75000"/>
              <a:buFont typeface="Comic Sans MS" pitchFamily="66" charset="0"/>
              <a:buChar char="-"/>
            </a:pPr>
            <a:r>
              <a:rPr lang="en-US" sz="2000" dirty="0" smtClean="0">
                <a:latin typeface="+mn-lt"/>
              </a:rPr>
              <a:t>DNS</a:t>
            </a:r>
            <a:endParaRPr lang="en-US" sz="2000" dirty="0">
              <a:latin typeface="+mn-lt"/>
            </a:endParaRPr>
          </a:p>
          <a:p>
            <a:pPr marL="742950" lvl="1" indent="-285750">
              <a:buClr>
                <a:srgbClr val="FF0000"/>
              </a:buClr>
              <a:buSzPct val="75000"/>
              <a:buFont typeface="Comic Sans MS" pitchFamily="66" charset="0"/>
              <a:buChar char="-"/>
            </a:pPr>
            <a:r>
              <a:rPr lang="en-US" sz="2000" dirty="0">
                <a:latin typeface="+mn-lt"/>
              </a:rPr>
              <a:t>P2P: </a:t>
            </a:r>
            <a:r>
              <a:rPr lang="en-US" sz="2000" dirty="0" err="1">
                <a:latin typeface="+mn-lt"/>
              </a:rPr>
              <a:t>BitTorrent</a:t>
            </a:r>
            <a:r>
              <a:rPr lang="en-US" sz="2000" dirty="0">
                <a:latin typeface="+mn-lt"/>
              </a:rPr>
              <a:t>, Skype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+mn-lt"/>
              </a:rPr>
              <a:t>socket programming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2: Summary</a:t>
            </a:r>
          </a:p>
        </p:txBody>
      </p:sp>
      <p:sp>
        <p:nvSpPr>
          <p:cNvPr id="1177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2162175"/>
            <a:ext cx="3810000" cy="3676650"/>
          </a:xfrm>
        </p:spPr>
        <p:txBody>
          <a:bodyPr/>
          <a:lstStyle/>
          <a:p>
            <a:r>
              <a:rPr lang="en-US" sz="2400" dirty="0" smtClean="0"/>
              <a:t>T</a:t>
            </a:r>
            <a:r>
              <a:rPr lang="en-US" sz="2400" dirty="0" smtClean="0"/>
              <a:t>ypical </a:t>
            </a:r>
            <a:r>
              <a:rPr lang="en-US" sz="2400" dirty="0" smtClean="0"/>
              <a:t>request/reply message exchange:</a:t>
            </a:r>
          </a:p>
          <a:p>
            <a:pPr lvl="1"/>
            <a:r>
              <a:rPr lang="en-US" sz="2000" dirty="0" smtClean="0"/>
              <a:t>client requests info or service</a:t>
            </a:r>
          </a:p>
          <a:p>
            <a:pPr lvl="1"/>
            <a:r>
              <a:rPr lang="en-US" sz="2000" dirty="0" smtClean="0"/>
              <a:t>server responds with data, status code</a:t>
            </a:r>
          </a:p>
          <a:p>
            <a:r>
              <a:rPr lang="en-US" sz="2400" dirty="0" smtClean="0"/>
              <a:t>M</a:t>
            </a:r>
            <a:r>
              <a:rPr lang="en-US" sz="2400" dirty="0" smtClean="0"/>
              <a:t>essage </a:t>
            </a:r>
            <a:r>
              <a:rPr lang="en-US" sz="2400" dirty="0" smtClean="0"/>
              <a:t>formats:</a:t>
            </a:r>
          </a:p>
          <a:p>
            <a:pPr lvl="1"/>
            <a:r>
              <a:rPr lang="en-US" sz="2000" dirty="0" smtClean="0"/>
              <a:t>headers: fields giving info about data</a:t>
            </a:r>
          </a:p>
          <a:p>
            <a:pPr lvl="1"/>
            <a:r>
              <a:rPr lang="en-US" sz="2000" dirty="0" smtClean="0"/>
              <a:t>data: info being communicated</a:t>
            </a:r>
          </a:p>
        </p:txBody>
      </p:sp>
      <p:sp>
        <p:nvSpPr>
          <p:cNvPr id="1177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1390650"/>
            <a:ext cx="7143750" cy="6762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dirty="0" smtClean="0">
                <a:solidFill>
                  <a:srgbClr val="FF0000"/>
                </a:solidFill>
              </a:rPr>
              <a:t>Learned about </a:t>
            </a:r>
            <a:r>
              <a:rPr lang="en-US" i="1" dirty="0" smtClean="0">
                <a:solidFill>
                  <a:srgbClr val="FF0000"/>
                </a:solidFill>
              </a:rPr>
              <a:t>protocols</a:t>
            </a:r>
            <a:endParaRPr lang="en-US" dirty="0" smtClean="0"/>
          </a:p>
        </p:txBody>
      </p:sp>
      <p:sp>
        <p:nvSpPr>
          <p:cNvPr id="117767" name="Rectangle 5"/>
          <p:cNvSpPr>
            <a:spLocks noChangeArrowheads="1"/>
          </p:cNvSpPr>
          <p:nvPr/>
        </p:nvSpPr>
        <p:spPr bwMode="auto">
          <a:xfrm>
            <a:off x="4603750" y="2187575"/>
            <a:ext cx="3962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i="1" dirty="0">
                <a:solidFill>
                  <a:srgbClr val="FF3300"/>
                </a:solidFill>
                <a:latin typeface="+mn-lt"/>
              </a:rPr>
              <a:t>Important themes: </a:t>
            </a:r>
          </a:p>
          <a:p>
            <a:pPr marL="342900" indent="-342900">
              <a:buClr>
                <a:srgbClr val="FF0000"/>
              </a:buClr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control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data </a:t>
            </a:r>
            <a:r>
              <a:rPr lang="en-US" dirty="0" err="1" smtClean="0">
                <a:latin typeface="+mn-lt"/>
              </a:rPr>
              <a:t>msgs</a:t>
            </a:r>
            <a:endParaRPr lang="en-US" dirty="0" smtClean="0">
              <a:latin typeface="+mn-lt"/>
            </a:endParaRPr>
          </a:p>
          <a:p>
            <a:pPr marL="800100" lvl="1" indent="-342900">
              <a:buClr>
                <a:srgbClr val="FF0000"/>
              </a:buClr>
              <a:buFont typeface="Comic Sans MS" pitchFamily="66" charset="0"/>
              <a:buChar char="-"/>
            </a:pPr>
            <a:r>
              <a:rPr lang="en-US" dirty="0" smtClean="0">
                <a:latin typeface="+mn-lt"/>
              </a:rPr>
              <a:t>in-band</a:t>
            </a:r>
            <a:r>
              <a:rPr lang="en-US" dirty="0">
                <a:latin typeface="+mn-lt"/>
              </a:rPr>
              <a:t>, out-of-band</a:t>
            </a:r>
          </a:p>
          <a:p>
            <a:pPr marL="342900" indent="-342900">
              <a:buClr>
                <a:srgbClr val="FF0000"/>
              </a:buClr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centralized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 </a:t>
            </a:r>
            <a:r>
              <a:rPr lang="en-US" dirty="0">
                <a:latin typeface="+mn-lt"/>
              </a:rPr>
              <a:t>decentralized </a:t>
            </a:r>
          </a:p>
          <a:p>
            <a:pPr marL="342900" indent="-342900">
              <a:buClr>
                <a:srgbClr val="FF0000"/>
              </a:buClr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stateless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stateful</a:t>
            </a:r>
            <a:endParaRPr lang="en-US" dirty="0">
              <a:latin typeface="+mn-lt"/>
            </a:endParaRPr>
          </a:p>
          <a:p>
            <a:pPr marL="342900" indent="-342900">
              <a:buClr>
                <a:srgbClr val="FF0000"/>
              </a:buClr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reliable </a:t>
            </a:r>
            <a:r>
              <a:rPr lang="en-US" dirty="0" err="1" smtClean="0">
                <a:latin typeface="+mn-lt"/>
              </a:rPr>
              <a:t>vs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unreliable </a:t>
            </a:r>
            <a:r>
              <a:rPr lang="en-US" dirty="0" err="1">
                <a:latin typeface="+mn-lt"/>
              </a:rPr>
              <a:t>msg</a:t>
            </a:r>
            <a:r>
              <a:rPr lang="en-US" dirty="0">
                <a:latin typeface="+mn-lt"/>
              </a:rPr>
              <a:t> transfer </a:t>
            </a:r>
          </a:p>
          <a:p>
            <a:pPr marL="342900" indent="-342900">
              <a:buClr>
                <a:srgbClr val="FF0000"/>
              </a:buClr>
              <a:buFont typeface="Comic Sans MS" pitchFamily="66" charset="0"/>
              <a:buChar char="-"/>
            </a:pPr>
            <a:r>
              <a:rPr lang="en-US" dirty="0">
                <a:latin typeface="+mn-lt"/>
              </a:rPr>
              <a:t>“complexity at network edge”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Example - Google Data Centers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267200"/>
          </a:xfrm>
        </p:spPr>
        <p:txBody>
          <a:bodyPr/>
          <a:lstStyle/>
          <a:p>
            <a:r>
              <a:rPr lang="en-US" dirty="0" smtClean="0"/>
              <a:t>Estimated cost of data center: $600M</a:t>
            </a:r>
          </a:p>
          <a:p>
            <a:r>
              <a:rPr lang="en-US" dirty="0" smtClean="0"/>
              <a:t>Google spent $2.4B in 2007 on new data centers</a:t>
            </a:r>
          </a:p>
          <a:p>
            <a:r>
              <a:rPr lang="en-US" dirty="0" smtClean="0"/>
              <a:t>Each data center uses 50-100 megawatts of power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Google's data center in Oreg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071810"/>
            <a:ext cx="7458559" cy="293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C:\Office97\Templates\Presentation Designs\Dads Tie.pot</Template>
  <TotalTime>5555</TotalTime>
  <Words>4777</Words>
  <Application>Microsoft Office PowerPoint</Application>
  <PresentationFormat>On-screen Show (4:3)</PresentationFormat>
  <Paragraphs>1068</Paragraphs>
  <Slides>81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85" baseType="lpstr">
      <vt:lpstr>Dads Tie</vt:lpstr>
      <vt:lpstr>Bitmap Image</vt:lpstr>
      <vt:lpstr>Clip</vt:lpstr>
      <vt:lpstr>Chart</vt:lpstr>
      <vt:lpstr>Application Layer  CS 3516 – Computer Networks </vt:lpstr>
      <vt:lpstr>Slide 2</vt:lpstr>
      <vt:lpstr>Chapter 2: Application Layer</vt:lpstr>
      <vt:lpstr>Some network apps</vt:lpstr>
      <vt:lpstr>Creating a Network App</vt:lpstr>
      <vt:lpstr>Chapter 2: Application layer</vt:lpstr>
      <vt:lpstr>Application architectures</vt:lpstr>
      <vt:lpstr>Client-server Architecture</vt:lpstr>
      <vt:lpstr>Server Example - Google Data Centers</vt:lpstr>
      <vt:lpstr>Pure P2P Architecture</vt:lpstr>
      <vt:lpstr>Hybrid of Client-server and P2P</vt:lpstr>
      <vt:lpstr>Processes Communicating</vt:lpstr>
      <vt:lpstr>Sockets</vt:lpstr>
      <vt:lpstr>Addressing Processes</vt:lpstr>
      <vt:lpstr>App-layer Protocol Defines</vt:lpstr>
      <vt:lpstr>What Transport Service Does an App Need?</vt:lpstr>
      <vt:lpstr>Transport Service Requirements of Common Apps</vt:lpstr>
      <vt:lpstr>Internet Transport Protocols Services</vt:lpstr>
      <vt:lpstr>Internet Apps:  Application, Transport Protocols</vt:lpstr>
      <vt:lpstr>Chapter 2: Application layer</vt:lpstr>
      <vt:lpstr>Web and HTTP</vt:lpstr>
      <vt:lpstr>HTTP Overview</vt:lpstr>
      <vt:lpstr>HTTP Overview (continued)</vt:lpstr>
      <vt:lpstr>HTTP connections</vt:lpstr>
      <vt:lpstr>Nonpersistent HTTP</vt:lpstr>
      <vt:lpstr>Nonpersistent HTTP (cont.)</vt:lpstr>
      <vt:lpstr>Nonpersistent HTTP: Response time</vt:lpstr>
      <vt:lpstr>Persistent HTTP</vt:lpstr>
      <vt:lpstr>HTTP request message</vt:lpstr>
      <vt:lpstr>HTTP request message: general format</vt:lpstr>
      <vt:lpstr>Uploading form input</vt:lpstr>
      <vt:lpstr>Method types</vt:lpstr>
      <vt:lpstr>HTTP response message</vt:lpstr>
      <vt:lpstr>HTTP response status codes</vt:lpstr>
      <vt:lpstr>Trying out HTTP (client side) for yourself</vt:lpstr>
      <vt:lpstr>User-server State: Cookies</vt:lpstr>
      <vt:lpstr>Cookies: keeping “state” (cont.)</vt:lpstr>
      <vt:lpstr>Cookies (continued)</vt:lpstr>
      <vt:lpstr>Web caches (proxy server)</vt:lpstr>
      <vt:lpstr>More About Web Caching</vt:lpstr>
      <vt:lpstr>Caching Example </vt:lpstr>
      <vt:lpstr>Caching Example (cont)</vt:lpstr>
      <vt:lpstr>Caching example (cont)</vt:lpstr>
      <vt:lpstr>Caching - Conditional GET</vt:lpstr>
      <vt:lpstr>Chapter 2: Application layer</vt:lpstr>
      <vt:lpstr>Chapter 2: Application layer</vt:lpstr>
      <vt:lpstr>DNS: Domain Name System</vt:lpstr>
      <vt:lpstr>DNS </vt:lpstr>
      <vt:lpstr>Distributed, Hierarchical Database</vt:lpstr>
      <vt:lpstr>DNS: Root Name Servers</vt:lpstr>
      <vt:lpstr>TLD and Authoritative Servers</vt:lpstr>
      <vt:lpstr>Local Name Server</vt:lpstr>
      <vt:lpstr>DNS name  resolution example</vt:lpstr>
      <vt:lpstr>DNS name  resolution example</vt:lpstr>
      <vt:lpstr>DNS: caching and updating records</vt:lpstr>
      <vt:lpstr>DNS Records</vt:lpstr>
      <vt:lpstr>DNS protocol, messages</vt:lpstr>
      <vt:lpstr>DNS protocol, messages</vt:lpstr>
      <vt:lpstr>Inserting records into DNS</vt:lpstr>
      <vt:lpstr>Chapter 2: Application layer</vt:lpstr>
      <vt:lpstr>Pure P2P Architecture</vt:lpstr>
      <vt:lpstr>File Distribution: Client-Server vs P2P</vt:lpstr>
      <vt:lpstr>File Distribution Time: Client-Server</vt:lpstr>
      <vt:lpstr>File Distribution Time: P2P</vt:lpstr>
      <vt:lpstr>Slide 65</vt:lpstr>
      <vt:lpstr>File Distribution: BitTorrent </vt:lpstr>
      <vt:lpstr>BitTorrent (1)</vt:lpstr>
      <vt:lpstr>BitTorrent (2)</vt:lpstr>
      <vt:lpstr>BitTorrent:  Tit-for-tat</vt:lpstr>
      <vt:lpstr>Distributed Hash Table (DHT)</vt:lpstr>
      <vt:lpstr>DHT Identifiers</vt:lpstr>
      <vt:lpstr>How to Assign Keys to Peers?</vt:lpstr>
      <vt:lpstr>Circular DHT (1)</vt:lpstr>
      <vt:lpstr>Circle DHT  (2) </vt:lpstr>
      <vt:lpstr>Circular DHT with Shortcuts</vt:lpstr>
      <vt:lpstr>Peer Churn</vt:lpstr>
      <vt:lpstr>P2P Case study: Skype</vt:lpstr>
      <vt:lpstr>Peers as Relays</vt:lpstr>
      <vt:lpstr>Chapter 2: Application layer</vt:lpstr>
      <vt:lpstr>Chapter 2: Summary</vt:lpstr>
      <vt:lpstr>Chapter 2: Summary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Layer</dc:title>
  <dc:creator>Claypool</dc:creator>
  <dc:description>Computer Networking - A Top-Down Approach (5th edition), by James F. Kurose and Keith W. Ross, copyright Pearson, 2010. ISBN: 0-13-607967-9 [http://www.aw-bc.com/kurose_ross/] </dc:description>
  <cp:lastModifiedBy>claypool</cp:lastModifiedBy>
  <cp:revision>354</cp:revision>
  <cp:lastPrinted>2000-04-28T00:56:10Z</cp:lastPrinted>
  <dcterms:created xsi:type="dcterms:W3CDTF">2000-04-27T03:15:31Z</dcterms:created>
  <dcterms:modified xsi:type="dcterms:W3CDTF">2009-11-10T11:00:15Z</dcterms:modified>
</cp:coreProperties>
</file>